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Lst>
  <p:sldSz cx="9144000" cy="6858000" type="screen4x3"/>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3" autoAdjust="0"/>
    <p:restoredTop sz="94692" autoAdjust="0"/>
  </p:normalViewPr>
  <p:slideViewPr>
    <p:cSldViewPr snapToGrid="0">
      <p:cViewPr varScale="1">
        <p:scale>
          <a:sx n="98" d="100"/>
          <a:sy n="98" d="100"/>
        </p:scale>
        <p:origin x="978"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8AD56-0618-43CC-9E13-B7EDCDE3CB6D}"/>
              </a:ext>
            </a:extLst>
          </p:cNvPr>
          <p:cNvSpPr>
            <a:spLocks noGrp="1"/>
          </p:cNvSpPr>
          <p:nvPr>
            <p:ph type="title"/>
          </p:nvPr>
        </p:nvSpPr>
        <p:spPr/>
        <p:txBody>
          <a:bodyPr/>
          <a:lstStyle/>
          <a:p>
            <a:r>
              <a:rPr lang="en-US"/>
              <a:t>Facebook Own Posts Table | Philadelphia Insurance</a:t>
            </a:r>
          </a:p>
        </p:txBody>
      </p:sp>
      <p:graphicFrame>
        <p:nvGraphicFramePr>
          <p:cNvPr id="5" name="Table Placeholder 4">
            <a:extLst>
              <a:ext uri="{FF2B5EF4-FFF2-40B4-BE49-F238E27FC236}">
                <a16:creationId xmlns:a16="http://schemas.microsoft.com/office/drawing/2014/main" id="{641B6B15-F2BF-4C0D-8CE6-57944F1953F7}"/>
              </a:ext>
            </a:extLst>
          </p:cNvPr>
          <p:cNvGraphicFramePr>
            <a:graphicFrameLocks noGrp="1"/>
          </p:cNvGraphicFramePr>
          <p:nvPr>
            <p:ph type="tbl" sz="quarter" idx="13"/>
            <p:extLst>
              <p:ext uri="{D42A27DB-BD31-4B8C-83A1-F6EECF244321}">
                <p14:modId xmlns:p14="http://schemas.microsoft.com/office/powerpoint/2010/main" val="648845662"/>
              </p:ext>
            </p:extLst>
          </p:nvPr>
        </p:nvGraphicFramePr>
        <p:xfrm>
          <a:off x="457200" y="1731963"/>
          <a:ext cx="8229600" cy="52730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3032290"/>
                    </a:ext>
                  </a:extLst>
                </a:gridCol>
                <a:gridCol w="658368">
                  <a:extLst>
                    <a:ext uri="{9D8B030D-6E8A-4147-A177-3AD203B41FA5}">
                      <a16:colId xmlns:a16="http://schemas.microsoft.com/office/drawing/2014/main" val="116403945"/>
                    </a:ext>
                  </a:extLst>
                </a:gridCol>
                <a:gridCol w="658368">
                  <a:extLst>
                    <a:ext uri="{9D8B030D-6E8A-4147-A177-3AD203B41FA5}">
                      <a16:colId xmlns:a16="http://schemas.microsoft.com/office/drawing/2014/main" val="1250483514"/>
                    </a:ext>
                  </a:extLst>
                </a:gridCol>
                <a:gridCol w="658368">
                  <a:extLst>
                    <a:ext uri="{9D8B030D-6E8A-4147-A177-3AD203B41FA5}">
                      <a16:colId xmlns:a16="http://schemas.microsoft.com/office/drawing/2014/main" val="1478437213"/>
                    </a:ext>
                  </a:extLst>
                </a:gridCol>
                <a:gridCol w="658368">
                  <a:extLst>
                    <a:ext uri="{9D8B030D-6E8A-4147-A177-3AD203B41FA5}">
                      <a16:colId xmlns:a16="http://schemas.microsoft.com/office/drawing/2014/main" val="1627864897"/>
                    </a:ext>
                  </a:extLst>
                </a:gridCol>
                <a:gridCol w="658368">
                  <a:extLst>
                    <a:ext uri="{9D8B030D-6E8A-4147-A177-3AD203B41FA5}">
                      <a16:colId xmlns:a16="http://schemas.microsoft.com/office/drawing/2014/main" val="283558771"/>
                    </a:ext>
                  </a:extLst>
                </a:gridCol>
                <a:gridCol w="658368">
                  <a:extLst>
                    <a:ext uri="{9D8B030D-6E8A-4147-A177-3AD203B41FA5}">
                      <a16:colId xmlns:a16="http://schemas.microsoft.com/office/drawing/2014/main" val="1450963801"/>
                    </a:ext>
                  </a:extLst>
                </a:gridCol>
                <a:gridCol w="658368">
                  <a:extLst>
                    <a:ext uri="{9D8B030D-6E8A-4147-A177-3AD203B41FA5}">
                      <a16:colId xmlns:a16="http://schemas.microsoft.com/office/drawing/2014/main" val="3081605754"/>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592596460"/>
                  </a:ext>
                </a:extLst>
              </a:tr>
              <a:tr h="370840">
                <a:tc>
                  <a:txBody>
                    <a:bodyPr/>
                    <a:lstStyle/>
                    <a:p>
                      <a:r>
                        <a:rPr lang="en-US" sz="1000" b="1"/>
                        <a:t> Philadelphia Insurance Companies - 2019-03-21 16:12:35 </a:t>
                      </a:r>
                      <a:r>
                        <a:rPr lang="en-US" sz="1000"/>
                        <a:t> 
 From the East coast to the West coast, #TEAMPHLY rocked their socks in support of #WorldDownSyndromeDay! Did you #RockYourSocks today? Post a picture below!</a:t>
                      </a:r>
                    </a:p>
                  </a:txBody>
                  <a:tcPr/>
                </a:tc>
                <a:tc>
                  <a:txBody>
                    <a:bodyPr/>
                    <a:lstStyle/>
                    <a:p>
                      <a:r>
                        <a:rPr lang="en-US" sz="1000"/>
                        <a:t>279</a:t>
                      </a:r>
                    </a:p>
                  </a:txBody>
                  <a:tcPr/>
                </a:tc>
                <a:tc>
                  <a:txBody>
                    <a:bodyPr/>
                    <a:lstStyle/>
                    <a:p>
                      <a:r>
                        <a:rPr lang="en-US" sz="1000"/>
                        <a:t>245</a:t>
                      </a:r>
                    </a:p>
                  </a:txBody>
                  <a:tcPr/>
                </a:tc>
                <a:tc>
                  <a:txBody>
                    <a:bodyPr/>
                    <a:lstStyle/>
                    <a:p>
                      <a:r>
                        <a:rPr lang="en-US" sz="1000"/>
                        <a:t>22</a:t>
                      </a:r>
                    </a:p>
                  </a:txBody>
                  <a:tcPr/>
                </a:tc>
                <a:tc>
                  <a:txBody>
                    <a:bodyPr/>
                    <a:lstStyle/>
                    <a:p>
                      <a:r>
                        <a:rPr lang="en-US" sz="1000"/>
                        <a:t>12</a:t>
                      </a:r>
                    </a:p>
                  </a:txBody>
                  <a:tcPr/>
                </a:tc>
                <a:tc>
                  <a:txBody>
                    <a:bodyPr/>
                    <a:lstStyle/>
                    <a:p>
                      <a:r>
                        <a:rPr lang="en-US" sz="1000"/>
                        <a:t>7.0030 %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456960525"/>
                  </a:ext>
                </a:extLst>
              </a:tr>
              <a:tr h="370840">
                <a:tc>
                  <a:txBody>
                    <a:bodyPr/>
                    <a:lstStyle/>
                    <a:p>
                      <a:r>
                        <a:rPr lang="en-US" sz="1000" b="1"/>
                        <a:t> Philadelphia Insurance Companies - 2019-03-19 09:16:12 </a:t>
                      </a:r>
                      <a:r>
                        <a:rPr lang="en-US" sz="1000"/>
                        <a:t> 
 Jackie Jamison of our Compliance department recently celebrated her 30th work anniversary with PHLY. Congratulations to Jackie and thank you for 30 years of dedicated service!</a:t>
                      </a:r>
                    </a:p>
                  </a:txBody>
                  <a:tcPr/>
                </a:tc>
                <a:tc>
                  <a:txBody>
                    <a:bodyPr/>
                    <a:lstStyle/>
                    <a:p>
                      <a:r>
                        <a:rPr lang="en-US" sz="1000"/>
                        <a:t>108</a:t>
                      </a:r>
                    </a:p>
                  </a:txBody>
                  <a:tcPr/>
                </a:tc>
                <a:tc>
                  <a:txBody>
                    <a:bodyPr/>
                    <a:lstStyle/>
                    <a:p>
                      <a:r>
                        <a:rPr lang="en-US" sz="1000"/>
                        <a:t>97</a:t>
                      </a:r>
                    </a:p>
                  </a:txBody>
                  <a:tcPr/>
                </a:tc>
                <a:tc>
                  <a:txBody>
                    <a:bodyPr/>
                    <a:lstStyle/>
                    <a:p>
                      <a:r>
                        <a:rPr lang="en-US" sz="1000"/>
                        <a:t>11</a:t>
                      </a:r>
                    </a:p>
                  </a:txBody>
                  <a:tcPr/>
                </a:tc>
                <a:tc>
                  <a:txBody>
                    <a:bodyPr/>
                    <a:lstStyle/>
                    <a:p>
                      <a:r>
                        <a:rPr lang="en-US" sz="1000"/>
                        <a:t>0</a:t>
                      </a:r>
                    </a:p>
                  </a:txBody>
                  <a:tcPr/>
                </a:tc>
                <a:tc>
                  <a:txBody>
                    <a:bodyPr/>
                    <a:lstStyle/>
                    <a:p>
                      <a:r>
                        <a:rPr lang="en-US" sz="1000"/>
                        <a:t>2.7163 %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538869079"/>
                  </a:ext>
                </a:extLst>
              </a:tr>
              <a:tr h="370840">
                <a:tc>
                  <a:txBody>
                    <a:bodyPr/>
                    <a:lstStyle/>
                    <a:p>
                      <a:r>
                        <a:rPr lang="en-US" sz="1000" b="1"/>
                        <a:t> Philadelphia Insurance Companies - 2019-03-29 17:41:00 </a:t>
                      </a:r>
                      <a:r>
                        <a:rPr lang="en-US" sz="1000"/>
                        <a:t> 
 Congratulations to our newest team members for successfully completing New Hire Training! On Wednesday, our Home Office welcomed 88 new employees from across the US to introduce them to the PHLY culture, our products, and our services. The semi-annual training program included various workshops, panel discussions, a PHLY product expo, and team-building activities to help them adjust to their new roles. Welcome to #TEAMPHLY!</a:t>
                      </a:r>
                    </a:p>
                  </a:txBody>
                  <a:tcPr/>
                </a:tc>
                <a:tc>
                  <a:txBody>
                    <a:bodyPr/>
                    <a:lstStyle/>
                    <a:p>
                      <a:r>
                        <a:rPr lang="en-US" sz="1000"/>
                        <a:t>75</a:t>
                      </a:r>
                    </a:p>
                  </a:txBody>
                  <a:tcPr/>
                </a:tc>
                <a:tc>
                  <a:txBody>
                    <a:bodyPr/>
                    <a:lstStyle/>
                    <a:p>
                      <a:r>
                        <a:rPr lang="en-US" sz="1000"/>
                        <a:t>69</a:t>
                      </a:r>
                    </a:p>
                  </a:txBody>
                  <a:tcPr/>
                </a:tc>
                <a:tc>
                  <a:txBody>
                    <a:bodyPr/>
                    <a:lstStyle/>
                    <a:p>
                      <a:r>
                        <a:rPr lang="en-US" sz="1000"/>
                        <a:t>3</a:t>
                      </a:r>
                    </a:p>
                  </a:txBody>
                  <a:tcPr/>
                </a:tc>
                <a:tc>
                  <a:txBody>
                    <a:bodyPr/>
                    <a:lstStyle/>
                    <a:p>
                      <a:r>
                        <a:rPr lang="en-US" sz="1000"/>
                        <a:t>3</a:t>
                      </a:r>
                    </a:p>
                  </a:txBody>
                  <a:tcPr/>
                </a:tc>
                <a:tc>
                  <a:txBody>
                    <a:bodyPr/>
                    <a:lstStyle/>
                    <a:p>
                      <a:r>
                        <a:rPr lang="en-US" sz="1000"/>
                        <a:t>1.8741 %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33924085"/>
                  </a:ext>
                </a:extLst>
              </a:tr>
              <a:tr h="370840">
                <a:tc>
                  <a:txBody>
                    <a:bodyPr/>
                    <a:lstStyle/>
                    <a:p>
                      <a:r>
                        <a:rPr lang="en-US" sz="1000" b="1"/>
                        <a:t> Philadelphia Insurance Companies - 2019-03-27 18:34:33 </a:t>
                      </a:r>
                      <a:r>
                        <a:rPr lang="en-US" sz="1000"/>
                        <a:t> 
 Today, #TEAMPHLY welcomed 88 new employees from across the US to the Home Office for our semi-annual New Hire Training! Our newest team members ended their first day of training at the PHLY Product Expo, a fun event that introduces them to our products and services. #NHTExpo19</a:t>
                      </a:r>
                    </a:p>
                  </a:txBody>
                  <a:tcPr/>
                </a:tc>
                <a:tc>
                  <a:txBody>
                    <a:bodyPr/>
                    <a:lstStyle/>
                    <a:p>
                      <a:r>
                        <a:rPr lang="en-US" sz="1000"/>
                        <a:t>67</a:t>
                      </a:r>
                    </a:p>
                  </a:txBody>
                  <a:tcPr/>
                </a:tc>
                <a:tc>
                  <a:txBody>
                    <a:bodyPr/>
                    <a:lstStyle/>
                    <a:p>
                      <a:r>
                        <a:rPr lang="en-US" sz="1000"/>
                        <a:t>62</a:t>
                      </a:r>
                    </a:p>
                  </a:txBody>
                  <a:tcPr/>
                </a:tc>
                <a:tc>
                  <a:txBody>
                    <a:bodyPr/>
                    <a:lstStyle/>
                    <a:p>
                      <a:r>
                        <a:rPr lang="en-US" sz="1000"/>
                        <a:t>4</a:t>
                      </a:r>
                    </a:p>
                  </a:txBody>
                  <a:tcPr/>
                </a:tc>
                <a:tc>
                  <a:txBody>
                    <a:bodyPr/>
                    <a:lstStyle/>
                    <a:p>
                      <a:r>
                        <a:rPr lang="en-US" sz="1000"/>
                        <a:t>1</a:t>
                      </a:r>
                    </a:p>
                  </a:txBody>
                  <a:tcPr/>
                </a:tc>
                <a:tc>
                  <a:txBody>
                    <a:bodyPr/>
                    <a:lstStyle/>
                    <a:p>
                      <a:r>
                        <a:rPr lang="en-US" sz="1000"/>
                        <a:t>1.6767 %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790608372"/>
                  </a:ext>
                </a:extLst>
              </a:tr>
              <a:tr h="370840">
                <a:tc>
                  <a:txBody>
                    <a:bodyPr/>
                    <a:lstStyle/>
                    <a:p>
                      <a:r>
                        <a:rPr lang="en-US" sz="1000" b="1"/>
                        <a:t> Philadelphia Insurance Companies - 2019-03-15 17:16:00 </a:t>
                      </a:r>
                      <a:r>
                        <a:rPr lang="en-US" sz="1000"/>
                        <a:t> 
 PHLY employees recently attended the Women’s Empowerment Summit at Drexel University. Sponsored by the Jamie &amp; Lisa Maguire Empowerment Program for Female Leaders, the summit focused on important issues facing female leaders of today &amp; tomorrow. #ThinkPHLY #WomensHistoryMonth</a:t>
                      </a:r>
                    </a:p>
                  </a:txBody>
                  <a:tcPr/>
                </a:tc>
                <a:tc>
                  <a:txBody>
                    <a:bodyPr/>
                    <a:lstStyle/>
                    <a:p>
                      <a:r>
                        <a:rPr lang="en-US" sz="1000"/>
                        <a:t>62</a:t>
                      </a:r>
                    </a:p>
                  </a:txBody>
                  <a:tcPr/>
                </a:tc>
                <a:tc>
                  <a:txBody>
                    <a:bodyPr/>
                    <a:lstStyle/>
                    <a:p>
                      <a:r>
                        <a:rPr lang="en-US" sz="1000"/>
                        <a:t>60</a:t>
                      </a:r>
                    </a:p>
                  </a:txBody>
                  <a:tcPr/>
                </a:tc>
                <a:tc>
                  <a:txBody>
                    <a:bodyPr/>
                    <a:lstStyle/>
                    <a:p>
                      <a:r>
                        <a:rPr lang="en-US" sz="1000"/>
                        <a:t>0</a:t>
                      </a:r>
                    </a:p>
                  </a:txBody>
                  <a:tcPr/>
                </a:tc>
                <a:tc>
                  <a:txBody>
                    <a:bodyPr/>
                    <a:lstStyle/>
                    <a:p>
                      <a:r>
                        <a:rPr lang="en-US" sz="1000"/>
                        <a:t>2</a:t>
                      </a:r>
                    </a:p>
                  </a:txBody>
                  <a:tcPr/>
                </a:tc>
                <a:tc>
                  <a:txBody>
                    <a:bodyPr/>
                    <a:lstStyle/>
                    <a:p>
                      <a:r>
                        <a:rPr lang="en-US" sz="1000"/>
                        <a:t>1.5613 %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672675104"/>
                  </a:ext>
                </a:extLst>
              </a:tr>
            </a:tbl>
          </a:graphicData>
        </a:graphic>
      </p:graphicFrame>
      <p:sp>
        <p:nvSpPr>
          <p:cNvPr id="4" name="Text Placeholder 3">
            <a:extLst>
              <a:ext uri="{FF2B5EF4-FFF2-40B4-BE49-F238E27FC236}">
                <a16:creationId xmlns:a16="http://schemas.microsoft.com/office/drawing/2014/main" id="{AFD14298-F00D-4676-94BA-1B62DD5AF5F0}"/>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2526820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Words>
  <Application>Microsoft Office PowerPoint</Application>
  <PresentationFormat>On-screen Show (4:3)</PresentationFormat>
  <Paragraphs>50</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quintly_template</vt:lpstr>
      <vt:lpstr>Facebook Own Posts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Philadelphia Insurance</dc:title>
  <dc:creator>Frederik Peiniger</dc:creator>
  <cp:lastModifiedBy>Frederik Peiniger</cp:lastModifiedBy>
  <cp:revision>1</cp:revision>
  <dcterms:created xsi:type="dcterms:W3CDTF">2019-04-17T17:08:04Z</dcterms:created>
  <dcterms:modified xsi:type="dcterms:W3CDTF">2019-04-17T17:08:14Z</dcterms:modified>
</cp:coreProperties>
</file>