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3DB9B-401F-4CCB-BC27-5F81176A301F}"/>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35AFF402-E60F-49C5-A363-BFF678DF6A76}"/>
              </a:ext>
            </a:extLst>
          </p:cNvPr>
          <p:cNvGraphicFramePr>
            <a:graphicFrameLocks noGrp="1"/>
          </p:cNvGraphicFramePr>
          <p:nvPr>
            <p:ph type="tbl" sz="quarter" idx="13"/>
            <p:extLst>
              <p:ext uri="{D42A27DB-BD31-4B8C-83A1-F6EECF244321}">
                <p14:modId xmlns:p14="http://schemas.microsoft.com/office/powerpoint/2010/main" val="3284279103"/>
              </p:ext>
            </p:extLst>
          </p:nvPr>
        </p:nvGraphicFramePr>
        <p:xfrm>
          <a:off x="457200" y="1731963"/>
          <a:ext cx="8229600" cy="52730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1452458"/>
                    </a:ext>
                  </a:extLst>
                </a:gridCol>
                <a:gridCol w="658368">
                  <a:extLst>
                    <a:ext uri="{9D8B030D-6E8A-4147-A177-3AD203B41FA5}">
                      <a16:colId xmlns:a16="http://schemas.microsoft.com/office/drawing/2014/main" val="3616261293"/>
                    </a:ext>
                  </a:extLst>
                </a:gridCol>
                <a:gridCol w="658368">
                  <a:extLst>
                    <a:ext uri="{9D8B030D-6E8A-4147-A177-3AD203B41FA5}">
                      <a16:colId xmlns:a16="http://schemas.microsoft.com/office/drawing/2014/main" val="3536529427"/>
                    </a:ext>
                  </a:extLst>
                </a:gridCol>
                <a:gridCol w="658368">
                  <a:extLst>
                    <a:ext uri="{9D8B030D-6E8A-4147-A177-3AD203B41FA5}">
                      <a16:colId xmlns:a16="http://schemas.microsoft.com/office/drawing/2014/main" val="3866488736"/>
                    </a:ext>
                  </a:extLst>
                </a:gridCol>
                <a:gridCol w="658368">
                  <a:extLst>
                    <a:ext uri="{9D8B030D-6E8A-4147-A177-3AD203B41FA5}">
                      <a16:colId xmlns:a16="http://schemas.microsoft.com/office/drawing/2014/main" val="2364360445"/>
                    </a:ext>
                  </a:extLst>
                </a:gridCol>
                <a:gridCol w="658368">
                  <a:extLst>
                    <a:ext uri="{9D8B030D-6E8A-4147-A177-3AD203B41FA5}">
                      <a16:colId xmlns:a16="http://schemas.microsoft.com/office/drawing/2014/main" val="2053562736"/>
                    </a:ext>
                  </a:extLst>
                </a:gridCol>
                <a:gridCol w="658368">
                  <a:extLst>
                    <a:ext uri="{9D8B030D-6E8A-4147-A177-3AD203B41FA5}">
                      <a16:colId xmlns:a16="http://schemas.microsoft.com/office/drawing/2014/main" val="3871104132"/>
                    </a:ext>
                  </a:extLst>
                </a:gridCol>
                <a:gridCol w="658368">
                  <a:extLst>
                    <a:ext uri="{9D8B030D-6E8A-4147-A177-3AD203B41FA5}">
                      <a16:colId xmlns:a16="http://schemas.microsoft.com/office/drawing/2014/main" val="247064347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20652975"/>
                  </a:ext>
                </a:extLst>
              </a:tr>
              <a:tr h="370840">
                <a:tc>
                  <a:txBody>
                    <a:bodyPr/>
                    <a:lstStyle/>
                    <a:p>
                      <a:r>
                        <a:rPr lang="en-US" sz="1000" b="1"/>
                        <a:t> Philadelphia Insurance Companies - 2019-03-21 16:12:35 </a:t>
                      </a:r>
                      <a:r>
                        <a:rPr lang="en-US" sz="1000"/>
                        <a:t> 
 From the East coast to the West coast, #TEAMPHLY rocked their socks in support of #WorldDownSyndromeDay! Did you #RockYourSocks today? Post a picture below!</a:t>
                      </a:r>
                    </a:p>
                  </a:txBody>
                  <a:tcPr/>
                </a:tc>
                <a:tc>
                  <a:txBody>
                    <a:bodyPr/>
                    <a:lstStyle/>
                    <a:p>
                      <a:r>
                        <a:rPr lang="en-US" sz="1000"/>
                        <a:t>279</a:t>
                      </a:r>
                    </a:p>
                  </a:txBody>
                  <a:tcPr/>
                </a:tc>
                <a:tc>
                  <a:txBody>
                    <a:bodyPr/>
                    <a:lstStyle/>
                    <a:p>
                      <a:r>
                        <a:rPr lang="en-US" sz="1000"/>
                        <a:t>245</a:t>
                      </a:r>
                    </a:p>
                  </a:txBody>
                  <a:tcPr/>
                </a:tc>
                <a:tc>
                  <a:txBody>
                    <a:bodyPr/>
                    <a:lstStyle/>
                    <a:p>
                      <a:r>
                        <a:rPr lang="en-US" sz="1000"/>
                        <a:t>22</a:t>
                      </a:r>
                    </a:p>
                  </a:txBody>
                  <a:tcPr/>
                </a:tc>
                <a:tc>
                  <a:txBody>
                    <a:bodyPr/>
                    <a:lstStyle/>
                    <a:p>
                      <a:r>
                        <a:rPr lang="en-US" sz="1000"/>
                        <a:t>12</a:t>
                      </a:r>
                    </a:p>
                  </a:txBody>
                  <a:tcPr/>
                </a:tc>
                <a:tc>
                  <a:txBody>
                    <a:bodyPr/>
                    <a:lstStyle/>
                    <a:p>
                      <a:r>
                        <a:rPr lang="en-US" sz="1000"/>
                        <a:t>7.0030 %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11507061"/>
                  </a:ext>
                </a:extLst>
              </a:tr>
              <a:tr h="370840">
                <a:tc>
                  <a:txBody>
                    <a:bodyPr/>
                    <a:lstStyle/>
                    <a:p>
                      <a:r>
                        <a:rPr lang="en-US" sz="1000" b="1"/>
                        <a:t> Philadelphia Insurance Companies - 2019-03-19 09:16:12 </a:t>
                      </a:r>
                      <a:r>
                        <a:rPr lang="en-US" sz="1000"/>
                        <a:t> 
 Jackie Jamison of our Compliance department recently celebrated her 30th work anniversary with PHLY. Congratulations to Jackie and thank you for 30 years of dedicated service!</a:t>
                      </a:r>
                    </a:p>
                  </a:txBody>
                  <a:tcPr/>
                </a:tc>
                <a:tc>
                  <a:txBody>
                    <a:bodyPr/>
                    <a:lstStyle/>
                    <a:p>
                      <a:r>
                        <a:rPr lang="en-US" sz="1000"/>
                        <a:t>108</a:t>
                      </a:r>
                    </a:p>
                  </a:txBody>
                  <a:tcPr/>
                </a:tc>
                <a:tc>
                  <a:txBody>
                    <a:bodyPr/>
                    <a:lstStyle/>
                    <a:p>
                      <a:r>
                        <a:rPr lang="en-US" sz="1000"/>
                        <a:t>97</a:t>
                      </a:r>
                    </a:p>
                  </a:txBody>
                  <a:tcPr/>
                </a:tc>
                <a:tc>
                  <a:txBody>
                    <a:bodyPr/>
                    <a:lstStyle/>
                    <a:p>
                      <a:r>
                        <a:rPr lang="en-US" sz="1000"/>
                        <a:t>11</a:t>
                      </a:r>
                    </a:p>
                  </a:txBody>
                  <a:tcPr/>
                </a:tc>
                <a:tc>
                  <a:txBody>
                    <a:bodyPr/>
                    <a:lstStyle/>
                    <a:p>
                      <a:r>
                        <a:rPr lang="en-US" sz="1000"/>
                        <a:t>0</a:t>
                      </a:r>
                    </a:p>
                  </a:txBody>
                  <a:tcPr/>
                </a:tc>
                <a:tc>
                  <a:txBody>
                    <a:bodyPr/>
                    <a:lstStyle/>
                    <a:p>
                      <a:r>
                        <a:rPr lang="en-US" sz="1000"/>
                        <a:t>2.7163 %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924927886"/>
                  </a:ext>
                </a:extLst>
              </a:tr>
              <a:tr h="370840">
                <a:tc>
                  <a:txBody>
                    <a:bodyPr/>
                    <a:lstStyle/>
                    <a:p>
                      <a:r>
                        <a:rPr lang="en-US" sz="1000" b="1"/>
                        <a:t> Philadelphia Insurance Companies - 2019-03-29 17:41:00 </a:t>
                      </a:r>
                      <a:r>
                        <a:rPr lang="en-US" sz="1000"/>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r>
                        <a:rPr lang="en-US" sz="1000"/>
                        <a:t>75</a:t>
                      </a:r>
                    </a:p>
                  </a:txBody>
                  <a:tcPr/>
                </a:tc>
                <a:tc>
                  <a:txBody>
                    <a:bodyPr/>
                    <a:lstStyle/>
                    <a:p>
                      <a:r>
                        <a:rPr lang="en-US" sz="1000"/>
                        <a:t>69</a:t>
                      </a:r>
                    </a:p>
                  </a:txBody>
                  <a:tcPr/>
                </a:tc>
                <a:tc>
                  <a:txBody>
                    <a:bodyPr/>
                    <a:lstStyle/>
                    <a:p>
                      <a:r>
                        <a:rPr lang="en-US" sz="1000"/>
                        <a:t>3</a:t>
                      </a:r>
                    </a:p>
                  </a:txBody>
                  <a:tcPr/>
                </a:tc>
                <a:tc>
                  <a:txBody>
                    <a:bodyPr/>
                    <a:lstStyle/>
                    <a:p>
                      <a:r>
                        <a:rPr lang="en-US" sz="1000"/>
                        <a:t>3</a:t>
                      </a:r>
                    </a:p>
                  </a:txBody>
                  <a:tcPr/>
                </a:tc>
                <a:tc>
                  <a:txBody>
                    <a:bodyPr/>
                    <a:lstStyle/>
                    <a:p>
                      <a:r>
                        <a:rPr lang="en-US" sz="1000"/>
                        <a:t>1.8741 %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2438771"/>
                  </a:ext>
                </a:extLst>
              </a:tr>
              <a:tr h="370840">
                <a:tc>
                  <a:txBody>
                    <a:bodyPr/>
                    <a:lstStyle/>
                    <a:p>
                      <a:r>
                        <a:rPr lang="en-US" sz="1000" b="1"/>
                        <a:t> Philadelphia Insurance Companies - 2019-03-27 18:34:33 </a:t>
                      </a:r>
                      <a:r>
                        <a:rPr lang="en-US" sz="1000"/>
                        <a:t> 
 Today, #TEAMPHLY welcomed 88 new employees from across the US to the Home Office for our semi-annual New Hire Training! Our newest team members ended their first day of training at the PHLY Product Expo, a fun event that introduces them to our products and services. #NHTExpo19</a:t>
                      </a:r>
                    </a:p>
                  </a:txBody>
                  <a:tcPr/>
                </a:tc>
                <a:tc>
                  <a:txBody>
                    <a:bodyPr/>
                    <a:lstStyle/>
                    <a:p>
                      <a:r>
                        <a:rPr lang="en-US" sz="1000"/>
                        <a:t>67</a:t>
                      </a:r>
                    </a:p>
                  </a:txBody>
                  <a:tcPr/>
                </a:tc>
                <a:tc>
                  <a:txBody>
                    <a:bodyPr/>
                    <a:lstStyle/>
                    <a:p>
                      <a:r>
                        <a:rPr lang="en-US" sz="1000"/>
                        <a:t>62</a:t>
                      </a:r>
                    </a:p>
                  </a:txBody>
                  <a:tcPr/>
                </a:tc>
                <a:tc>
                  <a:txBody>
                    <a:bodyPr/>
                    <a:lstStyle/>
                    <a:p>
                      <a:r>
                        <a:rPr lang="en-US" sz="1000"/>
                        <a:t>4</a:t>
                      </a:r>
                    </a:p>
                  </a:txBody>
                  <a:tcPr/>
                </a:tc>
                <a:tc>
                  <a:txBody>
                    <a:bodyPr/>
                    <a:lstStyle/>
                    <a:p>
                      <a:r>
                        <a:rPr lang="en-US" sz="1000"/>
                        <a:t>1</a:t>
                      </a:r>
                    </a:p>
                  </a:txBody>
                  <a:tcPr/>
                </a:tc>
                <a:tc>
                  <a:txBody>
                    <a:bodyPr/>
                    <a:lstStyle/>
                    <a:p>
                      <a:r>
                        <a:rPr lang="en-US" sz="1000"/>
                        <a:t>1.6767 %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86137378"/>
                  </a:ext>
                </a:extLst>
              </a:tr>
              <a:tr h="370840">
                <a:tc>
                  <a:txBody>
                    <a:bodyPr/>
                    <a:lstStyle/>
                    <a:p>
                      <a:r>
                        <a:rPr lang="en-US" sz="1000" b="1"/>
                        <a:t> Philadelphia Insurance Companies - 2019-03-15 17:16:00 </a:t>
                      </a:r>
                      <a:r>
                        <a:rPr lang="en-US" sz="1000"/>
                        <a:t> 
 PHLY employees recently attended the Women’s Empowerment Summit at Drexel University. Sponsored by the Jamie &amp; Lisa Maguire Empowerment Program for Female Leaders, the summit focused on important issues facing female leaders of today &amp; tomorrow. #ThinkPHLY #WomensHistoryMonth</a:t>
                      </a:r>
                    </a:p>
                  </a:txBody>
                  <a:tcPr/>
                </a:tc>
                <a:tc>
                  <a:txBody>
                    <a:bodyPr/>
                    <a:lstStyle/>
                    <a:p>
                      <a:r>
                        <a:rPr lang="en-US" sz="1000"/>
                        <a:t>62</a:t>
                      </a:r>
                    </a:p>
                  </a:txBody>
                  <a:tcPr/>
                </a:tc>
                <a:tc>
                  <a:txBody>
                    <a:bodyPr/>
                    <a:lstStyle/>
                    <a:p>
                      <a:r>
                        <a:rPr lang="en-US" sz="1000"/>
                        <a:t>60</a:t>
                      </a:r>
                    </a:p>
                  </a:txBody>
                  <a:tcPr/>
                </a:tc>
                <a:tc>
                  <a:txBody>
                    <a:bodyPr/>
                    <a:lstStyle/>
                    <a:p>
                      <a:r>
                        <a:rPr lang="en-US" sz="1000"/>
                        <a:t>0</a:t>
                      </a:r>
                    </a:p>
                  </a:txBody>
                  <a:tcPr/>
                </a:tc>
                <a:tc>
                  <a:txBody>
                    <a:bodyPr/>
                    <a:lstStyle/>
                    <a:p>
                      <a:r>
                        <a:rPr lang="en-US" sz="1000"/>
                        <a:t>2</a:t>
                      </a:r>
                    </a:p>
                  </a:txBody>
                  <a:tcPr/>
                </a:tc>
                <a:tc>
                  <a:txBody>
                    <a:bodyPr/>
                    <a:lstStyle/>
                    <a:p>
                      <a:r>
                        <a:rPr lang="en-US" sz="1000"/>
                        <a:t>1.5613 %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174943074"/>
                  </a:ext>
                </a:extLst>
              </a:tr>
            </a:tbl>
          </a:graphicData>
        </a:graphic>
      </p:graphicFrame>
      <p:sp>
        <p:nvSpPr>
          <p:cNvPr id="4" name="Text Placeholder 3">
            <a:extLst>
              <a:ext uri="{FF2B5EF4-FFF2-40B4-BE49-F238E27FC236}">
                <a16:creationId xmlns:a16="http://schemas.microsoft.com/office/drawing/2014/main" id="{E9CD757C-3ACD-4284-90A5-C5F127FCE37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5924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Words>
  <Application>Microsoft Office PowerPoint</Application>
  <PresentationFormat>On-screen Show (4:3)</PresentationFormat>
  <Paragraphs>50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Facebook Own Posts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Philadelphia Insurance</dc:title>
  <dc:creator>Frederik Peiniger</dc:creator>
  <cp:lastModifiedBy>Frederik Peiniger</cp:lastModifiedBy>
  <cp:revision>1</cp:revision>
  <dcterms:created xsi:type="dcterms:W3CDTF">2019-04-17T17:02:38Z</dcterms:created>
  <dcterms:modified xsi:type="dcterms:W3CDTF">2019-04-17T17:02:51Z</dcterms:modified>
</cp:coreProperties>
</file>