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5" r:id="rId28"/>
    <p:sldId id="286" r:id="rId29"/>
    <p:sldId id="287" r:id="rId30"/>
    <p:sldId id="288" r:id="rId31"/>
    <p:sldId id="289" r:id="rId3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3"/>
      <p:bold r:id="rId34"/>
      <p:italic r:id="rId35"/>
      <p:boldItalic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3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978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43525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4002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E0-446C-A1A0-E6651B75D65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43525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1248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EE0-446C-A1A0-E6651B75D65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43525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18111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EE0-446C-A1A0-E6651B75D65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43525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3208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EE0-446C-A1A0-E6651B75D6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7536744"/>
        <c:axId val="347534448"/>
      </c:barChart>
      <c:dateAx>
        <c:axId val="347536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534448"/>
        <c:crosses val="autoZero"/>
        <c:auto val="1"/>
        <c:lblOffset val="100"/>
        <c:baseTimeUnit val="days"/>
      </c:dateAx>
      <c:valAx>
        <c:axId val="347534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536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39</c:v>
                </c:pt>
                <c:pt idx="1">
                  <c:v>34</c:v>
                </c:pt>
                <c:pt idx="2">
                  <c:v>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40-4A5C-9480-9E7DC0C909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9380096"/>
        <c:axId val="349373864"/>
      </c:barChart>
      <c:dateAx>
        <c:axId val="3493800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373864"/>
        <c:crosses val="autoZero"/>
        <c:auto val="1"/>
        <c:lblOffset val="100"/>
        <c:baseTimeUnit val="months"/>
      </c:dateAx>
      <c:valAx>
        <c:axId val="349373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380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35</c:v>
                </c:pt>
                <c:pt idx="1">
                  <c:v>25</c:v>
                </c:pt>
                <c:pt idx="2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13-485E-BC44-F7CC4CDFDE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8261424"/>
        <c:axId val="348260112"/>
      </c:barChart>
      <c:dateAx>
        <c:axId val="348261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260112"/>
        <c:crosses val="autoZero"/>
        <c:auto val="1"/>
        <c:lblOffset val="100"/>
        <c:baseTimeUnit val="months"/>
      </c:dateAx>
      <c:valAx>
        <c:axId val="348260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261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Philadelphia Insurance Companies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3321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D8-40F0-88BF-C5BDAE4579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2417600"/>
        <c:axId val="352418584"/>
      </c:barChart>
      <c:catAx>
        <c:axId val="352417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418584"/>
        <c:crosses val="autoZero"/>
        <c:auto val="1"/>
        <c:lblAlgn val="ctr"/>
        <c:lblOffset val="100"/>
        <c:noMultiLvlLbl val="0"/>
      </c:catAx>
      <c:valAx>
        <c:axId val="352418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417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@PHLYINS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17</c:v>
                </c:pt>
                <c:pt idx="1">
                  <c:v>24</c:v>
                </c:pt>
                <c:pt idx="2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78-41FD-B792-84F87D96C3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3146144"/>
        <c:axId val="353147128"/>
      </c:barChart>
      <c:dateAx>
        <c:axId val="3531461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147128"/>
        <c:crosses val="autoZero"/>
        <c:auto val="1"/>
        <c:lblOffset val="100"/>
        <c:baseTimeUnit val="months"/>
      </c:dateAx>
      <c:valAx>
        <c:axId val="353147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146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@PHLYINS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5</c:v>
                </c:pt>
                <c:pt idx="1">
                  <c:v>6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B2-4F1C-8FD7-F2C55CBC0E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7201144"/>
        <c:axId val="357204752"/>
      </c:barChart>
      <c:dateAx>
        <c:axId val="3572011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204752"/>
        <c:crosses val="autoZero"/>
        <c:auto val="1"/>
        <c:lblOffset val="100"/>
        <c:baseTimeUnit val="months"/>
      </c:dateAx>
      <c:valAx>
        <c:axId val="357204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201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@PHLYINS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17</c:v>
                </c:pt>
                <c:pt idx="1">
                  <c:v>21</c:v>
                </c:pt>
                <c:pt idx="2">
                  <c:v>38</c:v>
                </c:pt>
                <c:pt idx="3">
                  <c:v>16</c:v>
                </c:pt>
                <c:pt idx="4">
                  <c:v>29</c:v>
                </c:pt>
                <c:pt idx="5">
                  <c:v>18</c:v>
                </c:pt>
                <c:pt idx="6">
                  <c:v>14</c:v>
                </c:pt>
                <c:pt idx="7">
                  <c:v>19</c:v>
                </c:pt>
                <c:pt idx="8">
                  <c:v>25</c:v>
                </c:pt>
                <c:pt idx="9">
                  <c:v>35</c:v>
                </c:pt>
                <c:pt idx="10">
                  <c:v>30</c:v>
                </c:pt>
                <c:pt idx="11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0B-439E-A33C-A3BEFDD459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7197536"/>
        <c:axId val="357194256"/>
      </c:barChart>
      <c:dateAx>
        <c:axId val="3571975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194256"/>
        <c:crosses val="autoZero"/>
        <c:auto val="1"/>
        <c:lblOffset val="100"/>
        <c:baseTimeUnit val="months"/>
      </c:dateAx>
      <c:valAx>
        <c:axId val="357194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197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@PHLYINS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B5-4AC4-BB9A-94F31CB8AE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9565704"/>
        <c:axId val="429566032"/>
      </c:barChart>
      <c:catAx>
        <c:axId val="429565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566032"/>
        <c:crosses val="autoZero"/>
        <c:auto val="1"/>
        <c:lblAlgn val="ctr"/>
        <c:lblOffset val="100"/>
        <c:noMultiLvlLbl val="0"/>
      </c:catAx>
      <c:valAx>
        <c:axId val="429566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565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724</c:v>
                </c:pt>
                <c:pt idx="1">
                  <c:v>385</c:v>
                </c:pt>
                <c:pt idx="2">
                  <c:v>446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E5-491A-B0AB-B5119FBFCA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7539696"/>
        <c:axId val="347540680"/>
      </c:barChart>
      <c:dateAx>
        <c:axId val="347539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540680"/>
        <c:crosses val="autoZero"/>
        <c:auto val="1"/>
        <c:lblOffset val="100"/>
        <c:baseTimeUnit val="months"/>
      </c:dateAx>
      <c:valAx>
        <c:axId val="347540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539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85</c:v>
                </c:pt>
                <c:pt idx="1">
                  <c:v>78</c:v>
                </c:pt>
                <c:pt idx="2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F8-4A9E-BE19-922CC68338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1031968"/>
        <c:axId val="431036560"/>
      </c:barChart>
      <c:dateAx>
        <c:axId val="431031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1036560"/>
        <c:crosses val="autoZero"/>
        <c:auto val="1"/>
        <c:lblOffset val="100"/>
        <c:baseTimeUnit val="months"/>
      </c:dateAx>
      <c:valAx>
        <c:axId val="431036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1031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Philadelphia Insurance Companies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5123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25-448B-BAD5-DDB62050C9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7331952"/>
        <c:axId val="437340152"/>
      </c:barChart>
      <c:catAx>
        <c:axId val="437331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340152"/>
        <c:crosses val="autoZero"/>
        <c:auto val="1"/>
        <c:lblAlgn val="ctr"/>
        <c:lblOffset val="100"/>
        <c:noMultiLvlLbl val="0"/>
      </c:catAx>
      <c:valAx>
        <c:axId val="437340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331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phlyinsurance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43</c:v>
                </c:pt>
                <c:pt idx="1">
                  <c:v>23</c:v>
                </c:pt>
                <c:pt idx="2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DA-48DE-9068-3C704C36BE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7345400"/>
        <c:axId val="437348024"/>
      </c:barChart>
      <c:dateAx>
        <c:axId val="4373454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348024"/>
        <c:crosses val="autoZero"/>
        <c:auto val="1"/>
        <c:lblOffset val="100"/>
        <c:baseTimeUnit val="months"/>
      </c:dateAx>
      <c:valAx>
        <c:axId val="437348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345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phlyinsurance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54</c:v>
                </c:pt>
                <c:pt idx="1">
                  <c:v>60</c:v>
                </c:pt>
                <c:pt idx="2">
                  <c:v>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213-4350-A091-F39EA4A1AA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3150408"/>
        <c:axId val="460864504"/>
      </c:barChart>
      <c:dateAx>
        <c:axId val="3531504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0864504"/>
        <c:crosses val="autoZero"/>
        <c:auto val="1"/>
        <c:lblOffset val="100"/>
        <c:baseTimeUnit val="months"/>
      </c:dateAx>
      <c:valAx>
        <c:axId val="460864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150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phlyinsurance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3952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6B-404E-8FC4-E90934F13D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8839888"/>
        <c:axId val="468839560"/>
      </c:barChart>
      <c:catAx>
        <c:axId val="468839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8839560"/>
        <c:crosses val="autoZero"/>
        <c:auto val="1"/>
        <c:lblAlgn val="ctr"/>
        <c:lblOffset val="100"/>
        <c:noMultiLvlLbl val="0"/>
      </c:catAx>
      <c:valAx>
        <c:axId val="468839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8839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9106B-E47C-4DFE-9B61-DF1F4BF26E7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PHLY Social Media_Quarterly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2C2257-AB4E-4869-B5AB-FE5E8EC742F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Philadelphia Insurance Companies</a:t>
            </a:r>
          </a:p>
        </p:txBody>
      </p:sp>
    </p:spTree>
    <p:extLst>
      <p:ext uri="{BB962C8B-B14F-4D97-AF65-F5344CB8AC3E}">
        <p14:creationId xmlns:p14="http://schemas.microsoft.com/office/powerpoint/2010/main" val="3427655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F6AF9-D0DD-4BE5-9B48-FEA71B0CD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F7D9B6-69ED-494B-ADB3-D93560411C0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670376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414C44-E177-42F8-9B36-CA664D9C09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B1ADC4-1595-41F4-9A8F-B16C4C0D7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47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5B7148-ACAE-4126-BBB2-6D17156461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A4E7C0-AB39-470E-8835-1877040FAD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85534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9717823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687818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5893371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6392595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1202525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0202201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5701101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0482146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571467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14588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1015194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8990589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7981286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5535971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601415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2899578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53603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078808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2514210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8045450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686952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0880554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396484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5877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Philadelphia Insurance Companies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0.8789 %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93419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7FDA76-D107-46AF-8C7C-37D39E1000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24666769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E96CF-317A-4423-B07D-C44F72C52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Fans Change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5629C6-1985-4BC6-BB3E-331AB3AA8C7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240591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1C09D3-8B7B-4EBE-90C7-A5440C0A98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A8F744-63E6-43F4-9B3C-71E32CBDC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2922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4E7E3-68BB-4FA8-A241-980061D6E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Facebook Post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8D4893-A4B3-4A23-ACB1-17167D0503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818106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70F46C-ECB5-4026-B609-958F8726D7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375434-2751-43EB-8587-AC56CA3AB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260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948DE-0136-4B71-921B-843123F90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7E19D0-EB1A-4757-926E-349BA76C1A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42390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5347295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49617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6197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02636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38670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69955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59750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38542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546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Philadelphia Insurance Companies - 2019-03-21 16:12:35 </a:t>
                      </a:r>
                      <a:r>
                        <a:rPr lang="en-US" sz="1000"/>
                        <a:t> 
 From the East coast to the West coast, #TEAMPHLY rocked their socks in support of #WorldDownSyndromeDay! Did you #RockYourSocks today? Post a picture below!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7.0030 %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603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Philadelphia Insurance Companies - 2019-01-09 13:00:01 </a:t>
                      </a:r>
                      <a:r>
                        <a:rPr lang="en-US" sz="1000"/>
                        <a:t> 
 Congratulations to PHLY SVP of Customer Service, Seth Hall, for being recognized as one of Risk &amp; Insurance Magazine's Insurance Executives to Watch in 2019! Find out how Seth is helping to position PHLY for the future, as culture and technology shift customer needs: https://goo.gl/PDWH3Z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3.2192 %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3760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Philadelphia Insurance Companies - 2019-02-06 13:22:00 </a:t>
                      </a:r>
                      <a:r>
                        <a:rPr lang="en-US" sz="1000"/>
                        <a:t> 
 Best’s Review asked insurance CEOs to share their words of wisdom for the next generation of #insurance leaders. Read more to learn what PHLY's President &amp; CEO Bob O'Leary has to say about being a team player: https://goo.gl/ujDcwD #InsuranceCareersMonth #WednesdayWisdom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2.8076 %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5281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Philadelphia Insurance Companies - 2019-03-19 09:16:12 </a:t>
                      </a:r>
                      <a:r>
                        <a:rPr lang="en-US" sz="1000"/>
                        <a:t> 
 Jackie Jamison of our Compliance department recently celebrated her 30th work anniversary with PHLY. Congratulations to Jackie and thank you for 30 years of dedicated service!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2.7163 %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938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Philadelphia Insurance Companies - 2019-02-25 12:59:00 </a:t>
                      </a:r>
                      <a:r>
                        <a:rPr lang="en-US" sz="1000"/>
                        <a:t> 
 We are pleased to announce the promotion of George Schalick to Senior Vice President of Underwriting!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2.3864 %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53913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DCEBD5-223E-4637-902C-69C940493C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22147764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32672-AE4B-488B-844B-1156957E9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28B6F8-E8DD-417F-AA14-87461C1C5D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223274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C96FDB-B1D4-4299-9D26-E1559EE693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7546D2-E660-4922-ACD2-41C695BAC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49919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BBA4F-B399-45D4-91F0-9782C956E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A859FB-3C8D-4399-A155-1004C7ACC8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64950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9070453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82253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00061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81498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30621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91816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21524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7799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56621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69416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55280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79834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4132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9314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8783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@PHLYINS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38690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6048A8-D5C1-4DCF-B84B-2E2ACD5D6C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30289305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EDD68-49BD-429B-82FF-F8D5163DF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Followers Change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48C00B-7763-4EBF-A55E-D8E9AFB08C9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965904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38FE18-4CF0-437C-B2A4-A2D0DA0C85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7AA7B0-A949-40F2-BBA0-66EC79BA8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04610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30D37-5943-41EB-A51A-CC69A0F8E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Tweet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0C230C-CD22-4DAA-9988-CDDC5538723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211036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C99A76-970C-4F45-A50D-B6E9A0E7DC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0D59AF-C960-4115-BE27-EB584B0AC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80363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0BD0E-E118-4233-936C-64E552C6F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PHLY Twitter Mentions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1AE572-9607-4CAA-BB7F-A711685B0B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414948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E23D-8C64-48C9-A3F4-A3541A97EE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682269-05EE-40A8-B5B1-020D0AE92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0598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300E9-5274-4E85-AEB4-11C881591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Philadelphia Insurance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AA4016-E33B-4EA7-B121-C654F59500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02801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24507617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842097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67445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92540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33062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90584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8539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7643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@PHLYINS - 2019-01-21 13:58:50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Each year, #TEAMPHLY joins thousands of volunteers in #Philadelphia to #giveback on #MLKDayOfService. Today, PHLY employees partnered with @CityYearPhilly at Kensington HS &amp;amp; painted murals to create a bright space for 600+ students. Did you participate in #MLKDay? Comment below! https://t.co/7pnHIKlrdU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01/28/2019 06:29:40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4769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@PHLYINS - 2019-02-01 16:30:35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Don't underestimate how fascinating #insurance can be! As we kick off #InsuranceCareersMonth, we're sharing insight from Laura Boylan, VP of HR, about the importance of making our industry relevant &amp;amp; exciting for the next generation of talent: https://t.co/W6IXD0WbO2 #ICM2019 https://t.co/0y4DkvV9aJ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02/04/2019 18:31:20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8629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@PHLYINS - 2019-03-13 16:59:16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Throughout March, the Women’s Leadership Series and #TEAMPHLY are co-hosting several events in support of #WomensHistoryMonth. Today, #AmeriKick visited the Home Office to give employees #selfdefense training! https://t.co/WqrPVNxYcF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03/30/2019 06:30:44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6305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353108-D0D3-47B6-9913-483856D62B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38407244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0B222-9EC1-45C3-925E-FFDC4E9D0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Philadelphia Insurance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E63D16-AA63-439C-B746-8D9B9CBB09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62382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34987180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408756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0256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32087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7293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60573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11617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7118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@PHLYINS - 2019-02-18 13:10:15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If you want a #career where you can build long-lasting relationships, the #insurance industry may be a fit for you! Here’s a look at why Mary Beth Heisner, who works in our HR dept, chose a career in insurance. Visit https://t.co/yVoF4ZgPMj to learn more. #InsuranceCareersMonth https://t.co/dqNkc2zLwF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02/21/2019 18:30:55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7146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@PHLYINS - 2019-03-13 10:14:28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We're proud to sponsor the #EaglesCareSummit which brings together local #nonprofits and provides their staff with the tools, information, resources, and connections they need to perform at their highest levels. https://t.co/khBVbG1OYK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03/15/2019 06:28:11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79217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91CD91-A2AD-410F-8D28-86F78012E5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6101929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0E7FE-7BAB-46FB-B0BF-B7BCF08F4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B02618-6226-4741-AE3D-8C5861FB7A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554617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BCCE52-8C2B-4C6B-BC98-95CA8D1DFB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F5B323-BCCD-4F28-B3F1-25F0E1515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8491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96B3AA-6091-4198-888D-6017AC899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3006E3-3695-44DA-A41C-B0B7C9D93E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93427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85901516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01051210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27097566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6147705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90244102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93308899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8293867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790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Philadelphia Insurance Companies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0.4691 %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6567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3C0C14-DD7D-462E-AD73-30219945A1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10930859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AEBBA-8ADF-4A08-95D2-337850A3A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LinkedIn Followers Change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7938A8-B2D9-470F-9CF7-5AF62210EA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534176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C92CE2-9739-48B4-946B-3D83A60D60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9ED89B-E000-4A12-80DB-CCD318BA10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4149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5594A-916C-424F-AE2F-C3CF808C3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Average Interactions Per LinkedIn Update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F31B18-CFBE-47B8-8F05-5465CC2913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167746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D1B335-45B9-464F-8399-AD4166418B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69AE41-426F-4342-B862-0509FBB27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3356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90CCF-FFAB-4999-A92D-712D22462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| Philadelphia Insurance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CEA88B-DF59-4CA8-B965-E2CB3078E1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66503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325368698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595058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79901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011623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883723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227562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281246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6306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Philadelphia Insurance Companies - 2019-02-25 11:20:37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We are pleased to announce the promotion of George Schalick to Senior Vice President of Underwriting!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https://media.licdn.com/dms/image/C4E22AQE5HROyDkPR6A/feedshare-shrink_8192/0?e=1558569600&amp;v=beta&amp;t=mOBsq-ol4PZ86QdmDYyomuRHjHGFNdcUYA_YU9cEsic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04/16/2019 00:51:12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1.6346 %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27446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C43544-7C03-498F-AB85-A92FDAF018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12551329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8C90E-E9F0-4EF8-8F54-12F0B29F2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| Philadelphia Insurance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4E7E4C-0D69-4BCF-A4E8-A76E489141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72438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332512150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819917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66107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554723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891907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84258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510456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0805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Philadelphia Insurance Companies - 2019-01-07 11:45:58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We're pleased to share that A.M. Best has affirmed PHLY's Financial Strength Rating of A++ (Superior). PHLY has maintained this rating since first earning it in 2011. https://goo.gl/KYhwLJ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https://media.licdn.com/dms/image/C4E22AQE1cUj2QXaODw/feedshare-shrink_8192/0?e=1558569600&amp;v=beta&amp;t=yJrJAZ7LKyP4cnv9E3Y0a8D7b3IYxfA-O6pxDUfcp7M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04/16/2019 00:51:12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1.3835 %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6018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24FF75-345C-4D05-AAB5-9C92F51B9B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32650262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A489D-C248-4BFA-915A-6841A3AD7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| Philadelphia Insurance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0B3EA1-E1A4-4B03-9217-4DE6D06D81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99674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316749380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555055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57565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07522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856827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673704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892401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584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Philadelphia Insurance Companies - 2019-03-19 11:54:02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Jackie Jamison of our Compliance department recently celebrated her 30th work anniversary with PHLY. Congratulations to Jackie and thank you for 30 years of dedicated service!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https://media.licdn.com/dms/image/C4E22AQEv4PUPlHg6TA/feedshare-shrink_8192/0?e=1558569600&amp;v=beta&amp;t=TE8Xaj2Y0oBbHw5vxpD-xU0WSTCvH7t3AXfrvB4paSM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04/17/2019 00:52:12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1.1806 %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27957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CD9E25-FFC9-4BD5-9069-C9CB91E4D9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17122962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38661-9CD1-444E-92E1-E1BB99379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| Philadelphia Insurance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4C2196-4A5E-4974-882E-2AAD30E694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97213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248205098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711321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75513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92106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413770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678520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793887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7427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Philadelphia Insurance Companies - 2019-02-06 10:49:14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Best’s Review asked insurance CEOs to share their words of wisdom for the next generation of #insurance leaders. Read more to learn what PHLY's President &amp; CEO Bob O'Leary has to say about being a team player: https://goo.gl/ujDcwD #InsuranceCareersMonth #WednesdayWisdom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https://media.licdn.com/dms/image/C4E22AQHVlkt-9ur1pw/feedshare-shrink_1280/0?e=1558569600&amp;v=beta&amp;t=BXRin6QcI31H4YRTngb93EI20EeD8Etnrmi8MFpfE4Q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04/16/2019 00:51:12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1.0839 %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76277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3A7C3A-CC93-41C9-9551-92748FAD57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12700787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82D54-DDB9-4A66-95FA-29A416282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| Philadelphia Insurance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258C8C-27B9-40CD-AD61-16F8A4BB87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24728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120838392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728078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44891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267915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181712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758266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784252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4523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Philadelphia Insurance Companies - 2019-03-27 18:31:21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Today, #TEAMPHLY welcomed 88 new employees from across the US to the Home Office for our semi-annual New Hire Training! Our newest team members ended their first day of training at the PHLY Product Expo, a fun event that introduces them to our products and services.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https://media.licdn.com/dms/image/C4E22AQHQxls1AlK3lQ/feedshare-shrink_8192/0?e=1558569600&amp;v=beta&amp;t=phNmjXAc6pYWyHAB9nL5DWJImxTOr6ldQeMKy5_FBm8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04/17/2019 00:52:12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1.0414 %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39583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927B7B-16B8-4129-B081-D27529F542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34790467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5A162-25A4-4848-83F4-6C0B0CCBF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Total Interactions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12A7CD-C27F-416A-983F-65D36952CA8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97261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F82267-B33D-4703-BE96-68C33417DC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E0C104-DF04-4D9A-8FB5-4287991E2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3366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19C2F-A015-4091-88E9-76114AEDB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9F7309-8631-4AD7-A77E-1E7DAF13F1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14570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4843934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86767054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9241088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39010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43046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410092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52606021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96486436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009732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79512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2483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phlyinsurance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4.9982 %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47341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40E6F0-292F-4B36-9F9A-21B92D295E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31711326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5BCB9-582B-491A-A67A-FCA04E0E7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Followers Change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59598D-1B6D-44D5-9069-43F8A99EE5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949295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128F34-9506-46C5-8605-3D38ADE081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B5FF74-75EC-46E8-8051-FD175C761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68761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AEF62-2E3C-442D-BFD6-569F60CB2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Instagram Post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2C0C7E-9706-496B-AE6C-BB3E0BA2B1A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567365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F502F7-74EC-4A05-BAEB-75BE26D771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974EF0-1887-452F-9763-C0350DD4C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44725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973C0-7E52-428E-82EC-950771E37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Philadelphia Insurance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7FB800-12B7-4430-865A-FB3A19DDB6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23137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987339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843553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969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41895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435869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325063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2145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3911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phlyinsurance - 2019-02-25 16:36:14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are pleased to announce the #promotion of George Schalick to Senior Vice President of #Underwriting! 👏🏼 #TEAMPHLY #congratulations #insurancecareersmonth #insurancecareers #icm2019 #instanews #insurance #career #goodcompany #motivationmonday #business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https://www.instagram.com/p/BuUfBKdjj63/media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04/15/2019 00:02:22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11.3036 %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2013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phlyinsurance - 2019-03-19 16:38:34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Jackie Jamison of our #Compliance department recently celebrated her 30th #workanniversary with #PHLY. #Congratulations to Jackie and #thankyou for 30 years of #dedicated service! 👏🏼🎉 #TEAMPHLY #ThinkPHLY #happyanniversary #insurance #appreciationpost #committment #insurancelife #work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https://www.instagram.com/p/BvNB6Hwnx6I/media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04/15/2019 00:02:22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9.9187 %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84959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6603A3-FEDE-416A-9326-A5EA2C2B11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39607758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DEEDB-0BD5-42C2-8E1E-88FCD5A94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Philadelphia Insurance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776AFA-5855-466C-9B5D-52D1A50F71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54986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3635306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01288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661732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809785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190927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37675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818727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6147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phlyinsurance - 2019-01-09 16:18:39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#Congratulations to #PHLY SVP of #CustomerService, Seth Hall, for being recognized as one of Risk &amp; Insurance Magazine's Insurance Executives to Watch in 2019! 👏🏼 Enter this link into your web browser to find out how Seth is helping to position PHLY for the future, as #culture and #technology shift customer needs: https://goo.gl/PDWH3Z 👈🏼😃 #ThinkPHLY #TEAMPHLY #insurance #instanews #article #insurancelife #career #goals #success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https://www.instagram.com/p/BsbbpRVgRzw/media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03/21/2019 00:03:24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9.8616 %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43819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D0CD5E-70AC-4817-A452-A68A7FE7C7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2867101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A07AF-04CD-4594-9D43-1D7625ACC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Philadelphia Insurance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46866B-C6BB-4568-A62A-AA1B2737F8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23183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6874187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893680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862254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904489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374167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730903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732744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3272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phlyinsurance - 2019-02-13 16:46:53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believe a #healthylifestyle is key to #success in the #workplace. At #PHLY, we promote #healthyliving through various employee #healthandwellness initiatives. From #fitness classes and #nutrition counseling to hosting an annual #Healthy Picnic &amp; #Wellness Fair, #TEAMPHLY believes wellness is about balance 😊👌🏼 Swipe ⬅️ to see more! #ThinkPHLY #InsuranceCareersMonth #WellnessWednesday #ICM2019 #CareerTrifecta #GammaIS #insurance #health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https://www.instagram.com/p/Bt1mstbD-wi/media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04/15/2019 00:02:22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8.9241 %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3130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6471CE-C9B8-411D-AB75-59DA9B26E1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13690987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47BDC-1016-44D9-B61E-6B7D0EC0C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Philadelphia Insurance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B976A0-105D-4491-A6C8-65B809FAE0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59216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8053618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76644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231266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749739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354060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920066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790455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6156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phlyinsurance - 2019-02-07 10:10:59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Best’s Review asked #insurance CEOs to share their words of #wisdom for the next generation of #insurance #leaders. Enter this link into your web browser or click on the link in our bio to read more about what #PHLY's President &amp; CEO Bob O'Leary has to say about being a team player: https://goo.gl/ujDcwD 👈🏼😃 #InsuranceCareersMonth #ICM2019 #CareerTrifecta #GammaIS #insurancecareers #nextgen #instajob #career #teamwork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https://www.instagram.com/p/Btlcn1vjZg9/media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04/07/2019 00:02:16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8.5905 %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1076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313A5B-C2C6-4E8C-ABC2-DF4BC409E5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17521184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0042E-EDD5-4FC1-9F90-45CBDEBED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7FBBFA-1814-4B5F-9882-CB2CFFE1ED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06900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298566-ED89-4212-B7D2-0AADCED7CD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E16322-077E-41E1-9D6A-FC460A537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4165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1131</Words>
  <Application>Microsoft Office PowerPoint</Application>
  <PresentationFormat>On-screen Show (4:3)</PresentationFormat>
  <Paragraphs>414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Arial</vt:lpstr>
      <vt:lpstr>Calibri</vt:lpstr>
      <vt:lpstr>quintly_template</vt:lpstr>
      <vt:lpstr>PHLY Social Media_Quarterly</vt:lpstr>
      <vt:lpstr>Overall Overall Audience | Philadelphia Insurance</vt:lpstr>
      <vt:lpstr>Facebook Key Metrics Table | Philadelphia Insurance</vt:lpstr>
      <vt:lpstr>Facebook Facebook Fans Change | Philadelphia Insurance</vt:lpstr>
      <vt:lpstr>Facebook Average Interactions Per Facebook Post | Philadelphia Insurance</vt:lpstr>
      <vt:lpstr>Facebook Own Posts Table | Philadelphia Insurance</vt:lpstr>
      <vt:lpstr>Facebook Total Interactions | Philadelphia Insurance</vt:lpstr>
      <vt:lpstr>Twitter Key Metrics Table | Philadelphia Insurance</vt:lpstr>
      <vt:lpstr>Twitter Twitter Followers Change | Philadelphia Insurance</vt:lpstr>
      <vt:lpstr>Twitter Average Interactions Per Tweet | Philadelphia Insurance</vt:lpstr>
      <vt:lpstr>Twitter PHLY Twitter Mentions | Philadelphia Insurance</vt:lpstr>
      <vt:lpstr>Twitter Own and Retweeted Tweets Table | Philadelphia Insurance - 1 of 2</vt:lpstr>
      <vt:lpstr>Twitter Own and Retweeted Tweets Table | Philadelphia Insurance - 2 of 2</vt:lpstr>
      <vt:lpstr>Twitter Total Interactions | Philadelphia Insurance</vt:lpstr>
      <vt:lpstr>LinkedIn Key Metrics Table | Philadelphia Insurance</vt:lpstr>
      <vt:lpstr>LinkedIn LinkedIn Followers Change | Philadelphia Insurance</vt:lpstr>
      <vt:lpstr>LinkedIn Average Interactions Per LinkedIn Update | Philadelphia Insurance</vt:lpstr>
      <vt:lpstr>LinkedIn Updates Table | Philadelphia Insurance - 1 of 5</vt:lpstr>
      <vt:lpstr>LinkedIn Updates Table | Philadelphia Insurance - 2 of 5</vt:lpstr>
      <vt:lpstr>LinkedIn Updates Table | Philadelphia Insurance - 3 of 5</vt:lpstr>
      <vt:lpstr>LinkedIn Updates Table | Philadelphia Insurance - 4 of 5</vt:lpstr>
      <vt:lpstr>LinkedIn Updates Table | Philadelphia Insurance - 5 of 5</vt:lpstr>
      <vt:lpstr>LinkedIn Total Interactions | Philadelphia Insurance</vt:lpstr>
      <vt:lpstr>Instagram Key Metrics Table | Philadelphia Insurance</vt:lpstr>
      <vt:lpstr>Instagram Instagram Followers Change | Philadelphia Insurance</vt:lpstr>
      <vt:lpstr>Instagram Average Interactions Per Instagram Post | Philadelphia Insurance</vt:lpstr>
      <vt:lpstr>Instagram Posts Table | Philadelphia Insurance - 1 of 4</vt:lpstr>
      <vt:lpstr>Instagram Posts Table | Philadelphia Insurance - 2 of 4</vt:lpstr>
      <vt:lpstr>Instagram Posts Table | Philadelphia Insurance - 3 of 4</vt:lpstr>
      <vt:lpstr>Instagram Posts Table | Philadelphia Insurance - 4 of 4</vt:lpstr>
      <vt:lpstr>Instagram Total Interactions | Philadelphia Insurance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PHLY Social Media_Quarterly</dc:title>
  <dc:creator>Frederik Peiniger</dc:creator>
  <cp:lastModifiedBy>Frederik Peiniger</cp:lastModifiedBy>
  <cp:revision>1</cp:revision>
  <dcterms:created xsi:type="dcterms:W3CDTF">2019-04-17T15:30:08Z</dcterms:created>
  <dcterms:modified xsi:type="dcterms:W3CDTF">2019-04-17T15:30:45Z</dcterms:modified>
</cp:coreProperties>
</file>