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8" r:id="rId22"/>
    <p:sldId id="279"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43525</c:v>
                </c:pt>
              </c:numCache>
            </c:numRef>
          </c:cat>
          <c:val>
            <c:numRef>
              <c:f>Sheet1!$B$2</c:f>
              <c:numCache>
                <c:formatCode>General</c:formatCode>
                <c:ptCount val="1"/>
                <c:pt idx="0">
                  <c:v>1639</c:v>
                </c:pt>
              </c:numCache>
            </c:numRef>
          </c:val>
          <c:extLst>
            <c:ext xmlns:c16="http://schemas.microsoft.com/office/drawing/2014/chart" uri="{C3380CC4-5D6E-409C-BE32-E72D297353CC}">
              <c16:uniqueId val="{00000000-F5C3-4D52-976E-98DA083C992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43525</c:v>
                </c:pt>
              </c:numCache>
            </c:numRef>
          </c:cat>
          <c:val>
            <c:numRef>
              <c:f>Sheet1!$C$2</c:f>
              <c:numCache>
                <c:formatCode>General</c:formatCode>
                <c:ptCount val="1"/>
                <c:pt idx="0">
                  <c:v>2380</c:v>
                </c:pt>
              </c:numCache>
            </c:numRef>
          </c:val>
          <c:extLst>
            <c:ext xmlns:c16="http://schemas.microsoft.com/office/drawing/2014/chart" uri="{C3380CC4-5D6E-409C-BE32-E72D297353CC}">
              <c16:uniqueId val="{00000001-F5C3-4D52-976E-98DA083C992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43525</c:v>
                </c:pt>
              </c:numCache>
            </c:numRef>
          </c:cat>
          <c:val>
            <c:numRef>
              <c:f>Sheet1!$D$2</c:f>
              <c:numCache>
                <c:formatCode>General</c:formatCode>
                <c:ptCount val="1"/>
                <c:pt idx="0">
                  <c:v>1201</c:v>
                </c:pt>
              </c:numCache>
            </c:numRef>
          </c:val>
          <c:extLst>
            <c:ext xmlns:c16="http://schemas.microsoft.com/office/drawing/2014/chart" uri="{C3380CC4-5D6E-409C-BE32-E72D297353CC}">
              <c16:uniqueId val="{00000002-F5C3-4D52-976E-98DA083C992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43525</c:v>
                </c:pt>
              </c:numCache>
            </c:numRef>
          </c:cat>
          <c:val>
            <c:numRef>
              <c:f>Sheet1!$E$2</c:f>
              <c:numCache>
                <c:formatCode>General</c:formatCode>
                <c:ptCount val="1"/>
                <c:pt idx="0">
                  <c:v>1230</c:v>
                </c:pt>
              </c:numCache>
            </c:numRef>
          </c:val>
          <c:extLst>
            <c:ext xmlns:c16="http://schemas.microsoft.com/office/drawing/2014/chart" uri="{C3380CC4-5D6E-409C-BE32-E72D297353CC}">
              <c16:uniqueId val="{00000003-F5C3-4D52-976E-98DA083C9924}"/>
            </c:ext>
          </c:extLst>
        </c:ser>
        <c:dLbls>
          <c:showLegendKey val="0"/>
          <c:showVal val="0"/>
          <c:showCatName val="0"/>
          <c:showSerName val="0"/>
          <c:showPercent val="0"/>
          <c:showBubbleSize val="0"/>
        </c:dLbls>
        <c:gapWidth val="219"/>
        <c:overlap val="-27"/>
        <c:axId val="283711360"/>
        <c:axId val="283713000"/>
      </c:barChart>
      <c:dateAx>
        <c:axId val="283711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13000"/>
        <c:crosses val="autoZero"/>
        <c:auto val="1"/>
        <c:lblOffset val="100"/>
        <c:baseTimeUnit val="days"/>
      </c:dateAx>
      <c:valAx>
        <c:axId val="28371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1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2</c:v>
                </c:pt>
              </c:numCache>
            </c:numRef>
          </c:val>
          <c:extLst>
            <c:ext xmlns:c16="http://schemas.microsoft.com/office/drawing/2014/chart" uri="{C3380CC4-5D6E-409C-BE32-E72D297353CC}">
              <c16:uniqueId val="{00000000-AFFD-49F4-9309-C3B1D689B423}"/>
            </c:ext>
          </c:extLst>
        </c:ser>
        <c:dLbls>
          <c:showLegendKey val="0"/>
          <c:showVal val="0"/>
          <c:showCatName val="0"/>
          <c:showSerName val="0"/>
          <c:showPercent val="0"/>
          <c:showBubbleSize val="0"/>
        </c:dLbls>
        <c:gapWidth val="219"/>
        <c:overlap val="-27"/>
        <c:axId val="13175584"/>
        <c:axId val="13176896"/>
      </c:barChart>
      <c:dateAx>
        <c:axId val="1317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176896"/>
        <c:crosses val="autoZero"/>
        <c:auto val="1"/>
        <c:lblOffset val="100"/>
        <c:baseTimeUnit val="months"/>
      </c:dateAx>
      <c:valAx>
        <c:axId val="1317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17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963-4D10-B101-544CDDB50CBA}"/>
            </c:ext>
          </c:extLst>
        </c:ser>
        <c:dLbls>
          <c:showLegendKey val="0"/>
          <c:showVal val="0"/>
          <c:showCatName val="0"/>
          <c:showSerName val="0"/>
          <c:showPercent val="0"/>
          <c:showBubbleSize val="0"/>
        </c:dLbls>
        <c:gapWidth val="219"/>
        <c:overlap val="-27"/>
        <c:axId val="13178536"/>
        <c:axId val="342452968"/>
      </c:barChart>
      <c:dateAx>
        <c:axId val="1317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52968"/>
        <c:crosses val="autoZero"/>
        <c:auto val="1"/>
        <c:lblOffset val="100"/>
        <c:baseTimeUnit val="months"/>
      </c:dateAx>
      <c:valAx>
        <c:axId val="34245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17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2707</c:v>
                </c:pt>
              </c:numCache>
            </c:numRef>
          </c:val>
          <c:extLst>
            <c:ext xmlns:c16="http://schemas.microsoft.com/office/drawing/2014/chart" uri="{C3380CC4-5D6E-409C-BE32-E72D297353CC}">
              <c16:uniqueId val="{00000000-4782-4FEC-93D0-DCC274089B12}"/>
            </c:ext>
          </c:extLst>
        </c:ser>
        <c:dLbls>
          <c:showLegendKey val="0"/>
          <c:showVal val="0"/>
          <c:showCatName val="0"/>
          <c:showSerName val="0"/>
          <c:showPercent val="0"/>
          <c:showBubbleSize val="0"/>
        </c:dLbls>
        <c:gapWidth val="219"/>
        <c:overlap val="-27"/>
        <c:axId val="346938328"/>
        <c:axId val="346936688"/>
      </c:barChart>
      <c:dateAx>
        <c:axId val="34693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36688"/>
        <c:crosses val="autoZero"/>
        <c:auto val="1"/>
        <c:lblOffset val="100"/>
        <c:baseTimeUnit val="months"/>
      </c:dateAx>
      <c:valAx>
        <c:axId val="34693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3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numCache>
            </c:numRef>
          </c:val>
          <c:extLst>
            <c:ext xmlns:c16="http://schemas.microsoft.com/office/drawing/2014/chart" uri="{C3380CC4-5D6E-409C-BE32-E72D297353CC}">
              <c16:uniqueId val="{00000000-19EC-4075-BABC-881529857B13}"/>
            </c:ext>
          </c:extLst>
        </c:ser>
        <c:dLbls>
          <c:showLegendKey val="0"/>
          <c:showVal val="0"/>
          <c:showCatName val="0"/>
          <c:showSerName val="0"/>
          <c:showPercent val="0"/>
          <c:showBubbleSize val="0"/>
        </c:dLbls>
        <c:gapWidth val="219"/>
        <c:overlap val="-27"/>
        <c:axId val="350324136"/>
        <c:axId val="350326432"/>
      </c:barChart>
      <c:dateAx>
        <c:axId val="35032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26432"/>
        <c:crosses val="autoZero"/>
        <c:auto val="1"/>
        <c:lblOffset val="100"/>
        <c:baseTimeUnit val="months"/>
      </c:dateAx>
      <c:valAx>
        <c:axId val="35032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2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A99-41F6-8F69-ECF15F714C74}"/>
            </c:ext>
          </c:extLst>
        </c:ser>
        <c:dLbls>
          <c:showLegendKey val="0"/>
          <c:showVal val="0"/>
          <c:showCatName val="0"/>
          <c:showSerName val="0"/>
          <c:showPercent val="0"/>
          <c:showBubbleSize val="0"/>
        </c:dLbls>
        <c:gapWidth val="219"/>
        <c:overlap val="-27"/>
        <c:axId val="350323152"/>
        <c:axId val="350317248"/>
      </c:barChart>
      <c:dateAx>
        <c:axId val="350323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17248"/>
        <c:crosses val="autoZero"/>
        <c:auto val="1"/>
        <c:lblOffset val="100"/>
        <c:baseTimeUnit val="months"/>
      </c:dateAx>
      <c:valAx>
        <c:axId val="35031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2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9</c:v>
                </c:pt>
              </c:numCache>
            </c:numRef>
          </c:val>
          <c:extLst>
            <c:ext xmlns:c16="http://schemas.microsoft.com/office/drawing/2014/chart" uri="{C3380CC4-5D6E-409C-BE32-E72D297353CC}">
              <c16:uniqueId val="{00000000-A20B-4EEC-979E-A6A499B988B8}"/>
            </c:ext>
          </c:extLst>
        </c:ser>
        <c:dLbls>
          <c:showLegendKey val="0"/>
          <c:showVal val="0"/>
          <c:showCatName val="0"/>
          <c:showSerName val="0"/>
          <c:showPercent val="0"/>
          <c:showBubbleSize val="0"/>
        </c:dLbls>
        <c:gapWidth val="219"/>
        <c:overlap val="-27"/>
        <c:axId val="353675968"/>
        <c:axId val="353676296"/>
      </c:barChart>
      <c:dateAx>
        <c:axId val="353675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76296"/>
        <c:crosses val="autoZero"/>
        <c:auto val="1"/>
        <c:lblOffset val="100"/>
        <c:baseTimeUnit val="months"/>
      </c:dateAx>
      <c:valAx>
        <c:axId val="35367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7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34</c:v>
                </c:pt>
                <c:pt idx="1">
                  <c:v>46</c:v>
                </c:pt>
                <c:pt idx="2">
                  <c:v>49</c:v>
                </c:pt>
                <c:pt idx="3">
                  <c:v>69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DC8-4104-A081-D1441A7DB0D8}"/>
            </c:ext>
          </c:extLst>
        </c:ser>
        <c:dLbls>
          <c:showLegendKey val="0"/>
          <c:showVal val="0"/>
          <c:showCatName val="0"/>
          <c:showSerName val="0"/>
          <c:showPercent val="0"/>
          <c:showBubbleSize val="0"/>
        </c:dLbls>
        <c:gapWidth val="219"/>
        <c:overlap val="-27"/>
        <c:axId val="356314232"/>
        <c:axId val="356312264"/>
      </c:barChart>
      <c:dateAx>
        <c:axId val="35631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12264"/>
        <c:crosses val="autoZero"/>
        <c:auto val="1"/>
        <c:lblOffset val="100"/>
        <c:baseTimeUnit val="months"/>
      </c:dateAx>
      <c:valAx>
        <c:axId val="35631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1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1</c:v>
                </c:pt>
              </c:numCache>
            </c:numRef>
          </c:val>
          <c:extLst>
            <c:ext xmlns:c16="http://schemas.microsoft.com/office/drawing/2014/chart" uri="{C3380CC4-5D6E-409C-BE32-E72D297353CC}">
              <c16:uniqueId val="{00000000-D886-4661-AB42-0CA6DEFED66C}"/>
            </c:ext>
          </c:extLst>
        </c:ser>
        <c:dLbls>
          <c:showLegendKey val="0"/>
          <c:showVal val="0"/>
          <c:showCatName val="0"/>
          <c:showSerName val="0"/>
          <c:showPercent val="0"/>
          <c:showBubbleSize val="0"/>
        </c:dLbls>
        <c:gapWidth val="219"/>
        <c:overlap val="-27"/>
        <c:axId val="419547856"/>
        <c:axId val="419551136"/>
      </c:barChart>
      <c:dateAx>
        <c:axId val="41954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51136"/>
        <c:crosses val="autoZero"/>
        <c:auto val="1"/>
        <c:lblOffset val="100"/>
        <c:baseTimeUnit val="months"/>
      </c:dateAx>
      <c:valAx>
        <c:axId val="41955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4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23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5CF-4E26-99B9-79E0B9284DA6}"/>
            </c:ext>
          </c:extLst>
        </c:ser>
        <c:dLbls>
          <c:showLegendKey val="0"/>
          <c:showVal val="0"/>
          <c:showCatName val="0"/>
          <c:showSerName val="0"/>
          <c:showPercent val="0"/>
          <c:showBubbleSize val="0"/>
        </c:dLbls>
        <c:gapWidth val="219"/>
        <c:overlap val="-27"/>
        <c:axId val="419560648"/>
        <c:axId val="419559664"/>
      </c:barChart>
      <c:dateAx>
        <c:axId val="419560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59664"/>
        <c:crosses val="autoZero"/>
        <c:auto val="1"/>
        <c:lblOffset val="100"/>
        <c:baseTimeUnit val="months"/>
      </c:dateAx>
      <c:valAx>
        <c:axId val="41955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6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F541F-CBB8-4952-989F-8197755E119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9FD1ACD3-7D72-42B7-AAB3-E1FB3AADDED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87226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32FF4-B0E5-4A18-847F-88D73719C70A}"/>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B8874FA9-9727-4A85-8FAD-885634B22DB1}"/>
              </a:ext>
            </a:extLst>
          </p:cNvPr>
          <p:cNvGraphicFramePr>
            <a:graphicFrameLocks noGrp="1"/>
          </p:cNvGraphicFramePr>
          <p:nvPr>
            <p:ph type="chart" sz="quarter" idx="13"/>
            <p:extLst>
              <p:ext uri="{D42A27DB-BD31-4B8C-83A1-F6EECF244321}">
                <p14:modId xmlns:p14="http://schemas.microsoft.com/office/powerpoint/2010/main" val="187781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6039DF-75E4-43FA-ABD7-8C4788115854}"/>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AE44605F-1CA8-4FA6-B32B-AF930FECE4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740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7FFF5-C59D-49AA-89E2-C58703ABB2B0}"/>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695D9DCC-4B82-49D1-ACEB-5802D00BBF96}"/>
              </a:ext>
            </a:extLst>
          </p:cNvPr>
          <p:cNvGraphicFramePr>
            <a:graphicFrameLocks noGrp="1"/>
          </p:cNvGraphicFramePr>
          <p:nvPr>
            <p:ph type="tbl" sz="quarter" idx="13"/>
            <p:extLst>
              <p:ext uri="{D42A27DB-BD31-4B8C-83A1-F6EECF244321}">
                <p14:modId xmlns:p14="http://schemas.microsoft.com/office/powerpoint/2010/main" val="3107275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17067014"/>
                    </a:ext>
                  </a:extLst>
                </a:gridCol>
                <a:gridCol w="740664">
                  <a:extLst>
                    <a:ext uri="{9D8B030D-6E8A-4147-A177-3AD203B41FA5}">
                      <a16:colId xmlns:a16="http://schemas.microsoft.com/office/drawing/2014/main" val="905823534"/>
                    </a:ext>
                  </a:extLst>
                </a:gridCol>
                <a:gridCol w="740664">
                  <a:extLst>
                    <a:ext uri="{9D8B030D-6E8A-4147-A177-3AD203B41FA5}">
                      <a16:colId xmlns:a16="http://schemas.microsoft.com/office/drawing/2014/main" val="1010672142"/>
                    </a:ext>
                  </a:extLst>
                </a:gridCol>
                <a:gridCol w="740664">
                  <a:extLst>
                    <a:ext uri="{9D8B030D-6E8A-4147-A177-3AD203B41FA5}">
                      <a16:colId xmlns:a16="http://schemas.microsoft.com/office/drawing/2014/main" val="2966144738"/>
                    </a:ext>
                  </a:extLst>
                </a:gridCol>
                <a:gridCol w="740664">
                  <a:extLst>
                    <a:ext uri="{9D8B030D-6E8A-4147-A177-3AD203B41FA5}">
                      <a16:colId xmlns:a16="http://schemas.microsoft.com/office/drawing/2014/main" val="3000513994"/>
                    </a:ext>
                  </a:extLst>
                </a:gridCol>
                <a:gridCol w="740664">
                  <a:extLst>
                    <a:ext uri="{9D8B030D-6E8A-4147-A177-3AD203B41FA5}">
                      <a16:colId xmlns:a16="http://schemas.microsoft.com/office/drawing/2014/main" val="2290586695"/>
                    </a:ext>
                  </a:extLst>
                </a:gridCol>
                <a:gridCol w="740664">
                  <a:extLst>
                    <a:ext uri="{9D8B030D-6E8A-4147-A177-3AD203B41FA5}">
                      <a16:colId xmlns:a16="http://schemas.microsoft.com/office/drawing/2014/main" val="4065591152"/>
                    </a:ext>
                  </a:extLst>
                </a:gridCol>
                <a:gridCol w="740664">
                  <a:extLst>
                    <a:ext uri="{9D8B030D-6E8A-4147-A177-3AD203B41FA5}">
                      <a16:colId xmlns:a16="http://schemas.microsoft.com/office/drawing/2014/main" val="2909577499"/>
                    </a:ext>
                  </a:extLst>
                </a:gridCol>
                <a:gridCol w="740664">
                  <a:extLst>
                    <a:ext uri="{9D8B030D-6E8A-4147-A177-3AD203B41FA5}">
                      <a16:colId xmlns:a16="http://schemas.microsoft.com/office/drawing/2014/main" val="479117998"/>
                    </a:ext>
                  </a:extLst>
                </a:gridCol>
                <a:gridCol w="740664">
                  <a:extLst>
                    <a:ext uri="{9D8B030D-6E8A-4147-A177-3AD203B41FA5}">
                      <a16:colId xmlns:a16="http://schemas.microsoft.com/office/drawing/2014/main" val="283720219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46663682"/>
                  </a:ext>
                </a:extLst>
              </a:tr>
              <a:tr h="370840">
                <a:tc>
                  <a:txBody>
                    <a:bodyPr/>
                    <a:lstStyle/>
                    <a:p>
                      <a:r>
                        <a:rPr lang="en-US" sz="1000"/>
                        <a:t>First Insurance Company of Hawaii, LTD</a:t>
                      </a:r>
                    </a:p>
                  </a:txBody>
                  <a:tcPr/>
                </a:tc>
                <a:tc>
                  <a:txBody>
                    <a:bodyPr/>
                    <a:lstStyle/>
                    <a:p>
                      <a:r>
                        <a:rPr lang="en-US" sz="1000"/>
                        <a:t>1639</a:t>
                      </a:r>
                    </a:p>
                  </a:txBody>
                  <a:tcPr/>
                </a:tc>
                <a:tc>
                  <a:txBody>
                    <a:bodyPr/>
                    <a:lstStyle/>
                    <a:p>
                      <a:r>
                        <a:rPr lang="en-US" sz="1000"/>
                        <a:t>6</a:t>
                      </a:r>
                    </a:p>
                  </a:txBody>
                  <a:tcPr/>
                </a:tc>
                <a:tc>
                  <a:txBody>
                    <a:bodyPr/>
                    <a:lstStyle/>
                    <a:p>
                      <a:r>
                        <a:rPr lang="en-US" sz="1000"/>
                        <a:t>14</a:t>
                      </a:r>
                    </a:p>
                  </a:txBody>
                  <a:tcPr/>
                </a:tc>
                <a:tc>
                  <a:txBody>
                    <a:bodyPr/>
                    <a:lstStyle/>
                    <a:p>
                      <a:r>
                        <a:rPr lang="en-US" sz="1000"/>
                        <a:t>462</a:t>
                      </a:r>
                    </a:p>
                  </a:txBody>
                  <a:tcPr/>
                </a:tc>
                <a:tc>
                  <a:txBody>
                    <a:bodyPr/>
                    <a:lstStyle/>
                    <a:p>
                      <a:r>
                        <a:rPr lang="en-US" sz="1000"/>
                        <a:t>11</a:t>
                      </a:r>
                    </a:p>
                  </a:txBody>
                  <a:tcPr/>
                </a:tc>
                <a:tc>
                  <a:txBody>
                    <a:bodyPr/>
                    <a:lstStyle/>
                    <a:p>
                      <a:r>
                        <a:rPr lang="en-US" sz="1000"/>
                        <a:t>22</a:t>
                      </a:r>
                    </a:p>
                  </a:txBody>
                  <a:tcPr/>
                </a:tc>
                <a:tc>
                  <a:txBody>
                    <a:bodyPr/>
                    <a:lstStyle/>
                    <a:p>
                      <a:r>
                        <a:rPr lang="en-US" sz="1000"/>
                        <a:t>0</a:t>
                      </a:r>
                    </a:p>
                  </a:txBody>
                  <a:tcPr/>
                </a:tc>
                <a:tc>
                  <a:txBody>
                    <a:bodyPr/>
                    <a:lstStyle/>
                    <a:p>
                      <a:r>
                        <a:rPr lang="en-US" sz="1000"/>
                        <a:t>2.1612 %</a:t>
                      </a:r>
                    </a:p>
                  </a:txBody>
                  <a:tcPr/>
                </a:tc>
                <a:tc>
                  <a:txBody>
                    <a:bodyPr/>
                    <a:lstStyle/>
                    <a:p>
                      <a:r>
                        <a:rPr lang="en-US" sz="1000"/>
                        <a:t>0.0 %</a:t>
                      </a:r>
                    </a:p>
                  </a:txBody>
                  <a:tcPr/>
                </a:tc>
                <a:extLst>
                  <a:ext uri="{0D108BD9-81ED-4DB2-BD59-A6C34878D82A}">
                    <a16:rowId xmlns:a16="http://schemas.microsoft.com/office/drawing/2014/main" val="2702164179"/>
                  </a:ext>
                </a:extLst>
              </a:tr>
            </a:tbl>
          </a:graphicData>
        </a:graphic>
      </p:graphicFrame>
      <p:sp>
        <p:nvSpPr>
          <p:cNvPr id="4" name="Text Placeholder 3">
            <a:extLst>
              <a:ext uri="{FF2B5EF4-FFF2-40B4-BE49-F238E27FC236}">
                <a16:creationId xmlns:a16="http://schemas.microsoft.com/office/drawing/2014/main" id="{2BC141B1-E909-418E-B48B-9BDC90FA8580}"/>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158290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312C5-29AE-4EEA-A988-FBBC7A268E5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A7D47C8-1F57-4EBB-91D8-9558947C34DB}"/>
              </a:ext>
            </a:extLst>
          </p:cNvPr>
          <p:cNvGraphicFramePr>
            <a:graphicFrameLocks noGrp="1"/>
          </p:cNvGraphicFramePr>
          <p:nvPr>
            <p:ph type="chart" sz="quarter" idx="13"/>
            <p:extLst>
              <p:ext uri="{D42A27DB-BD31-4B8C-83A1-F6EECF244321}">
                <p14:modId xmlns:p14="http://schemas.microsoft.com/office/powerpoint/2010/main" val="794693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2401D1-C794-4991-A5F4-19DA138B91F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399F9E5-58B5-48A8-A03D-1DB0E44B67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133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0C633-4CAA-4983-AC19-A108025D6B13}"/>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C51CE188-0C5D-409B-B25D-CC2AFD592CD9}"/>
              </a:ext>
            </a:extLst>
          </p:cNvPr>
          <p:cNvGraphicFramePr>
            <a:graphicFrameLocks noGrp="1"/>
          </p:cNvGraphicFramePr>
          <p:nvPr>
            <p:ph type="chart" sz="quarter" idx="13"/>
            <p:extLst>
              <p:ext uri="{D42A27DB-BD31-4B8C-83A1-F6EECF244321}">
                <p14:modId xmlns:p14="http://schemas.microsoft.com/office/powerpoint/2010/main" val="3894792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3EDA0-03CA-45D5-B64F-E0A27124F5E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B7ACFC7-1DB1-43CD-B4BA-54234C51CB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0036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1AD0-A850-4DB8-AD7C-5DADB599B0C4}"/>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032EF2E-D0B6-4C96-8C6A-31BBA7B519A8}"/>
              </a:ext>
            </a:extLst>
          </p:cNvPr>
          <p:cNvGraphicFramePr>
            <a:graphicFrameLocks noGrp="1"/>
          </p:cNvGraphicFramePr>
          <p:nvPr>
            <p:ph type="chart" sz="quarter" idx="13"/>
            <p:extLst>
              <p:ext uri="{D42A27DB-BD31-4B8C-83A1-F6EECF244321}">
                <p14:modId xmlns:p14="http://schemas.microsoft.com/office/powerpoint/2010/main" val="1880860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002A1-9E86-46C0-AAE7-7A39B76698D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4E72DFA-DBBA-4A92-B262-1FC8CA69BE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2353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D6FAC-3A61-429D-8D3D-AE4FDE56AF6C}"/>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DB327853-C385-4524-B883-C0D297F21844}"/>
              </a:ext>
            </a:extLst>
          </p:cNvPr>
          <p:cNvGraphicFramePr>
            <a:graphicFrameLocks noGrp="1"/>
          </p:cNvGraphicFramePr>
          <p:nvPr>
            <p:ph type="tbl" sz="quarter" idx="13"/>
            <p:extLst>
              <p:ext uri="{D42A27DB-BD31-4B8C-83A1-F6EECF244321}">
                <p14:modId xmlns:p14="http://schemas.microsoft.com/office/powerpoint/2010/main" val="2939180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3469981"/>
                    </a:ext>
                  </a:extLst>
                </a:gridCol>
                <a:gridCol w="658368">
                  <a:extLst>
                    <a:ext uri="{9D8B030D-6E8A-4147-A177-3AD203B41FA5}">
                      <a16:colId xmlns:a16="http://schemas.microsoft.com/office/drawing/2014/main" val="3914651244"/>
                    </a:ext>
                  </a:extLst>
                </a:gridCol>
                <a:gridCol w="658368">
                  <a:extLst>
                    <a:ext uri="{9D8B030D-6E8A-4147-A177-3AD203B41FA5}">
                      <a16:colId xmlns:a16="http://schemas.microsoft.com/office/drawing/2014/main" val="3362591738"/>
                    </a:ext>
                  </a:extLst>
                </a:gridCol>
                <a:gridCol w="658368">
                  <a:extLst>
                    <a:ext uri="{9D8B030D-6E8A-4147-A177-3AD203B41FA5}">
                      <a16:colId xmlns:a16="http://schemas.microsoft.com/office/drawing/2014/main" val="1845550749"/>
                    </a:ext>
                  </a:extLst>
                </a:gridCol>
                <a:gridCol w="658368">
                  <a:extLst>
                    <a:ext uri="{9D8B030D-6E8A-4147-A177-3AD203B41FA5}">
                      <a16:colId xmlns:a16="http://schemas.microsoft.com/office/drawing/2014/main" val="2471507229"/>
                    </a:ext>
                  </a:extLst>
                </a:gridCol>
                <a:gridCol w="658368">
                  <a:extLst>
                    <a:ext uri="{9D8B030D-6E8A-4147-A177-3AD203B41FA5}">
                      <a16:colId xmlns:a16="http://schemas.microsoft.com/office/drawing/2014/main" val="1996244667"/>
                    </a:ext>
                  </a:extLst>
                </a:gridCol>
                <a:gridCol w="658368">
                  <a:extLst>
                    <a:ext uri="{9D8B030D-6E8A-4147-A177-3AD203B41FA5}">
                      <a16:colId xmlns:a16="http://schemas.microsoft.com/office/drawing/2014/main" val="3686155111"/>
                    </a:ext>
                  </a:extLst>
                </a:gridCol>
                <a:gridCol w="658368">
                  <a:extLst>
                    <a:ext uri="{9D8B030D-6E8A-4147-A177-3AD203B41FA5}">
                      <a16:colId xmlns:a16="http://schemas.microsoft.com/office/drawing/2014/main" val="408015165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846850972"/>
                  </a:ext>
                </a:extLst>
              </a:tr>
              <a:tr h="370840">
                <a:tc>
                  <a:txBody>
                    <a:bodyPr/>
                    <a:lstStyle/>
                    <a:p>
                      <a:r>
                        <a:rPr lang="en-US" sz="1000" b="1"/>
                        <a:t> First Insurance Company of Hawaii, LTD - 2019-03-04 20:39:33 </a:t>
                      </a:r>
                      <a:r>
                        <a:rPr lang="en-US" sz="1000"/>
                        <a:t> 
 Meet the women of #teamficoh's Officer Team! They're just a few of the #womenininsurance helping to move our company and industry forward. #womenshistorymonth</a:t>
                      </a:r>
                    </a:p>
                  </a:txBody>
                  <a:tcPr/>
                </a:tc>
                <a:tc>
                  <a:txBody>
                    <a:bodyPr/>
                    <a:lstStyle/>
                    <a:p>
                      <a:r>
                        <a:rPr lang="en-US" sz="1000"/>
                        <a:t>84</a:t>
                      </a:r>
                    </a:p>
                  </a:txBody>
                  <a:tcPr/>
                </a:tc>
                <a:tc>
                  <a:txBody>
                    <a:bodyPr/>
                    <a:lstStyle/>
                    <a:p>
                      <a:r>
                        <a:rPr lang="en-US" sz="1000"/>
                        <a:t>79</a:t>
                      </a:r>
                    </a:p>
                  </a:txBody>
                  <a:tcPr/>
                </a:tc>
                <a:tc>
                  <a:txBody>
                    <a:bodyPr/>
                    <a:lstStyle/>
                    <a:p>
                      <a:r>
                        <a:rPr lang="en-US" sz="1000"/>
                        <a:t>2</a:t>
                      </a:r>
                    </a:p>
                  </a:txBody>
                  <a:tcPr/>
                </a:tc>
                <a:tc>
                  <a:txBody>
                    <a:bodyPr/>
                    <a:lstStyle/>
                    <a:p>
                      <a:r>
                        <a:rPr lang="en-US" sz="1000"/>
                        <a:t>3</a:t>
                      </a:r>
                    </a:p>
                  </a:txBody>
                  <a:tcPr/>
                </a:tc>
                <a:tc>
                  <a:txBody>
                    <a:bodyPr/>
                    <a:lstStyle/>
                    <a:p>
                      <a:r>
                        <a:rPr lang="en-US" sz="1000"/>
                        <a:t>5.1439 %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752571917"/>
                  </a:ext>
                </a:extLst>
              </a:tr>
              <a:tr h="370840">
                <a:tc>
                  <a:txBody>
                    <a:bodyPr/>
                    <a:lstStyle/>
                    <a:p>
                      <a:r>
                        <a:rPr lang="en-US" sz="1000" b="1"/>
                        <a:t> First Insurance Company of Hawaii, LTD - 2019-03-16 17:16:12 </a:t>
                      </a:r>
                      <a:r>
                        <a:rPr lang="en-US" sz="1000"/>
                        <a:t> 
 Although he was only with us for a few months, we will miss Tommy Haga very much. Thankfully, his new role as CEO of Tokio Marine Pacific Insurance (TMPI), our sister company in Guam, will give us many opportunities to work with and see him in the future. Aloha, Tommy, and see you soon we hope!</a:t>
                      </a:r>
                    </a:p>
                  </a:txBody>
                  <a:tcPr/>
                </a:tc>
                <a:tc>
                  <a:txBody>
                    <a:bodyPr/>
                    <a:lstStyle/>
                    <a:p>
                      <a:r>
                        <a:rPr lang="en-US" sz="1000"/>
                        <a:t>54</a:t>
                      </a:r>
                    </a:p>
                  </a:txBody>
                  <a:tcPr/>
                </a:tc>
                <a:tc>
                  <a:txBody>
                    <a:bodyPr/>
                    <a:lstStyle/>
                    <a:p>
                      <a:r>
                        <a:rPr lang="en-US" sz="1000"/>
                        <a:t>51</a:t>
                      </a:r>
                    </a:p>
                  </a:txBody>
                  <a:tcPr/>
                </a:tc>
                <a:tc>
                  <a:txBody>
                    <a:bodyPr/>
                    <a:lstStyle/>
                    <a:p>
                      <a:r>
                        <a:rPr lang="en-US" sz="1000"/>
                        <a:t>2</a:t>
                      </a:r>
                    </a:p>
                  </a:txBody>
                  <a:tcPr/>
                </a:tc>
                <a:tc>
                  <a:txBody>
                    <a:bodyPr/>
                    <a:lstStyle/>
                    <a:p>
                      <a:r>
                        <a:rPr lang="en-US" sz="1000"/>
                        <a:t>1</a:t>
                      </a:r>
                    </a:p>
                  </a:txBody>
                  <a:tcPr/>
                </a:tc>
                <a:tc>
                  <a:txBody>
                    <a:bodyPr/>
                    <a:lstStyle/>
                    <a:p>
                      <a:r>
                        <a:rPr lang="en-US" sz="1000"/>
                        <a:t>3.3028 %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920932812"/>
                  </a:ext>
                </a:extLst>
              </a:tr>
              <a:tr h="370840">
                <a:tc>
                  <a:txBody>
                    <a:bodyPr/>
                    <a:lstStyle/>
                    <a:p>
                      <a:r>
                        <a:rPr lang="en-US" sz="1000" b="1"/>
                        <a:t> First Insurance Company of Hawaii, LTD - 2019-03-29 14:03:52 </a:t>
                      </a:r>
                      <a:r>
                        <a:rPr lang="en-US" sz="1000"/>
                        <a:t> 
 Congratulations to all of last night's Hawaii Business Magazine #HBBestPlaces winners, and a HUGE mahalo to our employees for making First Insurance one of Hawaii's Best Places to Work!</a:t>
                      </a:r>
                    </a:p>
                  </a:txBody>
                  <a:tcPr/>
                </a:tc>
                <a:tc>
                  <a:txBody>
                    <a:bodyPr/>
                    <a:lstStyle/>
                    <a:p>
                      <a:r>
                        <a:rPr lang="en-US" sz="1000"/>
                        <a:t>42</a:t>
                      </a:r>
                    </a:p>
                  </a:txBody>
                  <a:tcPr/>
                </a:tc>
                <a:tc>
                  <a:txBody>
                    <a:bodyPr/>
                    <a:lstStyle/>
                    <a:p>
                      <a:r>
                        <a:rPr lang="en-US" sz="1000"/>
                        <a:t>37</a:t>
                      </a:r>
                    </a:p>
                  </a:txBody>
                  <a:tcPr/>
                </a:tc>
                <a:tc>
                  <a:txBody>
                    <a:bodyPr/>
                    <a:lstStyle/>
                    <a:p>
                      <a:r>
                        <a:rPr lang="en-US" sz="1000"/>
                        <a:t>1</a:t>
                      </a:r>
                    </a:p>
                  </a:txBody>
                  <a:tcPr/>
                </a:tc>
                <a:tc>
                  <a:txBody>
                    <a:bodyPr/>
                    <a:lstStyle/>
                    <a:p>
                      <a:r>
                        <a:rPr lang="en-US" sz="1000"/>
                        <a:t>4</a:t>
                      </a:r>
                    </a:p>
                  </a:txBody>
                  <a:tcPr/>
                </a:tc>
                <a:tc>
                  <a:txBody>
                    <a:bodyPr/>
                    <a:lstStyle/>
                    <a:p>
                      <a:r>
                        <a:rPr lang="en-US" sz="1000"/>
                        <a:t>2.5641 %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917809590"/>
                  </a:ext>
                </a:extLst>
              </a:tr>
            </a:tbl>
          </a:graphicData>
        </a:graphic>
      </p:graphicFrame>
      <p:sp>
        <p:nvSpPr>
          <p:cNvPr id="4" name="Text Placeholder 3">
            <a:extLst>
              <a:ext uri="{FF2B5EF4-FFF2-40B4-BE49-F238E27FC236}">
                <a16:creationId xmlns:a16="http://schemas.microsoft.com/office/drawing/2014/main" id="{3AAB4469-6FC0-440E-9583-381335A8B1F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34770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BDF4-D32A-439E-AD93-E0B236B903D9}"/>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B028F96-5720-44C5-BF9B-1D4C73713C5A}"/>
              </a:ext>
            </a:extLst>
          </p:cNvPr>
          <p:cNvGraphicFramePr>
            <a:graphicFrameLocks noGrp="1"/>
          </p:cNvGraphicFramePr>
          <p:nvPr>
            <p:ph type="tbl" sz="quarter" idx="13"/>
            <p:extLst>
              <p:ext uri="{D42A27DB-BD31-4B8C-83A1-F6EECF244321}">
                <p14:modId xmlns:p14="http://schemas.microsoft.com/office/powerpoint/2010/main" val="1862186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866556"/>
                    </a:ext>
                  </a:extLst>
                </a:gridCol>
                <a:gridCol w="493776">
                  <a:extLst>
                    <a:ext uri="{9D8B030D-6E8A-4147-A177-3AD203B41FA5}">
                      <a16:colId xmlns:a16="http://schemas.microsoft.com/office/drawing/2014/main" val="1971286297"/>
                    </a:ext>
                  </a:extLst>
                </a:gridCol>
                <a:gridCol w="493776">
                  <a:extLst>
                    <a:ext uri="{9D8B030D-6E8A-4147-A177-3AD203B41FA5}">
                      <a16:colId xmlns:a16="http://schemas.microsoft.com/office/drawing/2014/main" val="4088503997"/>
                    </a:ext>
                  </a:extLst>
                </a:gridCol>
                <a:gridCol w="493776">
                  <a:extLst>
                    <a:ext uri="{9D8B030D-6E8A-4147-A177-3AD203B41FA5}">
                      <a16:colId xmlns:a16="http://schemas.microsoft.com/office/drawing/2014/main" val="2432167192"/>
                    </a:ext>
                  </a:extLst>
                </a:gridCol>
                <a:gridCol w="493776">
                  <a:extLst>
                    <a:ext uri="{9D8B030D-6E8A-4147-A177-3AD203B41FA5}">
                      <a16:colId xmlns:a16="http://schemas.microsoft.com/office/drawing/2014/main" val="1750133752"/>
                    </a:ext>
                  </a:extLst>
                </a:gridCol>
                <a:gridCol w="493776">
                  <a:extLst>
                    <a:ext uri="{9D8B030D-6E8A-4147-A177-3AD203B41FA5}">
                      <a16:colId xmlns:a16="http://schemas.microsoft.com/office/drawing/2014/main" val="3750892898"/>
                    </a:ext>
                  </a:extLst>
                </a:gridCol>
                <a:gridCol w="493776">
                  <a:extLst>
                    <a:ext uri="{9D8B030D-6E8A-4147-A177-3AD203B41FA5}">
                      <a16:colId xmlns:a16="http://schemas.microsoft.com/office/drawing/2014/main" val="1030569427"/>
                    </a:ext>
                  </a:extLst>
                </a:gridCol>
                <a:gridCol w="493776">
                  <a:extLst>
                    <a:ext uri="{9D8B030D-6E8A-4147-A177-3AD203B41FA5}">
                      <a16:colId xmlns:a16="http://schemas.microsoft.com/office/drawing/2014/main" val="1781143521"/>
                    </a:ext>
                  </a:extLst>
                </a:gridCol>
                <a:gridCol w="493776">
                  <a:extLst>
                    <a:ext uri="{9D8B030D-6E8A-4147-A177-3AD203B41FA5}">
                      <a16:colId xmlns:a16="http://schemas.microsoft.com/office/drawing/2014/main" val="4194162476"/>
                    </a:ext>
                  </a:extLst>
                </a:gridCol>
                <a:gridCol w="493776">
                  <a:extLst>
                    <a:ext uri="{9D8B030D-6E8A-4147-A177-3AD203B41FA5}">
                      <a16:colId xmlns:a16="http://schemas.microsoft.com/office/drawing/2014/main" val="1506577238"/>
                    </a:ext>
                  </a:extLst>
                </a:gridCol>
                <a:gridCol w="493776">
                  <a:extLst>
                    <a:ext uri="{9D8B030D-6E8A-4147-A177-3AD203B41FA5}">
                      <a16:colId xmlns:a16="http://schemas.microsoft.com/office/drawing/2014/main" val="216438737"/>
                    </a:ext>
                  </a:extLst>
                </a:gridCol>
                <a:gridCol w="493776">
                  <a:extLst>
                    <a:ext uri="{9D8B030D-6E8A-4147-A177-3AD203B41FA5}">
                      <a16:colId xmlns:a16="http://schemas.microsoft.com/office/drawing/2014/main" val="1018255286"/>
                    </a:ext>
                  </a:extLst>
                </a:gridCol>
                <a:gridCol w="493776">
                  <a:extLst>
                    <a:ext uri="{9D8B030D-6E8A-4147-A177-3AD203B41FA5}">
                      <a16:colId xmlns:a16="http://schemas.microsoft.com/office/drawing/2014/main" val="1350490942"/>
                    </a:ext>
                  </a:extLst>
                </a:gridCol>
                <a:gridCol w="493776">
                  <a:extLst>
                    <a:ext uri="{9D8B030D-6E8A-4147-A177-3AD203B41FA5}">
                      <a16:colId xmlns:a16="http://schemas.microsoft.com/office/drawing/2014/main" val="18679243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98338269"/>
                  </a:ext>
                </a:extLst>
              </a:tr>
              <a:tr h="370840">
                <a:tc>
                  <a:txBody>
                    <a:bodyPr/>
                    <a:lstStyle/>
                    <a:p>
                      <a:r>
                        <a:rPr lang="en-US" sz="1000"/>
                        <a:t>@FirstInsHI</a:t>
                      </a:r>
                    </a:p>
                  </a:txBody>
                  <a:tcPr/>
                </a:tc>
                <a:tc>
                  <a:txBody>
                    <a:bodyPr/>
                    <a:lstStyle/>
                    <a:p>
                      <a:r>
                        <a:rPr lang="en-US" sz="1000"/>
                        <a:t>1230</a:t>
                      </a:r>
                    </a:p>
                  </a:txBody>
                  <a:tcPr/>
                </a:tc>
                <a:tc>
                  <a:txBody>
                    <a:bodyPr/>
                    <a:lstStyle/>
                    <a:p>
                      <a:r>
                        <a:rPr lang="en-US" sz="1000"/>
                        <a:t>-1</a:t>
                      </a:r>
                    </a:p>
                  </a:txBody>
                  <a:tcPr/>
                </a:tc>
                <a:tc>
                  <a:txBody>
                    <a:bodyPr/>
                    <a:lstStyle/>
                    <a:p>
                      <a:r>
                        <a:rPr lang="en-US" sz="1000"/>
                        <a:t>16</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0.1016 %</a:t>
                      </a:r>
                    </a:p>
                  </a:txBody>
                  <a:tcPr/>
                </a:tc>
                <a:tc>
                  <a:txBody>
                    <a:bodyPr/>
                    <a:lstStyle/>
                    <a:p>
                      <a:r>
                        <a:rPr lang="en-US" sz="1000"/>
                        <a:t>0.0 %</a:t>
                      </a:r>
                    </a:p>
                  </a:txBody>
                  <a:tcPr/>
                </a:tc>
                <a:extLst>
                  <a:ext uri="{0D108BD9-81ED-4DB2-BD59-A6C34878D82A}">
                    <a16:rowId xmlns:a16="http://schemas.microsoft.com/office/drawing/2014/main" val="4224656168"/>
                  </a:ext>
                </a:extLst>
              </a:tr>
            </a:tbl>
          </a:graphicData>
        </a:graphic>
      </p:graphicFrame>
      <p:sp>
        <p:nvSpPr>
          <p:cNvPr id="4" name="Text Placeholder 3">
            <a:extLst>
              <a:ext uri="{FF2B5EF4-FFF2-40B4-BE49-F238E27FC236}">
                <a16:creationId xmlns:a16="http://schemas.microsoft.com/office/drawing/2014/main" id="{10EFEC98-21B7-4110-998F-7A96C2759CB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78095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4627-FF99-4685-A16C-8E7820B10B1F}"/>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ADB48222-705D-44C4-B693-44335224E5B0}"/>
              </a:ext>
            </a:extLst>
          </p:cNvPr>
          <p:cNvGraphicFramePr>
            <a:graphicFrameLocks noGrp="1"/>
          </p:cNvGraphicFramePr>
          <p:nvPr>
            <p:ph type="chart" sz="quarter" idx="13"/>
            <p:extLst>
              <p:ext uri="{D42A27DB-BD31-4B8C-83A1-F6EECF244321}">
                <p14:modId xmlns:p14="http://schemas.microsoft.com/office/powerpoint/2010/main" val="1323803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CDF74-C063-445D-90C6-35E5B64F7F3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405CDB9-FF53-4043-A8B6-4A1DD396CF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6767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5B60C-F07B-4DCE-A10F-FA86163FE4EB}"/>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57F70ACA-BD58-4218-A9DE-121F815135AD}"/>
              </a:ext>
            </a:extLst>
          </p:cNvPr>
          <p:cNvGraphicFramePr>
            <a:graphicFrameLocks noGrp="1"/>
          </p:cNvGraphicFramePr>
          <p:nvPr>
            <p:ph type="chart" sz="quarter" idx="13"/>
            <p:extLst>
              <p:ext uri="{D42A27DB-BD31-4B8C-83A1-F6EECF244321}">
                <p14:modId xmlns:p14="http://schemas.microsoft.com/office/powerpoint/2010/main" val="2776412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648A7A-D83E-40AA-B6C1-10BCA710FFA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DC762A0-0270-4FEC-B30E-6360C5684A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8330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DCF04-9BDF-4488-9697-22A5F7DCA551}"/>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D79BE25D-4E4B-4DE8-ADE1-BE368C6C1AC1}"/>
              </a:ext>
            </a:extLst>
          </p:cNvPr>
          <p:cNvGraphicFramePr>
            <a:graphicFrameLocks noGrp="1"/>
          </p:cNvGraphicFramePr>
          <p:nvPr>
            <p:ph type="tbl" sz="quarter" idx="13"/>
            <p:extLst>
              <p:ext uri="{D42A27DB-BD31-4B8C-83A1-F6EECF244321}">
                <p14:modId xmlns:p14="http://schemas.microsoft.com/office/powerpoint/2010/main" val="1568412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394674569"/>
                    </a:ext>
                  </a:extLst>
                </a:gridCol>
                <a:gridCol w="411480">
                  <a:extLst>
                    <a:ext uri="{9D8B030D-6E8A-4147-A177-3AD203B41FA5}">
                      <a16:colId xmlns:a16="http://schemas.microsoft.com/office/drawing/2014/main" val="3525892120"/>
                    </a:ext>
                  </a:extLst>
                </a:gridCol>
                <a:gridCol w="822960">
                  <a:extLst>
                    <a:ext uri="{9D8B030D-6E8A-4147-A177-3AD203B41FA5}">
                      <a16:colId xmlns:a16="http://schemas.microsoft.com/office/drawing/2014/main" val="3951907367"/>
                    </a:ext>
                  </a:extLst>
                </a:gridCol>
                <a:gridCol w="822960">
                  <a:extLst>
                    <a:ext uri="{9D8B030D-6E8A-4147-A177-3AD203B41FA5}">
                      <a16:colId xmlns:a16="http://schemas.microsoft.com/office/drawing/2014/main" val="3319837961"/>
                    </a:ext>
                  </a:extLst>
                </a:gridCol>
                <a:gridCol w="822960">
                  <a:extLst>
                    <a:ext uri="{9D8B030D-6E8A-4147-A177-3AD203B41FA5}">
                      <a16:colId xmlns:a16="http://schemas.microsoft.com/office/drawing/2014/main" val="4109220899"/>
                    </a:ext>
                  </a:extLst>
                </a:gridCol>
                <a:gridCol w="822960">
                  <a:extLst>
                    <a:ext uri="{9D8B030D-6E8A-4147-A177-3AD203B41FA5}">
                      <a16:colId xmlns:a16="http://schemas.microsoft.com/office/drawing/2014/main" val="2693295917"/>
                    </a:ext>
                  </a:extLst>
                </a:gridCol>
                <a:gridCol w="822960">
                  <a:extLst>
                    <a:ext uri="{9D8B030D-6E8A-4147-A177-3AD203B41FA5}">
                      <a16:colId xmlns:a16="http://schemas.microsoft.com/office/drawing/2014/main" val="44688319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232500015"/>
                  </a:ext>
                </a:extLst>
              </a:tr>
              <a:tr h="370840">
                <a:tc>
                  <a:txBody>
                    <a:bodyPr/>
                    <a:lstStyle/>
                    <a:p>
                      <a:r>
                        <a:rPr lang="en-US" sz="1000" b="1"/>
                        <a:t> @FirstInsHI - 2019-03-06 14:04:54 </a:t>
                      </a:r>
                      <a:r>
                        <a:rPr lang="en-US" sz="1000"/>
                        <a:t>
  Yesterday was bittersweet, as we bid a fond farewell to TMNA and  @TMNA_Services CEO Yasu Fukuda, who is preparing to rotate back to Japan, and welcomed his successor, Ko Umeda. Mahalo, Yasu for your support and stewardship over the past 2 years! #tokiomarine #goodcompany https://t.co/0EkRvc3MFP</a:t>
                      </a:r>
                    </a:p>
                  </a:txBody>
                  <a:tcPr/>
                </a:tc>
                <a:tc>
                  <a:txBody>
                    <a:bodyPr/>
                    <a:lstStyle/>
                    <a:p>
                      <a:r>
                        <a:rPr lang="en-US" sz="1000"/>
                        <a:t>03/07/2019 08:37:51</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0.3247 %</a:t>
                      </a:r>
                    </a:p>
                  </a:txBody>
                  <a:tcPr/>
                </a:tc>
                <a:extLst>
                  <a:ext uri="{0D108BD9-81ED-4DB2-BD59-A6C34878D82A}">
                    <a16:rowId xmlns:a16="http://schemas.microsoft.com/office/drawing/2014/main" val="3100923425"/>
                  </a:ext>
                </a:extLst>
              </a:tr>
              <a:tr h="370840">
                <a:tc>
                  <a:txBody>
                    <a:bodyPr/>
                    <a:lstStyle/>
                    <a:p>
                      <a:r>
                        <a:rPr lang="en-US" sz="1000" b="1"/>
                        <a:t> @FirstInsHI - 2019-03-21 23:28:19 </a:t>
                      </a:r>
                      <a:r>
                        <a:rPr lang="en-US" sz="1000"/>
                        <a:t>
  Our First Community Action Team, or First CAT for short, has been out there volunteering in the local community for decades. Here's proof! #throwbackthursday #tbt #teamficoh #community https://t.co/t9VMgr8e6q</a:t>
                      </a:r>
                    </a:p>
                  </a:txBody>
                  <a:tcPr/>
                </a:tc>
                <a:tc>
                  <a:txBody>
                    <a:bodyPr/>
                    <a:lstStyle/>
                    <a:p>
                      <a:r>
                        <a:rPr lang="en-US" sz="1000"/>
                        <a:t>03/22/2019 18:26:32</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0.2437 %</a:t>
                      </a:r>
                    </a:p>
                  </a:txBody>
                  <a:tcPr/>
                </a:tc>
                <a:extLst>
                  <a:ext uri="{0D108BD9-81ED-4DB2-BD59-A6C34878D82A}">
                    <a16:rowId xmlns:a16="http://schemas.microsoft.com/office/drawing/2014/main" val="13077389"/>
                  </a:ext>
                </a:extLst>
              </a:tr>
              <a:tr h="370840">
                <a:tc>
                  <a:txBody>
                    <a:bodyPr/>
                    <a:lstStyle/>
                    <a:p>
                      <a:r>
                        <a:rPr lang="en-US" sz="1000" b="1"/>
                        <a:t> @FirstInsHI - 2019-03-27 13:41:35 </a:t>
                      </a:r>
                      <a:r>
                        <a:rPr lang="en-US" sz="1000"/>
                        <a:t>
  Saying goodbye to our friend and #TokioMarine colleague Kei Kobayashi as he prepares for his next rotation in Tokyo, Japan. May the force be with you, Jedi Kei! #teamficoh #starwars #aloha #mahalo https://t.co/wsFPQUf3Hs</a:t>
                      </a:r>
                    </a:p>
                  </a:txBody>
                  <a:tcPr/>
                </a:tc>
                <a:tc>
                  <a:txBody>
                    <a:bodyPr/>
                    <a:lstStyle/>
                    <a:p>
                      <a:r>
                        <a:rPr lang="en-US" sz="1000"/>
                        <a:t>03/28/2019 06:25:26</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0.1626 %</a:t>
                      </a:r>
                    </a:p>
                  </a:txBody>
                  <a:tcPr/>
                </a:tc>
                <a:extLst>
                  <a:ext uri="{0D108BD9-81ED-4DB2-BD59-A6C34878D82A}">
                    <a16:rowId xmlns:a16="http://schemas.microsoft.com/office/drawing/2014/main" val="846420030"/>
                  </a:ext>
                </a:extLst>
              </a:tr>
            </a:tbl>
          </a:graphicData>
        </a:graphic>
      </p:graphicFrame>
      <p:sp>
        <p:nvSpPr>
          <p:cNvPr id="4" name="Text Placeholder 3">
            <a:extLst>
              <a:ext uri="{FF2B5EF4-FFF2-40B4-BE49-F238E27FC236}">
                <a16:creationId xmlns:a16="http://schemas.microsoft.com/office/drawing/2014/main" id="{B669014C-6287-4220-AC02-FC23DB4CD36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29003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18492-23E5-4ADA-AFFA-DC250506F81F}"/>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A9BD1A58-057E-46BF-90D7-796B882C1167}"/>
              </a:ext>
            </a:extLst>
          </p:cNvPr>
          <p:cNvGraphicFramePr>
            <a:graphicFrameLocks noGrp="1"/>
          </p:cNvGraphicFramePr>
          <p:nvPr>
            <p:ph type="tbl" sz="quarter" idx="13"/>
            <p:extLst>
              <p:ext uri="{D42A27DB-BD31-4B8C-83A1-F6EECF244321}">
                <p14:modId xmlns:p14="http://schemas.microsoft.com/office/powerpoint/2010/main" val="594038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3588792"/>
                    </a:ext>
                  </a:extLst>
                </a:gridCol>
                <a:gridCol w="1069848">
                  <a:extLst>
                    <a:ext uri="{9D8B030D-6E8A-4147-A177-3AD203B41FA5}">
                      <a16:colId xmlns:a16="http://schemas.microsoft.com/office/drawing/2014/main" val="4040361673"/>
                    </a:ext>
                  </a:extLst>
                </a:gridCol>
                <a:gridCol w="1069848">
                  <a:extLst>
                    <a:ext uri="{9D8B030D-6E8A-4147-A177-3AD203B41FA5}">
                      <a16:colId xmlns:a16="http://schemas.microsoft.com/office/drawing/2014/main" val="4169715344"/>
                    </a:ext>
                  </a:extLst>
                </a:gridCol>
                <a:gridCol w="1069848">
                  <a:extLst>
                    <a:ext uri="{9D8B030D-6E8A-4147-A177-3AD203B41FA5}">
                      <a16:colId xmlns:a16="http://schemas.microsoft.com/office/drawing/2014/main" val="47979384"/>
                    </a:ext>
                  </a:extLst>
                </a:gridCol>
                <a:gridCol w="1069848">
                  <a:extLst>
                    <a:ext uri="{9D8B030D-6E8A-4147-A177-3AD203B41FA5}">
                      <a16:colId xmlns:a16="http://schemas.microsoft.com/office/drawing/2014/main" val="571545481"/>
                    </a:ext>
                  </a:extLst>
                </a:gridCol>
                <a:gridCol w="1069848">
                  <a:extLst>
                    <a:ext uri="{9D8B030D-6E8A-4147-A177-3AD203B41FA5}">
                      <a16:colId xmlns:a16="http://schemas.microsoft.com/office/drawing/2014/main" val="1739645148"/>
                    </a:ext>
                  </a:extLst>
                </a:gridCol>
                <a:gridCol w="1069848">
                  <a:extLst>
                    <a:ext uri="{9D8B030D-6E8A-4147-A177-3AD203B41FA5}">
                      <a16:colId xmlns:a16="http://schemas.microsoft.com/office/drawing/2014/main" val="187331183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78881322"/>
                  </a:ext>
                </a:extLst>
              </a:tr>
              <a:tr h="370840">
                <a:tc>
                  <a:txBody>
                    <a:bodyPr/>
                    <a:lstStyle/>
                    <a:p>
                      <a:r>
                        <a:rPr lang="en-US" sz="1000"/>
                        <a:t>First Insurance Company of Hawaii</a:t>
                      </a:r>
                    </a:p>
                  </a:txBody>
                  <a:tcPr/>
                </a:tc>
                <a:tc>
                  <a:txBody>
                    <a:bodyPr/>
                    <a:lstStyle/>
                    <a:p>
                      <a:r>
                        <a:rPr lang="en-US" sz="1000"/>
                        <a:t>1201</a:t>
                      </a:r>
                    </a:p>
                  </a:txBody>
                  <a:tcPr/>
                </a:tc>
                <a:tc>
                  <a:txBody>
                    <a:bodyPr/>
                    <a:lstStyle/>
                    <a:p>
                      <a:r>
                        <a:rPr lang="en-US" sz="1000"/>
                        <a:t>17</a:t>
                      </a:r>
                    </a:p>
                  </a:txBody>
                  <a:tcPr/>
                </a:tc>
                <a:tc>
                  <a:txBody>
                    <a:bodyPr/>
                    <a:lstStyle/>
                    <a:p>
                      <a:r>
                        <a:rPr lang="en-US" sz="1000"/>
                        <a:t>6</a:t>
                      </a:r>
                    </a:p>
                  </a:txBody>
                  <a:tcPr/>
                </a:tc>
                <a:tc>
                  <a:txBody>
                    <a:bodyPr/>
                    <a:lstStyle/>
                    <a:p>
                      <a:r>
                        <a:rPr lang="en-US" sz="1000"/>
                        <a:t>281</a:t>
                      </a:r>
                    </a:p>
                  </a:txBody>
                  <a:tcPr/>
                </a:tc>
                <a:tc>
                  <a:txBody>
                    <a:bodyPr/>
                    <a:lstStyle/>
                    <a:p>
                      <a:r>
                        <a:rPr lang="en-US" sz="1000"/>
                        <a:t>17</a:t>
                      </a:r>
                    </a:p>
                  </a:txBody>
                  <a:tcPr/>
                </a:tc>
                <a:tc>
                  <a:txBody>
                    <a:bodyPr/>
                    <a:lstStyle/>
                    <a:p>
                      <a:r>
                        <a:rPr lang="en-US" sz="1000"/>
                        <a:t>4.1667 %</a:t>
                      </a:r>
                    </a:p>
                  </a:txBody>
                  <a:tcPr/>
                </a:tc>
                <a:extLst>
                  <a:ext uri="{0D108BD9-81ED-4DB2-BD59-A6C34878D82A}">
                    <a16:rowId xmlns:a16="http://schemas.microsoft.com/office/drawing/2014/main" val="3598961761"/>
                  </a:ext>
                </a:extLst>
              </a:tr>
            </a:tbl>
          </a:graphicData>
        </a:graphic>
      </p:graphicFrame>
      <p:sp>
        <p:nvSpPr>
          <p:cNvPr id="4" name="Text Placeholder 3">
            <a:extLst>
              <a:ext uri="{FF2B5EF4-FFF2-40B4-BE49-F238E27FC236}">
                <a16:creationId xmlns:a16="http://schemas.microsoft.com/office/drawing/2014/main" id="{B68FE000-BDD6-4876-A279-26837174C485}"/>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827265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3EED-1A84-44D6-8607-A6D8536A8E24}"/>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12B0D08D-DB49-4432-9F62-7E6B1777115C}"/>
              </a:ext>
            </a:extLst>
          </p:cNvPr>
          <p:cNvGraphicFramePr>
            <a:graphicFrameLocks noGrp="1"/>
          </p:cNvGraphicFramePr>
          <p:nvPr>
            <p:ph type="chart" sz="quarter" idx="13"/>
            <p:extLst>
              <p:ext uri="{D42A27DB-BD31-4B8C-83A1-F6EECF244321}">
                <p14:modId xmlns:p14="http://schemas.microsoft.com/office/powerpoint/2010/main" val="608581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533A4E-0785-48BF-9812-59BC1EE6BBD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6A3B935-18BB-4C36-A5B2-CBFA048258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3890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7C59E-9D60-4E2C-AEDF-56F264B6BC44}"/>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75D3DAF9-B266-40DC-A6F8-7DAB21152A9A}"/>
              </a:ext>
            </a:extLst>
          </p:cNvPr>
          <p:cNvGraphicFramePr>
            <a:graphicFrameLocks noGrp="1"/>
          </p:cNvGraphicFramePr>
          <p:nvPr>
            <p:ph type="chart" sz="quarter" idx="13"/>
            <p:extLst>
              <p:ext uri="{D42A27DB-BD31-4B8C-83A1-F6EECF244321}">
                <p14:modId xmlns:p14="http://schemas.microsoft.com/office/powerpoint/2010/main" val="558245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3BE89-1AD5-402C-B1E3-A5D41CD60A6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BBFD4D0-48DB-4DA0-A05C-9664E308D2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244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BA370-68C0-4824-8520-B1E3B2308A8F}"/>
              </a:ext>
            </a:extLst>
          </p:cNvPr>
          <p:cNvSpPr>
            <a:spLocks noGrp="1"/>
          </p:cNvSpPr>
          <p:nvPr>
            <p:ph type="title"/>
          </p:nvPr>
        </p:nvSpPr>
        <p:spPr/>
        <p:txBody>
          <a:bodyPr/>
          <a:lstStyle/>
          <a:p>
            <a:r>
              <a:rPr lang="en-US"/>
              <a:t>LinkedIn Updates Table | FICOH - 1 of 3</a:t>
            </a:r>
          </a:p>
        </p:txBody>
      </p:sp>
      <p:graphicFrame>
        <p:nvGraphicFramePr>
          <p:cNvPr id="5" name="Table Placeholder 4">
            <a:extLst>
              <a:ext uri="{FF2B5EF4-FFF2-40B4-BE49-F238E27FC236}">
                <a16:creationId xmlns:a16="http://schemas.microsoft.com/office/drawing/2014/main" id="{CA67B6F4-F399-4D7F-B757-17C9C0A1D67D}"/>
              </a:ext>
            </a:extLst>
          </p:cNvPr>
          <p:cNvGraphicFramePr>
            <a:graphicFrameLocks noGrp="1"/>
          </p:cNvGraphicFramePr>
          <p:nvPr>
            <p:ph type="tbl" sz="quarter" idx="13"/>
            <p:extLst>
              <p:ext uri="{D42A27DB-BD31-4B8C-83A1-F6EECF244321}">
                <p14:modId xmlns:p14="http://schemas.microsoft.com/office/powerpoint/2010/main" val="379611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2836235"/>
                    </a:ext>
                  </a:extLst>
                </a:gridCol>
                <a:gridCol w="905256">
                  <a:extLst>
                    <a:ext uri="{9D8B030D-6E8A-4147-A177-3AD203B41FA5}">
                      <a16:colId xmlns:a16="http://schemas.microsoft.com/office/drawing/2014/main" val="3412971954"/>
                    </a:ext>
                  </a:extLst>
                </a:gridCol>
                <a:gridCol w="822960">
                  <a:extLst>
                    <a:ext uri="{9D8B030D-6E8A-4147-A177-3AD203B41FA5}">
                      <a16:colId xmlns:a16="http://schemas.microsoft.com/office/drawing/2014/main" val="3747024347"/>
                    </a:ext>
                  </a:extLst>
                </a:gridCol>
                <a:gridCol w="987552">
                  <a:extLst>
                    <a:ext uri="{9D8B030D-6E8A-4147-A177-3AD203B41FA5}">
                      <a16:colId xmlns:a16="http://schemas.microsoft.com/office/drawing/2014/main" val="1357757161"/>
                    </a:ext>
                  </a:extLst>
                </a:gridCol>
                <a:gridCol w="987552">
                  <a:extLst>
                    <a:ext uri="{9D8B030D-6E8A-4147-A177-3AD203B41FA5}">
                      <a16:colId xmlns:a16="http://schemas.microsoft.com/office/drawing/2014/main" val="656831027"/>
                    </a:ext>
                  </a:extLst>
                </a:gridCol>
                <a:gridCol w="987552">
                  <a:extLst>
                    <a:ext uri="{9D8B030D-6E8A-4147-A177-3AD203B41FA5}">
                      <a16:colId xmlns:a16="http://schemas.microsoft.com/office/drawing/2014/main" val="3385502785"/>
                    </a:ext>
                  </a:extLst>
                </a:gridCol>
                <a:gridCol w="987552">
                  <a:extLst>
                    <a:ext uri="{9D8B030D-6E8A-4147-A177-3AD203B41FA5}">
                      <a16:colId xmlns:a16="http://schemas.microsoft.com/office/drawing/2014/main" val="328763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92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- 2019-03-27 14:48:25 </a:t>
                      </a:r>
                      <a:r>
                        <a:rPr kumimoji="0" lang="en-US" sz="1000" b="0" i="0" u="none" strike="noStrike" kern="1200" cap="none" spc="0" normalizeH="0" baseline="0" noProof="0">
                          <a:ln>
                            <a:noFill/>
                          </a:ln>
                          <a:solidFill>
                            <a:prstClr val="black"/>
                          </a:solidFill>
                          <a:effectLst/>
                          <a:uLnTx/>
                          <a:uFillTx/>
                          <a:latin typeface="+mn-lt"/>
                          <a:ea typeface="+mn-ea"/>
                          <a:cs typeface="+mn-cs"/>
                        </a:rPr>
                        <a:t>
  It's with a heavy heart that we say goodbye to our friend Kei Kobayashi, who has accomplished so much in just three short years with #teamficoh. Now he prepares to head back to our parent company #TokioMarine in Tokyo, Japan to accomplish more great things. May the force be with you, Jedi Kei!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https://media.licdn.com/dms/image/C4E22AQF10loqdr9ibA/feedshare-shrink_8192/0?e=1555048800&amp;v=beta&amp;t=zzhcFTZbu0u_Ngifjbnv7enGq50LbiiesWy4Ce4M8CE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01:09:54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3691373"/>
                  </a:ext>
                </a:extLst>
              </a:tr>
            </a:tbl>
          </a:graphicData>
        </a:graphic>
      </p:graphicFrame>
      <p:sp>
        <p:nvSpPr>
          <p:cNvPr id="4" name="Text Placeholder 3">
            <a:extLst>
              <a:ext uri="{FF2B5EF4-FFF2-40B4-BE49-F238E27FC236}">
                <a16:creationId xmlns:a16="http://schemas.microsoft.com/office/drawing/2014/main" id="{12F7661F-89D8-42F0-855C-10BCCE2537D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631756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19D09-5D2C-480F-8E0B-C1437AE0F660}"/>
              </a:ext>
            </a:extLst>
          </p:cNvPr>
          <p:cNvSpPr>
            <a:spLocks noGrp="1"/>
          </p:cNvSpPr>
          <p:nvPr>
            <p:ph type="title"/>
          </p:nvPr>
        </p:nvSpPr>
        <p:spPr/>
        <p:txBody>
          <a:bodyPr/>
          <a:lstStyle/>
          <a:p>
            <a:r>
              <a:rPr lang="en-US"/>
              <a:t>LinkedIn Updates Table | FICOH - 2 of 3</a:t>
            </a:r>
          </a:p>
        </p:txBody>
      </p:sp>
      <p:graphicFrame>
        <p:nvGraphicFramePr>
          <p:cNvPr id="5" name="Table Placeholder 4">
            <a:extLst>
              <a:ext uri="{FF2B5EF4-FFF2-40B4-BE49-F238E27FC236}">
                <a16:creationId xmlns:a16="http://schemas.microsoft.com/office/drawing/2014/main" id="{E98B08EA-3FA8-4A5D-8CFB-8EC84F789F07}"/>
              </a:ext>
            </a:extLst>
          </p:cNvPr>
          <p:cNvGraphicFramePr>
            <a:graphicFrameLocks noGrp="1"/>
          </p:cNvGraphicFramePr>
          <p:nvPr>
            <p:ph type="tbl" sz="quarter" idx="13"/>
            <p:extLst>
              <p:ext uri="{D42A27DB-BD31-4B8C-83A1-F6EECF244321}">
                <p14:modId xmlns:p14="http://schemas.microsoft.com/office/powerpoint/2010/main" val="1850630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0558964"/>
                    </a:ext>
                  </a:extLst>
                </a:gridCol>
                <a:gridCol w="905256">
                  <a:extLst>
                    <a:ext uri="{9D8B030D-6E8A-4147-A177-3AD203B41FA5}">
                      <a16:colId xmlns:a16="http://schemas.microsoft.com/office/drawing/2014/main" val="684571438"/>
                    </a:ext>
                  </a:extLst>
                </a:gridCol>
                <a:gridCol w="822960">
                  <a:extLst>
                    <a:ext uri="{9D8B030D-6E8A-4147-A177-3AD203B41FA5}">
                      <a16:colId xmlns:a16="http://schemas.microsoft.com/office/drawing/2014/main" val="272348419"/>
                    </a:ext>
                  </a:extLst>
                </a:gridCol>
                <a:gridCol w="987552">
                  <a:extLst>
                    <a:ext uri="{9D8B030D-6E8A-4147-A177-3AD203B41FA5}">
                      <a16:colId xmlns:a16="http://schemas.microsoft.com/office/drawing/2014/main" val="205845316"/>
                    </a:ext>
                  </a:extLst>
                </a:gridCol>
                <a:gridCol w="987552">
                  <a:extLst>
                    <a:ext uri="{9D8B030D-6E8A-4147-A177-3AD203B41FA5}">
                      <a16:colId xmlns:a16="http://schemas.microsoft.com/office/drawing/2014/main" val="3768690310"/>
                    </a:ext>
                  </a:extLst>
                </a:gridCol>
                <a:gridCol w="987552">
                  <a:extLst>
                    <a:ext uri="{9D8B030D-6E8A-4147-A177-3AD203B41FA5}">
                      <a16:colId xmlns:a16="http://schemas.microsoft.com/office/drawing/2014/main" val="4006924912"/>
                    </a:ext>
                  </a:extLst>
                </a:gridCol>
                <a:gridCol w="987552">
                  <a:extLst>
                    <a:ext uri="{9D8B030D-6E8A-4147-A177-3AD203B41FA5}">
                      <a16:colId xmlns:a16="http://schemas.microsoft.com/office/drawing/2014/main" val="1146885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411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- 2019-03-22 19:23:06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Joyce Nishimura, one of several group company employees Tokio Marine will be honoring in Tokyo in April. Joyce began her career with FICOH as an Admin Secretary 29 years ago. Her caring for others, strong relationships, meticulous eye for detail, and commitment to excellence have characterized her long career here, including as Executive Assistant to the CEO, a position she has held since 2008. We're so proud of Joyce for earning Tokio Marine's Good Company Award!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https://media.licdn.com/dms/image/C4E22AQEts_Zv21K3TA/feedshare-shrink_800/0?e=1555048800&amp;v=beta&amp;t=Eq2yIUYU9FO_Bjv87uKNFR_rZP-LahmLK9X5-sGs-kE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01:09:54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5858847"/>
                  </a:ext>
                </a:extLst>
              </a:tr>
            </a:tbl>
          </a:graphicData>
        </a:graphic>
      </p:graphicFrame>
      <p:sp>
        <p:nvSpPr>
          <p:cNvPr id="4" name="Text Placeholder 3">
            <a:extLst>
              <a:ext uri="{FF2B5EF4-FFF2-40B4-BE49-F238E27FC236}">
                <a16:creationId xmlns:a16="http://schemas.microsoft.com/office/drawing/2014/main" id="{76EE1687-69C9-4CFE-9E4A-B6693E1EA1F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088557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EEE5A-5E11-4D68-86E4-39DB14AFB1AA}"/>
              </a:ext>
            </a:extLst>
          </p:cNvPr>
          <p:cNvSpPr>
            <a:spLocks noGrp="1"/>
          </p:cNvSpPr>
          <p:nvPr>
            <p:ph type="title"/>
          </p:nvPr>
        </p:nvSpPr>
        <p:spPr/>
        <p:txBody>
          <a:bodyPr/>
          <a:lstStyle/>
          <a:p>
            <a:r>
              <a:rPr lang="en-US"/>
              <a:t>LinkedIn Updates Table | FICOH - 3 of 3</a:t>
            </a:r>
          </a:p>
        </p:txBody>
      </p:sp>
      <p:graphicFrame>
        <p:nvGraphicFramePr>
          <p:cNvPr id="5" name="Table Placeholder 4">
            <a:extLst>
              <a:ext uri="{FF2B5EF4-FFF2-40B4-BE49-F238E27FC236}">
                <a16:creationId xmlns:a16="http://schemas.microsoft.com/office/drawing/2014/main" id="{DF4A24FD-4853-4DC6-B26B-06F6ACCA9CA5}"/>
              </a:ext>
            </a:extLst>
          </p:cNvPr>
          <p:cNvGraphicFramePr>
            <a:graphicFrameLocks noGrp="1"/>
          </p:cNvGraphicFramePr>
          <p:nvPr>
            <p:ph type="tbl" sz="quarter" idx="13"/>
            <p:extLst>
              <p:ext uri="{D42A27DB-BD31-4B8C-83A1-F6EECF244321}">
                <p14:modId xmlns:p14="http://schemas.microsoft.com/office/powerpoint/2010/main" val="989286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50543105"/>
                    </a:ext>
                  </a:extLst>
                </a:gridCol>
                <a:gridCol w="905256">
                  <a:extLst>
                    <a:ext uri="{9D8B030D-6E8A-4147-A177-3AD203B41FA5}">
                      <a16:colId xmlns:a16="http://schemas.microsoft.com/office/drawing/2014/main" val="1881024367"/>
                    </a:ext>
                  </a:extLst>
                </a:gridCol>
                <a:gridCol w="822960">
                  <a:extLst>
                    <a:ext uri="{9D8B030D-6E8A-4147-A177-3AD203B41FA5}">
                      <a16:colId xmlns:a16="http://schemas.microsoft.com/office/drawing/2014/main" val="2158275966"/>
                    </a:ext>
                  </a:extLst>
                </a:gridCol>
                <a:gridCol w="987552">
                  <a:extLst>
                    <a:ext uri="{9D8B030D-6E8A-4147-A177-3AD203B41FA5}">
                      <a16:colId xmlns:a16="http://schemas.microsoft.com/office/drawing/2014/main" val="2105532967"/>
                    </a:ext>
                  </a:extLst>
                </a:gridCol>
                <a:gridCol w="987552">
                  <a:extLst>
                    <a:ext uri="{9D8B030D-6E8A-4147-A177-3AD203B41FA5}">
                      <a16:colId xmlns:a16="http://schemas.microsoft.com/office/drawing/2014/main" val="1138420917"/>
                    </a:ext>
                  </a:extLst>
                </a:gridCol>
                <a:gridCol w="987552">
                  <a:extLst>
                    <a:ext uri="{9D8B030D-6E8A-4147-A177-3AD203B41FA5}">
                      <a16:colId xmlns:a16="http://schemas.microsoft.com/office/drawing/2014/main" val="3920677408"/>
                    </a:ext>
                  </a:extLst>
                </a:gridCol>
                <a:gridCol w="987552">
                  <a:extLst>
                    <a:ext uri="{9D8B030D-6E8A-4147-A177-3AD203B41FA5}">
                      <a16:colId xmlns:a16="http://schemas.microsoft.com/office/drawing/2014/main" val="3950921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321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- 2019-03-12 17:24:17 </a:t>
                      </a:r>
                      <a:r>
                        <a:rPr kumimoji="0" lang="en-US" sz="1000" b="0" i="0" u="none" strike="noStrike" kern="1200" cap="none" spc="0" normalizeH="0" baseline="0" noProof="0">
                          <a:ln>
                            <a:noFill/>
                          </a:ln>
                          <a:solidFill>
                            <a:prstClr val="black"/>
                          </a:solidFill>
                          <a:effectLst/>
                          <a:uLnTx/>
                          <a:uFillTx/>
                          <a:latin typeface="+mn-lt"/>
                          <a:ea typeface="+mn-ea"/>
                          <a:cs typeface="+mn-cs"/>
                        </a:rPr>
                        <a:t>
  We have many FICOH associates who started out as University of Hawaii interns. These are just a few of them! They're pictured here with our UH liaison and internship facilitator Terri Stephens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https://media.licdn.com/dms/image/C4E22AQE4ouhBYN3J0A/feedshare-shrink_8192/0?e=1555048800&amp;v=beta&amp;t=zVcWsG8fnIkMpxZhDNISX51xckvnLayBAc7setQsgik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01:09:54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908768"/>
                  </a:ext>
                </a:extLst>
              </a:tr>
            </a:tbl>
          </a:graphicData>
        </a:graphic>
      </p:graphicFrame>
      <p:sp>
        <p:nvSpPr>
          <p:cNvPr id="4" name="Text Placeholder 3">
            <a:extLst>
              <a:ext uri="{FF2B5EF4-FFF2-40B4-BE49-F238E27FC236}">
                <a16:creationId xmlns:a16="http://schemas.microsoft.com/office/drawing/2014/main" id="{2C58C783-911E-422E-AE4C-018700E275B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874341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95B7D-9F27-4F79-A1AB-40CEC41BB4F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37BE92FD-2166-4999-9EE5-FA0DB005972B}"/>
              </a:ext>
            </a:extLst>
          </p:cNvPr>
          <p:cNvGraphicFramePr>
            <a:graphicFrameLocks noGrp="1"/>
          </p:cNvGraphicFramePr>
          <p:nvPr>
            <p:ph type="tbl" sz="quarter" idx="13"/>
            <p:extLst>
              <p:ext uri="{D42A27DB-BD31-4B8C-83A1-F6EECF244321}">
                <p14:modId xmlns:p14="http://schemas.microsoft.com/office/powerpoint/2010/main" val="400993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4443399"/>
                    </a:ext>
                  </a:extLst>
                </a:gridCol>
                <a:gridCol w="699516">
                  <a:extLst>
                    <a:ext uri="{9D8B030D-6E8A-4147-A177-3AD203B41FA5}">
                      <a16:colId xmlns:a16="http://schemas.microsoft.com/office/drawing/2014/main" val="759508117"/>
                    </a:ext>
                  </a:extLst>
                </a:gridCol>
                <a:gridCol w="699516">
                  <a:extLst>
                    <a:ext uri="{9D8B030D-6E8A-4147-A177-3AD203B41FA5}">
                      <a16:colId xmlns:a16="http://schemas.microsoft.com/office/drawing/2014/main" val="74031418"/>
                    </a:ext>
                  </a:extLst>
                </a:gridCol>
                <a:gridCol w="658368">
                  <a:extLst>
                    <a:ext uri="{9D8B030D-6E8A-4147-A177-3AD203B41FA5}">
                      <a16:colId xmlns:a16="http://schemas.microsoft.com/office/drawing/2014/main" val="1685363883"/>
                    </a:ext>
                  </a:extLst>
                </a:gridCol>
                <a:gridCol w="658368">
                  <a:extLst>
                    <a:ext uri="{9D8B030D-6E8A-4147-A177-3AD203B41FA5}">
                      <a16:colId xmlns:a16="http://schemas.microsoft.com/office/drawing/2014/main" val="1068649699"/>
                    </a:ext>
                  </a:extLst>
                </a:gridCol>
                <a:gridCol w="658368">
                  <a:extLst>
                    <a:ext uri="{9D8B030D-6E8A-4147-A177-3AD203B41FA5}">
                      <a16:colId xmlns:a16="http://schemas.microsoft.com/office/drawing/2014/main" val="96172378"/>
                    </a:ext>
                  </a:extLst>
                </a:gridCol>
                <a:gridCol w="699516">
                  <a:extLst>
                    <a:ext uri="{9D8B030D-6E8A-4147-A177-3AD203B41FA5}">
                      <a16:colId xmlns:a16="http://schemas.microsoft.com/office/drawing/2014/main" val="1087384297"/>
                    </a:ext>
                  </a:extLst>
                </a:gridCol>
                <a:gridCol w="699516">
                  <a:extLst>
                    <a:ext uri="{9D8B030D-6E8A-4147-A177-3AD203B41FA5}">
                      <a16:colId xmlns:a16="http://schemas.microsoft.com/office/drawing/2014/main" val="1939612749"/>
                    </a:ext>
                  </a:extLst>
                </a:gridCol>
                <a:gridCol w="699516">
                  <a:extLst>
                    <a:ext uri="{9D8B030D-6E8A-4147-A177-3AD203B41FA5}">
                      <a16:colId xmlns:a16="http://schemas.microsoft.com/office/drawing/2014/main" val="1425404855"/>
                    </a:ext>
                  </a:extLst>
                </a:gridCol>
                <a:gridCol w="658368">
                  <a:extLst>
                    <a:ext uri="{9D8B030D-6E8A-4147-A177-3AD203B41FA5}">
                      <a16:colId xmlns:a16="http://schemas.microsoft.com/office/drawing/2014/main" val="23334966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7217593"/>
                  </a:ext>
                </a:extLst>
              </a:tr>
              <a:tr h="370840">
                <a:tc>
                  <a:txBody>
                    <a:bodyPr/>
                    <a:lstStyle/>
                    <a:p>
                      <a:r>
                        <a:rPr lang="en-US" sz="1000"/>
                        <a:t>firstinshi</a:t>
                      </a:r>
                    </a:p>
                  </a:txBody>
                  <a:tcPr/>
                </a:tc>
                <a:tc>
                  <a:txBody>
                    <a:bodyPr/>
                    <a:lstStyle/>
                    <a:p>
                      <a:r>
                        <a:rPr lang="en-US" sz="1000"/>
                        <a:t>2380</a:t>
                      </a:r>
                    </a:p>
                  </a:txBody>
                  <a:tcPr/>
                </a:tc>
                <a:tc>
                  <a:txBody>
                    <a:bodyPr/>
                    <a:lstStyle/>
                    <a:p>
                      <a:r>
                        <a:rPr lang="en-US" sz="1000"/>
                        <a:t>8</a:t>
                      </a:r>
                    </a:p>
                  </a:txBody>
                  <a:tcPr/>
                </a:tc>
                <a:tc>
                  <a:txBody>
                    <a:bodyPr/>
                    <a:lstStyle/>
                    <a:p>
                      <a:r>
                        <a:rPr lang="en-US" sz="1000"/>
                        <a:t>16</a:t>
                      </a:r>
                    </a:p>
                  </a:txBody>
                  <a:tcPr/>
                </a:tc>
                <a:tc>
                  <a:txBody>
                    <a:bodyPr/>
                    <a:lstStyle/>
                    <a:p>
                      <a:r>
                        <a:rPr lang="en-US" sz="1000"/>
                        <a:t>2</a:t>
                      </a:r>
                    </a:p>
                  </a:txBody>
                  <a:tcPr/>
                </a:tc>
                <a:tc>
                  <a:txBody>
                    <a:bodyPr/>
                    <a:lstStyle/>
                    <a:p>
                      <a:r>
                        <a:rPr lang="en-US" sz="1000"/>
                        <a:t>1</a:t>
                      </a:r>
                    </a:p>
                  </a:txBody>
                  <a:tcPr/>
                </a:tc>
                <a:tc>
                  <a:txBody>
                    <a:bodyPr/>
                    <a:lstStyle/>
                    <a:p>
                      <a:r>
                        <a:rPr lang="en-US" sz="1000"/>
                        <a:t>19</a:t>
                      </a:r>
                    </a:p>
                  </a:txBody>
                  <a:tcPr/>
                </a:tc>
                <a:tc>
                  <a:txBody>
                    <a:bodyPr/>
                    <a:lstStyle/>
                    <a:p>
                      <a:r>
                        <a:rPr lang="en-US" sz="1000"/>
                        <a:t>670</a:t>
                      </a:r>
                    </a:p>
                  </a:txBody>
                  <a:tcPr/>
                </a:tc>
                <a:tc>
                  <a:txBody>
                    <a:bodyPr/>
                    <a:lstStyle/>
                    <a:p>
                      <a:r>
                        <a:rPr lang="en-US" sz="1000"/>
                        <a:t>22</a:t>
                      </a:r>
                    </a:p>
                  </a:txBody>
                  <a:tcPr/>
                </a:tc>
                <a:tc>
                  <a:txBody>
                    <a:bodyPr/>
                    <a:lstStyle/>
                    <a:p>
                      <a:r>
                        <a:rPr lang="en-US" sz="1000"/>
                        <a:t>1.5329 %</a:t>
                      </a:r>
                    </a:p>
                  </a:txBody>
                  <a:tcPr/>
                </a:tc>
                <a:extLst>
                  <a:ext uri="{0D108BD9-81ED-4DB2-BD59-A6C34878D82A}">
                    <a16:rowId xmlns:a16="http://schemas.microsoft.com/office/drawing/2014/main" val="3061795984"/>
                  </a:ext>
                </a:extLst>
              </a:tr>
            </a:tbl>
          </a:graphicData>
        </a:graphic>
      </p:graphicFrame>
      <p:sp>
        <p:nvSpPr>
          <p:cNvPr id="4" name="Text Placeholder 3">
            <a:extLst>
              <a:ext uri="{FF2B5EF4-FFF2-40B4-BE49-F238E27FC236}">
                <a16:creationId xmlns:a16="http://schemas.microsoft.com/office/drawing/2014/main" id="{6DF9753A-1B20-4C7D-B656-3A07021828BB}"/>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846097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4E225-C712-4433-8641-1559DE0B94F2}"/>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36E68308-213B-4AAD-A825-D487A8ED3C8F}"/>
              </a:ext>
            </a:extLst>
          </p:cNvPr>
          <p:cNvGraphicFramePr>
            <a:graphicFrameLocks noGrp="1"/>
          </p:cNvGraphicFramePr>
          <p:nvPr>
            <p:ph type="chart" sz="quarter" idx="13"/>
            <p:extLst>
              <p:ext uri="{D42A27DB-BD31-4B8C-83A1-F6EECF244321}">
                <p14:modId xmlns:p14="http://schemas.microsoft.com/office/powerpoint/2010/main" val="4268625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3BFD82-010E-4771-8688-93DD0CE98A6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AF3024A-289B-4DEA-85ED-8C67D54A04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7417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8F190-1DE8-4C7F-B8B6-6A3BAE691260}"/>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23682AA4-6E78-4C35-A002-F585F4B5F2EF}"/>
              </a:ext>
            </a:extLst>
          </p:cNvPr>
          <p:cNvGraphicFramePr>
            <a:graphicFrameLocks noGrp="1"/>
          </p:cNvGraphicFramePr>
          <p:nvPr>
            <p:ph type="chart" sz="quarter" idx="13"/>
            <p:extLst>
              <p:ext uri="{D42A27DB-BD31-4B8C-83A1-F6EECF244321}">
                <p14:modId xmlns:p14="http://schemas.microsoft.com/office/powerpoint/2010/main" val="4186085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589B4F-9746-4BB8-9427-F470589B1CB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3351E00-CF95-484C-99A9-89524ABA17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8512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27785-309E-4C2A-8DF4-317096CCA830}"/>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302C58FE-4979-42B1-92D4-AF2DD98E9B0D}"/>
              </a:ext>
            </a:extLst>
          </p:cNvPr>
          <p:cNvGraphicFramePr>
            <a:graphicFrameLocks noGrp="1"/>
          </p:cNvGraphicFramePr>
          <p:nvPr>
            <p:ph type="tbl" sz="quarter" idx="13"/>
            <p:extLst>
              <p:ext uri="{D42A27DB-BD31-4B8C-83A1-F6EECF244321}">
                <p14:modId xmlns:p14="http://schemas.microsoft.com/office/powerpoint/2010/main" val="2159517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54944069"/>
                    </a:ext>
                  </a:extLst>
                </a:gridCol>
                <a:gridCol w="987552">
                  <a:extLst>
                    <a:ext uri="{9D8B030D-6E8A-4147-A177-3AD203B41FA5}">
                      <a16:colId xmlns:a16="http://schemas.microsoft.com/office/drawing/2014/main" val="2707546999"/>
                    </a:ext>
                  </a:extLst>
                </a:gridCol>
                <a:gridCol w="987552">
                  <a:extLst>
                    <a:ext uri="{9D8B030D-6E8A-4147-A177-3AD203B41FA5}">
                      <a16:colId xmlns:a16="http://schemas.microsoft.com/office/drawing/2014/main" val="3272417538"/>
                    </a:ext>
                  </a:extLst>
                </a:gridCol>
                <a:gridCol w="987552">
                  <a:extLst>
                    <a:ext uri="{9D8B030D-6E8A-4147-A177-3AD203B41FA5}">
                      <a16:colId xmlns:a16="http://schemas.microsoft.com/office/drawing/2014/main" val="1516371497"/>
                    </a:ext>
                  </a:extLst>
                </a:gridCol>
                <a:gridCol w="987552">
                  <a:extLst>
                    <a:ext uri="{9D8B030D-6E8A-4147-A177-3AD203B41FA5}">
                      <a16:colId xmlns:a16="http://schemas.microsoft.com/office/drawing/2014/main" val="4275528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828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- 2019-03-04 21:00:27 </a:t>
                      </a:r>
                      <a:r>
                        <a:rPr kumimoji="0" lang="en-US" sz="1000" b="0" i="0" u="none" strike="noStrike" kern="1200" cap="none" spc="0" normalizeH="0" baseline="0" noProof="0">
                          <a:ln>
                            <a:noFill/>
                          </a:ln>
                          <a:solidFill>
                            <a:prstClr val="black"/>
                          </a:solidFill>
                          <a:effectLst/>
                          <a:uLnTx/>
                          <a:uFillTx/>
                          <a:latin typeface="+mn-lt"/>
                          <a:ea typeface="+mn-ea"/>
                          <a:cs typeface="+mn-cs"/>
                        </a:rPr>
                        <a:t>
 Meet the women of #teamficoh's Officer Team! They're just a few of the #womenininsurance helping to move our company and industry forward. #womenshistorymonth #careersininsurance #hawaiibusiness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360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- 2019-03-29 14:16:07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of last night's hawaiibusinessmagazine #hbbestplaces winners, and a HUGE mahalo to our employees for making First Insurance one of Hawaii's Best Places to Work! #teamficoh #mahalo #employeeappreciation #happyfriday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3730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- 2019-03-25 22:05:12 </a:t>
                      </a:r>
                      <a:r>
                        <a:rPr kumimoji="0" lang="en-US" sz="1000" b="0" i="0" u="none" strike="noStrike" kern="1200" cap="none" spc="0" normalizeH="0" baseline="0" noProof="0">
                          <a:ln>
                            <a:noFill/>
                          </a:ln>
                          <a:solidFill>
                            <a:prstClr val="black"/>
                          </a:solidFill>
                          <a:effectLst/>
                          <a:uLnTx/>
                          <a:uFillTx/>
                          <a:latin typeface="+mn-lt"/>
                          <a:ea typeface="+mn-ea"/>
                          <a:cs typeface="+mn-cs"/>
                        </a:rPr>
                        <a:t>
 On May 3rd, our #teamficoh volunteers will install free #smokealarms in homes on #Oahu as part of our ongoing partnership with redcrosshawaii  and their #SoundtheAlarm campaign. 
If you or someone you know is unable to afford or physically install new smoke alarms, the Red Cross may be able to help. Sign up by calling 808-739-8111.
#community #endhomefires #redcross #hawaiiredcross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6474271"/>
                  </a:ext>
                </a:extLst>
              </a:tr>
            </a:tbl>
          </a:graphicData>
        </a:graphic>
      </p:graphicFrame>
      <p:sp>
        <p:nvSpPr>
          <p:cNvPr id="4" name="Text Placeholder 3">
            <a:extLst>
              <a:ext uri="{FF2B5EF4-FFF2-40B4-BE49-F238E27FC236}">
                <a16:creationId xmlns:a16="http://schemas.microsoft.com/office/drawing/2014/main" id="{7398EC13-8DCD-4C5F-BE10-C347A1B4542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517008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90295-8D1C-4058-9732-7F1F3DC541D1}"/>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87C0A8E2-4EBD-454A-99C6-0BE6B793857F}"/>
              </a:ext>
            </a:extLst>
          </p:cNvPr>
          <p:cNvGraphicFramePr>
            <a:graphicFrameLocks noGrp="1"/>
          </p:cNvGraphicFramePr>
          <p:nvPr>
            <p:ph type="tbl" sz="quarter" idx="13"/>
            <p:extLst>
              <p:ext uri="{D42A27DB-BD31-4B8C-83A1-F6EECF244321}">
                <p14:modId xmlns:p14="http://schemas.microsoft.com/office/powerpoint/2010/main" val="3057601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99511540"/>
                    </a:ext>
                  </a:extLst>
                </a:gridCol>
                <a:gridCol w="987552">
                  <a:extLst>
                    <a:ext uri="{9D8B030D-6E8A-4147-A177-3AD203B41FA5}">
                      <a16:colId xmlns:a16="http://schemas.microsoft.com/office/drawing/2014/main" val="955020060"/>
                    </a:ext>
                  </a:extLst>
                </a:gridCol>
                <a:gridCol w="987552">
                  <a:extLst>
                    <a:ext uri="{9D8B030D-6E8A-4147-A177-3AD203B41FA5}">
                      <a16:colId xmlns:a16="http://schemas.microsoft.com/office/drawing/2014/main" val="116593225"/>
                    </a:ext>
                  </a:extLst>
                </a:gridCol>
                <a:gridCol w="987552">
                  <a:extLst>
                    <a:ext uri="{9D8B030D-6E8A-4147-A177-3AD203B41FA5}">
                      <a16:colId xmlns:a16="http://schemas.microsoft.com/office/drawing/2014/main" val="734813044"/>
                    </a:ext>
                  </a:extLst>
                </a:gridCol>
                <a:gridCol w="987552">
                  <a:extLst>
                    <a:ext uri="{9D8B030D-6E8A-4147-A177-3AD203B41FA5}">
                      <a16:colId xmlns:a16="http://schemas.microsoft.com/office/drawing/2014/main" val="1980499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271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- 2019-03-30 18:34:38 </a:t>
                      </a:r>
                      <a:r>
                        <a:rPr kumimoji="0" lang="en-US" sz="1000" b="0" i="0" u="none" strike="noStrike" kern="1200" cap="none" spc="0" normalizeH="0" baseline="0" noProof="0">
                          <a:ln>
                            <a:noFill/>
                          </a:ln>
                          <a:solidFill>
                            <a:prstClr val="black"/>
                          </a:solidFill>
                          <a:effectLst/>
                          <a:uLnTx/>
                          <a:uFillTx/>
                          <a:latin typeface="+mn-lt"/>
                          <a:ea typeface="+mn-ea"/>
                          <a:cs typeface="+mn-cs"/>
                        </a:rPr>
                        <a:t>
 #Repost sustainablecoastlineshawaii (get_repost)
・・・
We’re getting close. Earth Day is coming! Mark off the day, April 21st 9AM check at Waimanalo Beach park we’ll be hosting another huge cleanup, Easter egg hunt, games, music, food, partner organizations, and our education team. Over the next three weeks we’ll keep sharing stories and details with you that highlight the cause. .
For now though, enjoy your Friday and spend some time on our coastlines this weekend!
.
.
#earthday2019 #earthmonth #cleanyobeach #sustainablecoastlineshawaii #himarinedebris #waimanalobeach #plasticfreeoceans #getinvolved #joinus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933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- 2019-03-27 00:51:32 </a:t>
                      </a:r>
                      <a:r>
                        <a:rPr kumimoji="0" lang="en-US" sz="1000" b="0" i="0" u="none" strike="noStrike" kern="1200" cap="none" spc="0" normalizeH="0" baseline="0" noProof="0">
                          <a:ln>
                            <a:noFill/>
                          </a:ln>
                          <a:solidFill>
                            <a:prstClr val="black"/>
                          </a:solidFill>
                          <a:effectLst/>
                          <a:uLnTx/>
                          <a:uFillTx/>
                          <a:latin typeface="+mn-lt"/>
                          <a:ea typeface="+mn-ea"/>
                          <a:cs typeface="+mn-cs"/>
                        </a:rPr>
                        <a:t>
 It's with a heavy heart that we say goodbye to our friend Kei Kobayashi, who has accomplished so much in just three short years with #teamficoh. Now he prepares to head back to our parent company #TokioMarine in Tokyo, Japan to accomplish more great things. May the force be with you, Jedi Kei! #farewell #aloha #starwars #jedimaster #mahalo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1042314"/>
                  </a:ext>
                </a:extLst>
              </a:tr>
            </a:tbl>
          </a:graphicData>
        </a:graphic>
      </p:graphicFrame>
      <p:sp>
        <p:nvSpPr>
          <p:cNvPr id="4" name="Text Placeholder 3">
            <a:extLst>
              <a:ext uri="{FF2B5EF4-FFF2-40B4-BE49-F238E27FC236}">
                <a16:creationId xmlns:a16="http://schemas.microsoft.com/office/drawing/2014/main" id="{F29D2292-1127-41C5-9F81-86A03B2062B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511063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86D87-226C-44D5-ACAB-B337688B9A64}"/>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B2D75FD6-34A1-4986-9076-F77845B1437F}"/>
              </a:ext>
            </a:extLst>
          </p:cNvPr>
          <p:cNvGraphicFramePr>
            <a:graphicFrameLocks noGrp="1"/>
          </p:cNvGraphicFramePr>
          <p:nvPr>
            <p:ph type="tbl" sz="quarter" idx="13"/>
            <p:extLst>
              <p:ext uri="{D42A27DB-BD31-4B8C-83A1-F6EECF244321}">
                <p14:modId xmlns:p14="http://schemas.microsoft.com/office/powerpoint/2010/main" val="3073473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70071405"/>
                    </a:ext>
                  </a:extLst>
                </a:gridCol>
                <a:gridCol w="1645920">
                  <a:extLst>
                    <a:ext uri="{9D8B030D-6E8A-4147-A177-3AD203B41FA5}">
                      <a16:colId xmlns:a16="http://schemas.microsoft.com/office/drawing/2014/main" val="4248494013"/>
                    </a:ext>
                  </a:extLst>
                </a:gridCol>
                <a:gridCol w="658368">
                  <a:extLst>
                    <a:ext uri="{9D8B030D-6E8A-4147-A177-3AD203B41FA5}">
                      <a16:colId xmlns:a16="http://schemas.microsoft.com/office/drawing/2014/main" val="525045538"/>
                    </a:ext>
                  </a:extLst>
                </a:gridCol>
                <a:gridCol w="658368">
                  <a:extLst>
                    <a:ext uri="{9D8B030D-6E8A-4147-A177-3AD203B41FA5}">
                      <a16:colId xmlns:a16="http://schemas.microsoft.com/office/drawing/2014/main" val="4187037202"/>
                    </a:ext>
                  </a:extLst>
                </a:gridCol>
                <a:gridCol w="658368">
                  <a:extLst>
                    <a:ext uri="{9D8B030D-6E8A-4147-A177-3AD203B41FA5}">
                      <a16:colId xmlns:a16="http://schemas.microsoft.com/office/drawing/2014/main" val="299975617"/>
                    </a:ext>
                  </a:extLst>
                </a:gridCol>
                <a:gridCol w="658368">
                  <a:extLst>
                    <a:ext uri="{9D8B030D-6E8A-4147-A177-3AD203B41FA5}">
                      <a16:colId xmlns:a16="http://schemas.microsoft.com/office/drawing/2014/main" val="3157254768"/>
                    </a:ext>
                  </a:extLst>
                </a:gridCol>
                <a:gridCol w="658368">
                  <a:extLst>
                    <a:ext uri="{9D8B030D-6E8A-4147-A177-3AD203B41FA5}">
                      <a16:colId xmlns:a16="http://schemas.microsoft.com/office/drawing/2014/main" val="178157292"/>
                    </a:ext>
                  </a:extLst>
                </a:gridCol>
                <a:gridCol w="658368">
                  <a:extLst>
                    <a:ext uri="{9D8B030D-6E8A-4147-A177-3AD203B41FA5}">
                      <a16:colId xmlns:a16="http://schemas.microsoft.com/office/drawing/2014/main" val="1572171960"/>
                    </a:ext>
                  </a:extLst>
                </a:gridCol>
                <a:gridCol w="658368">
                  <a:extLst>
                    <a:ext uri="{9D8B030D-6E8A-4147-A177-3AD203B41FA5}">
                      <a16:colId xmlns:a16="http://schemas.microsoft.com/office/drawing/2014/main" val="998659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97982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- 2019-03-29 17:45:34 </a:t>
                      </a:r>
                      <a:r>
                        <a:rPr kumimoji="0" lang="en-US" sz="1000" b="0" i="0" u="none" strike="noStrike" kern="1200" cap="none" spc="0" normalizeH="0" baseline="0" noProof="0">
                          <a:ln>
                            <a:noFill/>
                          </a:ln>
                          <a:solidFill>
                            <a:prstClr val="black"/>
                          </a:solidFill>
                          <a:effectLst/>
                          <a:uLnTx/>
                          <a:uFillTx/>
                          <a:latin typeface="+mn-lt"/>
                          <a:ea typeface="+mn-ea"/>
                          <a:cs typeface="+mn-cs"/>
                        </a:rPr>
                        <a:t>
 Aloha 'oe Yumi!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https://scontent.xx.fbcdn.net/v/t51.12442-15/53430156_893870420958796_144226796192501055_n.jpg?_nc_cat=101&amp;_nc_ht=scontent.xx&amp;oh=944ba39a640d0391bb1f43ec7e53b766&amp;oe=5D487D38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42854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- 2019-03-24 16:41:33 </a:t>
                      </a:r>
                      <a:r>
                        <a:rPr kumimoji="0" lang="en-US" sz="1000" b="0" i="0" u="none" strike="noStrike" kern="1200" cap="none" spc="0" normalizeH="0" baseline="0" noProof="0">
                          <a:ln>
                            <a:noFill/>
                          </a:ln>
                          <a:solidFill>
                            <a:prstClr val="black"/>
                          </a:solidFill>
                          <a:effectLst/>
                          <a:uLnTx/>
                          <a:uFillTx/>
                          <a:latin typeface="+mn-lt"/>
                          <a:ea typeface="+mn-ea"/>
                          <a:cs typeface="+mn-cs"/>
                        </a:rPr>
                        <a:t>
 #hnbrunchfest  @kokoheadcafe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https://scontent.xx.fbcdn.net/v/t51.12442-15/54248165_504969363665411_6539808231214444560_n.jpg?_nc_cat=105&amp;_nc_ht=scontent.xx&amp;oh=b54080e3e2e8ce437a21bbdcf5e7e657&amp;oe=5D432470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1917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- 2019-03-24 16:31:47 </a:t>
                      </a:r>
                      <a:r>
                        <a:rPr kumimoji="0" lang="en-US" sz="1000" b="0" i="0" u="none" strike="noStrike" kern="1200" cap="none" spc="0" normalizeH="0" baseline="0" noProof="0">
                          <a:ln>
                            <a:noFill/>
                          </a:ln>
                          <a:solidFill>
                            <a:prstClr val="black"/>
                          </a:solidFill>
                          <a:effectLst/>
                          <a:uLnTx/>
                          <a:uFillTx/>
                          <a:latin typeface="+mn-lt"/>
                          <a:ea typeface="+mn-ea"/>
                          <a:cs typeface="+mn-cs"/>
                        </a:rPr>
                        <a:t>
 #hnbrunchfest  @cafekaila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https://scontent.xx.fbcdn.net/v/t51.12442-15/53340356_608662586274752_7573355176121413061_n.jpg?_nc_cat=107&amp;_nc_ht=scontent.xx&amp;oh=2255217792925a244cbb1a6e0fd748b2&amp;oe=5D141FB9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70419866"/>
                  </a:ext>
                </a:extLst>
              </a:tr>
            </a:tbl>
          </a:graphicData>
        </a:graphic>
      </p:graphicFrame>
      <p:sp>
        <p:nvSpPr>
          <p:cNvPr id="4" name="Text Placeholder 3">
            <a:extLst>
              <a:ext uri="{FF2B5EF4-FFF2-40B4-BE49-F238E27FC236}">
                <a16:creationId xmlns:a16="http://schemas.microsoft.com/office/drawing/2014/main" id="{EC80106D-E691-4703-A2C3-799384EADFE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474643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154AA-FF8F-4F72-A909-35F3FC03925D}"/>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47BF6478-27D0-49FB-A0F6-A2DAE3E6E5C6}"/>
              </a:ext>
            </a:extLst>
          </p:cNvPr>
          <p:cNvGraphicFramePr>
            <a:graphicFrameLocks noGrp="1"/>
          </p:cNvGraphicFramePr>
          <p:nvPr>
            <p:ph type="tbl" sz="quarter" idx="13"/>
            <p:extLst>
              <p:ext uri="{D42A27DB-BD31-4B8C-83A1-F6EECF244321}">
                <p14:modId xmlns:p14="http://schemas.microsoft.com/office/powerpoint/2010/main" val="1071039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70050437"/>
                    </a:ext>
                  </a:extLst>
                </a:gridCol>
                <a:gridCol w="1645920">
                  <a:extLst>
                    <a:ext uri="{9D8B030D-6E8A-4147-A177-3AD203B41FA5}">
                      <a16:colId xmlns:a16="http://schemas.microsoft.com/office/drawing/2014/main" val="3323923557"/>
                    </a:ext>
                  </a:extLst>
                </a:gridCol>
                <a:gridCol w="658368">
                  <a:extLst>
                    <a:ext uri="{9D8B030D-6E8A-4147-A177-3AD203B41FA5}">
                      <a16:colId xmlns:a16="http://schemas.microsoft.com/office/drawing/2014/main" val="1572169401"/>
                    </a:ext>
                  </a:extLst>
                </a:gridCol>
                <a:gridCol w="658368">
                  <a:extLst>
                    <a:ext uri="{9D8B030D-6E8A-4147-A177-3AD203B41FA5}">
                      <a16:colId xmlns:a16="http://schemas.microsoft.com/office/drawing/2014/main" val="558782467"/>
                    </a:ext>
                  </a:extLst>
                </a:gridCol>
                <a:gridCol w="658368">
                  <a:extLst>
                    <a:ext uri="{9D8B030D-6E8A-4147-A177-3AD203B41FA5}">
                      <a16:colId xmlns:a16="http://schemas.microsoft.com/office/drawing/2014/main" val="2490140503"/>
                    </a:ext>
                  </a:extLst>
                </a:gridCol>
                <a:gridCol w="658368">
                  <a:extLst>
                    <a:ext uri="{9D8B030D-6E8A-4147-A177-3AD203B41FA5}">
                      <a16:colId xmlns:a16="http://schemas.microsoft.com/office/drawing/2014/main" val="880754130"/>
                    </a:ext>
                  </a:extLst>
                </a:gridCol>
                <a:gridCol w="658368">
                  <a:extLst>
                    <a:ext uri="{9D8B030D-6E8A-4147-A177-3AD203B41FA5}">
                      <a16:colId xmlns:a16="http://schemas.microsoft.com/office/drawing/2014/main" val="3768433151"/>
                    </a:ext>
                  </a:extLst>
                </a:gridCol>
                <a:gridCol w="658368">
                  <a:extLst>
                    <a:ext uri="{9D8B030D-6E8A-4147-A177-3AD203B41FA5}">
                      <a16:colId xmlns:a16="http://schemas.microsoft.com/office/drawing/2014/main" val="4283792637"/>
                    </a:ext>
                  </a:extLst>
                </a:gridCol>
                <a:gridCol w="658368">
                  <a:extLst>
                    <a:ext uri="{9D8B030D-6E8A-4147-A177-3AD203B41FA5}">
                      <a16:colId xmlns:a16="http://schemas.microsoft.com/office/drawing/2014/main" val="4154350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7641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- 2019-03-24 16:19:37 </a:t>
                      </a:r>
                      <a:r>
                        <a:rPr kumimoji="0" lang="en-US" sz="1000" b="0" i="0" u="none" strike="noStrike" kern="1200" cap="none" spc="0" normalizeH="0" baseline="0" noProof="0">
                          <a:ln>
                            <a:noFill/>
                          </a:ln>
                          <a:solidFill>
                            <a:prstClr val="black"/>
                          </a:solidFill>
                          <a:effectLst/>
                          <a:uLnTx/>
                          <a:uFillTx/>
                          <a:latin typeface="+mn-lt"/>
                          <a:ea typeface="+mn-ea"/>
                          <a:cs typeface="+mn-cs"/>
                        </a:rPr>
                        <a:t>
 #hnbrunchfest  @overeasyhi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https://scontent.xx.fbcdn.net/v/t51.12442-15/54512099_1234980863332767_1729991205894144875_n.jpg?_nc_cat=108&amp;_nc_ht=scontent.xx&amp;oh=b76624a7d6b71eff5634867707c18ab5&amp;oe=5D128553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1660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- 2019-03-18 22:30:26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https://scontent.xx.fbcdn.net/v/t51.12442-15/54463737_1185640358252246_1876920715180286807_n.jpg?_nc_cat=110&amp;_nc_ht=scontent.xx&amp;oh=f644781cc77bed9213acfd677885d9a7&amp;oe=5D1E725A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95578355"/>
                  </a:ext>
                </a:extLst>
              </a:tr>
            </a:tbl>
          </a:graphicData>
        </a:graphic>
      </p:graphicFrame>
      <p:sp>
        <p:nvSpPr>
          <p:cNvPr id="4" name="Text Placeholder 3">
            <a:extLst>
              <a:ext uri="{FF2B5EF4-FFF2-40B4-BE49-F238E27FC236}">
                <a16:creationId xmlns:a16="http://schemas.microsoft.com/office/drawing/2014/main" id="{6600449E-1225-42EC-B60E-07955FC450D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428505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EF62-51F0-4C2A-BB67-837DF12C0E28}"/>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A44B2085-ED7D-45DC-85C6-D79874198140}"/>
              </a:ext>
            </a:extLst>
          </p:cNvPr>
          <p:cNvGraphicFramePr>
            <a:graphicFrameLocks noGrp="1"/>
          </p:cNvGraphicFramePr>
          <p:nvPr>
            <p:ph type="tbl" sz="quarter" idx="13"/>
            <p:extLst>
              <p:ext uri="{D42A27DB-BD31-4B8C-83A1-F6EECF244321}">
                <p14:modId xmlns:p14="http://schemas.microsoft.com/office/powerpoint/2010/main" val="3447683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68222219"/>
                    </a:ext>
                  </a:extLst>
                </a:gridCol>
                <a:gridCol w="707746">
                  <a:extLst>
                    <a:ext uri="{9D8B030D-6E8A-4147-A177-3AD203B41FA5}">
                      <a16:colId xmlns:a16="http://schemas.microsoft.com/office/drawing/2014/main" val="4216383414"/>
                    </a:ext>
                  </a:extLst>
                </a:gridCol>
                <a:gridCol w="707746">
                  <a:extLst>
                    <a:ext uri="{9D8B030D-6E8A-4147-A177-3AD203B41FA5}">
                      <a16:colId xmlns:a16="http://schemas.microsoft.com/office/drawing/2014/main" val="2801088871"/>
                    </a:ext>
                  </a:extLst>
                </a:gridCol>
                <a:gridCol w="353873">
                  <a:extLst>
                    <a:ext uri="{9D8B030D-6E8A-4147-A177-3AD203B41FA5}">
                      <a16:colId xmlns:a16="http://schemas.microsoft.com/office/drawing/2014/main" val="2885650593"/>
                    </a:ext>
                  </a:extLst>
                </a:gridCol>
                <a:gridCol w="353873">
                  <a:extLst>
                    <a:ext uri="{9D8B030D-6E8A-4147-A177-3AD203B41FA5}">
                      <a16:colId xmlns:a16="http://schemas.microsoft.com/office/drawing/2014/main" val="1759123650"/>
                    </a:ext>
                  </a:extLst>
                </a:gridCol>
                <a:gridCol w="707746">
                  <a:extLst>
                    <a:ext uri="{9D8B030D-6E8A-4147-A177-3AD203B41FA5}">
                      <a16:colId xmlns:a16="http://schemas.microsoft.com/office/drawing/2014/main" val="2226716208"/>
                    </a:ext>
                  </a:extLst>
                </a:gridCol>
                <a:gridCol w="707746">
                  <a:extLst>
                    <a:ext uri="{9D8B030D-6E8A-4147-A177-3AD203B41FA5}">
                      <a16:colId xmlns:a16="http://schemas.microsoft.com/office/drawing/2014/main" val="3163441796"/>
                    </a:ext>
                  </a:extLst>
                </a:gridCol>
                <a:gridCol w="707746">
                  <a:extLst>
                    <a:ext uri="{9D8B030D-6E8A-4147-A177-3AD203B41FA5}">
                      <a16:colId xmlns:a16="http://schemas.microsoft.com/office/drawing/2014/main" val="2290928003"/>
                    </a:ext>
                  </a:extLst>
                </a:gridCol>
                <a:gridCol w="707746">
                  <a:extLst>
                    <a:ext uri="{9D8B030D-6E8A-4147-A177-3AD203B41FA5}">
                      <a16:colId xmlns:a16="http://schemas.microsoft.com/office/drawing/2014/main" val="81361586"/>
                    </a:ext>
                  </a:extLst>
                </a:gridCol>
                <a:gridCol w="707746">
                  <a:extLst>
                    <a:ext uri="{9D8B030D-6E8A-4147-A177-3AD203B41FA5}">
                      <a16:colId xmlns:a16="http://schemas.microsoft.com/office/drawing/2014/main" val="2557640491"/>
                    </a:ext>
                  </a:extLst>
                </a:gridCol>
                <a:gridCol w="707746">
                  <a:extLst>
                    <a:ext uri="{9D8B030D-6E8A-4147-A177-3AD203B41FA5}">
                      <a16:colId xmlns:a16="http://schemas.microsoft.com/office/drawing/2014/main" val="3617126357"/>
                    </a:ext>
                  </a:extLst>
                </a:gridCol>
                <a:gridCol w="707746">
                  <a:extLst>
                    <a:ext uri="{9D8B030D-6E8A-4147-A177-3AD203B41FA5}">
                      <a16:colId xmlns:a16="http://schemas.microsoft.com/office/drawing/2014/main" val="41767838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370673198"/>
                  </a:ext>
                </a:extLst>
              </a:tr>
              <a:tr h="370840">
                <a:tc>
                  <a:txBody>
                    <a:bodyPr/>
                    <a:lstStyle/>
                    <a:p>
                      <a:r>
                        <a:rPr lang="en-US" sz="1000"/>
                        <a:t>firstinshi</a:t>
                      </a:r>
                    </a:p>
                  </a:txBody>
                  <a:tcPr/>
                </a:tc>
                <a:tc>
                  <a:txBody>
                    <a:bodyPr/>
                    <a:lstStyle/>
                    <a:p>
                      <a:r>
                        <a:rPr lang="en-US" sz="1000"/>
                        <a:t>10</a:t>
                      </a:r>
                    </a:p>
                  </a:txBody>
                  <a:tcPr/>
                </a:tc>
                <a:tc>
                  <a:txBody>
                    <a:bodyPr/>
                    <a:lstStyle/>
                    <a:p>
                      <a:r>
                        <a:rPr lang="en-US" sz="1000"/>
                        <a:t>0.5692</a:t>
                      </a:r>
                    </a:p>
                  </a:txBody>
                  <a:tcPr/>
                </a:tc>
                <a:tc>
                  <a:txBody>
                    <a:bodyPr/>
                    <a:lstStyle/>
                    <a:p>
                      <a:r>
                        <a:rPr lang="en-US" sz="1000"/>
                        <a:t>8.80</a:t>
                      </a:r>
                    </a:p>
                  </a:txBody>
                  <a:tcPr/>
                </a:tc>
                <a:tc>
                  <a:txBody>
                    <a:bodyPr/>
                    <a:lstStyle/>
                    <a:p>
                      <a:r>
                        <a:rPr lang="en-US" sz="1000"/>
                        <a:t>0.00</a:t>
                      </a:r>
                    </a:p>
                  </a:txBody>
                  <a:tcPr/>
                </a:tc>
                <a:tc>
                  <a:txBody>
                    <a:bodyPr/>
                    <a:lstStyle/>
                    <a:p>
                      <a:r>
                        <a:rPr lang="en-US" sz="1000"/>
                        <a:t>85.80</a:t>
                      </a:r>
                    </a:p>
                  </a:txBody>
                  <a:tcPr/>
                </a:tc>
                <a:tc>
                  <a:txBody>
                    <a:bodyPr/>
                    <a:lstStyle/>
                    <a:p>
                      <a:r>
                        <a:rPr lang="en-US" sz="1000"/>
                        <a:t>67.40</a:t>
                      </a:r>
                    </a:p>
                  </a:txBody>
                  <a:tcPr/>
                </a:tc>
                <a:tc>
                  <a:txBody>
                    <a:bodyPr/>
                    <a:lstStyle/>
                    <a:p>
                      <a:r>
                        <a:rPr lang="en-US" sz="1000"/>
                        <a:t>37.30</a:t>
                      </a:r>
                    </a:p>
                  </a:txBody>
                  <a:tcPr/>
                </a:tc>
                <a:tc>
                  <a:txBody>
                    <a:bodyPr/>
                    <a:lstStyle/>
                    <a:p>
                      <a:r>
                        <a:rPr lang="en-US" sz="1000"/>
                        <a:t>37.30</a:t>
                      </a:r>
                    </a:p>
                  </a:txBody>
                  <a:tcPr/>
                </a:tc>
                <a:tc>
                  <a:txBody>
                    <a:bodyPr/>
                    <a:lstStyle/>
                    <a:p>
                      <a:r>
                        <a:rPr lang="en-US" sz="1000"/>
                        <a:t>858</a:t>
                      </a:r>
                    </a:p>
                  </a:txBody>
                  <a:tcPr/>
                </a:tc>
                <a:tc>
                  <a:txBody>
                    <a:bodyPr/>
                    <a:lstStyle/>
                    <a:p>
                      <a:r>
                        <a:rPr lang="en-US" sz="1000"/>
                        <a:t>88</a:t>
                      </a:r>
                    </a:p>
                  </a:txBody>
                  <a:tcPr/>
                </a:tc>
                <a:tc>
                  <a:txBody>
                    <a:bodyPr/>
                    <a:lstStyle/>
                    <a:p>
                      <a:r>
                        <a:rPr lang="en-US" sz="1000"/>
                        <a:t>373</a:t>
                      </a:r>
                    </a:p>
                  </a:txBody>
                  <a:tcPr/>
                </a:tc>
                <a:extLst>
                  <a:ext uri="{0D108BD9-81ED-4DB2-BD59-A6C34878D82A}">
                    <a16:rowId xmlns:a16="http://schemas.microsoft.com/office/drawing/2014/main" val="2963493597"/>
                  </a:ext>
                </a:extLst>
              </a:tr>
            </a:tbl>
          </a:graphicData>
        </a:graphic>
      </p:graphicFrame>
      <p:sp>
        <p:nvSpPr>
          <p:cNvPr id="4" name="Text Placeholder 3">
            <a:extLst>
              <a:ext uri="{FF2B5EF4-FFF2-40B4-BE49-F238E27FC236}">
                <a16:creationId xmlns:a16="http://schemas.microsoft.com/office/drawing/2014/main" id="{DA62EEB4-BE95-4C51-8CA7-244D80C853E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5557591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1077</Words>
  <Application>Microsoft Office PowerPoint</Application>
  <PresentationFormat>On-screen Show (4:3)</PresentationFormat>
  <Paragraphs>366</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 - 1 of 3</vt:lpstr>
      <vt:lpstr>LinkedIn Updates Table | FICOH - 2 of 3</vt:lpstr>
      <vt:lpstr>LinkedIn Updates Table | FICOH - 3 of 3</vt:lpstr>
      <vt:lpstr>Instagram Key Metrics Table | FICOH</vt:lpstr>
      <vt:lpstr>Instagram Instagram Followers Change | FICOH</vt:lpstr>
      <vt:lpstr>Instagram Average Interactions Per Instagram Post | FICOH</vt:lpstr>
      <vt:lpstr>Instagram Top Instagram Posts Table | FICOH - 1 of 2</vt:lpstr>
      <vt:lpstr>Instagram Top Instagram Posts Table | FICOH - 2 of 2</vt:lpstr>
      <vt:lpstr>Instagram Stories Table  | FICOH - 1 of 2</vt:lpstr>
      <vt:lpstr>Instagram Stories Table  | FICOH - 2 of 2</vt:lpstr>
      <vt:lpstr>Instagram Stories Key Metrics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2019-04-10T02:21:07Z</dcterms:created>
  <dcterms:modified xsi:type="dcterms:W3CDTF">2019-04-10T02:21:41Z</dcterms:modified>
</cp:coreProperties>
</file>