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43525</c:v>
                </c:pt>
              </c:numCache>
            </c:numRef>
          </c:cat>
          <c:val>
            <c:numRef>
              <c:f>Sheet1!$B$2</c:f>
              <c:numCache>
                <c:formatCode>General</c:formatCode>
                <c:ptCount val="1"/>
                <c:pt idx="0">
                  <c:v>205</c:v>
                </c:pt>
              </c:numCache>
            </c:numRef>
          </c:val>
          <c:extLst>
            <c:ext xmlns:c16="http://schemas.microsoft.com/office/drawing/2014/chart" uri="{C3380CC4-5D6E-409C-BE32-E72D297353CC}">
              <c16:uniqueId val="{00000000-D627-482F-AD2B-CF1D2F70EDB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43525</c:v>
                </c:pt>
              </c:numCache>
            </c:numRef>
          </c:cat>
          <c:val>
            <c:numRef>
              <c:f>Sheet1!$C$2</c:f>
              <c:numCache>
                <c:formatCode>General</c:formatCode>
                <c:ptCount val="1"/>
                <c:pt idx="0">
                  <c:v>151</c:v>
                </c:pt>
              </c:numCache>
            </c:numRef>
          </c:val>
          <c:extLst>
            <c:ext xmlns:c16="http://schemas.microsoft.com/office/drawing/2014/chart" uri="{C3380CC4-5D6E-409C-BE32-E72D297353CC}">
              <c16:uniqueId val="{00000001-D627-482F-AD2B-CF1D2F70EDB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43525</c:v>
                </c:pt>
              </c:numCache>
            </c:numRef>
          </c:cat>
          <c:val>
            <c:numRef>
              <c:f>Sheet1!$D$2</c:f>
              <c:numCache>
                <c:formatCode>General</c:formatCode>
                <c:ptCount val="1"/>
                <c:pt idx="0">
                  <c:v>9594</c:v>
                </c:pt>
              </c:numCache>
            </c:numRef>
          </c:val>
          <c:extLst>
            <c:ext xmlns:c16="http://schemas.microsoft.com/office/drawing/2014/chart" uri="{C3380CC4-5D6E-409C-BE32-E72D297353CC}">
              <c16:uniqueId val="{00000002-D627-482F-AD2B-CF1D2F70EDB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43525</c:v>
                </c:pt>
              </c:numCache>
            </c:numRef>
          </c:cat>
          <c:val>
            <c:numRef>
              <c:f>Sheet1!$E$2</c:f>
              <c:numCache>
                <c:formatCode>General</c:formatCode>
                <c:ptCount val="1"/>
                <c:pt idx="0">
                  <c:v>125</c:v>
                </c:pt>
              </c:numCache>
            </c:numRef>
          </c:val>
          <c:extLst>
            <c:ext xmlns:c16="http://schemas.microsoft.com/office/drawing/2014/chart" uri="{C3380CC4-5D6E-409C-BE32-E72D297353CC}">
              <c16:uniqueId val="{00000003-D627-482F-AD2B-CF1D2F70EDB3}"/>
            </c:ext>
          </c:extLst>
        </c:ser>
        <c:dLbls>
          <c:showLegendKey val="0"/>
          <c:showVal val="0"/>
          <c:showCatName val="0"/>
          <c:showSerName val="0"/>
          <c:showPercent val="0"/>
          <c:showBubbleSize val="0"/>
        </c:dLbls>
        <c:gapWidth val="219"/>
        <c:overlap val="-27"/>
        <c:axId val="290666568"/>
        <c:axId val="288329520"/>
      </c:barChart>
      <c:dateAx>
        <c:axId val="290666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329520"/>
        <c:crosses val="autoZero"/>
        <c:auto val="1"/>
        <c:lblOffset val="100"/>
        <c:baseTimeUnit val="days"/>
      </c:dateAx>
      <c:valAx>
        <c:axId val="28832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6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c:v>
                </c:pt>
                <c:pt idx="1">
                  <c:v>0</c:v>
                </c:pt>
                <c:pt idx="2">
                  <c:v>6</c:v>
                </c:pt>
                <c:pt idx="3">
                  <c:v>0</c:v>
                </c:pt>
              </c:numCache>
            </c:numRef>
          </c:val>
          <c:extLst>
            <c:ext xmlns:c16="http://schemas.microsoft.com/office/drawing/2014/chart" uri="{C3380CC4-5D6E-409C-BE32-E72D297353CC}">
              <c16:uniqueId val="{00000000-41F1-4730-85D8-8FF2B1D65137}"/>
            </c:ext>
          </c:extLst>
        </c:ser>
        <c:dLbls>
          <c:showLegendKey val="0"/>
          <c:showVal val="0"/>
          <c:showCatName val="0"/>
          <c:showSerName val="0"/>
          <c:showPercent val="0"/>
          <c:showBubbleSize val="0"/>
        </c:dLbls>
        <c:gapWidth val="219"/>
        <c:overlap val="-27"/>
        <c:axId val="349860432"/>
        <c:axId val="349861416"/>
      </c:barChart>
      <c:dateAx>
        <c:axId val="34986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61416"/>
        <c:crosses val="autoZero"/>
        <c:auto val="1"/>
        <c:lblOffset val="100"/>
        <c:baseTimeUnit val="months"/>
      </c:dateAx>
      <c:valAx>
        <c:axId val="34986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86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12</c:v>
                </c:pt>
                <c:pt idx="1">
                  <c:v>5</c:v>
                </c:pt>
                <c:pt idx="2">
                  <c:v>7</c:v>
                </c:pt>
                <c:pt idx="3">
                  <c:v>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A59-49FE-A031-592352545866}"/>
            </c:ext>
          </c:extLst>
        </c:ser>
        <c:dLbls>
          <c:showLegendKey val="0"/>
          <c:showVal val="0"/>
          <c:showCatName val="0"/>
          <c:showSerName val="0"/>
          <c:showPercent val="0"/>
          <c:showBubbleSize val="0"/>
        </c:dLbls>
        <c:gapWidth val="219"/>
        <c:overlap val="-27"/>
        <c:axId val="352123552"/>
        <c:axId val="352124208"/>
      </c:barChart>
      <c:dateAx>
        <c:axId val="352123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24208"/>
        <c:crosses val="autoZero"/>
        <c:auto val="1"/>
        <c:lblOffset val="100"/>
        <c:baseTimeUnit val="months"/>
      </c:dateAx>
      <c:valAx>
        <c:axId val="35212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2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5210</c:v>
                </c:pt>
                <c:pt idx="1">
                  <c:v>2059</c:v>
                </c:pt>
                <c:pt idx="2">
                  <c:v>3391</c:v>
                </c:pt>
                <c:pt idx="3">
                  <c:v>3044</c:v>
                </c:pt>
              </c:numCache>
            </c:numRef>
          </c:val>
          <c:extLst>
            <c:ext xmlns:c16="http://schemas.microsoft.com/office/drawing/2014/chart" uri="{C3380CC4-5D6E-409C-BE32-E72D297353CC}">
              <c16:uniqueId val="{00000000-B22B-4F78-8F4F-80FA2D27A4AB}"/>
            </c:ext>
          </c:extLst>
        </c:ser>
        <c:dLbls>
          <c:showLegendKey val="0"/>
          <c:showVal val="0"/>
          <c:showCatName val="0"/>
          <c:showSerName val="0"/>
          <c:showPercent val="0"/>
          <c:showBubbleSize val="0"/>
        </c:dLbls>
        <c:gapWidth val="219"/>
        <c:overlap val="-27"/>
        <c:axId val="352122240"/>
        <c:axId val="352125192"/>
      </c:barChart>
      <c:dateAx>
        <c:axId val="35212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25192"/>
        <c:crosses val="autoZero"/>
        <c:auto val="1"/>
        <c:lblOffset val="100"/>
        <c:baseTimeUnit val="months"/>
      </c:dateAx>
      <c:valAx>
        <c:axId val="35212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2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 Marine America</c:v>
                </c:pt>
              </c:strCache>
            </c:strRef>
          </c:cat>
          <c:val>
            <c:numRef>
              <c:f>Sheet1!$B$2</c:f>
              <c:numCache>
                <c:formatCode>General</c:formatCode>
                <c:ptCount val="1"/>
                <c:pt idx="0">
                  <c:v>333</c:v>
                </c:pt>
              </c:numCache>
            </c:numRef>
          </c:val>
          <c:extLst>
            <c:ext xmlns:c16="http://schemas.microsoft.com/office/drawing/2014/chart" uri="{C3380CC4-5D6E-409C-BE32-E72D297353CC}">
              <c16:uniqueId val="{00000000-3954-429E-8DB7-7E9CBE25C04A}"/>
            </c:ext>
          </c:extLst>
        </c:ser>
        <c:dLbls>
          <c:showLegendKey val="0"/>
          <c:showVal val="0"/>
          <c:showCatName val="0"/>
          <c:showSerName val="0"/>
          <c:showPercent val="0"/>
          <c:showBubbleSize val="0"/>
        </c:dLbls>
        <c:gapWidth val="219"/>
        <c:overlap val="-27"/>
        <c:axId val="353570024"/>
        <c:axId val="353570352"/>
      </c:barChart>
      <c:catAx>
        <c:axId val="35357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70352"/>
        <c:crosses val="autoZero"/>
        <c:auto val="1"/>
        <c:lblAlgn val="ctr"/>
        <c:lblOffset val="100"/>
        <c:noMultiLvlLbl val="0"/>
      </c:catAx>
      <c:valAx>
        <c:axId val="35357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7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6</c:v>
                </c:pt>
                <c:pt idx="1">
                  <c:v>6</c:v>
                </c:pt>
                <c:pt idx="2">
                  <c:v>6</c:v>
                </c:pt>
                <c:pt idx="3">
                  <c:v>2</c:v>
                </c:pt>
              </c:numCache>
            </c:numRef>
          </c:val>
          <c:extLst>
            <c:ext xmlns:c16="http://schemas.microsoft.com/office/drawing/2014/chart" uri="{C3380CC4-5D6E-409C-BE32-E72D297353CC}">
              <c16:uniqueId val="{00000000-C14D-411B-9BE2-DFF21F0E61BE}"/>
            </c:ext>
          </c:extLst>
        </c:ser>
        <c:dLbls>
          <c:showLegendKey val="0"/>
          <c:showVal val="0"/>
          <c:showCatName val="0"/>
          <c:showSerName val="0"/>
          <c:showPercent val="0"/>
          <c:showBubbleSize val="0"/>
        </c:dLbls>
        <c:gapWidth val="219"/>
        <c:overlap val="-27"/>
        <c:axId val="356672808"/>
        <c:axId val="356675760"/>
      </c:barChart>
      <c:dateAx>
        <c:axId val="35667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75760"/>
        <c:crosses val="autoZero"/>
        <c:auto val="1"/>
        <c:lblOffset val="100"/>
        <c:baseTimeUnit val="months"/>
      </c:dateAx>
      <c:valAx>
        <c:axId val="35667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7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AFC-4545-9A25-2BFDCA67E691}"/>
            </c:ext>
          </c:extLst>
        </c:ser>
        <c:dLbls>
          <c:showLegendKey val="0"/>
          <c:showVal val="0"/>
          <c:showCatName val="0"/>
          <c:showSerName val="0"/>
          <c:showPercent val="0"/>
          <c:showBubbleSize val="0"/>
        </c:dLbls>
        <c:gapWidth val="219"/>
        <c:overlap val="-27"/>
        <c:axId val="356685272"/>
        <c:axId val="356681664"/>
      </c:barChart>
      <c:dateAx>
        <c:axId val="35668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81664"/>
        <c:crosses val="autoZero"/>
        <c:auto val="1"/>
        <c:lblOffset val="100"/>
        <c:baseTimeUnit val="months"/>
      </c:dateAx>
      <c:valAx>
        <c:axId val="35668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68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@TokioMAmerica</c:v>
                </c:pt>
              </c:strCache>
            </c:strRef>
          </c:cat>
          <c:val>
            <c:numRef>
              <c:f>Sheet1!$B$2</c:f>
              <c:numCache>
                <c:formatCode>General</c:formatCode>
                <c:ptCount val="1"/>
                <c:pt idx="0">
                  <c:v>210</c:v>
                </c:pt>
              </c:numCache>
            </c:numRef>
          </c:val>
          <c:extLst>
            <c:ext xmlns:c16="http://schemas.microsoft.com/office/drawing/2014/chart" uri="{C3380CC4-5D6E-409C-BE32-E72D297353CC}">
              <c16:uniqueId val="{00000000-AD41-4EB8-B208-C9B3CE520044}"/>
            </c:ext>
          </c:extLst>
        </c:ser>
        <c:dLbls>
          <c:showLegendKey val="0"/>
          <c:showVal val="0"/>
          <c:showCatName val="0"/>
          <c:showSerName val="0"/>
          <c:showPercent val="0"/>
          <c:showBubbleSize val="0"/>
        </c:dLbls>
        <c:gapWidth val="219"/>
        <c:overlap val="-27"/>
        <c:axId val="358344080"/>
        <c:axId val="358338504"/>
      </c:barChart>
      <c:catAx>
        <c:axId val="35834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38504"/>
        <c:crosses val="autoZero"/>
        <c:auto val="1"/>
        <c:lblAlgn val="ctr"/>
        <c:lblOffset val="100"/>
        <c:noMultiLvlLbl val="0"/>
      </c:catAx>
      <c:valAx>
        <c:axId val="35833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34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186</c:v>
                </c:pt>
                <c:pt idx="1">
                  <c:v>169</c:v>
                </c:pt>
                <c:pt idx="2">
                  <c:v>643</c:v>
                </c:pt>
                <c:pt idx="3">
                  <c:v>220</c:v>
                </c:pt>
              </c:numCache>
            </c:numRef>
          </c:val>
          <c:extLst>
            <c:ext xmlns:c16="http://schemas.microsoft.com/office/drawing/2014/chart" uri="{C3380CC4-5D6E-409C-BE32-E72D297353CC}">
              <c16:uniqueId val="{00000000-AE94-49CF-B213-AFE1EB487858}"/>
            </c:ext>
          </c:extLst>
        </c:ser>
        <c:dLbls>
          <c:showLegendKey val="0"/>
          <c:showVal val="0"/>
          <c:showCatName val="0"/>
          <c:showSerName val="0"/>
          <c:showPercent val="0"/>
          <c:showBubbleSize val="0"/>
        </c:dLbls>
        <c:gapWidth val="219"/>
        <c:overlap val="-27"/>
        <c:axId val="363227752"/>
        <c:axId val="363226768"/>
      </c:barChart>
      <c:dateAx>
        <c:axId val="363227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26768"/>
        <c:crosses val="autoZero"/>
        <c:auto val="1"/>
        <c:lblOffset val="100"/>
        <c:baseTimeUnit val="months"/>
      </c:dateAx>
      <c:valAx>
        <c:axId val="36322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2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30</c:v>
                </c:pt>
                <c:pt idx="1">
                  <c:v>38</c:v>
                </c:pt>
                <c:pt idx="2">
                  <c:v>35</c:v>
                </c:pt>
                <c:pt idx="3">
                  <c:v>17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B6E-44B8-AD7E-F998E99A6E32}"/>
            </c:ext>
          </c:extLst>
        </c:ser>
        <c:dLbls>
          <c:showLegendKey val="0"/>
          <c:showVal val="0"/>
          <c:showCatName val="0"/>
          <c:showSerName val="0"/>
          <c:showPercent val="0"/>
          <c:showBubbleSize val="0"/>
        </c:dLbls>
        <c:gapWidth val="219"/>
        <c:overlap val="-27"/>
        <c:axId val="363228408"/>
        <c:axId val="363228736"/>
      </c:barChart>
      <c:dateAx>
        <c:axId val="363228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28736"/>
        <c:crosses val="autoZero"/>
        <c:auto val="1"/>
        <c:lblOffset val="100"/>
        <c:baseTimeUnit val="months"/>
      </c:dateAx>
      <c:valAx>
        <c:axId val="36322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2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Tokio Marine America</c:v>
                </c:pt>
              </c:strCache>
            </c:strRef>
          </c:cat>
          <c:val>
            <c:numRef>
              <c:f>Sheet1!$B$2</c:f>
              <c:numCache>
                <c:formatCode>General</c:formatCode>
                <c:ptCount val="1"/>
                <c:pt idx="0">
                  <c:v>1767</c:v>
                </c:pt>
              </c:numCache>
            </c:numRef>
          </c:val>
          <c:extLst>
            <c:ext xmlns:c16="http://schemas.microsoft.com/office/drawing/2014/chart" uri="{C3380CC4-5D6E-409C-BE32-E72D297353CC}">
              <c16:uniqueId val="{00000000-4A07-4623-A53E-C74D8E6072A7}"/>
            </c:ext>
          </c:extLst>
        </c:ser>
        <c:dLbls>
          <c:showLegendKey val="0"/>
          <c:showVal val="0"/>
          <c:showCatName val="0"/>
          <c:showSerName val="0"/>
          <c:showPercent val="0"/>
          <c:showBubbleSize val="0"/>
        </c:dLbls>
        <c:gapWidth val="219"/>
        <c:overlap val="-27"/>
        <c:axId val="431952128"/>
        <c:axId val="431950816"/>
      </c:barChart>
      <c:catAx>
        <c:axId val="43195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50816"/>
        <c:crosses val="autoZero"/>
        <c:auto val="1"/>
        <c:lblAlgn val="ctr"/>
        <c:lblOffset val="100"/>
        <c:noMultiLvlLbl val="0"/>
      </c:catAx>
      <c:valAx>
        <c:axId val="43195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5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11</c:v>
                </c:pt>
                <c:pt idx="1">
                  <c:v>13</c:v>
                </c:pt>
                <c:pt idx="2">
                  <c:v>8</c:v>
                </c:pt>
                <c:pt idx="3">
                  <c:v>3</c:v>
                </c:pt>
              </c:numCache>
            </c:numRef>
          </c:val>
          <c:extLst>
            <c:ext xmlns:c16="http://schemas.microsoft.com/office/drawing/2014/chart" uri="{C3380CC4-5D6E-409C-BE32-E72D297353CC}">
              <c16:uniqueId val="{00000000-7950-46A6-8A66-0C44072A401A}"/>
            </c:ext>
          </c:extLst>
        </c:ser>
        <c:dLbls>
          <c:showLegendKey val="0"/>
          <c:showVal val="0"/>
          <c:showCatName val="0"/>
          <c:showSerName val="0"/>
          <c:showPercent val="0"/>
          <c:showBubbleSize val="0"/>
        </c:dLbls>
        <c:gapWidth val="219"/>
        <c:overlap val="-27"/>
        <c:axId val="431930152"/>
        <c:axId val="431927528"/>
      </c:barChart>
      <c:dateAx>
        <c:axId val="43193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27528"/>
        <c:crosses val="autoZero"/>
        <c:auto val="1"/>
        <c:lblOffset val="100"/>
        <c:baseTimeUnit val="months"/>
      </c:dateAx>
      <c:valAx>
        <c:axId val="43192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10</c:v>
                </c:pt>
                <c:pt idx="1">
                  <c:v>13</c:v>
                </c:pt>
                <c:pt idx="2">
                  <c:v>13</c:v>
                </c:pt>
                <c:pt idx="3">
                  <c:v>16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B90-43F6-82DF-AF0AD1EE18AD}"/>
            </c:ext>
          </c:extLst>
        </c:ser>
        <c:dLbls>
          <c:showLegendKey val="0"/>
          <c:showVal val="0"/>
          <c:showCatName val="0"/>
          <c:showSerName val="0"/>
          <c:showPercent val="0"/>
          <c:showBubbleSize val="0"/>
        </c:dLbls>
        <c:gapWidth val="219"/>
        <c:overlap val="-27"/>
        <c:axId val="431931136"/>
        <c:axId val="431929496"/>
      </c:barChart>
      <c:dateAx>
        <c:axId val="43193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29496"/>
        <c:crosses val="autoZero"/>
        <c:auto val="1"/>
        <c:lblOffset val="100"/>
        <c:baseTimeUnit val="months"/>
      </c:dateAx>
      <c:valAx>
        <c:axId val="43192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93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tmamerica</c:v>
                </c:pt>
              </c:strCache>
            </c:strRef>
          </c:cat>
          <c:val>
            <c:numRef>
              <c:f>Sheet1!$B$2</c:f>
              <c:numCache>
                <c:formatCode>General</c:formatCode>
                <c:ptCount val="1"/>
                <c:pt idx="0">
                  <c:v>464</c:v>
                </c:pt>
              </c:numCache>
            </c:numRef>
          </c:val>
          <c:extLst>
            <c:ext xmlns:c16="http://schemas.microsoft.com/office/drawing/2014/chart" uri="{C3380CC4-5D6E-409C-BE32-E72D297353CC}">
              <c16:uniqueId val="{00000000-B382-4CA1-8A69-39D1AAAEBF24}"/>
            </c:ext>
          </c:extLst>
        </c:ser>
        <c:dLbls>
          <c:showLegendKey val="0"/>
          <c:showVal val="0"/>
          <c:showCatName val="0"/>
          <c:showSerName val="0"/>
          <c:showPercent val="0"/>
          <c:showBubbleSize val="0"/>
        </c:dLbls>
        <c:gapWidth val="219"/>
        <c:overlap val="-27"/>
        <c:axId val="433707176"/>
        <c:axId val="433705864"/>
      </c:barChart>
      <c:catAx>
        <c:axId val="43370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05864"/>
        <c:crosses val="autoZero"/>
        <c:auto val="1"/>
        <c:lblAlgn val="ctr"/>
        <c:lblOffset val="100"/>
        <c:noMultiLvlLbl val="0"/>
      </c:catAx>
      <c:valAx>
        <c:axId val="43370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70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2F5EF-08A4-4E8D-BFE9-67A3FC47AA92}"/>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F9B253C5-4192-4F18-B179-A6BE57F503D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91143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6B7AE-0F09-4524-9F6E-F72140D63F13}"/>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563A5D1F-64B5-4146-B6B7-0055A092B4AB}"/>
              </a:ext>
            </a:extLst>
          </p:cNvPr>
          <p:cNvGraphicFramePr>
            <a:graphicFrameLocks noGrp="1"/>
          </p:cNvGraphicFramePr>
          <p:nvPr>
            <p:ph type="chart" sz="quarter" idx="13"/>
            <p:extLst>
              <p:ext uri="{D42A27DB-BD31-4B8C-83A1-F6EECF244321}">
                <p14:modId xmlns:p14="http://schemas.microsoft.com/office/powerpoint/2010/main" val="1410567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7E048E-EB40-4C00-BE72-747DF58DCDC1}"/>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373E535A-B55C-4D82-ACB4-1D975E34CC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3855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0C1E4-7DE3-460F-A1CF-68DBF2394BBC}"/>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5628728-50BE-4997-9C8A-F01C8906F335}"/>
              </a:ext>
            </a:extLst>
          </p:cNvPr>
          <p:cNvGraphicFramePr>
            <a:graphicFrameLocks noGrp="1"/>
          </p:cNvGraphicFramePr>
          <p:nvPr>
            <p:ph type="tbl" sz="quarter" idx="13"/>
            <p:extLst>
              <p:ext uri="{D42A27DB-BD31-4B8C-83A1-F6EECF244321}">
                <p14:modId xmlns:p14="http://schemas.microsoft.com/office/powerpoint/2010/main" val="81079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59669635"/>
                    </a:ext>
                  </a:extLst>
                </a:gridCol>
                <a:gridCol w="740664">
                  <a:extLst>
                    <a:ext uri="{9D8B030D-6E8A-4147-A177-3AD203B41FA5}">
                      <a16:colId xmlns:a16="http://schemas.microsoft.com/office/drawing/2014/main" val="3830291722"/>
                    </a:ext>
                  </a:extLst>
                </a:gridCol>
                <a:gridCol w="740664">
                  <a:extLst>
                    <a:ext uri="{9D8B030D-6E8A-4147-A177-3AD203B41FA5}">
                      <a16:colId xmlns:a16="http://schemas.microsoft.com/office/drawing/2014/main" val="3003560209"/>
                    </a:ext>
                  </a:extLst>
                </a:gridCol>
                <a:gridCol w="740664">
                  <a:extLst>
                    <a:ext uri="{9D8B030D-6E8A-4147-A177-3AD203B41FA5}">
                      <a16:colId xmlns:a16="http://schemas.microsoft.com/office/drawing/2014/main" val="3700027097"/>
                    </a:ext>
                  </a:extLst>
                </a:gridCol>
                <a:gridCol w="740664">
                  <a:extLst>
                    <a:ext uri="{9D8B030D-6E8A-4147-A177-3AD203B41FA5}">
                      <a16:colId xmlns:a16="http://schemas.microsoft.com/office/drawing/2014/main" val="629425428"/>
                    </a:ext>
                  </a:extLst>
                </a:gridCol>
                <a:gridCol w="740664">
                  <a:extLst>
                    <a:ext uri="{9D8B030D-6E8A-4147-A177-3AD203B41FA5}">
                      <a16:colId xmlns:a16="http://schemas.microsoft.com/office/drawing/2014/main" val="350183699"/>
                    </a:ext>
                  </a:extLst>
                </a:gridCol>
                <a:gridCol w="740664">
                  <a:extLst>
                    <a:ext uri="{9D8B030D-6E8A-4147-A177-3AD203B41FA5}">
                      <a16:colId xmlns:a16="http://schemas.microsoft.com/office/drawing/2014/main" val="4056533005"/>
                    </a:ext>
                  </a:extLst>
                </a:gridCol>
                <a:gridCol w="740664">
                  <a:extLst>
                    <a:ext uri="{9D8B030D-6E8A-4147-A177-3AD203B41FA5}">
                      <a16:colId xmlns:a16="http://schemas.microsoft.com/office/drawing/2014/main" val="3405763628"/>
                    </a:ext>
                  </a:extLst>
                </a:gridCol>
                <a:gridCol w="740664">
                  <a:extLst>
                    <a:ext uri="{9D8B030D-6E8A-4147-A177-3AD203B41FA5}">
                      <a16:colId xmlns:a16="http://schemas.microsoft.com/office/drawing/2014/main" val="2541270656"/>
                    </a:ext>
                  </a:extLst>
                </a:gridCol>
                <a:gridCol w="740664">
                  <a:extLst>
                    <a:ext uri="{9D8B030D-6E8A-4147-A177-3AD203B41FA5}">
                      <a16:colId xmlns:a16="http://schemas.microsoft.com/office/drawing/2014/main" val="35701566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37589684"/>
                  </a:ext>
                </a:extLst>
              </a:tr>
              <a:tr h="370840">
                <a:tc>
                  <a:txBody>
                    <a:bodyPr/>
                    <a:lstStyle/>
                    <a:p>
                      <a:r>
                        <a:rPr lang="en-US" sz="1000"/>
                        <a:t>Tokio Marine America</a:t>
                      </a:r>
                    </a:p>
                  </a:txBody>
                  <a:tcPr/>
                </a:tc>
                <a:tc>
                  <a:txBody>
                    <a:bodyPr/>
                    <a:lstStyle/>
                    <a:p>
                      <a:r>
                        <a:rPr lang="en-US" sz="1000"/>
                        <a:t>205</a:t>
                      </a:r>
                    </a:p>
                  </a:txBody>
                  <a:tcPr/>
                </a:tc>
                <a:tc>
                  <a:txBody>
                    <a:bodyPr/>
                    <a:lstStyle/>
                    <a:p>
                      <a:r>
                        <a:rPr lang="en-US" sz="1000"/>
                        <a:t>4</a:t>
                      </a:r>
                    </a:p>
                  </a:txBody>
                  <a:tcPr/>
                </a:tc>
                <a:tc>
                  <a:txBody>
                    <a:bodyPr/>
                    <a:lstStyle/>
                    <a:p>
                      <a:r>
                        <a:rPr lang="en-US" sz="1000"/>
                        <a:t>39</a:t>
                      </a:r>
                    </a:p>
                  </a:txBody>
                  <a:tcPr/>
                </a:tc>
                <a:tc>
                  <a:txBody>
                    <a:bodyPr/>
                    <a:lstStyle/>
                    <a:p>
                      <a:r>
                        <a:rPr lang="en-US" sz="1000"/>
                        <a:t>282</a:t>
                      </a:r>
                    </a:p>
                  </a:txBody>
                  <a:tcPr/>
                </a:tc>
                <a:tc>
                  <a:txBody>
                    <a:bodyPr/>
                    <a:lstStyle/>
                    <a:p>
                      <a:r>
                        <a:rPr lang="en-US" sz="1000"/>
                        <a:t>6</a:t>
                      </a:r>
                    </a:p>
                  </a:txBody>
                  <a:tcPr/>
                </a:tc>
                <a:tc>
                  <a:txBody>
                    <a:bodyPr/>
                    <a:lstStyle/>
                    <a:p>
                      <a:r>
                        <a:rPr lang="en-US" sz="1000"/>
                        <a:t>45</a:t>
                      </a:r>
                    </a:p>
                  </a:txBody>
                  <a:tcPr/>
                </a:tc>
                <a:tc>
                  <a:txBody>
                    <a:bodyPr/>
                    <a:lstStyle/>
                    <a:p>
                      <a:r>
                        <a:rPr lang="en-US" sz="1000"/>
                        <a:t>0</a:t>
                      </a:r>
                    </a:p>
                  </a:txBody>
                  <a:tcPr/>
                </a:tc>
                <a:tc>
                  <a:txBody>
                    <a:bodyPr/>
                    <a:lstStyle/>
                    <a:p>
                      <a:r>
                        <a:rPr lang="en-US" sz="1000"/>
                        <a:t>4.2061 %</a:t>
                      </a:r>
                    </a:p>
                  </a:txBody>
                  <a:tcPr/>
                </a:tc>
                <a:tc>
                  <a:txBody>
                    <a:bodyPr/>
                    <a:lstStyle/>
                    <a:p>
                      <a:r>
                        <a:rPr lang="en-US" sz="1000"/>
                        <a:t>0.0 %</a:t>
                      </a:r>
                    </a:p>
                  </a:txBody>
                  <a:tcPr/>
                </a:tc>
                <a:extLst>
                  <a:ext uri="{0D108BD9-81ED-4DB2-BD59-A6C34878D82A}">
                    <a16:rowId xmlns:a16="http://schemas.microsoft.com/office/drawing/2014/main" val="2462618643"/>
                  </a:ext>
                </a:extLst>
              </a:tr>
            </a:tbl>
          </a:graphicData>
        </a:graphic>
      </p:graphicFrame>
      <p:sp>
        <p:nvSpPr>
          <p:cNvPr id="4" name="Text Placeholder 3">
            <a:extLst>
              <a:ext uri="{FF2B5EF4-FFF2-40B4-BE49-F238E27FC236}">
                <a16:creationId xmlns:a16="http://schemas.microsoft.com/office/drawing/2014/main" id="{65CF184C-6CB5-41B9-BB59-81D82B3F469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89308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9595F-10F0-4BFB-B8CF-01A392D85D57}"/>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F5EF6E68-8010-4C66-B36F-C171C27996F9}"/>
              </a:ext>
            </a:extLst>
          </p:cNvPr>
          <p:cNvGraphicFramePr>
            <a:graphicFrameLocks noGrp="1"/>
          </p:cNvGraphicFramePr>
          <p:nvPr>
            <p:ph type="chart" sz="quarter" idx="13"/>
            <p:extLst>
              <p:ext uri="{D42A27DB-BD31-4B8C-83A1-F6EECF244321}">
                <p14:modId xmlns:p14="http://schemas.microsoft.com/office/powerpoint/2010/main" val="2494229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FD4C7D-A4A4-4662-B8EE-B8AF686C34C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99BA2C5-9829-46BD-8EEF-9CAF489F98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6766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3FD28-9191-4822-9861-DE744D4EED9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46D1BE15-C952-4800-A7A2-8393AAE41241}"/>
              </a:ext>
            </a:extLst>
          </p:cNvPr>
          <p:cNvGraphicFramePr>
            <a:graphicFrameLocks noGrp="1"/>
          </p:cNvGraphicFramePr>
          <p:nvPr>
            <p:ph type="chart" sz="quarter" idx="13"/>
            <p:extLst>
              <p:ext uri="{D42A27DB-BD31-4B8C-83A1-F6EECF244321}">
                <p14:modId xmlns:p14="http://schemas.microsoft.com/office/powerpoint/2010/main" val="880803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2E405-D02E-4AC0-BE9C-E43CE75EABE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0FB7FEF-A797-4AC4-AE15-A1C6DD2F43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6816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F70B9-4B72-470E-ACC6-1D20E149F68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67BB5D46-B047-496F-B141-6F668497B63D}"/>
              </a:ext>
            </a:extLst>
          </p:cNvPr>
          <p:cNvGraphicFramePr>
            <a:graphicFrameLocks noGrp="1"/>
          </p:cNvGraphicFramePr>
          <p:nvPr>
            <p:ph type="chart" sz="quarter" idx="13"/>
            <p:extLst>
              <p:ext uri="{D42A27DB-BD31-4B8C-83A1-F6EECF244321}">
                <p14:modId xmlns:p14="http://schemas.microsoft.com/office/powerpoint/2010/main" val="3063923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D79E1C-6BBA-4F69-983C-7BBE58A23E1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DC95504-13F7-46B3-962F-90F0634670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1868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31808-5E28-4E3F-B3B7-0C44D2682CBF}"/>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CE8A333A-9529-4AA4-B9C4-E710E2DF4DE5}"/>
              </a:ext>
            </a:extLst>
          </p:cNvPr>
          <p:cNvGraphicFramePr>
            <a:graphicFrameLocks noGrp="1"/>
          </p:cNvGraphicFramePr>
          <p:nvPr>
            <p:ph type="tbl" sz="quarter" idx="13"/>
            <p:extLst>
              <p:ext uri="{D42A27DB-BD31-4B8C-83A1-F6EECF244321}">
                <p14:modId xmlns:p14="http://schemas.microsoft.com/office/powerpoint/2010/main" val="2706669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0285089"/>
                    </a:ext>
                  </a:extLst>
                </a:gridCol>
                <a:gridCol w="658368">
                  <a:extLst>
                    <a:ext uri="{9D8B030D-6E8A-4147-A177-3AD203B41FA5}">
                      <a16:colId xmlns:a16="http://schemas.microsoft.com/office/drawing/2014/main" val="1548018846"/>
                    </a:ext>
                  </a:extLst>
                </a:gridCol>
                <a:gridCol w="658368">
                  <a:extLst>
                    <a:ext uri="{9D8B030D-6E8A-4147-A177-3AD203B41FA5}">
                      <a16:colId xmlns:a16="http://schemas.microsoft.com/office/drawing/2014/main" val="1395258490"/>
                    </a:ext>
                  </a:extLst>
                </a:gridCol>
                <a:gridCol w="658368">
                  <a:extLst>
                    <a:ext uri="{9D8B030D-6E8A-4147-A177-3AD203B41FA5}">
                      <a16:colId xmlns:a16="http://schemas.microsoft.com/office/drawing/2014/main" val="1021064576"/>
                    </a:ext>
                  </a:extLst>
                </a:gridCol>
                <a:gridCol w="658368">
                  <a:extLst>
                    <a:ext uri="{9D8B030D-6E8A-4147-A177-3AD203B41FA5}">
                      <a16:colId xmlns:a16="http://schemas.microsoft.com/office/drawing/2014/main" val="2934117861"/>
                    </a:ext>
                  </a:extLst>
                </a:gridCol>
                <a:gridCol w="658368">
                  <a:extLst>
                    <a:ext uri="{9D8B030D-6E8A-4147-A177-3AD203B41FA5}">
                      <a16:colId xmlns:a16="http://schemas.microsoft.com/office/drawing/2014/main" val="1806408406"/>
                    </a:ext>
                  </a:extLst>
                </a:gridCol>
                <a:gridCol w="658368">
                  <a:extLst>
                    <a:ext uri="{9D8B030D-6E8A-4147-A177-3AD203B41FA5}">
                      <a16:colId xmlns:a16="http://schemas.microsoft.com/office/drawing/2014/main" val="2259827455"/>
                    </a:ext>
                  </a:extLst>
                </a:gridCol>
                <a:gridCol w="658368">
                  <a:extLst>
                    <a:ext uri="{9D8B030D-6E8A-4147-A177-3AD203B41FA5}">
                      <a16:colId xmlns:a16="http://schemas.microsoft.com/office/drawing/2014/main" val="390871228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51815150"/>
                  </a:ext>
                </a:extLst>
              </a:tr>
              <a:tr h="370840">
                <a:tc>
                  <a:txBody>
                    <a:bodyPr/>
                    <a:lstStyle/>
                    <a:p>
                      <a:r>
                        <a:rPr lang="en-US" sz="1000" b="1"/>
                        <a:t> Tokio Marine America - 2019-03-19 18:07:14 </a:t>
                      </a:r>
                      <a:r>
                        <a:rPr lang="en-US" sz="1000"/>
                        <a:t> 
 Pasadena employee, Medalit, was lucky to drive around in a new #chevybolt for the last two weeks courtesy of the Shared #EV Employer Demonstrator program (SEED). SEED Pasadena is a joint project between LA Metro, Pasadena DOT, and CALSTART designed to increase the education, acceptance, and adoption of EV’s and workplace charging in the City of Pasadena. Selected employers and employees get to test drive an Electric Vehicle (EV) and experience what it is like to drive and charge an EV. Through the program, employers are encouraged to obtain information about the benefits of workplace charging; learn about local charger rebates for employers; and obtain full support for site assessment, installation, and rebates with #GreenCommuter. During their two-week trial, employees experience driving and charging and EV; the convenience and reliability of workplace charging; and build range confidence of an EV. Check out our Instagram Story to see more about Medalit's adventure!</a:t>
                      </a:r>
                    </a:p>
                  </a:txBody>
                  <a:tcPr/>
                </a:tc>
                <a:tc>
                  <a:txBody>
                    <a:bodyPr/>
                    <a:lstStyle/>
                    <a:p>
                      <a:r>
                        <a:rPr lang="en-US" sz="1000"/>
                        <a:t>18</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8.8235 %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648985573"/>
                  </a:ext>
                </a:extLst>
              </a:tr>
              <a:tr h="370840">
                <a:tc>
                  <a:txBody>
                    <a:bodyPr/>
                    <a:lstStyle/>
                    <a:p>
                      <a:r>
                        <a:rPr lang="en-US" sz="1000" b="1"/>
                        <a:t> Tokio Marine America - 2019-03-08 11:13:50 </a:t>
                      </a:r>
                      <a:r>
                        <a:rPr lang="en-US" sz="1000"/>
                        <a:t> 
 Happy #InternationalWomensDay! TMA is honored to have Ann as a member of our senior management team. Her #leadership has contributed to TMA being voted a Best Places to Work in Insurance for 3 years in a row! #leader #IWD2019 #teamTMA #BalanceforBetter</a:t>
                      </a:r>
                    </a:p>
                  </a:txBody>
                  <a:tcPr/>
                </a:tc>
                <a:tc>
                  <a:txBody>
                    <a:bodyPr/>
                    <a:lstStyle/>
                    <a:p>
                      <a:r>
                        <a:rPr lang="en-US" sz="1000"/>
                        <a:t>13</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6.4356 %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631878019"/>
                  </a:ext>
                </a:extLst>
              </a:tr>
              <a:tr h="370840">
                <a:tc>
                  <a:txBody>
                    <a:bodyPr/>
                    <a:lstStyle/>
                    <a:p>
                      <a:r>
                        <a:rPr lang="en-US" sz="1000" b="1"/>
                        <a:t> Tokio Marine America - 2019-03-20 17:00:01 </a:t>
                      </a:r>
                      <a:r>
                        <a:rPr lang="en-US" sz="1000"/>
                        <a:t> 
 We have an exciting opportunity in our Pasadena, CA office for someone with great MS Office skills (especially Excel, Word and Outlook). You'd be working to provide admin support to our Premium Audit department. Interested? Click on the link to apply! http://bit.ly/2OfKnmN
#hiring #jobs #insurancecareers</a:t>
                      </a:r>
                    </a:p>
                  </a:txBody>
                  <a:tcPr/>
                </a:tc>
                <a:tc>
                  <a:txBody>
                    <a:bodyPr/>
                    <a:lstStyle/>
                    <a:p>
                      <a:r>
                        <a:rPr lang="en-US" sz="1000"/>
                        <a:t>12</a:t>
                      </a:r>
                    </a:p>
                  </a:txBody>
                  <a:tcPr/>
                </a:tc>
                <a:tc>
                  <a:txBody>
                    <a:bodyPr/>
                    <a:lstStyle/>
                    <a:p>
                      <a:r>
                        <a:rPr lang="en-US" sz="1000"/>
                        <a:t>5</a:t>
                      </a:r>
                    </a:p>
                  </a:txBody>
                  <a:tcPr/>
                </a:tc>
                <a:tc>
                  <a:txBody>
                    <a:bodyPr/>
                    <a:lstStyle/>
                    <a:p>
                      <a:r>
                        <a:rPr lang="en-US" sz="1000"/>
                        <a:t>1</a:t>
                      </a:r>
                    </a:p>
                  </a:txBody>
                  <a:tcPr/>
                </a:tc>
                <a:tc>
                  <a:txBody>
                    <a:bodyPr/>
                    <a:lstStyle/>
                    <a:p>
                      <a:r>
                        <a:rPr lang="en-US" sz="1000"/>
                        <a:t>6</a:t>
                      </a:r>
                    </a:p>
                  </a:txBody>
                  <a:tcPr/>
                </a:tc>
                <a:tc>
                  <a:txBody>
                    <a:bodyPr/>
                    <a:lstStyle/>
                    <a:p>
                      <a:r>
                        <a:rPr lang="en-US" sz="1000"/>
                        <a:t>5.8824 %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00095580"/>
                  </a:ext>
                </a:extLst>
              </a:tr>
            </a:tbl>
          </a:graphicData>
        </a:graphic>
      </p:graphicFrame>
      <p:sp>
        <p:nvSpPr>
          <p:cNvPr id="4" name="Text Placeholder 3">
            <a:extLst>
              <a:ext uri="{FF2B5EF4-FFF2-40B4-BE49-F238E27FC236}">
                <a16:creationId xmlns:a16="http://schemas.microsoft.com/office/drawing/2014/main" id="{9BECB802-0521-4699-8A55-D855A9D8624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828749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C9764-A5C7-4000-AC82-8A51E620074F}"/>
              </a:ext>
            </a:extLst>
          </p:cNvPr>
          <p:cNvSpPr>
            <a:spLocks noGrp="1"/>
          </p:cNvSpPr>
          <p:nvPr>
            <p:ph type="title"/>
          </p:nvPr>
        </p:nvSpPr>
        <p:spPr/>
        <p:txBody>
          <a:bodyPr/>
          <a:lstStyle/>
          <a:p>
            <a:r>
              <a:rPr lang="en-US"/>
              <a:t>Facebook Total Interactions | Tokio Marine America</a:t>
            </a:r>
          </a:p>
        </p:txBody>
      </p:sp>
      <p:graphicFrame>
        <p:nvGraphicFramePr>
          <p:cNvPr id="6" name="Chart Placeholder 5">
            <a:extLst>
              <a:ext uri="{FF2B5EF4-FFF2-40B4-BE49-F238E27FC236}">
                <a16:creationId xmlns:a16="http://schemas.microsoft.com/office/drawing/2014/main" id="{554D66A9-DE62-4AAD-AF6A-748C45A0C43A}"/>
              </a:ext>
            </a:extLst>
          </p:cNvPr>
          <p:cNvGraphicFramePr>
            <a:graphicFrameLocks noGrp="1"/>
          </p:cNvGraphicFramePr>
          <p:nvPr>
            <p:ph type="chart" sz="quarter" idx="13"/>
            <p:extLst>
              <p:ext uri="{D42A27DB-BD31-4B8C-83A1-F6EECF244321}">
                <p14:modId xmlns:p14="http://schemas.microsoft.com/office/powerpoint/2010/main" val="3725289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875CEC-D252-45FD-A1BF-CCBBE65B937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A34A046-B0D8-4BE5-82C8-37A6755380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4495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D601-A6B6-44C3-AF10-0A7D9B7072E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5212A217-FCC6-422B-820F-56BD044F91AC}"/>
              </a:ext>
            </a:extLst>
          </p:cNvPr>
          <p:cNvGraphicFramePr>
            <a:graphicFrameLocks noGrp="1"/>
          </p:cNvGraphicFramePr>
          <p:nvPr>
            <p:ph type="tbl" sz="quarter" idx="13"/>
            <p:extLst>
              <p:ext uri="{D42A27DB-BD31-4B8C-83A1-F6EECF244321}">
                <p14:modId xmlns:p14="http://schemas.microsoft.com/office/powerpoint/2010/main" val="4067532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33704084"/>
                    </a:ext>
                  </a:extLst>
                </a:gridCol>
                <a:gridCol w="493776">
                  <a:extLst>
                    <a:ext uri="{9D8B030D-6E8A-4147-A177-3AD203B41FA5}">
                      <a16:colId xmlns:a16="http://schemas.microsoft.com/office/drawing/2014/main" val="4059856173"/>
                    </a:ext>
                  </a:extLst>
                </a:gridCol>
                <a:gridCol w="493776">
                  <a:extLst>
                    <a:ext uri="{9D8B030D-6E8A-4147-A177-3AD203B41FA5}">
                      <a16:colId xmlns:a16="http://schemas.microsoft.com/office/drawing/2014/main" val="3927877554"/>
                    </a:ext>
                  </a:extLst>
                </a:gridCol>
                <a:gridCol w="493776">
                  <a:extLst>
                    <a:ext uri="{9D8B030D-6E8A-4147-A177-3AD203B41FA5}">
                      <a16:colId xmlns:a16="http://schemas.microsoft.com/office/drawing/2014/main" val="3237586229"/>
                    </a:ext>
                  </a:extLst>
                </a:gridCol>
                <a:gridCol w="493776">
                  <a:extLst>
                    <a:ext uri="{9D8B030D-6E8A-4147-A177-3AD203B41FA5}">
                      <a16:colId xmlns:a16="http://schemas.microsoft.com/office/drawing/2014/main" val="1216524848"/>
                    </a:ext>
                  </a:extLst>
                </a:gridCol>
                <a:gridCol w="493776">
                  <a:extLst>
                    <a:ext uri="{9D8B030D-6E8A-4147-A177-3AD203B41FA5}">
                      <a16:colId xmlns:a16="http://schemas.microsoft.com/office/drawing/2014/main" val="3125412149"/>
                    </a:ext>
                  </a:extLst>
                </a:gridCol>
                <a:gridCol w="493776">
                  <a:extLst>
                    <a:ext uri="{9D8B030D-6E8A-4147-A177-3AD203B41FA5}">
                      <a16:colId xmlns:a16="http://schemas.microsoft.com/office/drawing/2014/main" val="662670983"/>
                    </a:ext>
                  </a:extLst>
                </a:gridCol>
                <a:gridCol w="493776">
                  <a:extLst>
                    <a:ext uri="{9D8B030D-6E8A-4147-A177-3AD203B41FA5}">
                      <a16:colId xmlns:a16="http://schemas.microsoft.com/office/drawing/2014/main" val="1104549164"/>
                    </a:ext>
                  </a:extLst>
                </a:gridCol>
                <a:gridCol w="493776">
                  <a:extLst>
                    <a:ext uri="{9D8B030D-6E8A-4147-A177-3AD203B41FA5}">
                      <a16:colId xmlns:a16="http://schemas.microsoft.com/office/drawing/2014/main" val="2338565706"/>
                    </a:ext>
                  </a:extLst>
                </a:gridCol>
                <a:gridCol w="493776">
                  <a:extLst>
                    <a:ext uri="{9D8B030D-6E8A-4147-A177-3AD203B41FA5}">
                      <a16:colId xmlns:a16="http://schemas.microsoft.com/office/drawing/2014/main" val="1843555339"/>
                    </a:ext>
                  </a:extLst>
                </a:gridCol>
                <a:gridCol w="493776">
                  <a:extLst>
                    <a:ext uri="{9D8B030D-6E8A-4147-A177-3AD203B41FA5}">
                      <a16:colId xmlns:a16="http://schemas.microsoft.com/office/drawing/2014/main" val="2994301222"/>
                    </a:ext>
                  </a:extLst>
                </a:gridCol>
                <a:gridCol w="493776">
                  <a:extLst>
                    <a:ext uri="{9D8B030D-6E8A-4147-A177-3AD203B41FA5}">
                      <a16:colId xmlns:a16="http://schemas.microsoft.com/office/drawing/2014/main" val="4071266773"/>
                    </a:ext>
                  </a:extLst>
                </a:gridCol>
                <a:gridCol w="493776">
                  <a:extLst>
                    <a:ext uri="{9D8B030D-6E8A-4147-A177-3AD203B41FA5}">
                      <a16:colId xmlns:a16="http://schemas.microsoft.com/office/drawing/2014/main" val="3737787558"/>
                    </a:ext>
                  </a:extLst>
                </a:gridCol>
                <a:gridCol w="493776">
                  <a:extLst>
                    <a:ext uri="{9D8B030D-6E8A-4147-A177-3AD203B41FA5}">
                      <a16:colId xmlns:a16="http://schemas.microsoft.com/office/drawing/2014/main" val="8844128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14401145"/>
                  </a:ext>
                </a:extLst>
              </a:tr>
              <a:tr h="370840">
                <a:tc>
                  <a:txBody>
                    <a:bodyPr/>
                    <a:lstStyle/>
                    <a:p>
                      <a:r>
                        <a:rPr lang="en-US" sz="1000"/>
                        <a:t>@TokioMAmerica</a:t>
                      </a:r>
                    </a:p>
                  </a:txBody>
                  <a:tcPr/>
                </a:tc>
                <a:tc>
                  <a:txBody>
                    <a:bodyPr/>
                    <a:lstStyle/>
                    <a:p>
                      <a:r>
                        <a:rPr lang="en-US" sz="1000"/>
                        <a:t>127</a:t>
                      </a:r>
                    </a:p>
                  </a:txBody>
                  <a:tcPr/>
                </a:tc>
                <a:tc>
                  <a:txBody>
                    <a:bodyPr/>
                    <a:lstStyle/>
                    <a:p>
                      <a:r>
                        <a:rPr lang="en-US" sz="1000"/>
                        <a:t>20</a:t>
                      </a:r>
                    </a:p>
                  </a:txBody>
                  <a:tcPr/>
                </a:tc>
                <a:tc>
                  <a:txBody>
                    <a:bodyPr/>
                    <a:lstStyle/>
                    <a:p>
                      <a:r>
                        <a:rPr lang="en-US" sz="1000"/>
                        <a:t>47</a:t>
                      </a:r>
                    </a:p>
                  </a:txBody>
                  <a:tcPr/>
                </a:tc>
                <a:tc>
                  <a:txBody>
                    <a:bodyPr/>
                    <a:lstStyle/>
                    <a:p>
                      <a:r>
                        <a:rPr lang="en-US" sz="1000"/>
                        <a:t>37</a:t>
                      </a:r>
                    </a:p>
                  </a:txBody>
                  <a:tcPr/>
                </a:tc>
                <a:tc>
                  <a:txBody>
                    <a:bodyPr/>
                    <a:lstStyle/>
                    <a:p>
                      <a:r>
                        <a:rPr lang="en-US" sz="1000"/>
                        <a:t>3</a:t>
                      </a:r>
                    </a:p>
                  </a:txBody>
                  <a:tcPr/>
                </a:tc>
                <a:tc>
                  <a:txBody>
                    <a:bodyPr/>
                    <a:lstStyle/>
                    <a:p>
                      <a:r>
                        <a:rPr lang="en-US" sz="1000"/>
                        <a:t>7</a:t>
                      </a:r>
                    </a:p>
                  </a:txBody>
                  <a:tcPr/>
                </a:tc>
                <a:tc>
                  <a:txBody>
                    <a:bodyPr/>
                    <a:lstStyle/>
                    <a:p>
                      <a:r>
                        <a:rPr lang="en-US" sz="1000"/>
                        <a:t>53</a:t>
                      </a:r>
                    </a:p>
                  </a:txBody>
                  <a:tcPr/>
                </a:tc>
                <a:tc>
                  <a:txBody>
                    <a:bodyPr/>
                    <a:lstStyle/>
                    <a:p>
                      <a:r>
                        <a:rPr lang="en-US" sz="1000"/>
                        <a:t>49</a:t>
                      </a:r>
                    </a:p>
                  </a:txBody>
                  <a:tcPr/>
                </a:tc>
                <a:tc>
                  <a:txBody>
                    <a:bodyPr/>
                    <a:lstStyle/>
                    <a:p>
                      <a:r>
                        <a:rPr lang="en-US" sz="1000"/>
                        <a:t>158</a:t>
                      </a:r>
                    </a:p>
                  </a:txBody>
                  <a:tcPr/>
                </a:tc>
                <a:tc>
                  <a:txBody>
                    <a:bodyPr/>
                    <a:lstStyle/>
                    <a:p>
                      <a:r>
                        <a:rPr lang="en-US" sz="1000"/>
                        <a:t>3</a:t>
                      </a:r>
                    </a:p>
                  </a:txBody>
                  <a:tcPr/>
                </a:tc>
                <a:tc>
                  <a:txBody>
                    <a:bodyPr/>
                    <a:lstStyle/>
                    <a:p>
                      <a:r>
                        <a:rPr lang="en-US" sz="1000"/>
                        <a:t>11</a:t>
                      </a:r>
                    </a:p>
                  </a:txBody>
                  <a:tcPr/>
                </a:tc>
                <a:tc>
                  <a:txBody>
                    <a:bodyPr/>
                    <a:lstStyle/>
                    <a:p>
                      <a:r>
                        <a:rPr lang="en-US" sz="1000"/>
                        <a:t>4.8510 %</a:t>
                      </a:r>
                    </a:p>
                  </a:txBody>
                  <a:tcPr/>
                </a:tc>
                <a:tc>
                  <a:txBody>
                    <a:bodyPr/>
                    <a:lstStyle/>
                    <a:p>
                      <a:r>
                        <a:rPr lang="en-US" sz="1000"/>
                        <a:t>0.0 %</a:t>
                      </a:r>
                    </a:p>
                  </a:txBody>
                  <a:tcPr/>
                </a:tc>
                <a:extLst>
                  <a:ext uri="{0D108BD9-81ED-4DB2-BD59-A6C34878D82A}">
                    <a16:rowId xmlns:a16="http://schemas.microsoft.com/office/drawing/2014/main" val="3059700422"/>
                  </a:ext>
                </a:extLst>
              </a:tr>
            </a:tbl>
          </a:graphicData>
        </a:graphic>
      </p:graphicFrame>
      <p:sp>
        <p:nvSpPr>
          <p:cNvPr id="4" name="Text Placeholder 3">
            <a:extLst>
              <a:ext uri="{FF2B5EF4-FFF2-40B4-BE49-F238E27FC236}">
                <a16:creationId xmlns:a16="http://schemas.microsoft.com/office/drawing/2014/main" id="{B3D3F32B-1E70-4484-90C1-10E3E5CC2436}"/>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577537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8761D-8B54-4A45-A088-E20329DA454F}"/>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E39B469B-D833-4833-822F-D9B9C0C6AE8E}"/>
              </a:ext>
            </a:extLst>
          </p:cNvPr>
          <p:cNvGraphicFramePr>
            <a:graphicFrameLocks noGrp="1"/>
          </p:cNvGraphicFramePr>
          <p:nvPr>
            <p:ph type="chart" sz="quarter" idx="13"/>
            <p:extLst>
              <p:ext uri="{D42A27DB-BD31-4B8C-83A1-F6EECF244321}">
                <p14:modId xmlns:p14="http://schemas.microsoft.com/office/powerpoint/2010/main" val="3100921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7895DE-D119-48E8-9EA6-F80BA3A75E4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34C93EE-86AC-43D6-A6AA-04F0EF695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382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FB61-682F-4567-B1F2-8D3553EEA2C1}"/>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63EBF67F-96DC-4FEE-9550-6797078C4BEE}"/>
              </a:ext>
            </a:extLst>
          </p:cNvPr>
          <p:cNvGraphicFramePr>
            <a:graphicFrameLocks noGrp="1"/>
          </p:cNvGraphicFramePr>
          <p:nvPr>
            <p:ph type="chart" sz="quarter" idx="13"/>
            <p:extLst>
              <p:ext uri="{D42A27DB-BD31-4B8C-83A1-F6EECF244321}">
                <p14:modId xmlns:p14="http://schemas.microsoft.com/office/powerpoint/2010/main" val="4260700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268DDF-CA54-43BB-8336-2C1990CEC08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BB876BC-7A60-4F1D-B575-CC0360248B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8268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AF40-578B-4373-901B-7875B2C65EE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001DA9BD-22E0-4BFC-926E-3A407CCE435B}"/>
              </a:ext>
            </a:extLst>
          </p:cNvPr>
          <p:cNvGraphicFramePr>
            <a:graphicFrameLocks noGrp="1"/>
          </p:cNvGraphicFramePr>
          <p:nvPr>
            <p:ph type="tbl" sz="quarter" idx="13"/>
            <p:extLst>
              <p:ext uri="{D42A27DB-BD31-4B8C-83A1-F6EECF244321}">
                <p14:modId xmlns:p14="http://schemas.microsoft.com/office/powerpoint/2010/main" val="414791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536610374"/>
                    </a:ext>
                  </a:extLst>
                </a:gridCol>
                <a:gridCol w="411480">
                  <a:extLst>
                    <a:ext uri="{9D8B030D-6E8A-4147-A177-3AD203B41FA5}">
                      <a16:colId xmlns:a16="http://schemas.microsoft.com/office/drawing/2014/main" val="3897612599"/>
                    </a:ext>
                  </a:extLst>
                </a:gridCol>
                <a:gridCol w="822960">
                  <a:extLst>
                    <a:ext uri="{9D8B030D-6E8A-4147-A177-3AD203B41FA5}">
                      <a16:colId xmlns:a16="http://schemas.microsoft.com/office/drawing/2014/main" val="3761966390"/>
                    </a:ext>
                  </a:extLst>
                </a:gridCol>
                <a:gridCol w="822960">
                  <a:extLst>
                    <a:ext uri="{9D8B030D-6E8A-4147-A177-3AD203B41FA5}">
                      <a16:colId xmlns:a16="http://schemas.microsoft.com/office/drawing/2014/main" val="3326571753"/>
                    </a:ext>
                  </a:extLst>
                </a:gridCol>
                <a:gridCol w="822960">
                  <a:extLst>
                    <a:ext uri="{9D8B030D-6E8A-4147-A177-3AD203B41FA5}">
                      <a16:colId xmlns:a16="http://schemas.microsoft.com/office/drawing/2014/main" val="1062336418"/>
                    </a:ext>
                  </a:extLst>
                </a:gridCol>
                <a:gridCol w="822960">
                  <a:extLst>
                    <a:ext uri="{9D8B030D-6E8A-4147-A177-3AD203B41FA5}">
                      <a16:colId xmlns:a16="http://schemas.microsoft.com/office/drawing/2014/main" val="2439183793"/>
                    </a:ext>
                  </a:extLst>
                </a:gridCol>
                <a:gridCol w="822960">
                  <a:extLst>
                    <a:ext uri="{9D8B030D-6E8A-4147-A177-3AD203B41FA5}">
                      <a16:colId xmlns:a16="http://schemas.microsoft.com/office/drawing/2014/main" val="1211170878"/>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791683080"/>
                  </a:ext>
                </a:extLst>
              </a:tr>
              <a:tr h="370840">
                <a:tc>
                  <a:txBody>
                    <a:bodyPr/>
                    <a:lstStyle/>
                    <a:p>
                      <a:r>
                        <a:rPr lang="en-US" sz="1000" b="1"/>
                        <a:t> @TokioMAmerica - 2019-03-04 14:00:18 </a:t>
                      </a:r>
                      <a:r>
                        <a:rPr lang="en-US" sz="1000"/>
                        <a:t>
  Victor began his TMA journey as a Summer Intern. He came back to work for us after graduating.  On why Victor decided to make TMA his employer of choice, he said he liked the environment and the opportunities available. #teamTMA #EmployeeExperience https://t.co/5UDspsrShY</a:t>
                      </a:r>
                    </a:p>
                  </a:txBody>
                  <a:tcPr/>
                </a:tc>
                <a:tc>
                  <a:txBody>
                    <a:bodyPr/>
                    <a:lstStyle/>
                    <a:p>
                      <a:r>
                        <a:rPr lang="en-US" sz="1000"/>
                        <a:t>03/05/2019 18:32:40</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5.8824 %</a:t>
                      </a:r>
                    </a:p>
                  </a:txBody>
                  <a:tcPr/>
                </a:tc>
                <a:extLst>
                  <a:ext uri="{0D108BD9-81ED-4DB2-BD59-A6C34878D82A}">
                    <a16:rowId xmlns:a16="http://schemas.microsoft.com/office/drawing/2014/main" val="3016532074"/>
                  </a:ext>
                </a:extLst>
              </a:tr>
              <a:tr h="370840">
                <a:tc>
                  <a:txBody>
                    <a:bodyPr/>
                    <a:lstStyle/>
                    <a:p>
                      <a:r>
                        <a:rPr lang="en-US" sz="1000" b="1"/>
                        <a:t> @TokioMAmerica - 2019-03-20 17:00:20 </a:t>
                      </a:r>
                      <a:r>
                        <a:rPr lang="en-US" sz="1000"/>
                        <a:t>
  We have an exciting opportunity in our Pasadena, CA office for someone with great MS Office skills (esp Excel, Word and Outlook). You'd be working to provide admin support to our Premium Audit depart. Interested? Click on the link to apply!  https://t.co/ZJCyU4g5A5 #hiring #jobs https://t.co/8pnFo2SIjm</a:t>
                      </a:r>
                    </a:p>
                  </a:txBody>
                  <a:tcPr/>
                </a:tc>
                <a:tc>
                  <a:txBody>
                    <a:bodyPr/>
                    <a:lstStyle/>
                    <a:p>
                      <a:r>
                        <a:rPr lang="en-US" sz="1000"/>
                        <a:t>03/22/2019 06:34:31</a:t>
                      </a:r>
                    </a:p>
                  </a:txBody>
                  <a:tcPr/>
                </a:tc>
                <a:tc>
                  <a:txBody>
                    <a:bodyPr/>
                    <a:lstStyle/>
                    <a:p>
                      <a:r>
                        <a:rPr lang="en-US" sz="1000"/>
                        <a:t>No</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5.7377 %</a:t>
                      </a:r>
                    </a:p>
                  </a:txBody>
                  <a:tcPr/>
                </a:tc>
                <a:extLst>
                  <a:ext uri="{0D108BD9-81ED-4DB2-BD59-A6C34878D82A}">
                    <a16:rowId xmlns:a16="http://schemas.microsoft.com/office/drawing/2014/main" val="572038718"/>
                  </a:ext>
                </a:extLst>
              </a:tr>
              <a:tr h="370840">
                <a:tc>
                  <a:txBody>
                    <a:bodyPr/>
                    <a:lstStyle/>
                    <a:p>
                      <a:r>
                        <a:rPr lang="en-US" sz="1000" b="1"/>
                        <a:t> @TokioMAmerica - 2019-03-22 08:30:28 </a:t>
                      </a:r>
                      <a:r>
                        <a:rPr lang="en-US" sz="1000"/>
                        <a:t>
  This week we launched our employee "Anshin In Action" 5k Walk/Run club. Our goal is to raise additional dollars for @AmericanCancer and the @alzassociation through participation in their 5k walk/run events. It's a fun way to give back and get some exercise! #teamtma #fitness https://t.co/JZFYvTizD9</a:t>
                      </a:r>
                    </a:p>
                  </a:txBody>
                  <a:tcPr/>
                </a:tc>
                <a:tc>
                  <a:txBody>
                    <a:bodyPr/>
                    <a:lstStyle/>
                    <a:p>
                      <a:r>
                        <a:rPr lang="en-US" sz="1000"/>
                        <a:t>03/25/2019 18:35:20</a:t>
                      </a:r>
                    </a:p>
                  </a:txBody>
                  <a:tcPr/>
                </a:tc>
                <a:tc>
                  <a:txBody>
                    <a:bodyPr/>
                    <a:lstStyle/>
                    <a:p>
                      <a:r>
                        <a:rPr lang="en-US" sz="1000"/>
                        <a:t>No</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5.6911 %</a:t>
                      </a:r>
                    </a:p>
                  </a:txBody>
                  <a:tcPr/>
                </a:tc>
                <a:extLst>
                  <a:ext uri="{0D108BD9-81ED-4DB2-BD59-A6C34878D82A}">
                    <a16:rowId xmlns:a16="http://schemas.microsoft.com/office/drawing/2014/main" val="2149827805"/>
                  </a:ext>
                </a:extLst>
              </a:tr>
            </a:tbl>
          </a:graphicData>
        </a:graphic>
      </p:graphicFrame>
      <p:sp>
        <p:nvSpPr>
          <p:cNvPr id="4" name="Text Placeholder 3">
            <a:extLst>
              <a:ext uri="{FF2B5EF4-FFF2-40B4-BE49-F238E27FC236}">
                <a16:creationId xmlns:a16="http://schemas.microsoft.com/office/drawing/2014/main" id="{A840B1E2-8402-4B0D-816E-FD8A4E8641B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23578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135E-043A-456D-966B-22ED3A643611}"/>
              </a:ext>
            </a:extLst>
          </p:cNvPr>
          <p:cNvSpPr>
            <a:spLocks noGrp="1"/>
          </p:cNvSpPr>
          <p:nvPr>
            <p:ph type="title"/>
          </p:nvPr>
        </p:nvSpPr>
        <p:spPr/>
        <p:txBody>
          <a:bodyPr/>
          <a:lstStyle/>
          <a:p>
            <a:r>
              <a:rPr lang="en-US"/>
              <a:t>Twitter Total Interactions | Tokio Marine America</a:t>
            </a:r>
          </a:p>
        </p:txBody>
      </p:sp>
      <p:graphicFrame>
        <p:nvGraphicFramePr>
          <p:cNvPr id="6" name="Chart Placeholder 5">
            <a:extLst>
              <a:ext uri="{FF2B5EF4-FFF2-40B4-BE49-F238E27FC236}">
                <a16:creationId xmlns:a16="http://schemas.microsoft.com/office/drawing/2014/main" id="{D922C587-523C-48AC-908A-C379AA311C3A}"/>
              </a:ext>
            </a:extLst>
          </p:cNvPr>
          <p:cNvGraphicFramePr>
            <a:graphicFrameLocks noGrp="1"/>
          </p:cNvGraphicFramePr>
          <p:nvPr>
            <p:ph type="chart" sz="quarter" idx="13"/>
            <p:extLst>
              <p:ext uri="{D42A27DB-BD31-4B8C-83A1-F6EECF244321}">
                <p14:modId xmlns:p14="http://schemas.microsoft.com/office/powerpoint/2010/main" val="2632624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CDE285-06EB-4B76-837B-328F39E1402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024F487-0729-460A-BF70-FE46B15EC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4683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A19C6-18CE-4486-B3D5-6EAA4CF8D1BB}"/>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FB55AC5-8D06-4CAE-9C91-4FCA4CAB8EA3}"/>
              </a:ext>
            </a:extLst>
          </p:cNvPr>
          <p:cNvGraphicFramePr>
            <a:graphicFrameLocks noGrp="1"/>
          </p:cNvGraphicFramePr>
          <p:nvPr>
            <p:ph type="tbl" sz="quarter" idx="13"/>
            <p:extLst>
              <p:ext uri="{D42A27DB-BD31-4B8C-83A1-F6EECF244321}">
                <p14:modId xmlns:p14="http://schemas.microsoft.com/office/powerpoint/2010/main" val="405487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8323518"/>
                    </a:ext>
                  </a:extLst>
                </a:gridCol>
                <a:gridCol w="1069848">
                  <a:extLst>
                    <a:ext uri="{9D8B030D-6E8A-4147-A177-3AD203B41FA5}">
                      <a16:colId xmlns:a16="http://schemas.microsoft.com/office/drawing/2014/main" val="445069969"/>
                    </a:ext>
                  </a:extLst>
                </a:gridCol>
                <a:gridCol w="1069848">
                  <a:extLst>
                    <a:ext uri="{9D8B030D-6E8A-4147-A177-3AD203B41FA5}">
                      <a16:colId xmlns:a16="http://schemas.microsoft.com/office/drawing/2014/main" val="3001542252"/>
                    </a:ext>
                  </a:extLst>
                </a:gridCol>
                <a:gridCol w="1069848">
                  <a:extLst>
                    <a:ext uri="{9D8B030D-6E8A-4147-A177-3AD203B41FA5}">
                      <a16:colId xmlns:a16="http://schemas.microsoft.com/office/drawing/2014/main" val="3539862904"/>
                    </a:ext>
                  </a:extLst>
                </a:gridCol>
                <a:gridCol w="1069848">
                  <a:extLst>
                    <a:ext uri="{9D8B030D-6E8A-4147-A177-3AD203B41FA5}">
                      <a16:colId xmlns:a16="http://schemas.microsoft.com/office/drawing/2014/main" val="2497980779"/>
                    </a:ext>
                  </a:extLst>
                </a:gridCol>
                <a:gridCol w="1069848">
                  <a:extLst>
                    <a:ext uri="{9D8B030D-6E8A-4147-A177-3AD203B41FA5}">
                      <a16:colId xmlns:a16="http://schemas.microsoft.com/office/drawing/2014/main" val="1873535657"/>
                    </a:ext>
                  </a:extLst>
                </a:gridCol>
                <a:gridCol w="1069848">
                  <a:extLst>
                    <a:ext uri="{9D8B030D-6E8A-4147-A177-3AD203B41FA5}">
                      <a16:colId xmlns:a16="http://schemas.microsoft.com/office/drawing/2014/main" val="39434640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15037449"/>
                  </a:ext>
                </a:extLst>
              </a:tr>
              <a:tr h="370840">
                <a:tc>
                  <a:txBody>
                    <a:bodyPr/>
                    <a:lstStyle/>
                    <a:p>
                      <a:r>
                        <a:rPr lang="en-US" sz="1000"/>
                        <a:t>Tokio Marine America</a:t>
                      </a:r>
                    </a:p>
                  </a:txBody>
                  <a:tcPr/>
                </a:tc>
                <a:tc>
                  <a:txBody>
                    <a:bodyPr/>
                    <a:lstStyle/>
                    <a:p>
                      <a:r>
                        <a:rPr lang="en-US" sz="1000"/>
                        <a:t>9814</a:t>
                      </a:r>
                    </a:p>
                  </a:txBody>
                  <a:tcPr/>
                </a:tc>
                <a:tc>
                  <a:txBody>
                    <a:bodyPr/>
                    <a:lstStyle/>
                    <a:p>
                      <a:r>
                        <a:rPr lang="en-US" sz="1000"/>
                        <a:t>1218</a:t>
                      </a:r>
                    </a:p>
                  </a:txBody>
                  <a:tcPr/>
                </a:tc>
                <a:tc>
                  <a:txBody>
                    <a:bodyPr/>
                    <a:lstStyle/>
                    <a:p>
                      <a:r>
                        <a:rPr lang="en-US" sz="1000"/>
                        <a:t>56</a:t>
                      </a:r>
                    </a:p>
                  </a:txBody>
                  <a:tcPr/>
                </a:tc>
                <a:tc>
                  <a:txBody>
                    <a:bodyPr/>
                    <a:lstStyle/>
                    <a:p>
                      <a:r>
                        <a:rPr lang="en-US" sz="1000"/>
                        <a:t>1738</a:t>
                      </a:r>
                    </a:p>
                  </a:txBody>
                  <a:tcPr/>
                </a:tc>
                <a:tc>
                  <a:txBody>
                    <a:bodyPr/>
                    <a:lstStyle/>
                    <a:p>
                      <a:r>
                        <a:rPr lang="en-US" sz="1000"/>
                        <a:t>29</a:t>
                      </a:r>
                    </a:p>
                  </a:txBody>
                  <a:tcPr/>
                </a:tc>
                <a:tc>
                  <a:txBody>
                    <a:bodyPr/>
                    <a:lstStyle/>
                    <a:p>
                      <a:r>
                        <a:rPr lang="en-US" sz="1000"/>
                        <a:t>0.3428 %</a:t>
                      </a:r>
                    </a:p>
                  </a:txBody>
                  <a:tcPr/>
                </a:tc>
                <a:extLst>
                  <a:ext uri="{0D108BD9-81ED-4DB2-BD59-A6C34878D82A}">
                    <a16:rowId xmlns:a16="http://schemas.microsoft.com/office/drawing/2014/main" val="133951026"/>
                  </a:ext>
                </a:extLst>
              </a:tr>
            </a:tbl>
          </a:graphicData>
        </a:graphic>
      </p:graphicFrame>
      <p:sp>
        <p:nvSpPr>
          <p:cNvPr id="4" name="Text Placeholder 3">
            <a:extLst>
              <a:ext uri="{FF2B5EF4-FFF2-40B4-BE49-F238E27FC236}">
                <a16:creationId xmlns:a16="http://schemas.microsoft.com/office/drawing/2014/main" id="{2A0DF163-DB59-47E3-A872-25CE737C4B77}"/>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843903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6726C-8CC5-4632-BE7F-3C089D74F2EE}"/>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900214DB-08B3-4CD0-B1CE-7050E0F59A88}"/>
              </a:ext>
            </a:extLst>
          </p:cNvPr>
          <p:cNvGraphicFramePr>
            <a:graphicFrameLocks noGrp="1"/>
          </p:cNvGraphicFramePr>
          <p:nvPr>
            <p:ph type="chart" sz="quarter" idx="13"/>
            <p:extLst>
              <p:ext uri="{D42A27DB-BD31-4B8C-83A1-F6EECF244321}">
                <p14:modId xmlns:p14="http://schemas.microsoft.com/office/powerpoint/2010/main" val="2872858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073395-F247-4F3E-BC71-5AC263806A9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5DC5FCA-5DBB-42DE-84F1-47C284D8F2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5507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3199-2F19-4EEE-8A19-A1F5F8C614E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42975BD2-B24C-4778-B59F-9FA0DFB1C0F8}"/>
              </a:ext>
            </a:extLst>
          </p:cNvPr>
          <p:cNvGraphicFramePr>
            <a:graphicFrameLocks noGrp="1"/>
          </p:cNvGraphicFramePr>
          <p:nvPr>
            <p:ph type="chart" sz="quarter" idx="13"/>
            <p:extLst>
              <p:ext uri="{D42A27DB-BD31-4B8C-83A1-F6EECF244321}">
                <p14:modId xmlns:p14="http://schemas.microsoft.com/office/powerpoint/2010/main" val="4168512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DE38B-97A4-4150-8246-BEC5EA3DA3C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E54BD27-6455-4876-B1FA-47BC34D04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0537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CAD95-8206-4558-8876-472F8205D6F1}"/>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D977E3C1-40BE-468D-BBA6-EFFFBB336625}"/>
              </a:ext>
            </a:extLst>
          </p:cNvPr>
          <p:cNvGraphicFramePr>
            <a:graphicFrameLocks noGrp="1"/>
          </p:cNvGraphicFramePr>
          <p:nvPr>
            <p:ph type="tbl" sz="quarter" idx="13"/>
            <p:extLst>
              <p:ext uri="{D42A27DB-BD31-4B8C-83A1-F6EECF244321}">
                <p14:modId xmlns:p14="http://schemas.microsoft.com/office/powerpoint/2010/main" val="252761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27074417"/>
                    </a:ext>
                  </a:extLst>
                </a:gridCol>
                <a:gridCol w="905256">
                  <a:extLst>
                    <a:ext uri="{9D8B030D-6E8A-4147-A177-3AD203B41FA5}">
                      <a16:colId xmlns:a16="http://schemas.microsoft.com/office/drawing/2014/main" val="3030249586"/>
                    </a:ext>
                  </a:extLst>
                </a:gridCol>
                <a:gridCol w="822960">
                  <a:extLst>
                    <a:ext uri="{9D8B030D-6E8A-4147-A177-3AD203B41FA5}">
                      <a16:colId xmlns:a16="http://schemas.microsoft.com/office/drawing/2014/main" val="2409461395"/>
                    </a:ext>
                  </a:extLst>
                </a:gridCol>
                <a:gridCol w="987552">
                  <a:extLst>
                    <a:ext uri="{9D8B030D-6E8A-4147-A177-3AD203B41FA5}">
                      <a16:colId xmlns:a16="http://schemas.microsoft.com/office/drawing/2014/main" val="1132024088"/>
                    </a:ext>
                  </a:extLst>
                </a:gridCol>
                <a:gridCol w="987552">
                  <a:extLst>
                    <a:ext uri="{9D8B030D-6E8A-4147-A177-3AD203B41FA5}">
                      <a16:colId xmlns:a16="http://schemas.microsoft.com/office/drawing/2014/main" val="2567503043"/>
                    </a:ext>
                  </a:extLst>
                </a:gridCol>
                <a:gridCol w="987552">
                  <a:extLst>
                    <a:ext uri="{9D8B030D-6E8A-4147-A177-3AD203B41FA5}">
                      <a16:colId xmlns:a16="http://schemas.microsoft.com/office/drawing/2014/main" val="1954812245"/>
                    </a:ext>
                  </a:extLst>
                </a:gridCol>
                <a:gridCol w="987552">
                  <a:extLst>
                    <a:ext uri="{9D8B030D-6E8A-4147-A177-3AD203B41FA5}">
                      <a16:colId xmlns:a16="http://schemas.microsoft.com/office/drawing/2014/main" val="435325206"/>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30832185"/>
                  </a:ext>
                </a:extLst>
              </a:tr>
              <a:tr h="370840">
                <a:tc>
                  <a:txBody>
                    <a:bodyPr/>
                    <a:lstStyle/>
                    <a:p>
                      <a:r>
                        <a:rPr lang="en-US" sz="1000" b="1"/>
                        <a:t> Tokio Marine America - 2019-02-28 13:31:01 </a:t>
                      </a:r>
                      <a:r>
                        <a:rPr lang="en-US" sz="1000"/>
                        <a:t>
  TMA made the list of Best Places to Work in Insurance for 3 years in a row! Click to learn more about working at TMA!</a:t>
                      </a:r>
                    </a:p>
                  </a:txBody>
                  <a:tcPr/>
                </a:tc>
                <a:tc>
                  <a:txBody>
                    <a:bodyPr/>
                    <a:lstStyle/>
                    <a:p>
                      <a:r>
                        <a:rPr lang="en-US" sz="1000"/>
                        <a:t>https://image-store.slidesharecdn.com/9cdc1ec3-50b2-426b-9e6d-8efb29f04da1-large.jpeg</a:t>
                      </a:r>
                    </a:p>
                  </a:txBody>
                  <a:tcPr/>
                </a:tc>
                <a:tc>
                  <a:txBody>
                    <a:bodyPr/>
                    <a:lstStyle/>
                    <a:p>
                      <a:r>
                        <a:rPr lang="en-US" sz="1000"/>
                        <a:t>03/30/2019 01:05:54</a:t>
                      </a:r>
                    </a:p>
                  </a:txBody>
                  <a:tcPr/>
                </a:tc>
                <a:tc>
                  <a:txBody>
                    <a:bodyPr/>
                    <a:lstStyle/>
                    <a:p>
                      <a:r>
                        <a:rPr lang="en-US" sz="1000"/>
                        <a:t>123</a:t>
                      </a:r>
                    </a:p>
                  </a:txBody>
                  <a:tcPr/>
                </a:tc>
                <a:tc>
                  <a:txBody>
                    <a:bodyPr/>
                    <a:lstStyle/>
                    <a:p>
                      <a:r>
                        <a:rPr lang="en-US" sz="1000"/>
                        <a:t>0</a:t>
                      </a:r>
                    </a:p>
                  </a:txBody>
                  <a:tcPr/>
                </a:tc>
                <a:tc>
                  <a:txBody>
                    <a:bodyPr/>
                    <a:lstStyle/>
                    <a:p>
                      <a:r>
                        <a:rPr lang="en-US" sz="1000"/>
                        <a:t>1.3741 %</a:t>
                      </a:r>
                    </a:p>
                  </a:txBody>
                  <a:tcPr/>
                </a:tc>
                <a:tc>
                  <a:txBody>
                    <a:bodyPr/>
                    <a:lstStyle/>
                    <a:p>
                      <a:r>
                        <a:rPr lang="en-US" sz="1000"/>
                        <a:t>Link</a:t>
                      </a:r>
                    </a:p>
                  </a:txBody>
                  <a:tcPr/>
                </a:tc>
                <a:extLst>
                  <a:ext uri="{0D108BD9-81ED-4DB2-BD59-A6C34878D82A}">
                    <a16:rowId xmlns:a16="http://schemas.microsoft.com/office/drawing/2014/main" val="1269094038"/>
                  </a:ext>
                </a:extLst>
              </a:tr>
              <a:tr h="370840">
                <a:tc>
                  <a:txBody>
                    <a:bodyPr/>
                    <a:lstStyle/>
                    <a:p>
                      <a:r>
                        <a:rPr lang="en-US" sz="1000" b="1"/>
                        <a:t> Tokio Marine America - 2019-02-13 13:05:50 </a:t>
                      </a:r>
                      <a:r>
                        <a:rPr lang="en-US" sz="1000"/>
                        <a:t>
  TMA is proud to be part of the Tokio Marine Group Companies originally established in Japan. In an effort to learn more about our roots, some our Jersey City employees attended a workshop about "Kakizome" - traditional Japanese calligraphy written at the start of the new year.  #calligraphy #tma #funatwork</a:t>
                      </a:r>
                    </a:p>
                  </a:txBody>
                  <a:tcPr/>
                </a:tc>
                <a:tc>
                  <a:txBody>
                    <a:bodyPr/>
                    <a:lstStyle/>
                    <a:p>
                      <a:r>
                        <a:rPr lang="en-US" sz="1000"/>
                        <a:t>https://media.licdn.com/dms/image/C4E22AQEADu4r3DbYmg/feedshare-shrink_800/0?e=1555048800&amp;v=beta&amp;t=wzQNxwkiWW2sSnzTyzPD9dKouaONtP5DQNR63VTY2Xg</a:t>
                      </a:r>
                    </a:p>
                  </a:txBody>
                  <a:tcPr/>
                </a:tc>
                <a:tc>
                  <a:txBody>
                    <a:bodyPr/>
                    <a:lstStyle/>
                    <a:p>
                      <a:r>
                        <a:rPr lang="en-US" sz="1000"/>
                        <a:t>04/09/2019 01:06:16</a:t>
                      </a:r>
                    </a:p>
                  </a:txBody>
                  <a:tcPr/>
                </a:tc>
                <a:tc>
                  <a:txBody>
                    <a:bodyPr/>
                    <a:lstStyle/>
                    <a:p>
                      <a:r>
                        <a:rPr lang="en-US" sz="1000"/>
                        <a:t>85</a:t>
                      </a:r>
                    </a:p>
                  </a:txBody>
                  <a:tcPr/>
                </a:tc>
                <a:tc>
                  <a:txBody>
                    <a:bodyPr/>
                    <a:lstStyle/>
                    <a:p>
                      <a:r>
                        <a:rPr lang="en-US" sz="1000"/>
                        <a:t>3</a:t>
                      </a:r>
                    </a:p>
                  </a:txBody>
                  <a:tcPr/>
                </a:tc>
                <a:tc>
                  <a:txBody>
                    <a:bodyPr/>
                    <a:lstStyle/>
                    <a:p>
                      <a:r>
                        <a:rPr lang="en-US" sz="1000"/>
                        <a:t>0.9942 %</a:t>
                      </a:r>
                    </a:p>
                  </a:txBody>
                  <a:tcPr/>
                </a:tc>
                <a:tc>
                  <a:txBody>
                    <a:bodyPr/>
                    <a:lstStyle/>
                    <a:p>
                      <a:r>
                        <a:rPr lang="en-US" sz="1000"/>
                        <a:t>Photo</a:t>
                      </a:r>
                    </a:p>
                  </a:txBody>
                  <a:tcPr/>
                </a:tc>
                <a:extLst>
                  <a:ext uri="{0D108BD9-81ED-4DB2-BD59-A6C34878D82A}">
                    <a16:rowId xmlns:a16="http://schemas.microsoft.com/office/drawing/2014/main" val="3283924182"/>
                  </a:ext>
                </a:extLst>
              </a:tr>
              <a:tr h="370840">
                <a:tc>
                  <a:txBody>
                    <a:bodyPr/>
                    <a:lstStyle/>
                    <a:p>
                      <a:r>
                        <a:rPr lang="en-US" sz="1000" b="1"/>
                        <a:t> Tokio Marine America - 2019-03-08 08:00:41 </a:t>
                      </a:r>
                      <a:r>
                        <a:rPr lang="en-US" sz="1000"/>
                        <a:t>
  Happy #InternationalWomensDay! TMA is honored to have Ann as a member of our senior management team. Her #leadership has contributed to TMA being voted a Best Places to Work in Insurance for 3 years in a row! #leader #IWD2019 #teamTMA #BalanceforBetter</a:t>
                      </a:r>
                    </a:p>
                  </a:txBody>
                  <a:tcPr/>
                </a:tc>
                <a:tc>
                  <a:txBody>
                    <a:bodyPr/>
                    <a:lstStyle/>
                    <a:p>
                      <a:r>
                        <a:rPr lang="en-US" sz="1000"/>
                        <a:t>https://image-store.slidesharecdn.com/552e34b2-4b41-4bd4-b50a-d8120b9c0d3e-large.jpeg</a:t>
                      </a:r>
                    </a:p>
                  </a:txBody>
                  <a:tcPr/>
                </a:tc>
                <a:tc>
                  <a:txBody>
                    <a:bodyPr/>
                    <a:lstStyle/>
                    <a:p>
                      <a:r>
                        <a:rPr lang="en-US" sz="1000"/>
                        <a:t>03/28/2019 01:12:27</a:t>
                      </a:r>
                    </a:p>
                  </a:txBody>
                  <a:tcPr/>
                </a:tc>
                <a:tc>
                  <a:txBody>
                    <a:bodyPr/>
                    <a:lstStyle/>
                    <a:p>
                      <a:r>
                        <a:rPr lang="en-US" sz="1000"/>
                        <a:t>76</a:t>
                      </a:r>
                    </a:p>
                  </a:txBody>
                  <a:tcPr/>
                </a:tc>
                <a:tc>
                  <a:txBody>
                    <a:bodyPr/>
                    <a:lstStyle/>
                    <a:p>
                      <a:r>
                        <a:rPr lang="en-US" sz="1000"/>
                        <a:t>2</a:t>
                      </a:r>
                    </a:p>
                  </a:txBody>
                  <a:tcPr/>
                </a:tc>
                <a:tc>
                  <a:txBody>
                    <a:bodyPr/>
                    <a:lstStyle/>
                    <a:p>
                      <a:r>
                        <a:rPr lang="en-US" sz="1000"/>
                        <a:t>0.8630 %</a:t>
                      </a:r>
                    </a:p>
                  </a:txBody>
                  <a:tcPr/>
                </a:tc>
                <a:tc>
                  <a:txBody>
                    <a:bodyPr/>
                    <a:lstStyle/>
                    <a:p>
                      <a:r>
                        <a:rPr lang="en-US" sz="1000"/>
                        <a:t>Photo</a:t>
                      </a:r>
                    </a:p>
                  </a:txBody>
                  <a:tcPr/>
                </a:tc>
                <a:extLst>
                  <a:ext uri="{0D108BD9-81ED-4DB2-BD59-A6C34878D82A}">
                    <a16:rowId xmlns:a16="http://schemas.microsoft.com/office/drawing/2014/main" val="1471515487"/>
                  </a:ext>
                </a:extLst>
              </a:tr>
            </a:tbl>
          </a:graphicData>
        </a:graphic>
      </p:graphicFrame>
      <p:sp>
        <p:nvSpPr>
          <p:cNvPr id="4" name="Text Placeholder 3">
            <a:extLst>
              <a:ext uri="{FF2B5EF4-FFF2-40B4-BE49-F238E27FC236}">
                <a16:creationId xmlns:a16="http://schemas.microsoft.com/office/drawing/2014/main" id="{C54886ED-7EF3-434F-9799-19AB032B977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741803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11C22-7EE8-4829-A0C8-A4FBF143EBDF}"/>
              </a:ext>
            </a:extLst>
          </p:cNvPr>
          <p:cNvSpPr>
            <a:spLocks noGrp="1"/>
          </p:cNvSpPr>
          <p:nvPr>
            <p:ph type="title"/>
          </p:nvPr>
        </p:nvSpPr>
        <p:spPr/>
        <p:txBody>
          <a:bodyPr/>
          <a:lstStyle/>
          <a:p>
            <a:r>
              <a:rPr lang="en-US"/>
              <a:t>LinkedIn Total Interactions | Tokio Marine America</a:t>
            </a:r>
          </a:p>
        </p:txBody>
      </p:sp>
      <p:graphicFrame>
        <p:nvGraphicFramePr>
          <p:cNvPr id="6" name="Chart Placeholder 5">
            <a:extLst>
              <a:ext uri="{FF2B5EF4-FFF2-40B4-BE49-F238E27FC236}">
                <a16:creationId xmlns:a16="http://schemas.microsoft.com/office/drawing/2014/main" id="{28E7733A-00CE-4E6B-986B-C0149DFCC450}"/>
              </a:ext>
            </a:extLst>
          </p:cNvPr>
          <p:cNvGraphicFramePr>
            <a:graphicFrameLocks noGrp="1"/>
          </p:cNvGraphicFramePr>
          <p:nvPr>
            <p:ph type="chart" sz="quarter" idx="13"/>
            <p:extLst>
              <p:ext uri="{D42A27DB-BD31-4B8C-83A1-F6EECF244321}">
                <p14:modId xmlns:p14="http://schemas.microsoft.com/office/powerpoint/2010/main" val="4271925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5EAFE4-6689-4C61-9B69-2E303116BEA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D4567E7-BBD6-4B18-9733-23BAFA59BD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459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97D2B-A25D-4B01-AF65-8DE39457E601}"/>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2728E37C-11A3-4892-B459-C460D32940C0}"/>
              </a:ext>
            </a:extLst>
          </p:cNvPr>
          <p:cNvGraphicFramePr>
            <a:graphicFrameLocks noGrp="1"/>
          </p:cNvGraphicFramePr>
          <p:nvPr>
            <p:ph type="tbl" sz="quarter" idx="13"/>
            <p:extLst>
              <p:ext uri="{D42A27DB-BD31-4B8C-83A1-F6EECF244321}">
                <p14:modId xmlns:p14="http://schemas.microsoft.com/office/powerpoint/2010/main" val="237613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2456193"/>
                    </a:ext>
                  </a:extLst>
                </a:gridCol>
                <a:gridCol w="699516">
                  <a:extLst>
                    <a:ext uri="{9D8B030D-6E8A-4147-A177-3AD203B41FA5}">
                      <a16:colId xmlns:a16="http://schemas.microsoft.com/office/drawing/2014/main" val="393387422"/>
                    </a:ext>
                  </a:extLst>
                </a:gridCol>
                <a:gridCol w="699516">
                  <a:extLst>
                    <a:ext uri="{9D8B030D-6E8A-4147-A177-3AD203B41FA5}">
                      <a16:colId xmlns:a16="http://schemas.microsoft.com/office/drawing/2014/main" val="3554041726"/>
                    </a:ext>
                  </a:extLst>
                </a:gridCol>
                <a:gridCol w="658368">
                  <a:extLst>
                    <a:ext uri="{9D8B030D-6E8A-4147-A177-3AD203B41FA5}">
                      <a16:colId xmlns:a16="http://schemas.microsoft.com/office/drawing/2014/main" val="3879680166"/>
                    </a:ext>
                  </a:extLst>
                </a:gridCol>
                <a:gridCol w="658368">
                  <a:extLst>
                    <a:ext uri="{9D8B030D-6E8A-4147-A177-3AD203B41FA5}">
                      <a16:colId xmlns:a16="http://schemas.microsoft.com/office/drawing/2014/main" val="1371102502"/>
                    </a:ext>
                  </a:extLst>
                </a:gridCol>
                <a:gridCol w="658368">
                  <a:extLst>
                    <a:ext uri="{9D8B030D-6E8A-4147-A177-3AD203B41FA5}">
                      <a16:colId xmlns:a16="http://schemas.microsoft.com/office/drawing/2014/main" val="2699943693"/>
                    </a:ext>
                  </a:extLst>
                </a:gridCol>
                <a:gridCol w="699516">
                  <a:extLst>
                    <a:ext uri="{9D8B030D-6E8A-4147-A177-3AD203B41FA5}">
                      <a16:colId xmlns:a16="http://schemas.microsoft.com/office/drawing/2014/main" val="834941933"/>
                    </a:ext>
                  </a:extLst>
                </a:gridCol>
                <a:gridCol w="699516">
                  <a:extLst>
                    <a:ext uri="{9D8B030D-6E8A-4147-A177-3AD203B41FA5}">
                      <a16:colId xmlns:a16="http://schemas.microsoft.com/office/drawing/2014/main" val="3151990929"/>
                    </a:ext>
                  </a:extLst>
                </a:gridCol>
                <a:gridCol w="699516">
                  <a:extLst>
                    <a:ext uri="{9D8B030D-6E8A-4147-A177-3AD203B41FA5}">
                      <a16:colId xmlns:a16="http://schemas.microsoft.com/office/drawing/2014/main" val="1441288950"/>
                    </a:ext>
                  </a:extLst>
                </a:gridCol>
                <a:gridCol w="658368">
                  <a:extLst>
                    <a:ext uri="{9D8B030D-6E8A-4147-A177-3AD203B41FA5}">
                      <a16:colId xmlns:a16="http://schemas.microsoft.com/office/drawing/2014/main" val="175545639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31562847"/>
                  </a:ext>
                </a:extLst>
              </a:tr>
              <a:tr h="370840">
                <a:tc>
                  <a:txBody>
                    <a:bodyPr/>
                    <a:lstStyle/>
                    <a:p>
                      <a:r>
                        <a:rPr lang="en-US" sz="1000"/>
                        <a:t>tmamerica</a:t>
                      </a:r>
                    </a:p>
                  </a:txBody>
                  <a:tcPr/>
                </a:tc>
                <a:tc>
                  <a:txBody>
                    <a:bodyPr/>
                    <a:lstStyle/>
                    <a:p>
                      <a:r>
                        <a:rPr lang="en-US" sz="1000"/>
                        <a:t>154</a:t>
                      </a:r>
                    </a:p>
                  </a:txBody>
                  <a:tcPr/>
                </a:tc>
                <a:tc>
                  <a:txBody>
                    <a:bodyPr/>
                    <a:lstStyle/>
                    <a:p>
                      <a:r>
                        <a:rPr lang="en-US" sz="1000"/>
                        <a:t>35</a:t>
                      </a:r>
                    </a:p>
                  </a:txBody>
                  <a:tcPr/>
                </a:tc>
                <a:tc>
                  <a:txBody>
                    <a:bodyPr/>
                    <a:lstStyle/>
                    <a:p>
                      <a:r>
                        <a:rPr lang="en-US" sz="1000"/>
                        <a:t>32</a:t>
                      </a:r>
                    </a:p>
                  </a:txBody>
                  <a:tcPr/>
                </a:tc>
                <a:tc>
                  <a:txBody>
                    <a:bodyPr/>
                    <a:lstStyle/>
                    <a:p>
                      <a:r>
                        <a:rPr lang="en-US" sz="1000"/>
                        <a:t>4</a:t>
                      </a:r>
                    </a:p>
                  </a:txBody>
                  <a:tcPr/>
                </a:tc>
                <a:tc>
                  <a:txBody>
                    <a:bodyPr/>
                    <a:lstStyle/>
                    <a:p>
                      <a:r>
                        <a:rPr lang="en-US" sz="1000"/>
                        <a:t>0</a:t>
                      </a:r>
                    </a:p>
                  </a:txBody>
                  <a:tcPr/>
                </a:tc>
                <a:tc>
                  <a:txBody>
                    <a:bodyPr/>
                    <a:lstStyle/>
                    <a:p>
                      <a:r>
                        <a:rPr lang="en-US" sz="1000"/>
                        <a:t>36</a:t>
                      </a:r>
                    </a:p>
                  </a:txBody>
                  <a:tcPr/>
                </a:tc>
                <a:tc>
                  <a:txBody>
                    <a:bodyPr/>
                    <a:lstStyle/>
                    <a:p>
                      <a:r>
                        <a:rPr lang="en-US" sz="1000"/>
                        <a:t>455</a:t>
                      </a:r>
                    </a:p>
                  </a:txBody>
                  <a:tcPr/>
                </a:tc>
                <a:tc>
                  <a:txBody>
                    <a:bodyPr/>
                    <a:lstStyle/>
                    <a:p>
                      <a:r>
                        <a:rPr lang="en-US" sz="1000"/>
                        <a:t>9</a:t>
                      </a:r>
                    </a:p>
                  </a:txBody>
                  <a:tcPr/>
                </a:tc>
                <a:tc>
                  <a:txBody>
                    <a:bodyPr/>
                    <a:lstStyle/>
                    <a:p>
                      <a:r>
                        <a:rPr lang="en-US" sz="1000"/>
                        <a:t>9.4771 %</a:t>
                      </a:r>
                    </a:p>
                  </a:txBody>
                  <a:tcPr/>
                </a:tc>
                <a:extLst>
                  <a:ext uri="{0D108BD9-81ED-4DB2-BD59-A6C34878D82A}">
                    <a16:rowId xmlns:a16="http://schemas.microsoft.com/office/drawing/2014/main" val="1496117424"/>
                  </a:ext>
                </a:extLst>
              </a:tr>
            </a:tbl>
          </a:graphicData>
        </a:graphic>
      </p:graphicFrame>
      <p:sp>
        <p:nvSpPr>
          <p:cNvPr id="4" name="Text Placeholder 3">
            <a:extLst>
              <a:ext uri="{FF2B5EF4-FFF2-40B4-BE49-F238E27FC236}">
                <a16:creationId xmlns:a16="http://schemas.microsoft.com/office/drawing/2014/main" id="{67A96A81-0A21-42BA-AA56-5566007D9DEB}"/>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180923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EE52-B3FB-47F7-96BC-0D3051D782D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DF8DF0A-7466-4D20-8DF7-8AF3E9F2708C}"/>
              </a:ext>
            </a:extLst>
          </p:cNvPr>
          <p:cNvGraphicFramePr>
            <a:graphicFrameLocks noGrp="1"/>
          </p:cNvGraphicFramePr>
          <p:nvPr>
            <p:ph type="chart" sz="quarter" idx="13"/>
            <p:extLst>
              <p:ext uri="{D42A27DB-BD31-4B8C-83A1-F6EECF244321}">
                <p14:modId xmlns:p14="http://schemas.microsoft.com/office/powerpoint/2010/main" val="2368023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DFAFFA-CDEF-4723-B035-030F7459041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C2EB492-948B-4927-9830-8A22C7B132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15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124A4-4B54-4638-AAD3-8853DB59DAE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4E05A3C-05F5-4954-A06A-613F7E39D378}"/>
              </a:ext>
            </a:extLst>
          </p:cNvPr>
          <p:cNvGraphicFramePr>
            <a:graphicFrameLocks noGrp="1"/>
          </p:cNvGraphicFramePr>
          <p:nvPr>
            <p:ph type="chart" sz="quarter" idx="13"/>
            <p:extLst>
              <p:ext uri="{D42A27DB-BD31-4B8C-83A1-F6EECF244321}">
                <p14:modId xmlns:p14="http://schemas.microsoft.com/office/powerpoint/2010/main" val="3296135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FF6510-9DEC-4951-9B01-0E620D64862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5A5932A-741B-46E5-A74C-B6832F99F0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5716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C295E-1701-43C6-818C-A0F46D2D2A4F}"/>
              </a:ext>
            </a:extLst>
          </p:cNvPr>
          <p:cNvSpPr>
            <a:spLocks noGrp="1"/>
          </p:cNvSpPr>
          <p:nvPr>
            <p:ph type="title"/>
          </p:nvPr>
        </p:nvSpPr>
        <p:spPr/>
        <p:txBody>
          <a:bodyPr/>
          <a:lstStyle/>
          <a:p>
            <a:r>
              <a:rPr lang="en-US"/>
              <a:t>Instagram Top Posts | Tokio Marine America - 1 of 2</a:t>
            </a:r>
          </a:p>
        </p:txBody>
      </p:sp>
      <p:graphicFrame>
        <p:nvGraphicFramePr>
          <p:cNvPr id="5" name="Table Placeholder 4">
            <a:extLst>
              <a:ext uri="{FF2B5EF4-FFF2-40B4-BE49-F238E27FC236}">
                <a16:creationId xmlns:a16="http://schemas.microsoft.com/office/drawing/2014/main" id="{1F7F0940-C48E-425E-83E9-C1EE54F16AC7}"/>
              </a:ext>
            </a:extLst>
          </p:cNvPr>
          <p:cNvGraphicFramePr>
            <a:graphicFrameLocks noGrp="1"/>
          </p:cNvGraphicFramePr>
          <p:nvPr>
            <p:ph type="tbl" sz="quarter" idx="13"/>
            <p:extLst>
              <p:ext uri="{D42A27DB-BD31-4B8C-83A1-F6EECF244321}">
                <p14:modId xmlns:p14="http://schemas.microsoft.com/office/powerpoint/2010/main" val="24734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43555864"/>
                    </a:ext>
                  </a:extLst>
                </a:gridCol>
                <a:gridCol w="987552">
                  <a:extLst>
                    <a:ext uri="{9D8B030D-6E8A-4147-A177-3AD203B41FA5}">
                      <a16:colId xmlns:a16="http://schemas.microsoft.com/office/drawing/2014/main" val="2582569472"/>
                    </a:ext>
                  </a:extLst>
                </a:gridCol>
                <a:gridCol w="987552">
                  <a:extLst>
                    <a:ext uri="{9D8B030D-6E8A-4147-A177-3AD203B41FA5}">
                      <a16:colId xmlns:a16="http://schemas.microsoft.com/office/drawing/2014/main" val="2824469837"/>
                    </a:ext>
                  </a:extLst>
                </a:gridCol>
                <a:gridCol w="987552">
                  <a:extLst>
                    <a:ext uri="{9D8B030D-6E8A-4147-A177-3AD203B41FA5}">
                      <a16:colId xmlns:a16="http://schemas.microsoft.com/office/drawing/2014/main" val="3310372091"/>
                    </a:ext>
                  </a:extLst>
                </a:gridCol>
                <a:gridCol w="987552">
                  <a:extLst>
                    <a:ext uri="{9D8B030D-6E8A-4147-A177-3AD203B41FA5}">
                      <a16:colId xmlns:a16="http://schemas.microsoft.com/office/drawing/2014/main" val="1646376971"/>
                    </a:ext>
                  </a:extLst>
                </a:gridCol>
                <a:gridCol w="987552">
                  <a:extLst>
                    <a:ext uri="{9D8B030D-6E8A-4147-A177-3AD203B41FA5}">
                      <a16:colId xmlns:a16="http://schemas.microsoft.com/office/drawing/2014/main" val="1967094973"/>
                    </a:ext>
                  </a:extLst>
                </a:gridCol>
                <a:gridCol w="987552">
                  <a:extLst>
                    <a:ext uri="{9D8B030D-6E8A-4147-A177-3AD203B41FA5}">
                      <a16:colId xmlns:a16="http://schemas.microsoft.com/office/drawing/2014/main" val="19120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23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- 2019-04-05 11:30:43 </a:t>
                      </a:r>
                      <a:r>
                        <a:rPr kumimoji="0" lang="en-US" sz="1000" b="0" i="0" u="none" strike="noStrike" kern="1200" cap="none" spc="0" normalizeH="0" baseline="0" noProof="0">
                          <a:ln>
                            <a:noFill/>
                          </a:ln>
                          <a:solidFill>
                            <a:prstClr val="black"/>
                          </a:solidFill>
                          <a:effectLst/>
                          <a:uLnTx/>
                          <a:uFillTx/>
                          <a:latin typeface="+mn-lt"/>
                          <a:ea typeface="+mn-ea"/>
                          <a:cs typeface="+mn-cs"/>
                        </a:rPr>
                        <a:t>
 Our New Jersey office hosted a cake reception to bid some of our ex-pat coworkers a fond farewell. We will miss our Tokio Marine team members and wish them well as they move on to assignments at other Tokio Marine group companies. #globalcompany #teamTMA #goodluck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https://www.instagram.com/p/Bv4QMLWA_RK/media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04/08/2019 00:00:52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6310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- 2019-04-01 19:31:50 </a:t>
                      </a:r>
                      <a:r>
                        <a:rPr kumimoji="0" lang="en-US" sz="1000" b="0" i="0" u="none" strike="noStrike" kern="1200" cap="none" spc="0" normalizeH="0" baseline="0" noProof="0">
                          <a:ln>
                            <a:noFill/>
                          </a:ln>
                          <a:solidFill>
                            <a:prstClr val="black"/>
                          </a:solidFill>
                          <a:effectLst/>
                          <a:uLnTx/>
                          <a:uFillTx/>
                          <a:latin typeface="+mn-lt"/>
                          <a:ea typeface="+mn-ea"/>
                          <a:cs typeface="+mn-cs"/>
                        </a:rPr>
                        <a:t>
 April is World #AutismAwarenessMonth and TMA employees have chosen to support autismspeaks as our CSR charity. 100% of employee donations will be matched by the Company this month. Want to donate? Visit their website at: www.autismspeaks.org #tmacares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https://www.instagram.com/p/Bvu0EfXgtLO/media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04/05/2019 00:00:49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6101972"/>
                  </a:ext>
                </a:extLst>
              </a:tr>
            </a:tbl>
          </a:graphicData>
        </a:graphic>
      </p:graphicFrame>
      <p:sp>
        <p:nvSpPr>
          <p:cNvPr id="4" name="Text Placeholder 3">
            <a:extLst>
              <a:ext uri="{FF2B5EF4-FFF2-40B4-BE49-F238E27FC236}">
                <a16:creationId xmlns:a16="http://schemas.microsoft.com/office/drawing/2014/main" id="{E453335E-2445-443C-9C74-D56BC74CE6A0}"/>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9718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A61C5-9857-45BC-BD36-9C56BD489433}"/>
              </a:ext>
            </a:extLst>
          </p:cNvPr>
          <p:cNvSpPr>
            <a:spLocks noGrp="1"/>
          </p:cNvSpPr>
          <p:nvPr>
            <p:ph type="title"/>
          </p:nvPr>
        </p:nvSpPr>
        <p:spPr/>
        <p:txBody>
          <a:bodyPr/>
          <a:lstStyle/>
          <a:p>
            <a:r>
              <a:rPr lang="en-US"/>
              <a:t>Instagram Top Posts | Tokio Marine America - 2 of 2</a:t>
            </a:r>
          </a:p>
        </p:txBody>
      </p:sp>
      <p:graphicFrame>
        <p:nvGraphicFramePr>
          <p:cNvPr id="5" name="Table Placeholder 4">
            <a:extLst>
              <a:ext uri="{FF2B5EF4-FFF2-40B4-BE49-F238E27FC236}">
                <a16:creationId xmlns:a16="http://schemas.microsoft.com/office/drawing/2014/main" id="{E8EA288B-AE9A-402A-A2C0-D50483BA5F18}"/>
              </a:ext>
            </a:extLst>
          </p:cNvPr>
          <p:cNvGraphicFramePr>
            <a:graphicFrameLocks noGrp="1"/>
          </p:cNvGraphicFramePr>
          <p:nvPr>
            <p:ph type="tbl" sz="quarter" idx="13"/>
            <p:extLst>
              <p:ext uri="{D42A27DB-BD31-4B8C-83A1-F6EECF244321}">
                <p14:modId xmlns:p14="http://schemas.microsoft.com/office/powerpoint/2010/main" val="3209109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7063637"/>
                    </a:ext>
                  </a:extLst>
                </a:gridCol>
                <a:gridCol w="987552">
                  <a:extLst>
                    <a:ext uri="{9D8B030D-6E8A-4147-A177-3AD203B41FA5}">
                      <a16:colId xmlns:a16="http://schemas.microsoft.com/office/drawing/2014/main" val="2576948683"/>
                    </a:ext>
                  </a:extLst>
                </a:gridCol>
                <a:gridCol w="987552">
                  <a:extLst>
                    <a:ext uri="{9D8B030D-6E8A-4147-A177-3AD203B41FA5}">
                      <a16:colId xmlns:a16="http://schemas.microsoft.com/office/drawing/2014/main" val="1868530549"/>
                    </a:ext>
                  </a:extLst>
                </a:gridCol>
                <a:gridCol w="987552">
                  <a:extLst>
                    <a:ext uri="{9D8B030D-6E8A-4147-A177-3AD203B41FA5}">
                      <a16:colId xmlns:a16="http://schemas.microsoft.com/office/drawing/2014/main" val="819183544"/>
                    </a:ext>
                  </a:extLst>
                </a:gridCol>
                <a:gridCol w="987552">
                  <a:extLst>
                    <a:ext uri="{9D8B030D-6E8A-4147-A177-3AD203B41FA5}">
                      <a16:colId xmlns:a16="http://schemas.microsoft.com/office/drawing/2014/main" val="3256713982"/>
                    </a:ext>
                  </a:extLst>
                </a:gridCol>
                <a:gridCol w="987552">
                  <a:extLst>
                    <a:ext uri="{9D8B030D-6E8A-4147-A177-3AD203B41FA5}">
                      <a16:colId xmlns:a16="http://schemas.microsoft.com/office/drawing/2014/main" val="1252494765"/>
                    </a:ext>
                  </a:extLst>
                </a:gridCol>
                <a:gridCol w="987552">
                  <a:extLst>
                    <a:ext uri="{9D8B030D-6E8A-4147-A177-3AD203B41FA5}">
                      <a16:colId xmlns:a16="http://schemas.microsoft.com/office/drawing/2014/main" val="3721052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797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- 2019-03-27 16:16:48 </a:t>
                      </a:r>
                      <a:r>
                        <a:rPr kumimoji="0" lang="en-US" sz="1000" b="0" i="0" u="none" strike="noStrike" kern="1200" cap="none" spc="0" normalizeH="0" baseline="0" noProof="0">
                          <a:ln>
                            <a:noFill/>
                          </a:ln>
                          <a:solidFill>
                            <a:prstClr val="black"/>
                          </a:solidFill>
                          <a:effectLst/>
                          <a:uLnTx/>
                          <a:uFillTx/>
                          <a:latin typeface="+mn-lt"/>
                          <a:ea typeface="+mn-ea"/>
                          <a:cs typeface="+mn-cs"/>
                        </a:rPr>
                        <a:t>
 We have an #opening in our Jersey City, NJ Claims department for someone who is #bilingual (Japanese/English) with 2 years of auto liability claims handling experience. Does that sound like you? If so, check out the link in our profile to #apply today! #teamTMA #hiring #anshin #bilingual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https://www.instagram.com/p/BvhlxqXnvRy/media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04/09/2019 00:00:55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826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- 2019-03-26 16:53:23 </a:t>
                      </a:r>
                      <a:r>
                        <a:rPr kumimoji="0" lang="en-US" sz="1000" b="0" i="0" u="none" strike="noStrike" kern="1200" cap="none" spc="0" normalizeH="0" baseline="0" noProof="0">
                          <a:ln>
                            <a:noFill/>
                          </a:ln>
                          <a:solidFill>
                            <a:prstClr val="black"/>
                          </a:solidFill>
                          <a:effectLst/>
                          <a:uLnTx/>
                          <a:uFillTx/>
                          <a:latin typeface="+mn-lt"/>
                          <a:ea typeface="+mn-ea"/>
                          <a:cs typeface="+mn-cs"/>
                        </a:rPr>
                        <a:t>
 Our Health Stations are a hit! In our Jersey City office, 2 of our employees check out the benefits of keeping close tabs on their blood pressure and weight. TMA makes it easy by providing a private space at work to measure these important health components! #wellness #TMAcares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https://www.instagram.com/p/BvfFKy5DOk-/media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04/07/2019 00:00:46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15562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- 2019-03-22 12:35:45 </a:t>
                      </a:r>
                      <a:r>
                        <a:rPr kumimoji="0" lang="en-US" sz="1000" b="0" i="0" u="none" strike="noStrike" kern="1200" cap="none" spc="0" normalizeH="0" baseline="0" noProof="0">
                          <a:ln>
                            <a:noFill/>
                          </a:ln>
                          <a:solidFill>
                            <a:prstClr val="black"/>
                          </a:solidFill>
                          <a:effectLst/>
                          <a:uLnTx/>
                          <a:uFillTx/>
                          <a:latin typeface="+mn-lt"/>
                          <a:ea typeface="+mn-ea"/>
                          <a:cs typeface="+mn-cs"/>
                        </a:rPr>
                        <a:t>
 Throw a buck in the truck and support a great cause mealsonwheelsamerica ! Our Chicago office featured here supporting our March charity! #donate #mealsonwheels #anshin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https://www.instagram.com/p/BvUUgUigyTc/media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00:01:07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4301670"/>
                  </a:ext>
                </a:extLst>
              </a:tr>
            </a:tbl>
          </a:graphicData>
        </a:graphic>
      </p:graphicFrame>
      <p:sp>
        <p:nvSpPr>
          <p:cNvPr id="4" name="Text Placeholder 3">
            <a:extLst>
              <a:ext uri="{FF2B5EF4-FFF2-40B4-BE49-F238E27FC236}">
                <a16:creationId xmlns:a16="http://schemas.microsoft.com/office/drawing/2014/main" id="{C6E5D54E-2B71-4CB6-AA8F-4CD39D59701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756463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C5A8E-8DE5-4D65-BC80-A20DB20CB74E}"/>
              </a:ext>
            </a:extLst>
          </p:cNvPr>
          <p:cNvSpPr>
            <a:spLocks noGrp="1"/>
          </p:cNvSpPr>
          <p:nvPr>
            <p:ph type="title"/>
          </p:nvPr>
        </p:nvSpPr>
        <p:spPr/>
        <p:txBody>
          <a:bodyPr/>
          <a:lstStyle/>
          <a:p>
            <a:r>
              <a:rPr lang="en-US"/>
              <a:t>Instagram Total Interactions | Tokio Marine America</a:t>
            </a:r>
          </a:p>
        </p:txBody>
      </p:sp>
      <p:graphicFrame>
        <p:nvGraphicFramePr>
          <p:cNvPr id="6" name="Chart Placeholder 5">
            <a:extLst>
              <a:ext uri="{FF2B5EF4-FFF2-40B4-BE49-F238E27FC236}">
                <a16:creationId xmlns:a16="http://schemas.microsoft.com/office/drawing/2014/main" id="{E7F2E026-ADF8-47D5-80FE-0AEEAAD519CC}"/>
              </a:ext>
            </a:extLst>
          </p:cNvPr>
          <p:cNvGraphicFramePr>
            <a:graphicFrameLocks noGrp="1"/>
          </p:cNvGraphicFramePr>
          <p:nvPr>
            <p:ph type="chart" sz="quarter" idx="13"/>
            <p:extLst>
              <p:ext uri="{D42A27DB-BD31-4B8C-83A1-F6EECF244321}">
                <p14:modId xmlns:p14="http://schemas.microsoft.com/office/powerpoint/2010/main" val="3838724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28A649-15DC-44E4-8B62-D1BB8E9CCB7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48F4EDB-70B7-4394-BA05-CB1FE21256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802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6FD88-BCE4-482E-83C5-4AA9AE22D11C}"/>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A46FEE89-170D-4832-A32D-29F0324BA77D}"/>
              </a:ext>
            </a:extLst>
          </p:cNvPr>
          <p:cNvGraphicFramePr>
            <a:graphicFrameLocks noGrp="1"/>
          </p:cNvGraphicFramePr>
          <p:nvPr>
            <p:ph type="tbl" sz="quarter" idx="13"/>
            <p:extLst>
              <p:ext uri="{D42A27DB-BD31-4B8C-83A1-F6EECF244321}">
                <p14:modId xmlns:p14="http://schemas.microsoft.com/office/powerpoint/2010/main" val="4006514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96563079"/>
                    </a:ext>
                  </a:extLst>
                </a:gridCol>
                <a:gridCol w="707746">
                  <a:extLst>
                    <a:ext uri="{9D8B030D-6E8A-4147-A177-3AD203B41FA5}">
                      <a16:colId xmlns:a16="http://schemas.microsoft.com/office/drawing/2014/main" val="3890989377"/>
                    </a:ext>
                  </a:extLst>
                </a:gridCol>
                <a:gridCol w="707746">
                  <a:extLst>
                    <a:ext uri="{9D8B030D-6E8A-4147-A177-3AD203B41FA5}">
                      <a16:colId xmlns:a16="http://schemas.microsoft.com/office/drawing/2014/main" val="1786556713"/>
                    </a:ext>
                  </a:extLst>
                </a:gridCol>
                <a:gridCol w="353873">
                  <a:extLst>
                    <a:ext uri="{9D8B030D-6E8A-4147-A177-3AD203B41FA5}">
                      <a16:colId xmlns:a16="http://schemas.microsoft.com/office/drawing/2014/main" val="1920007136"/>
                    </a:ext>
                  </a:extLst>
                </a:gridCol>
                <a:gridCol w="353873">
                  <a:extLst>
                    <a:ext uri="{9D8B030D-6E8A-4147-A177-3AD203B41FA5}">
                      <a16:colId xmlns:a16="http://schemas.microsoft.com/office/drawing/2014/main" val="4108848800"/>
                    </a:ext>
                  </a:extLst>
                </a:gridCol>
                <a:gridCol w="707746">
                  <a:extLst>
                    <a:ext uri="{9D8B030D-6E8A-4147-A177-3AD203B41FA5}">
                      <a16:colId xmlns:a16="http://schemas.microsoft.com/office/drawing/2014/main" val="4145634457"/>
                    </a:ext>
                  </a:extLst>
                </a:gridCol>
                <a:gridCol w="707746">
                  <a:extLst>
                    <a:ext uri="{9D8B030D-6E8A-4147-A177-3AD203B41FA5}">
                      <a16:colId xmlns:a16="http://schemas.microsoft.com/office/drawing/2014/main" val="1595551511"/>
                    </a:ext>
                  </a:extLst>
                </a:gridCol>
                <a:gridCol w="707746">
                  <a:extLst>
                    <a:ext uri="{9D8B030D-6E8A-4147-A177-3AD203B41FA5}">
                      <a16:colId xmlns:a16="http://schemas.microsoft.com/office/drawing/2014/main" val="3867977580"/>
                    </a:ext>
                  </a:extLst>
                </a:gridCol>
                <a:gridCol w="707746">
                  <a:extLst>
                    <a:ext uri="{9D8B030D-6E8A-4147-A177-3AD203B41FA5}">
                      <a16:colId xmlns:a16="http://schemas.microsoft.com/office/drawing/2014/main" val="4241145282"/>
                    </a:ext>
                  </a:extLst>
                </a:gridCol>
                <a:gridCol w="707746">
                  <a:extLst>
                    <a:ext uri="{9D8B030D-6E8A-4147-A177-3AD203B41FA5}">
                      <a16:colId xmlns:a16="http://schemas.microsoft.com/office/drawing/2014/main" val="155057485"/>
                    </a:ext>
                  </a:extLst>
                </a:gridCol>
                <a:gridCol w="707746">
                  <a:extLst>
                    <a:ext uri="{9D8B030D-6E8A-4147-A177-3AD203B41FA5}">
                      <a16:colId xmlns:a16="http://schemas.microsoft.com/office/drawing/2014/main" val="326899285"/>
                    </a:ext>
                  </a:extLst>
                </a:gridCol>
                <a:gridCol w="707746">
                  <a:extLst>
                    <a:ext uri="{9D8B030D-6E8A-4147-A177-3AD203B41FA5}">
                      <a16:colId xmlns:a16="http://schemas.microsoft.com/office/drawing/2014/main" val="121067193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522290691"/>
                  </a:ext>
                </a:extLst>
              </a:tr>
              <a:tr h="370840">
                <a:tc>
                  <a:txBody>
                    <a:bodyPr/>
                    <a:lstStyle/>
                    <a:p>
                      <a:r>
                        <a:rPr lang="en-US" sz="1000"/>
                        <a:t>tmamerica</a:t>
                      </a:r>
                    </a:p>
                  </a:txBody>
                  <a:tcPr/>
                </a:tc>
                <a:tc>
                  <a:txBody>
                    <a:bodyPr/>
                    <a:lstStyle/>
                    <a:p>
                      <a:r>
                        <a:rPr lang="en-US" sz="1000"/>
                        <a:t>10</a:t>
                      </a:r>
                    </a:p>
                  </a:txBody>
                  <a:tcPr/>
                </a:tc>
                <a:tc>
                  <a:txBody>
                    <a:bodyPr/>
                    <a:lstStyle/>
                    <a:p>
                      <a:r>
                        <a:rPr lang="en-US" sz="1000"/>
                        <a:t>0.8818</a:t>
                      </a:r>
                    </a:p>
                  </a:txBody>
                  <a:tcPr/>
                </a:tc>
                <a:tc>
                  <a:txBody>
                    <a:bodyPr/>
                    <a:lstStyle/>
                    <a:p>
                      <a:r>
                        <a:rPr lang="en-US" sz="1000"/>
                        <a:t>2.30</a:t>
                      </a:r>
                    </a:p>
                  </a:txBody>
                  <a:tcPr/>
                </a:tc>
                <a:tc>
                  <a:txBody>
                    <a:bodyPr/>
                    <a:lstStyle/>
                    <a:p>
                      <a:r>
                        <a:rPr lang="en-US" sz="1000"/>
                        <a:t>0.10</a:t>
                      </a:r>
                    </a:p>
                  </a:txBody>
                  <a:tcPr/>
                </a:tc>
                <a:tc>
                  <a:txBody>
                    <a:bodyPr/>
                    <a:lstStyle/>
                    <a:p>
                      <a:r>
                        <a:rPr lang="en-US" sz="1000"/>
                        <a:t>38.50</a:t>
                      </a:r>
                    </a:p>
                  </a:txBody>
                  <a:tcPr/>
                </a:tc>
                <a:tc>
                  <a:txBody>
                    <a:bodyPr/>
                    <a:lstStyle/>
                    <a:p>
                      <a:r>
                        <a:rPr lang="en-US" sz="1000"/>
                        <a:t>32.00</a:t>
                      </a:r>
                    </a:p>
                  </a:txBody>
                  <a:tcPr/>
                </a:tc>
                <a:tc>
                  <a:txBody>
                    <a:bodyPr/>
                    <a:lstStyle/>
                    <a:p>
                      <a:r>
                        <a:rPr lang="en-US" sz="1000"/>
                        <a:t>28.30</a:t>
                      </a:r>
                    </a:p>
                  </a:txBody>
                  <a:tcPr/>
                </a:tc>
                <a:tc>
                  <a:txBody>
                    <a:bodyPr/>
                    <a:lstStyle/>
                    <a:p>
                      <a:r>
                        <a:rPr lang="en-US" sz="1000"/>
                        <a:t>28.20</a:t>
                      </a:r>
                    </a:p>
                  </a:txBody>
                  <a:tcPr/>
                </a:tc>
                <a:tc>
                  <a:txBody>
                    <a:bodyPr/>
                    <a:lstStyle/>
                    <a:p>
                      <a:r>
                        <a:rPr lang="en-US" sz="1000"/>
                        <a:t>385</a:t>
                      </a:r>
                    </a:p>
                  </a:txBody>
                  <a:tcPr/>
                </a:tc>
                <a:tc>
                  <a:txBody>
                    <a:bodyPr/>
                    <a:lstStyle/>
                    <a:p>
                      <a:r>
                        <a:rPr lang="en-US" sz="1000"/>
                        <a:t>23</a:t>
                      </a:r>
                    </a:p>
                  </a:txBody>
                  <a:tcPr/>
                </a:tc>
                <a:tc>
                  <a:txBody>
                    <a:bodyPr/>
                    <a:lstStyle/>
                    <a:p>
                      <a:r>
                        <a:rPr lang="en-US" sz="1000"/>
                        <a:t>283</a:t>
                      </a:r>
                    </a:p>
                  </a:txBody>
                  <a:tcPr/>
                </a:tc>
                <a:extLst>
                  <a:ext uri="{0D108BD9-81ED-4DB2-BD59-A6C34878D82A}">
                    <a16:rowId xmlns:a16="http://schemas.microsoft.com/office/drawing/2014/main" val="780016891"/>
                  </a:ext>
                </a:extLst>
              </a:tr>
            </a:tbl>
          </a:graphicData>
        </a:graphic>
      </p:graphicFrame>
      <p:sp>
        <p:nvSpPr>
          <p:cNvPr id="4" name="Text Placeholder 3">
            <a:extLst>
              <a:ext uri="{FF2B5EF4-FFF2-40B4-BE49-F238E27FC236}">
                <a16:creationId xmlns:a16="http://schemas.microsoft.com/office/drawing/2014/main" id="{90E6ED99-FA6E-429D-ADE7-789BAC8FEFE8}"/>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4929822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836</Words>
  <Application>Microsoft Office PowerPoint</Application>
  <PresentationFormat>On-screen Show (4:3)</PresentationFormat>
  <Paragraphs>307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TMA Quarterly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Facebook Total Interactions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Twitter Total Interactions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LinkedIn Total Interactions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 - 1 of 2</vt:lpstr>
      <vt:lpstr>Instagram Top Posts | Tokio Marine America - 2 of 2</vt:lpstr>
      <vt:lpstr>Instagram Total Interactions | Tokio Marine America</vt:lpstr>
      <vt:lpstr>Instagram Stories Key Metrics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Frederik Peiniger</dc:creator>
  <cp:lastModifiedBy>Frederik Peiniger</cp:lastModifiedBy>
  <cp:revision>1</cp:revision>
  <dcterms:created xsi:type="dcterms:W3CDTF">2019-04-10T02:09:01Z</dcterms:created>
  <dcterms:modified xsi:type="dcterms:W3CDTF">2019-04-10T02:09:32Z</dcterms:modified>
</cp:coreProperties>
</file>