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43497</c:v>
                </c:pt>
              </c:numCache>
            </c:numRef>
          </c:cat>
          <c:val>
            <c:numRef>
              <c:f>Sheet1!$B$2</c:f>
              <c:numCache>
                <c:formatCode>General</c:formatCode>
                <c:ptCount val="1"/>
                <c:pt idx="0">
                  <c:v>199</c:v>
                </c:pt>
              </c:numCache>
            </c:numRef>
          </c:val>
          <c:extLst>
            <c:ext xmlns:c16="http://schemas.microsoft.com/office/drawing/2014/chart" uri="{C3380CC4-5D6E-409C-BE32-E72D297353CC}">
              <c16:uniqueId val="{00000000-FD8D-4237-9883-3ED672BE3916}"/>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43497</c:v>
                </c:pt>
              </c:numCache>
            </c:numRef>
          </c:cat>
          <c:val>
            <c:numRef>
              <c:f>Sheet1!$C$2</c:f>
              <c:numCache>
                <c:formatCode>General</c:formatCode>
                <c:ptCount val="1"/>
                <c:pt idx="0">
                  <c:v>143</c:v>
                </c:pt>
              </c:numCache>
            </c:numRef>
          </c:val>
          <c:extLst>
            <c:ext xmlns:c16="http://schemas.microsoft.com/office/drawing/2014/chart" uri="{C3380CC4-5D6E-409C-BE32-E72D297353CC}">
              <c16:uniqueId val="{00000001-FD8D-4237-9883-3ED672BE3916}"/>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43497</c:v>
                </c:pt>
              </c:numCache>
            </c:numRef>
          </c:cat>
          <c:val>
            <c:numRef>
              <c:f>Sheet1!$D$2</c:f>
              <c:numCache>
                <c:formatCode>General</c:formatCode>
                <c:ptCount val="1"/>
                <c:pt idx="0">
                  <c:v>8951</c:v>
                </c:pt>
              </c:numCache>
            </c:numRef>
          </c:val>
          <c:extLst>
            <c:ext xmlns:c16="http://schemas.microsoft.com/office/drawing/2014/chart" uri="{C3380CC4-5D6E-409C-BE32-E72D297353CC}">
              <c16:uniqueId val="{00000002-FD8D-4237-9883-3ED672BE3916}"/>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43497</c:v>
                </c:pt>
              </c:numCache>
            </c:numRef>
          </c:cat>
          <c:val>
            <c:numRef>
              <c:f>Sheet1!$E$2</c:f>
              <c:numCache>
                <c:formatCode>General</c:formatCode>
                <c:ptCount val="1"/>
                <c:pt idx="0">
                  <c:v>119</c:v>
                </c:pt>
              </c:numCache>
            </c:numRef>
          </c:val>
          <c:extLst>
            <c:ext xmlns:c16="http://schemas.microsoft.com/office/drawing/2014/chart" uri="{C3380CC4-5D6E-409C-BE32-E72D297353CC}">
              <c16:uniqueId val="{00000003-FD8D-4237-9883-3ED672BE3916}"/>
            </c:ext>
          </c:extLst>
        </c:ser>
        <c:dLbls>
          <c:showLegendKey val="0"/>
          <c:showVal val="0"/>
          <c:showCatName val="0"/>
          <c:showSerName val="0"/>
          <c:showPercent val="0"/>
          <c:showBubbleSize val="0"/>
        </c:dLbls>
        <c:gapWidth val="219"/>
        <c:overlap val="-27"/>
        <c:axId val="294565528"/>
        <c:axId val="294567824"/>
      </c:barChart>
      <c:dateAx>
        <c:axId val="294565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67824"/>
        <c:crosses val="autoZero"/>
        <c:auto val="1"/>
        <c:lblOffset val="100"/>
        <c:baseTimeUnit val="days"/>
      </c:dateAx>
      <c:valAx>
        <c:axId val="294567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565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6</c:v>
                </c:pt>
                <c:pt idx="1">
                  <c:v>11</c:v>
                </c:pt>
                <c:pt idx="2">
                  <c:v>6</c:v>
                </c:pt>
                <c:pt idx="3">
                  <c:v>8</c:v>
                </c:pt>
                <c:pt idx="4">
                  <c:v>2</c:v>
                </c:pt>
                <c:pt idx="5">
                  <c:v>9</c:v>
                </c:pt>
                <c:pt idx="6">
                  <c:v>4</c:v>
                </c:pt>
                <c:pt idx="7">
                  <c:v>10</c:v>
                </c:pt>
                <c:pt idx="8">
                  <c:v>7</c:v>
                </c:pt>
                <c:pt idx="9">
                  <c:v>14</c:v>
                </c:pt>
                <c:pt idx="10">
                  <c:v>4</c:v>
                </c:pt>
                <c:pt idx="11">
                  <c:v>-2</c:v>
                </c:pt>
                <c:pt idx="12">
                  <c:v>0</c:v>
                </c:pt>
              </c:numCache>
            </c:numRef>
          </c:val>
          <c:extLst>
            <c:ext xmlns:c16="http://schemas.microsoft.com/office/drawing/2014/chart" uri="{C3380CC4-5D6E-409C-BE32-E72D297353CC}">
              <c16:uniqueId val="{00000000-0CCA-45C6-AE14-BB2011F58E85}"/>
            </c:ext>
          </c:extLst>
        </c:ser>
        <c:dLbls>
          <c:showLegendKey val="0"/>
          <c:showVal val="0"/>
          <c:showCatName val="0"/>
          <c:showSerName val="0"/>
          <c:showPercent val="0"/>
          <c:showBubbleSize val="0"/>
        </c:dLbls>
        <c:gapWidth val="219"/>
        <c:overlap val="-27"/>
        <c:axId val="290065728"/>
        <c:axId val="290070320"/>
      </c:barChart>
      <c:dateAx>
        <c:axId val="290065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70320"/>
        <c:crosses val="autoZero"/>
        <c:auto val="1"/>
        <c:lblOffset val="100"/>
        <c:baseTimeUnit val="months"/>
      </c:dateAx>
      <c:valAx>
        <c:axId val="290070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06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2</c:v>
                </c:pt>
                <c:pt idx="1">
                  <c:v>7</c:v>
                </c:pt>
                <c:pt idx="2">
                  <c:v>4</c:v>
                </c:pt>
                <c:pt idx="3">
                  <c:v>3</c:v>
                </c:pt>
                <c:pt idx="4">
                  <c:v>4</c:v>
                </c:pt>
                <c:pt idx="5">
                  <c:v>18</c:v>
                </c:pt>
                <c:pt idx="6">
                  <c:v>10</c:v>
                </c:pt>
                <c:pt idx="7">
                  <c:v>15</c:v>
                </c:pt>
                <c:pt idx="8">
                  <c:v>12</c:v>
                </c:pt>
                <c:pt idx="9">
                  <c:v>9</c:v>
                </c:pt>
                <c:pt idx="10">
                  <c:v>10</c:v>
                </c:pt>
                <c:pt idx="11">
                  <c:v>12</c:v>
                </c:pt>
                <c:pt idx="12">
                  <c:v>5</c:v>
                </c:pt>
              </c:numCache>
            </c:numRef>
          </c:val>
          <c:extLst>
            <c:ext xmlns:c16="http://schemas.microsoft.com/office/drawing/2014/chart" uri="{C3380CC4-5D6E-409C-BE32-E72D297353CC}">
              <c16:uniqueId val="{00000000-CA3E-4604-98CA-6FE5AE076BA6}"/>
            </c:ext>
          </c:extLst>
        </c:ser>
        <c:dLbls>
          <c:showLegendKey val="0"/>
          <c:showVal val="0"/>
          <c:showCatName val="0"/>
          <c:showSerName val="0"/>
          <c:showPercent val="0"/>
          <c:showBubbleSize val="0"/>
        </c:dLbls>
        <c:gapWidth val="219"/>
        <c:overlap val="-27"/>
        <c:axId val="347971944"/>
        <c:axId val="353222192"/>
      </c:barChart>
      <c:dateAx>
        <c:axId val="347971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22192"/>
        <c:crosses val="autoZero"/>
        <c:auto val="1"/>
        <c:lblOffset val="100"/>
        <c:baseTimeUnit val="months"/>
      </c:dateAx>
      <c:valAx>
        <c:axId val="35322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971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1954</c:v>
                </c:pt>
                <c:pt idx="1">
                  <c:v>3951</c:v>
                </c:pt>
                <c:pt idx="2">
                  <c:v>3259</c:v>
                </c:pt>
                <c:pt idx="3">
                  <c:v>2134</c:v>
                </c:pt>
                <c:pt idx="4">
                  <c:v>4860</c:v>
                </c:pt>
                <c:pt idx="5">
                  <c:v>5472</c:v>
                </c:pt>
                <c:pt idx="6">
                  <c:v>7785</c:v>
                </c:pt>
                <c:pt idx="7">
                  <c:v>6797</c:v>
                </c:pt>
                <c:pt idx="8">
                  <c:v>4312</c:v>
                </c:pt>
                <c:pt idx="9">
                  <c:v>4690</c:v>
                </c:pt>
                <c:pt idx="10">
                  <c:v>7579</c:v>
                </c:pt>
                <c:pt idx="11">
                  <c:v>5210</c:v>
                </c:pt>
                <c:pt idx="12">
                  <c:v>2059</c:v>
                </c:pt>
              </c:numCache>
            </c:numRef>
          </c:val>
          <c:extLst>
            <c:ext xmlns:c16="http://schemas.microsoft.com/office/drawing/2014/chart" uri="{C3380CC4-5D6E-409C-BE32-E72D297353CC}">
              <c16:uniqueId val="{00000000-B960-436B-A7DC-41B6B8C193EE}"/>
            </c:ext>
          </c:extLst>
        </c:ser>
        <c:dLbls>
          <c:showLegendKey val="0"/>
          <c:showVal val="0"/>
          <c:showCatName val="0"/>
          <c:showSerName val="0"/>
          <c:showPercent val="0"/>
          <c:showBubbleSize val="0"/>
        </c:dLbls>
        <c:gapWidth val="219"/>
        <c:overlap val="-27"/>
        <c:axId val="353222848"/>
        <c:axId val="353223176"/>
      </c:barChart>
      <c:dateAx>
        <c:axId val="353222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23176"/>
        <c:crosses val="autoZero"/>
        <c:auto val="1"/>
        <c:lblOffset val="100"/>
        <c:baseTimeUnit val="months"/>
      </c:dateAx>
      <c:valAx>
        <c:axId val="35322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222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7</c:v>
                </c:pt>
                <c:pt idx="1">
                  <c:v>4</c:v>
                </c:pt>
                <c:pt idx="2">
                  <c:v>0</c:v>
                </c:pt>
                <c:pt idx="3">
                  <c:v>3</c:v>
                </c:pt>
                <c:pt idx="4">
                  <c:v>2</c:v>
                </c:pt>
                <c:pt idx="5">
                  <c:v>4</c:v>
                </c:pt>
                <c:pt idx="6">
                  <c:v>6</c:v>
                </c:pt>
                <c:pt idx="7">
                  <c:v>3</c:v>
                </c:pt>
                <c:pt idx="8">
                  <c:v>5</c:v>
                </c:pt>
                <c:pt idx="9">
                  <c:v>-2</c:v>
                </c:pt>
                <c:pt idx="10">
                  <c:v>6</c:v>
                </c:pt>
                <c:pt idx="11">
                  <c:v>6</c:v>
                </c:pt>
                <c:pt idx="12">
                  <c:v>6</c:v>
                </c:pt>
              </c:numCache>
            </c:numRef>
          </c:val>
          <c:extLst>
            <c:ext xmlns:c16="http://schemas.microsoft.com/office/drawing/2014/chart" uri="{C3380CC4-5D6E-409C-BE32-E72D297353CC}">
              <c16:uniqueId val="{00000000-37EF-4634-B9C4-3FEF154E1DB6}"/>
            </c:ext>
          </c:extLst>
        </c:ser>
        <c:dLbls>
          <c:showLegendKey val="0"/>
          <c:showVal val="0"/>
          <c:showCatName val="0"/>
          <c:showSerName val="0"/>
          <c:showPercent val="0"/>
          <c:showBubbleSize val="0"/>
        </c:dLbls>
        <c:gapWidth val="219"/>
        <c:overlap val="-27"/>
        <c:axId val="356524040"/>
        <c:axId val="356520104"/>
      </c:barChart>
      <c:dateAx>
        <c:axId val="356524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0104"/>
        <c:crosses val="autoZero"/>
        <c:auto val="1"/>
        <c:lblOffset val="100"/>
        <c:baseTimeUnit val="months"/>
      </c:dateAx>
      <c:valAx>
        <c:axId val="3565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4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3</c:v>
                </c:pt>
                <c:pt idx="1">
                  <c:v>2</c:v>
                </c:pt>
                <c:pt idx="2">
                  <c:v>2</c:v>
                </c:pt>
                <c:pt idx="3">
                  <c:v>2</c:v>
                </c:pt>
                <c:pt idx="4">
                  <c:v>4</c:v>
                </c:pt>
                <c:pt idx="5">
                  <c:v>3</c:v>
                </c:pt>
                <c:pt idx="6">
                  <c:v>4</c:v>
                </c:pt>
                <c:pt idx="7">
                  <c:v>3</c:v>
                </c:pt>
                <c:pt idx="8">
                  <c:v>4</c:v>
                </c:pt>
                <c:pt idx="9">
                  <c:v>4</c:v>
                </c:pt>
                <c:pt idx="10">
                  <c:v>5</c:v>
                </c:pt>
                <c:pt idx="11">
                  <c:v>5</c:v>
                </c:pt>
                <c:pt idx="12">
                  <c:v>6</c:v>
                </c:pt>
              </c:numCache>
            </c:numRef>
          </c:val>
          <c:extLst>
            <c:ext xmlns:c16="http://schemas.microsoft.com/office/drawing/2014/chart" uri="{C3380CC4-5D6E-409C-BE32-E72D297353CC}">
              <c16:uniqueId val="{00000000-D969-411C-B919-77F35C826F8E}"/>
            </c:ext>
          </c:extLst>
        </c:ser>
        <c:dLbls>
          <c:showLegendKey val="0"/>
          <c:showVal val="0"/>
          <c:showCatName val="0"/>
          <c:showSerName val="0"/>
          <c:showPercent val="0"/>
          <c:showBubbleSize val="0"/>
        </c:dLbls>
        <c:gapWidth val="219"/>
        <c:overlap val="-27"/>
        <c:axId val="356519448"/>
        <c:axId val="356523712"/>
      </c:barChart>
      <c:dateAx>
        <c:axId val="3565194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23712"/>
        <c:crosses val="autoZero"/>
        <c:auto val="1"/>
        <c:lblOffset val="100"/>
        <c:baseTimeUnit val="months"/>
      </c:dateAx>
      <c:valAx>
        <c:axId val="35652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51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263</c:v>
                </c:pt>
                <c:pt idx="1">
                  <c:v>238</c:v>
                </c:pt>
                <c:pt idx="2">
                  <c:v>257</c:v>
                </c:pt>
                <c:pt idx="3">
                  <c:v>133</c:v>
                </c:pt>
                <c:pt idx="4">
                  <c:v>113</c:v>
                </c:pt>
                <c:pt idx="5">
                  <c:v>110</c:v>
                </c:pt>
                <c:pt idx="6">
                  <c:v>125</c:v>
                </c:pt>
                <c:pt idx="7">
                  <c:v>187</c:v>
                </c:pt>
                <c:pt idx="8">
                  <c:v>156</c:v>
                </c:pt>
                <c:pt idx="9">
                  <c:v>1024</c:v>
                </c:pt>
                <c:pt idx="10">
                  <c:v>1561</c:v>
                </c:pt>
                <c:pt idx="11">
                  <c:v>186</c:v>
                </c:pt>
                <c:pt idx="12">
                  <c:v>169</c:v>
                </c:pt>
              </c:numCache>
            </c:numRef>
          </c:val>
          <c:extLst>
            <c:ext xmlns:c16="http://schemas.microsoft.com/office/drawing/2014/chart" uri="{C3380CC4-5D6E-409C-BE32-E72D297353CC}">
              <c16:uniqueId val="{00000000-4591-45D1-813D-B23E3F5A664A}"/>
            </c:ext>
          </c:extLst>
        </c:ser>
        <c:dLbls>
          <c:showLegendKey val="0"/>
          <c:showVal val="0"/>
          <c:showCatName val="0"/>
          <c:showSerName val="0"/>
          <c:showPercent val="0"/>
          <c:showBubbleSize val="0"/>
        </c:dLbls>
        <c:gapWidth val="219"/>
        <c:overlap val="-27"/>
        <c:axId val="358870128"/>
        <c:axId val="358866848"/>
      </c:barChart>
      <c:dateAx>
        <c:axId val="358870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66848"/>
        <c:crosses val="autoZero"/>
        <c:auto val="1"/>
        <c:lblOffset val="100"/>
        <c:baseTimeUnit val="months"/>
      </c:dateAx>
      <c:valAx>
        <c:axId val="35886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870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19</c:v>
                </c:pt>
                <c:pt idx="1">
                  <c:v>27</c:v>
                </c:pt>
                <c:pt idx="2">
                  <c:v>26</c:v>
                </c:pt>
                <c:pt idx="3">
                  <c:v>21</c:v>
                </c:pt>
                <c:pt idx="4">
                  <c:v>25</c:v>
                </c:pt>
                <c:pt idx="5">
                  <c:v>22</c:v>
                </c:pt>
                <c:pt idx="6">
                  <c:v>23</c:v>
                </c:pt>
                <c:pt idx="7">
                  <c:v>25</c:v>
                </c:pt>
                <c:pt idx="8">
                  <c:v>40</c:v>
                </c:pt>
                <c:pt idx="9">
                  <c:v>21</c:v>
                </c:pt>
                <c:pt idx="10">
                  <c:v>36</c:v>
                </c:pt>
                <c:pt idx="11">
                  <c:v>30</c:v>
                </c:pt>
                <c:pt idx="12">
                  <c:v>31</c:v>
                </c:pt>
              </c:numCache>
            </c:numRef>
          </c:val>
          <c:extLst>
            <c:ext xmlns:c16="http://schemas.microsoft.com/office/drawing/2014/chart" uri="{C3380CC4-5D6E-409C-BE32-E72D297353CC}">
              <c16:uniqueId val="{00000000-DBA9-4314-BC5C-CE2A4E2DF024}"/>
            </c:ext>
          </c:extLst>
        </c:ser>
        <c:dLbls>
          <c:showLegendKey val="0"/>
          <c:showVal val="0"/>
          <c:showCatName val="0"/>
          <c:showSerName val="0"/>
          <c:showPercent val="0"/>
          <c:showBubbleSize val="0"/>
        </c:dLbls>
        <c:gapWidth val="219"/>
        <c:overlap val="-27"/>
        <c:axId val="294087080"/>
        <c:axId val="294087408"/>
      </c:barChart>
      <c:dateAx>
        <c:axId val="294087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87408"/>
        <c:crosses val="autoZero"/>
        <c:auto val="1"/>
        <c:lblOffset val="100"/>
        <c:baseTimeUnit val="months"/>
      </c:dateAx>
      <c:valAx>
        <c:axId val="294087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087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5</c:v>
                </c:pt>
                <c:pt idx="1">
                  <c:v>6</c:v>
                </c:pt>
                <c:pt idx="2">
                  <c:v>7</c:v>
                </c:pt>
                <c:pt idx="3">
                  <c:v>3</c:v>
                </c:pt>
                <c:pt idx="4">
                  <c:v>11</c:v>
                </c:pt>
                <c:pt idx="5">
                  <c:v>5</c:v>
                </c:pt>
                <c:pt idx="6">
                  <c:v>-2</c:v>
                </c:pt>
                <c:pt idx="7">
                  <c:v>4</c:v>
                </c:pt>
                <c:pt idx="8">
                  <c:v>-1</c:v>
                </c:pt>
                <c:pt idx="9">
                  <c:v>4</c:v>
                </c:pt>
                <c:pt idx="10">
                  <c:v>3</c:v>
                </c:pt>
                <c:pt idx="11">
                  <c:v>11</c:v>
                </c:pt>
                <c:pt idx="12">
                  <c:v>13</c:v>
                </c:pt>
              </c:numCache>
            </c:numRef>
          </c:val>
          <c:extLst>
            <c:ext xmlns:c16="http://schemas.microsoft.com/office/drawing/2014/chart" uri="{C3380CC4-5D6E-409C-BE32-E72D297353CC}">
              <c16:uniqueId val="{00000000-A661-42CD-86DF-15A5AF3684E6}"/>
            </c:ext>
          </c:extLst>
        </c:ser>
        <c:dLbls>
          <c:showLegendKey val="0"/>
          <c:showVal val="0"/>
          <c:showCatName val="0"/>
          <c:showSerName val="0"/>
          <c:showPercent val="0"/>
          <c:showBubbleSize val="0"/>
        </c:dLbls>
        <c:gapWidth val="219"/>
        <c:overlap val="-27"/>
        <c:axId val="428778072"/>
        <c:axId val="428782992"/>
      </c:barChart>
      <c:dateAx>
        <c:axId val="42877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82992"/>
        <c:crosses val="autoZero"/>
        <c:auto val="1"/>
        <c:lblOffset val="100"/>
        <c:baseTimeUnit val="months"/>
      </c:dateAx>
      <c:valAx>
        <c:axId val="428782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7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Sheet1!$A$2:$A$14</c:f>
              <c:numCache>
                <c:formatCode>m/d/yyyy</c:formatCode>
                <c:ptCount val="13"/>
                <c:pt idx="0">
                  <c:v>43132</c:v>
                </c:pt>
                <c:pt idx="1">
                  <c:v>43160</c:v>
                </c:pt>
                <c:pt idx="2">
                  <c:v>43191</c:v>
                </c:pt>
                <c:pt idx="3">
                  <c:v>43221</c:v>
                </c:pt>
                <c:pt idx="4">
                  <c:v>43252</c:v>
                </c:pt>
                <c:pt idx="5">
                  <c:v>43282</c:v>
                </c:pt>
                <c:pt idx="6">
                  <c:v>43313</c:v>
                </c:pt>
                <c:pt idx="7">
                  <c:v>43344</c:v>
                </c:pt>
                <c:pt idx="8">
                  <c:v>43374</c:v>
                </c:pt>
                <c:pt idx="9">
                  <c:v>43405</c:v>
                </c:pt>
                <c:pt idx="10">
                  <c:v>43435</c:v>
                </c:pt>
                <c:pt idx="11">
                  <c:v>43466</c:v>
                </c:pt>
                <c:pt idx="12">
                  <c:v>43497</c:v>
                </c:pt>
              </c:numCache>
            </c:numRef>
          </c:cat>
          <c:val>
            <c:numRef>
              <c:f>Sheet1!$B$2:$B$14</c:f>
              <c:numCache>
                <c:formatCode>General</c:formatCode>
                <c:ptCount val="13"/>
                <c:pt idx="0">
                  <c:v>9</c:v>
                </c:pt>
                <c:pt idx="1">
                  <c:v>8</c:v>
                </c:pt>
                <c:pt idx="2">
                  <c:v>9</c:v>
                </c:pt>
                <c:pt idx="3">
                  <c:v>9</c:v>
                </c:pt>
                <c:pt idx="4">
                  <c:v>12</c:v>
                </c:pt>
                <c:pt idx="5">
                  <c:v>12</c:v>
                </c:pt>
                <c:pt idx="6">
                  <c:v>13</c:v>
                </c:pt>
                <c:pt idx="7">
                  <c:v>13</c:v>
                </c:pt>
                <c:pt idx="8">
                  <c:v>10</c:v>
                </c:pt>
                <c:pt idx="9">
                  <c:v>10</c:v>
                </c:pt>
                <c:pt idx="10">
                  <c:v>10</c:v>
                </c:pt>
                <c:pt idx="11">
                  <c:v>10</c:v>
                </c:pt>
                <c:pt idx="12">
                  <c:v>12</c:v>
                </c:pt>
              </c:numCache>
            </c:numRef>
          </c:val>
          <c:extLst>
            <c:ext xmlns:c16="http://schemas.microsoft.com/office/drawing/2014/chart" uri="{C3380CC4-5D6E-409C-BE32-E72D297353CC}">
              <c16:uniqueId val="{00000000-1F85-4980-9A45-A594CF0C5245}"/>
            </c:ext>
          </c:extLst>
        </c:ser>
        <c:dLbls>
          <c:showLegendKey val="0"/>
          <c:showVal val="0"/>
          <c:showCatName val="0"/>
          <c:showSerName val="0"/>
          <c:showPercent val="0"/>
          <c:showBubbleSize val="0"/>
        </c:dLbls>
        <c:gapWidth val="219"/>
        <c:overlap val="-27"/>
        <c:axId val="428787912"/>
        <c:axId val="428790864"/>
      </c:barChart>
      <c:dateAx>
        <c:axId val="42878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90864"/>
        <c:crosses val="autoZero"/>
        <c:auto val="1"/>
        <c:lblOffset val="100"/>
        <c:baseTimeUnit val="months"/>
      </c:dateAx>
      <c:valAx>
        <c:axId val="428790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8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28911-3A33-45E3-8404-7072C3371A23}"/>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B65073BB-4680-4D7A-884E-FD543D5632E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2212876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EFD97-565A-42D6-BF32-E9B191EB09A5}"/>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BE1F69C9-3C86-4F99-A0B3-34D269152ACF}"/>
              </a:ext>
            </a:extLst>
          </p:cNvPr>
          <p:cNvGraphicFramePr>
            <a:graphicFrameLocks noGrp="1"/>
          </p:cNvGraphicFramePr>
          <p:nvPr>
            <p:ph type="chart" sz="quarter" idx="13"/>
            <p:extLst>
              <p:ext uri="{D42A27DB-BD31-4B8C-83A1-F6EECF244321}">
                <p14:modId xmlns:p14="http://schemas.microsoft.com/office/powerpoint/2010/main" val="1989819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6B439E-9D8B-46E6-B218-3CFFD186D907}"/>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3264B6B9-DFB3-4F11-83DC-36A2C795B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62562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1830A7-82F0-4EBE-B01F-C8E91684E4EB}"/>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20F65FF8-2AF9-4C2C-A586-E4F6A5A1DC88}"/>
              </a:ext>
            </a:extLst>
          </p:cNvPr>
          <p:cNvGraphicFramePr>
            <a:graphicFrameLocks noGrp="1"/>
          </p:cNvGraphicFramePr>
          <p:nvPr>
            <p:ph type="tbl" sz="quarter" idx="13"/>
            <p:extLst>
              <p:ext uri="{D42A27DB-BD31-4B8C-83A1-F6EECF244321}">
                <p14:modId xmlns:p14="http://schemas.microsoft.com/office/powerpoint/2010/main" val="1257929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03665616"/>
                    </a:ext>
                  </a:extLst>
                </a:gridCol>
                <a:gridCol w="740664">
                  <a:extLst>
                    <a:ext uri="{9D8B030D-6E8A-4147-A177-3AD203B41FA5}">
                      <a16:colId xmlns:a16="http://schemas.microsoft.com/office/drawing/2014/main" val="1824600340"/>
                    </a:ext>
                  </a:extLst>
                </a:gridCol>
                <a:gridCol w="740664">
                  <a:extLst>
                    <a:ext uri="{9D8B030D-6E8A-4147-A177-3AD203B41FA5}">
                      <a16:colId xmlns:a16="http://schemas.microsoft.com/office/drawing/2014/main" val="616206370"/>
                    </a:ext>
                  </a:extLst>
                </a:gridCol>
                <a:gridCol w="740664">
                  <a:extLst>
                    <a:ext uri="{9D8B030D-6E8A-4147-A177-3AD203B41FA5}">
                      <a16:colId xmlns:a16="http://schemas.microsoft.com/office/drawing/2014/main" val="3409278695"/>
                    </a:ext>
                  </a:extLst>
                </a:gridCol>
                <a:gridCol w="740664">
                  <a:extLst>
                    <a:ext uri="{9D8B030D-6E8A-4147-A177-3AD203B41FA5}">
                      <a16:colId xmlns:a16="http://schemas.microsoft.com/office/drawing/2014/main" val="3309927633"/>
                    </a:ext>
                  </a:extLst>
                </a:gridCol>
                <a:gridCol w="740664">
                  <a:extLst>
                    <a:ext uri="{9D8B030D-6E8A-4147-A177-3AD203B41FA5}">
                      <a16:colId xmlns:a16="http://schemas.microsoft.com/office/drawing/2014/main" val="3111803321"/>
                    </a:ext>
                  </a:extLst>
                </a:gridCol>
                <a:gridCol w="740664">
                  <a:extLst>
                    <a:ext uri="{9D8B030D-6E8A-4147-A177-3AD203B41FA5}">
                      <a16:colId xmlns:a16="http://schemas.microsoft.com/office/drawing/2014/main" val="969202354"/>
                    </a:ext>
                  </a:extLst>
                </a:gridCol>
                <a:gridCol w="740664">
                  <a:extLst>
                    <a:ext uri="{9D8B030D-6E8A-4147-A177-3AD203B41FA5}">
                      <a16:colId xmlns:a16="http://schemas.microsoft.com/office/drawing/2014/main" val="3091336668"/>
                    </a:ext>
                  </a:extLst>
                </a:gridCol>
                <a:gridCol w="740664">
                  <a:extLst>
                    <a:ext uri="{9D8B030D-6E8A-4147-A177-3AD203B41FA5}">
                      <a16:colId xmlns:a16="http://schemas.microsoft.com/office/drawing/2014/main" val="3382496564"/>
                    </a:ext>
                  </a:extLst>
                </a:gridCol>
                <a:gridCol w="740664">
                  <a:extLst>
                    <a:ext uri="{9D8B030D-6E8A-4147-A177-3AD203B41FA5}">
                      <a16:colId xmlns:a16="http://schemas.microsoft.com/office/drawing/2014/main" val="127392346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84376373"/>
                  </a:ext>
                </a:extLst>
              </a:tr>
              <a:tr h="370840">
                <a:tc>
                  <a:txBody>
                    <a:bodyPr/>
                    <a:lstStyle/>
                    <a:p>
                      <a:r>
                        <a:rPr lang="en-US" sz="1000"/>
                        <a:t>Tokio Marine America</a:t>
                      </a:r>
                    </a:p>
                  </a:txBody>
                  <a:tcPr/>
                </a:tc>
                <a:tc>
                  <a:txBody>
                    <a:bodyPr/>
                    <a:lstStyle/>
                    <a:p>
                      <a:r>
                        <a:rPr lang="en-US" sz="1000"/>
                        <a:t>199</a:t>
                      </a:r>
                    </a:p>
                  </a:txBody>
                  <a:tcPr/>
                </a:tc>
                <a:tc>
                  <a:txBody>
                    <a:bodyPr/>
                    <a:lstStyle/>
                    <a:p>
                      <a:r>
                        <a:rPr lang="en-US" sz="1000"/>
                        <a:t>0</a:t>
                      </a:r>
                    </a:p>
                  </a:txBody>
                  <a:tcPr/>
                </a:tc>
                <a:tc>
                  <a:txBody>
                    <a:bodyPr/>
                    <a:lstStyle/>
                    <a:p>
                      <a:r>
                        <a:rPr lang="en-US" sz="1000"/>
                        <a:t>11</a:t>
                      </a:r>
                    </a:p>
                  </a:txBody>
                  <a:tcPr/>
                </a:tc>
                <a:tc>
                  <a:txBody>
                    <a:bodyPr/>
                    <a:lstStyle/>
                    <a:p>
                      <a:r>
                        <a:rPr lang="en-US" sz="1000"/>
                        <a:t>48</a:t>
                      </a:r>
                    </a:p>
                  </a:txBody>
                  <a:tcPr/>
                </a:tc>
                <a:tc>
                  <a:txBody>
                    <a:bodyPr/>
                    <a:lstStyle/>
                    <a:p>
                      <a:r>
                        <a:rPr lang="en-US" sz="1000"/>
                        <a:t>5</a:t>
                      </a:r>
                    </a:p>
                  </a:txBody>
                  <a:tcPr/>
                </a:tc>
                <a:tc>
                  <a:txBody>
                    <a:bodyPr/>
                    <a:lstStyle/>
                    <a:p>
                      <a:r>
                        <a:rPr lang="en-US" sz="1000"/>
                        <a:t>11</a:t>
                      </a:r>
                    </a:p>
                  </a:txBody>
                  <a:tcPr/>
                </a:tc>
                <a:tc>
                  <a:txBody>
                    <a:bodyPr/>
                    <a:lstStyle/>
                    <a:p>
                      <a:r>
                        <a:rPr lang="en-US" sz="1000"/>
                        <a:t>0</a:t>
                      </a:r>
                    </a:p>
                  </a:txBody>
                  <a:tcPr/>
                </a:tc>
                <a:tc>
                  <a:txBody>
                    <a:bodyPr/>
                    <a:lstStyle/>
                    <a:p>
                      <a:r>
                        <a:rPr lang="en-US" sz="1000"/>
                        <a:t>2.9237 %</a:t>
                      </a:r>
                    </a:p>
                  </a:txBody>
                  <a:tcPr/>
                </a:tc>
                <a:tc>
                  <a:txBody>
                    <a:bodyPr/>
                    <a:lstStyle/>
                    <a:p>
                      <a:r>
                        <a:rPr lang="en-US" sz="1000"/>
                        <a:t>0.0 %</a:t>
                      </a:r>
                    </a:p>
                  </a:txBody>
                  <a:tcPr/>
                </a:tc>
                <a:extLst>
                  <a:ext uri="{0D108BD9-81ED-4DB2-BD59-A6C34878D82A}">
                    <a16:rowId xmlns:a16="http://schemas.microsoft.com/office/drawing/2014/main" val="4007071946"/>
                  </a:ext>
                </a:extLst>
              </a:tr>
            </a:tbl>
          </a:graphicData>
        </a:graphic>
      </p:graphicFrame>
      <p:sp>
        <p:nvSpPr>
          <p:cNvPr id="4" name="Text Placeholder 3">
            <a:extLst>
              <a:ext uri="{FF2B5EF4-FFF2-40B4-BE49-F238E27FC236}">
                <a16:creationId xmlns:a16="http://schemas.microsoft.com/office/drawing/2014/main" id="{EA2002F2-0185-4F74-A9B3-6D6B8642313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437879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F2AB6B-69E3-4062-BB8D-EF467220208B}"/>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744912F4-917E-45E6-8101-4E0B69A72C76}"/>
              </a:ext>
            </a:extLst>
          </p:cNvPr>
          <p:cNvGraphicFramePr>
            <a:graphicFrameLocks noGrp="1"/>
          </p:cNvGraphicFramePr>
          <p:nvPr>
            <p:ph type="chart" sz="quarter" idx="13"/>
            <p:extLst>
              <p:ext uri="{D42A27DB-BD31-4B8C-83A1-F6EECF244321}">
                <p14:modId xmlns:p14="http://schemas.microsoft.com/office/powerpoint/2010/main" val="2037948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1CCED7-2104-4DBB-90E2-7EDC2CF068FE}"/>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5082A3EA-9D37-4003-A68F-523BA4D110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89345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2D4F4-1EE2-4C48-A485-95C0AC9CA14C}"/>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143C4510-3022-4BF6-A6BE-8A4E0DD833C6}"/>
              </a:ext>
            </a:extLst>
          </p:cNvPr>
          <p:cNvGraphicFramePr>
            <a:graphicFrameLocks noGrp="1"/>
          </p:cNvGraphicFramePr>
          <p:nvPr>
            <p:ph type="chart" sz="quarter" idx="13"/>
            <p:extLst>
              <p:ext uri="{D42A27DB-BD31-4B8C-83A1-F6EECF244321}">
                <p14:modId xmlns:p14="http://schemas.microsoft.com/office/powerpoint/2010/main" val="6130722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3C5F1-2CA1-44A4-A1D1-80C9C0DB0AED}"/>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D0398B54-4FE4-476D-B2B6-9850D8B0F7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3469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5ABF-98BB-4200-A997-0A7FBB6B0E1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BF5DD812-30A5-4BCC-898C-90B7D4BEC579}"/>
              </a:ext>
            </a:extLst>
          </p:cNvPr>
          <p:cNvGraphicFramePr>
            <a:graphicFrameLocks noGrp="1"/>
          </p:cNvGraphicFramePr>
          <p:nvPr>
            <p:ph type="chart" sz="quarter" idx="13"/>
            <p:extLst>
              <p:ext uri="{D42A27DB-BD31-4B8C-83A1-F6EECF244321}">
                <p14:modId xmlns:p14="http://schemas.microsoft.com/office/powerpoint/2010/main" val="4011177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E39D14-6B81-4971-9EDE-5E0B993A2EC4}"/>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3642403D-44E4-4232-A4AC-B7D59D8FE7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129009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CA49-C653-4C67-B34E-28AF41EE5A7D}"/>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F038850C-1E93-4758-8208-5EDF0BC2BA71}"/>
              </a:ext>
            </a:extLst>
          </p:cNvPr>
          <p:cNvGraphicFramePr>
            <a:graphicFrameLocks noGrp="1"/>
          </p:cNvGraphicFramePr>
          <p:nvPr>
            <p:ph type="tbl" sz="quarter" idx="13"/>
            <p:extLst>
              <p:ext uri="{D42A27DB-BD31-4B8C-83A1-F6EECF244321}">
                <p14:modId xmlns:p14="http://schemas.microsoft.com/office/powerpoint/2010/main" val="3495680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6629932"/>
                    </a:ext>
                  </a:extLst>
                </a:gridCol>
                <a:gridCol w="658368">
                  <a:extLst>
                    <a:ext uri="{9D8B030D-6E8A-4147-A177-3AD203B41FA5}">
                      <a16:colId xmlns:a16="http://schemas.microsoft.com/office/drawing/2014/main" val="3378853912"/>
                    </a:ext>
                  </a:extLst>
                </a:gridCol>
                <a:gridCol w="658368">
                  <a:extLst>
                    <a:ext uri="{9D8B030D-6E8A-4147-A177-3AD203B41FA5}">
                      <a16:colId xmlns:a16="http://schemas.microsoft.com/office/drawing/2014/main" val="3032310036"/>
                    </a:ext>
                  </a:extLst>
                </a:gridCol>
                <a:gridCol w="658368">
                  <a:extLst>
                    <a:ext uri="{9D8B030D-6E8A-4147-A177-3AD203B41FA5}">
                      <a16:colId xmlns:a16="http://schemas.microsoft.com/office/drawing/2014/main" val="2180365620"/>
                    </a:ext>
                  </a:extLst>
                </a:gridCol>
                <a:gridCol w="658368">
                  <a:extLst>
                    <a:ext uri="{9D8B030D-6E8A-4147-A177-3AD203B41FA5}">
                      <a16:colId xmlns:a16="http://schemas.microsoft.com/office/drawing/2014/main" val="3375831833"/>
                    </a:ext>
                  </a:extLst>
                </a:gridCol>
                <a:gridCol w="658368">
                  <a:extLst>
                    <a:ext uri="{9D8B030D-6E8A-4147-A177-3AD203B41FA5}">
                      <a16:colId xmlns:a16="http://schemas.microsoft.com/office/drawing/2014/main" val="3815580227"/>
                    </a:ext>
                  </a:extLst>
                </a:gridCol>
                <a:gridCol w="658368">
                  <a:extLst>
                    <a:ext uri="{9D8B030D-6E8A-4147-A177-3AD203B41FA5}">
                      <a16:colId xmlns:a16="http://schemas.microsoft.com/office/drawing/2014/main" val="2767467204"/>
                    </a:ext>
                  </a:extLst>
                </a:gridCol>
                <a:gridCol w="658368">
                  <a:extLst>
                    <a:ext uri="{9D8B030D-6E8A-4147-A177-3AD203B41FA5}">
                      <a16:colId xmlns:a16="http://schemas.microsoft.com/office/drawing/2014/main" val="457005527"/>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31475645"/>
                  </a:ext>
                </a:extLst>
              </a:tr>
              <a:tr h="370840">
                <a:tc>
                  <a:txBody>
                    <a:bodyPr/>
                    <a:lstStyle/>
                    <a:p>
                      <a:r>
                        <a:rPr lang="en-US" sz="1000" b="1"/>
                        <a:t> Tokio Marine America - 2019-02-06 13:00:00 </a:t>
                      </a:r>
                      <a:r>
                        <a:rPr lang="en-US" sz="1000"/>
                        <a:t> 
 Medalit won the 2018 TMA CSR "Superhero" Award for her efforts supporting charitable organizations, both at work and during her personal time. She is truly a CSR champion! #tmacares #anshininaction</a:t>
                      </a:r>
                    </a:p>
                  </a:txBody>
                  <a:tcPr/>
                </a:tc>
                <a:tc>
                  <a:txBody>
                    <a:bodyPr/>
                    <a:lstStyle/>
                    <a:p>
                      <a:r>
                        <a:rPr lang="en-US" sz="1000"/>
                        <a:t>31</a:t>
                      </a:r>
                    </a:p>
                  </a:txBody>
                  <a:tcPr/>
                </a:tc>
                <a:tc>
                  <a:txBody>
                    <a:bodyPr/>
                    <a:lstStyle/>
                    <a:p>
                      <a:r>
                        <a:rPr lang="en-US" sz="1000"/>
                        <a:t>24</a:t>
                      </a:r>
                    </a:p>
                  </a:txBody>
                  <a:tcPr/>
                </a:tc>
                <a:tc>
                  <a:txBody>
                    <a:bodyPr/>
                    <a:lstStyle/>
                    <a:p>
                      <a:r>
                        <a:rPr lang="en-US" sz="1000"/>
                        <a:t>5</a:t>
                      </a:r>
                    </a:p>
                  </a:txBody>
                  <a:tcPr/>
                </a:tc>
                <a:tc>
                  <a:txBody>
                    <a:bodyPr/>
                    <a:lstStyle/>
                    <a:p>
                      <a:r>
                        <a:rPr lang="en-US" sz="1000"/>
                        <a:t>2</a:t>
                      </a:r>
                    </a:p>
                  </a:txBody>
                  <a:tcPr/>
                </a:tc>
                <a:tc>
                  <a:txBody>
                    <a:bodyPr/>
                    <a:lstStyle/>
                    <a:p>
                      <a:r>
                        <a:rPr lang="en-US" sz="1000"/>
                        <a:t>15.3465 %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178458984"/>
                  </a:ext>
                </a:extLst>
              </a:tr>
              <a:tr h="370840">
                <a:tc>
                  <a:txBody>
                    <a:bodyPr/>
                    <a:lstStyle/>
                    <a:p>
                      <a:r>
                        <a:rPr lang="en-US" sz="1000" b="1"/>
                        <a:t> Tokio Marine America - 2019-02-08 17:00:01 </a:t>
                      </a:r>
                      <a:r>
                        <a:rPr lang="en-US" sz="1000"/>
                        <a:t> 
 Our Next Generation Leadership program participants have organized a fundraising drive for @BeTheMatch. Operated by the National Marrow Donor Program, Be The Match manages the largest and most diverse marrow registry in the world. They work every day to save lives through transplant. Consider donating today. #bethematch #donatetoday #giving #leadership</a:t>
                      </a:r>
                    </a:p>
                  </a:txBody>
                  <a:tcPr/>
                </a:tc>
                <a:tc>
                  <a:txBody>
                    <a:bodyPr/>
                    <a:lstStyle/>
                    <a:p>
                      <a:r>
                        <a:rPr lang="en-US" sz="1000"/>
                        <a:t>5</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2.4752 %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474495374"/>
                  </a:ext>
                </a:extLst>
              </a:tr>
              <a:tr h="370840">
                <a:tc>
                  <a:txBody>
                    <a:bodyPr/>
                    <a:lstStyle/>
                    <a:p>
                      <a:r>
                        <a:rPr lang="en-US" sz="1000" b="1"/>
                        <a:t> Tokio Marine America - 2019-02-20 17:08:54 </a:t>
                      </a:r>
                      <a:r>
                        <a:rPr lang="en-US" sz="1000"/>
                        <a:t> 
 #Millennials want to give back and make a difference, a @DeloitteUS study shows that 76 percent of millennials view business as a force for positive social change, which is aligned with what insurers do every day. TMA is proud to offer our employees opportunities to give back. Check out these TMA career opportunities today! http://bit.ly/2N3wF5U #InsuranceGivesBack #ICM2019</a:t>
                      </a:r>
                    </a:p>
                  </a:txBody>
                  <a:tcPr/>
                </a:tc>
                <a:tc>
                  <a:txBody>
                    <a:bodyPr/>
                    <a:lstStyle/>
                    <a:p>
                      <a:r>
                        <a:rPr lang="en-US" sz="1000"/>
                        <a:t>4</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2.0202 %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944559434"/>
                  </a:ext>
                </a:extLst>
              </a:tr>
            </a:tbl>
          </a:graphicData>
        </a:graphic>
      </p:graphicFrame>
      <p:sp>
        <p:nvSpPr>
          <p:cNvPr id="4" name="Text Placeholder 3">
            <a:extLst>
              <a:ext uri="{FF2B5EF4-FFF2-40B4-BE49-F238E27FC236}">
                <a16:creationId xmlns:a16="http://schemas.microsoft.com/office/drawing/2014/main" id="{D4CB810D-7662-4974-ADEB-2EC2085AA01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199140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916500-153D-4C7A-8D7F-184C3816AEC7}"/>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CC6118DB-9E59-4D28-ADD4-37988B44431B}"/>
              </a:ext>
            </a:extLst>
          </p:cNvPr>
          <p:cNvGraphicFramePr>
            <a:graphicFrameLocks noGrp="1"/>
          </p:cNvGraphicFramePr>
          <p:nvPr>
            <p:ph type="tbl" sz="quarter" idx="13"/>
            <p:extLst>
              <p:ext uri="{D42A27DB-BD31-4B8C-83A1-F6EECF244321}">
                <p14:modId xmlns:p14="http://schemas.microsoft.com/office/powerpoint/2010/main" val="3945312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122369070"/>
                    </a:ext>
                  </a:extLst>
                </a:gridCol>
                <a:gridCol w="493776">
                  <a:extLst>
                    <a:ext uri="{9D8B030D-6E8A-4147-A177-3AD203B41FA5}">
                      <a16:colId xmlns:a16="http://schemas.microsoft.com/office/drawing/2014/main" val="1625768351"/>
                    </a:ext>
                  </a:extLst>
                </a:gridCol>
                <a:gridCol w="493776">
                  <a:extLst>
                    <a:ext uri="{9D8B030D-6E8A-4147-A177-3AD203B41FA5}">
                      <a16:colId xmlns:a16="http://schemas.microsoft.com/office/drawing/2014/main" val="1140733999"/>
                    </a:ext>
                  </a:extLst>
                </a:gridCol>
                <a:gridCol w="493776">
                  <a:extLst>
                    <a:ext uri="{9D8B030D-6E8A-4147-A177-3AD203B41FA5}">
                      <a16:colId xmlns:a16="http://schemas.microsoft.com/office/drawing/2014/main" val="3272487095"/>
                    </a:ext>
                  </a:extLst>
                </a:gridCol>
                <a:gridCol w="493776">
                  <a:extLst>
                    <a:ext uri="{9D8B030D-6E8A-4147-A177-3AD203B41FA5}">
                      <a16:colId xmlns:a16="http://schemas.microsoft.com/office/drawing/2014/main" val="781944132"/>
                    </a:ext>
                  </a:extLst>
                </a:gridCol>
                <a:gridCol w="493776">
                  <a:extLst>
                    <a:ext uri="{9D8B030D-6E8A-4147-A177-3AD203B41FA5}">
                      <a16:colId xmlns:a16="http://schemas.microsoft.com/office/drawing/2014/main" val="3059831068"/>
                    </a:ext>
                  </a:extLst>
                </a:gridCol>
                <a:gridCol w="493776">
                  <a:extLst>
                    <a:ext uri="{9D8B030D-6E8A-4147-A177-3AD203B41FA5}">
                      <a16:colId xmlns:a16="http://schemas.microsoft.com/office/drawing/2014/main" val="2635156953"/>
                    </a:ext>
                  </a:extLst>
                </a:gridCol>
                <a:gridCol w="493776">
                  <a:extLst>
                    <a:ext uri="{9D8B030D-6E8A-4147-A177-3AD203B41FA5}">
                      <a16:colId xmlns:a16="http://schemas.microsoft.com/office/drawing/2014/main" val="1599855690"/>
                    </a:ext>
                  </a:extLst>
                </a:gridCol>
                <a:gridCol w="493776">
                  <a:extLst>
                    <a:ext uri="{9D8B030D-6E8A-4147-A177-3AD203B41FA5}">
                      <a16:colId xmlns:a16="http://schemas.microsoft.com/office/drawing/2014/main" val="2960623438"/>
                    </a:ext>
                  </a:extLst>
                </a:gridCol>
                <a:gridCol w="493776">
                  <a:extLst>
                    <a:ext uri="{9D8B030D-6E8A-4147-A177-3AD203B41FA5}">
                      <a16:colId xmlns:a16="http://schemas.microsoft.com/office/drawing/2014/main" val="1758523243"/>
                    </a:ext>
                  </a:extLst>
                </a:gridCol>
                <a:gridCol w="493776">
                  <a:extLst>
                    <a:ext uri="{9D8B030D-6E8A-4147-A177-3AD203B41FA5}">
                      <a16:colId xmlns:a16="http://schemas.microsoft.com/office/drawing/2014/main" val="3013982636"/>
                    </a:ext>
                  </a:extLst>
                </a:gridCol>
                <a:gridCol w="493776">
                  <a:extLst>
                    <a:ext uri="{9D8B030D-6E8A-4147-A177-3AD203B41FA5}">
                      <a16:colId xmlns:a16="http://schemas.microsoft.com/office/drawing/2014/main" val="1437931354"/>
                    </a:ext>
                  </a:extLst>
                </a:gridCol>
                <a:gridCol w="493776">
                  <a:extLst>
                    <a:ext uri="{9D8B030D-6E8A-4147-A177-3AD203B41FA5}">
                      <a16:colId xmlns:a16="http://schemas.microsoft.com/office/drawing/2014/main" val="668076347"/>
                    </a:ext>
                  </a:extLst>
                </a:gridCol>
                <a:gridCol w="493776">
                  <a:extLst>
                    <a:ext uri="{9D8B030D-6E8A-4147-A177-3AD203B41FA5}">
                      <a16:colId xmlns:a16="http://schemas.microsoft.com/office/drawing/2014/main" val="232019387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05915908"/>
                  </a:ext>
                </a:extLst>
              </a:tr>
              <a:tr h="370840">
                <a:tc>
                  <a:txBody>
                    <a:bodyPr/>
                    <a:lstStyle/>
                    <a:p>
                      <a:r>
                        <a:rPr lang="en-US" sz="1000"/>
                        <a:t>@TokioMAmerica</a:t>
                      </a:r>
                    </a:p>
                  </a:txBody>
                  <a:tcPr/>
                </a:tc>
                <a:tc>
                  <a:txBody>
                    <a:bodyPr/>
                    <a:lstStyle/>
                    <a:p>
                      <a:r>
                        <a:rPr lang="en-US" sz="1000"/>
                        <a:t>119</a:t>
                      </a:r>
                    </a:p>
                  </a:txBody>
                  <a:tcPr/>
                </a:tc>
                <a:tc>
                  <a:txBody>
                    <a:bodyPr/>
                    <a:lstStyle/>
                    <a:p>
                      <a:r>
                        <a:rPr lang="en-US" sz="1000"/>
                        <a:t>6</a:t>
                      </a:r>
                    </a:p>
                  </a:txBody>
                  <a:tcPr/>
                </a:tc>
                <a:tc>
                  <a:txBody>
                    <a:bodyPr/>
                    <a:lstStyle/>
                    <a:p>
                      <a:r>
                        <a:rPr lang="en-US" sz="1000"/>
                        <a:t>19</a:t>
                      </a:r>
                    </a:p>
                  </a:txBody>
                  <a:tcPr/>
                </a:tc>
                <a:tc>
                  <a:txBody>
                    <a:bodyPr/>
                    <a:lstStyle/>
                    <a:p>
                      <a:r>
                        <a:rPr lang="en-US" sz="1000"/>
                        <a:t>12</a:t>
                      </a:r>
                    </a:p>
                  </a:txBody>
                  <a:tcPr/>
                </a:tc>
                <a:tc>
                  <a:txBody>
                    <a:bodyPr/>
                    <a:lstStyle/>
                    <a:p>
                      <a:r>
                        <a:rPr lang="en-US" sz="1000"/>
                        <a:t>2</a:t>
                      </a:r>
                    </a:p>
                  </a:txBody>
                  <a:tcPr/>
                </a:tc>
                <a:tc>
                  <a:txBody>
                    <a:bodyPr/>
                    <a:lstStyle/>
                    <a:p>
                      <a:r>
                        <a:rPr lang="en-US" sz="1000"/>
                        <a:t>5</a:t>
                      </a:r>
                    </a:p>
                  </a:txBody>
                  <a:tcPr/>
                </a:tc>
                <a:tc>
                  <a:txBody>
                    <a:bodyPr/>
                    <a:lstStyle/>
                    <a:p>
                      <a:r>
                        <a:rPr lang="en-US" sz="1000"/>
                        <a:t>21</a:t>
                      </a:r>
                    </a:p>
                  </a:txBody>
                  <a:tcPr/>
                </a:tc>
                <a:tc>
                  <a:txBody>
                    <a:bodyPr/>
                    <a:lstStyle/>
                    <a:p>
                      <a:r>
                        <a:rPr lang="en-US" sz="1000"/>
                        <a:t>17</a:t>
                      </a:r>
                    </a:p>
                  </a:txBody>
                  <a:tcPr/>
                </a:tc>
                <a:tc>
                  <a:txBody>
                    <a:bodyPr/>
                    <a:lstStyle/>
                    <a:p>
                      <a:r>
                        <a:rPr lang="en-US" sz="1000"/>
                        <a:t>57</a:t>
                      </a:r>
                    </a:p>
                  </a:txBody>
                  <a:tcPr/>
                </a:tc>
                <a:tc>
                  <a:txBody>
                    <a:bodyPr/>
                    <a:lstStyle/>
                    <a:p>
                      <a:r>
                        <a:rPr lang="en-US" sz="1000"/>
                        <a:t>2</a:t>
                      </a:r>
                    </a:p>
                  </a:txBody>
                  <a:tcPr/>
                </a:tc>
                <a:tc>
                  <a:txBody>
                    <a:bodyPr/>
                    <a:lstStyle/>
                    <a:p>
                      <a:r>
                        <a:rPr lang="en-US" sz="1000"/>
                        <a:t>4</a:t>
                      </a:r>
                    </a:p>
                  </a:txBody>
                  <a:tcPr/>
                </a:tc>
                <a:tc>
                  <a:txBody>
                    <a:bodyPr/>
                    <a:lstStyle/>
                    <a:p>
                      <a:r>
                        <a:rPr lang="en-US" sz="1000"/>
                        <a:t>5.4598 %</a:t>
                      </a:r>
                    </a:p>
                  </a:txBody>
                  <a:tcPr/>
                </a:tc>
                <a:tc>
                  <a:txBody>
                    <a:bodyPr/>
                    <a:lstStyle/>
                    <a:p>
                      <a:r>
                        <a:rPr lang="en-US" sz="1000"/>
                        <a:t>0.0 %</a:t>
                      </a:r>
                    </a:p>
                  </a:txBody>
                  <a:tcPr/>
                </a:tc>
                <a:extLst>
                  <a:ext uri="{0D108BD9-81ED-4DB2-BD59-A6C34878D82A}">
                    <a16:rowId xmlns:a16="http://schemas.microsoft.com/office/drawing/2014/main" val="918592509"/>
                  </a:ext>
                </a:extLst>
              </a:tr>
            </a:tbl>
          </a:graphicData>
        </a:graphic>
      </p:graphicFrame>
      <p:sp>
        <p:nvSpPr>
          <p:cNvPr id="4" name="Text Placeholder 3">
            <a:extLst>
              <a:ext uri="{FF2B5EF4-FFF2-40B4-BE49-F238E27FC236}">
                <a16:creationId xmlns:a16="http://schemas.microsoft.com/office/drawing/2014/main" id="{BFEA76C3-47A9-4B6D-9250-CDB10E44B784}"/>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7057531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16422-4135-405A-BBD7-27DEA22FAB14}"/>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0E829806-C0B8-4B8A-B319-61605C21863E}"/>
              </a:ext>
            </a:extLst>
          </p:cNvPr>
          <p:cNvGraphicFramePr>
            <a:graphicFrameLocks noGrp="1"/>
          </p:cNvGraphicFramePr>
          <p:nvPr>
            <p:ph type="chart" sz="quarter" idx="13"/>
            <p:extLst>
              <p:ext uri="{D42A27DB-BD31-4B8C-83A1-F6EECF244321}">
                <p14:modId xmlns:p14="http://schemas.microsoft.com/office/powerpoint/2010/main" val="409241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A76884-29B4-407A-8ECB-B7401D0E2065}"/>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EA4F2E3F-4FE4-4BC8-97B1-9B88773EB3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1610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1E7A4-F780-493C-BA64-2683AEFC1160}"/>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1EF331C4-D0AB-47CD-B47D-1FB1B488741D}"/>
              </a:ext>
            </a:extLst>
          </p:cNvPr>
          <p:cNvGraphicFramePr>
            <a:graphicFrameLocks noGrp="1"/>
          </p:cNvGraphicFramePr>
          <p:nvPr>
            <p:ph type="chart" sz="quarter" idx="13"/>
            <p:extLst>
              <p:ext uri="{D42A27DB-BD31-4B8C-83A1-F6EECF244321}">
                <p14:modId xmlns:p14="http://schemas.microsoft.com/office/powerpoint/2010/main" val="3716687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E7E00C-2E8E-4818-B2B9-A817E75A10F4}"/>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1580ABE2-D1BB-4F7C-9726-E5E7A767C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1751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4F79A-F968-4462-B19E-FB7A470D563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297C683C-2104-4D5D-B506-BE2E331AFB54}"/>
              </a:ext>
            </a:extLst>
          </p:cNvPr>
          <p:cNvGraphicFramePr>
            <a:graphicFrameLocks noGrp="1"/>
          </p:cNvGraphicFramePr>
          <p:nvPr>
            <p:ph type="tbl" sz="quarter" idx="13"/>
            <p:extLst>
              <p:ext uri="{D42A27DB-BD31-4B8C-83A1-F6EECF244321}">
                <p14:modId xmlns:p14="http://schemas.microsoft.com/office/powerpoint/2010/main" val="158029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14294155"/>
                    </a:ext>
                  </a:extLst>
                </a:gridCol>
                <a:gridCol w="822960">
                  <a:extLst>
                    <a:ext uri="{9D8B030D-6E8A-4147-A177-3AD203B41FA5}">
                      <a16:colId xmlns:a16="http://schemas.microsoft.com/office/drawing/2014/main" val="1497360384"/>
                    </a:ext>
                  </a:extLst>
                </a:gridCol>
                <a:gridCol w="822960">
                  <a:extLst>
                    <a:ext uri="{9D8B030D-6E8A-4147-A177-3AD203B41FA5}">
                      <a16:colId xmlns:a16="http://schemas.microsoft.com/office/drawing/2014/main" val="2135538989"/>
                    </a:ext>
                  </a:extLst>
                </a:gridCol>
                <a:gridCol w="822960">
                  <a:extLst>
                    <a:ext uri="{9D8B030D-6E8A-4147-A177-3AD203B41FA5}">
                      <a16:colId xmlns:a16="http://schemas.microsoft.com/office/drawing/2014/main" val="3941372805"/>
                    </a:ext>
                  </a:extLst>
                </a:gridCol>
                <a:gridCol w="822960">
                  <a:extLst>
                    <a:ext uri="{9D8B030D-6E8A-4147-A177-3AD203B41FA5}">
                      <a16:colId xmlns:a16="http://schemas.microsoft.com/office/drawing/2014/main" val="83070590"/>
                    </a:ext>
                  </a:extLst>
                </a:gridCol>
                <a:gridCol w="822960">
                  <a:extLst>
                    <a:ext uri="{9D8B030D-6E8A-4147-A177-3AD203B41FA5}">
                      <a16:colId xmlns:a16="http://schemas.microsoft.com/office/drawing/2014/main" val="196402136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334793632"/>
                  </a:ext>
                </a:extLst>
              </a:tr>
              <a:tr h="370840">
                <a:tc>
                  <a:txBody>
                    <a:bodyPr/>
                    <a:lstStyle/>
                    <a:p>
                      <a:r>
                        <a:rPr lang="en-US" sz="1000" b="1"/>
                        <a:t> @TokioMAmerica - 2019-02-13 13:02:31 </a:t>
                      </a:r>
                      <a:r>
                        <a:rPr lang="en-US" sz="1000"/>
                        <a:t>
  TMA is proud to be part of the Tokio Marine Group Companies originally established in Japan. In an effort to learn more about our roots, some our Jersey City employees attended a workshop about "Kakizome" - traditional Japanese calligraphy written at the start of the new year. https://t.co/OH2rB4lJYn</a:t>
                      </a:r>
                    </a:p>
                  </a:txBody>
                  <a:tcPr/>
                </a:tc>
                <a:tc>
                  <a:txBody>
                    <a:bodyPr/>
                    <a:lstStyle/>
                    <a:p>
                      <a:r>
                        <a:rPr lang="en-US" sz="1000"/>
                        <a:t>No</a:t>
                      </a:r>
                    </a:p>
                  </a:txBody>
                  <a:tcPr/>
                </a:tc>
                <a:tc>
                  <a:txBody>
                    <a:bodyPr/>
                    <a:lstStyle/>
                    <a:p>
                      <a:r>
                        <a:rPr lang="en-US" sz="1000"/>
                        <a:t>3</a:t>
                      </a:r>
                    </a:p>
                  </a:txBody>
                  <a:tcPr/>
                </a:tc>
                <a:tc>
                  <a:txBody>
                    <a:bodyPr/>
                    <a:lstStyle/>
                    <a:p>
                      <a:r>
                        <a:rPr lang="en-US" sz="1000"/>
                        <a:t>8</a:t>
                      </a:r>
                    </a:p>
                  </a:txBody>
                  <a:tcPr/>
                </a:tc>
                <a:tc>
                  <a:txBody>
                    <a:bodyPr/>
                    <a:lstStyle/>
                    <a:p>
                      <a:r>
                        <a:rPr lang="en-US" sz="1000"/>
                        <a:t>0</a:t>
                      </a:r>
                    </a:p>
                  </a:txBody>
                  <a:tcPr/>
                </a:tc>
                <a:tc>
                  <a:txBody>
                    <a:bodyPr/>
                    <a:lstStyle/>
                    <a:p>
                      <a:r>
                        <a:rPr lang="en-US" sz="1000"/>
                        <a:t>9.4828 %</a:t>
                      </a:r>
                    </a:p>
                  </a:txBody>
                  <a:tcPr/>
                </a:tc>
                <a:extLst>
                  <a:ext uri="{0D108BD9-81ED-4DB2-BD59-A6C34878D82A}">
                    <a16:rowId xmlns:a16="http://schemas.microsoft.com/office/drawing/2014/main" val="2601889863"/>
                  </a:ext>
                </a:extLst>
              </a:tr>
              <a:tr h="370840">
                <a:tc>
                  <a:txBody>
                    <a:bodyPr/>
                    <a:lstStyle/>
                    <a:p>
                      <a:r>
                        <a:rPr lang="en-US" sz="1000" b="1"/>
                        <a:t> @TokioMAmerica - 2019-02-20 16:17:35 </a:t>
                      </a:r>
                      <a:r>
                        <a:rPr lang="en-US" sz="1000"/>
                        <a:t>
  #Millennials want to give back and make a difference, a @DeloitteUS study shows that 76 percent of millennials view business as a force for positive social change. TMA is proud to offer our employees opportunities to give back. https://t.co/oBlw4qtJMB #Hiring #ICM2019 #giveback https://t.co/4uabeipwRv</a:t>
                      </a:r>
                    </a:p>
                  </a:txBody>
                  <a:tcPr/>
                </a:tc>
                <a:tc>
                  <a:txBody>
                    <a:bodyPr/>
                    <a:lstStyle/>
                    <a:p>
                      <a:r>
                        <a:rPr lang="en-US" sz="1000"/>
                        <a:t>No</a:t>
                      </a:r>
                    </a:p>
                  </a:txBody>
                  <a:tcPr/>
                </a:tc>
                <a:tc>
                  <a:txBody>
                    <a:bodyPr/>
                    <a:lstStyle/>
                    <a:p>
                      <a:r>
                        <a:rPr lang="en-US" sz="1000"/>
                        <a:t>2</a:t>
                      </a:r>
                    </a:p>
                  </a:txBody>
                  <a:tcPr/>
                </a:tc>
                <a:tc>
                  <a:txBody>
                    <a:bodyPr/>
                    <a:lstStyle/>
                    <a:p>
                      <a:r>
                        <a:rPr lang="en-US" sz="1000"/>
                        <a:t>7</a:t>
                      </a:r>
                    </a:p>
                  </a:txBody>
                  <a:tcPr/>
                </a:tc>
                <a:tc>
                  <a:txBody>
                    <a:bodyPr/>
                    <a:lstStyle/>
                    <a:p>
                      <a:r>
                        <a:rPr lang="en-US" sz="1000"/>
                        <a:t>0</a:t>
                      </a:r>
                    </a:p>
                  </a:txBody>
                  <a:tcPr/>
                </a:tc>
                <a:tc>
                  <a:txBody>
                    <a:bodyPr/>
                    <a:lstStyle/>
                    <a:p>
                      <a:r>
                        <a:rPr lang="en-US" sz="1000"/>
                        <a:t>7.6271 %</a:t>
                      </a:r>
                    </a:p>
                  </a:txBody>
                  <a:tcPr/>
                </a:tc>
                <a:extLst>
                  <a:ext uri="{0D108BD9-81ED-4DB2-BD59-A6C34878D82A}">
                    <a16:rowId xmlns:a16="http://schemas.microsoft.com/office/drawing/2014/main" val="2959147789"/>
                  </a:ext>
                </a:extLst>
              </a:tr>
              <a:tr h="370840">
                <a:tc>
                  <a:txBody>
                    <a:bodyPr/>
                    <a:lstStyle/>
                    <a:p>
                      <a:r>
                        <a:rPr lang="en-US" sz="1000" b="1"/>
                        <a:t> @TokioMAmerica - 2019-02-04 17:30:16 </a:t>
                      </a:r>
                      <a:r>
                        <a:rPr lang="en-US" sz="1000"/>
                        <a:t>
  Interested in #tech? From #autonomouscars, to to data analytics and other emerging #technology - #insurance has a job for you! Check out the possibilities: https://t.co/JjN4A0CW7C #ICM #InsuranceCareers #hiring #teamTMA https://t.co/0KvYm9liV5</a:t>
                      </a:r>
                    </a:p>
                  </a:txBody>
                  <a:tcPr/>
                </a:tc>
                <a:tc>
                  <a:txBody>
                    <a:bodyPr/>
                    <a:lstStyle/>
                    <a:p>
                      <a:r>
                        <a:rPr lang="en-US" sz="1000"/>
                        <a:t>No</a:t>
                      </a:r>
                    </a:p>
                  </a:txBody>
                  <a:tcPr/>
                </a:tc>
                <a:tc>
                  <a:txBody>
                    <a:bodyPr/>
                    <a:lstStyle/>
                    <a:p>
                      <a:r>
                        <a:rPr lang="en-US" sz="1000"/>
                        <a:t>2</a:t>
                      </a:r>
                    </a:p>
                  </a:txBody>
                  <a:tcPr/>
                </a:tc>
                <a:tc>
                  <a:txBody>
                    <a:bodyPr/>
                    <a:lstStyle/>
                    <a:p>
                      <a:r>
                        <a:rPr lang="en-US" sz="1000"/>
                        <a:t>6</a:t>
                      </a:r>
                    </a:p>
                  </a:txBody>
                  <a:tcPr/>
                </a:tc>
                <a:tc>
                  <a:txBody>
                    <a:bodyPr/>
                    <a:lstStyle/>
                    <a:p>
                      <a:r>
                        <a:rPr lang="en-US" sz="1000"/>
                        <a:t>0</a:t>
                      </a:r>
                    </a:p>
                  </a:txBody>
                  <a:tcPr/>
                </a:tc>
                <a:tc>
                  <a:txBody>
                    <a:bodyPr/>
                    <a:lstStyle/>
                    <a:p>
                      <a:r>
                        <a:rPr lang="en-US" sz="1000"/>
                        <a:t>7.0175 %</a:t>
                      </a:r>
                    </a:p>
                  </a:txBody>
                  <a:tcPr/>
                </a:tc>
                <a:extLst>
                  <a:ext uri="{0D108BD9-81ED-4DB2-BD59-A6C34878D82A}">
                    <a16:rowId xmlns:a16="http://schemas.microsoft.com/office/drawing/2014/main" val="1458792906"/>
                  </a:ext>
                </a:extLst>
              </a:tr>
            </a:tbl>
          </a:graphicData>
        </a:graphic>
      </p:graphicFrame>
      <p:sp>
        <p:nvSpPr>
          <p:cNvPr id="4" name="Text Placeholder 3">
            <a:extLst>
              <a:ext uri="{FF2B5EF4-FFF2-40B4-BE49-F238E27FC236}">
                <a16:creationId xmlns:a16="http://schemas.microsoft.com/office/drawing/2014/main" id="{EF482D6D-30B8-4D36-8DFE-7FD88C125CC8}"/>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4254814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E71DB-EF65-42B4-A005-C073D605E64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3FB5C30D-65CB-42E1-B3FF-2D4B2B208FCD}"/>
              </a:ext>
            </a:extLst>
          </p:cNvPr>
          <p:cNvGraphicFramePr>
            <a:graphicFrameLocks noGrp="1"/>
          </p:cNvGraphicFramePr>
          <p:nvPr>
            <p:ph type="tbl" sz="quarter" idx="13"/>
            <p:extLst>
              <p:ext uri="{D42A27DB-BD31-4B8C-83A1-F6EECF244321}">
                <p14:modId xmlns:p14="http://schemas.microsoft.com/office/powerpoint/2010/main" val="3236881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62580639"/>
                    </a:ext>
                  </a:extLst>
                </a:gridCol>
                <a:gridCol w="1069848">
                  <a:extLst>
                    <a:ext uri="{9D8B030D-6E8A-4147-A177-3AD203B41FA5}">
                      <a16:colId xmlns:a16="http://schemas.microsoft.com/office/drawing/2014/main" val="1778888789"/>
                    </a:ext>
                  </a:extLst>
                </a:gridCol>
                <a:gridCol w="1069848">
                  <a:extLst>
                    <a:ext uri="{9D8B030D-6E8A-4147-A177-3AD203B41FA5}">
                      <a16:colId xmlns:a16="http://schemas.microsoft.com/office/drawing/2014/main" val="2312325234"/>
                    </a:ext>
                  </a:extLst>
                </a:gridCol>
                <a:gridCol w="1069848">
                  <a:extLst>
                    <a:ext uri="{9D8B030D-6E8A-4147-A177-3AD203B41FA5}">
                      <a16:colId xmlns:a16="http://schemas.microsoft.com/office/drawing/2014/main" val="625614632"/>
                    </a:ext>
                  </a:extLst>
                </a:gridCol>
                <a:gridCol w="1069848">
                  <a:extLst>
                    <a:ext uri="{9D8B030D-6E8A-4147-A177-3AD203B41FA5}">
                      <a16:colId xmlns:a16="http://schemas.microsoft.com/office/drawing/2014/main" val="2662001734"/>
                    </a:ext>
                  </a:extLst>
                </a:gridCol>
                <a:gridCol w="1069848">
                  <a:extLst>
                    <a:ext uri="{9D8B030D-6E8A-4147-A177-3AD203B41FA5}">
                      <a16:colId xmlns:a16="http://schemas.microsoft.com/office/drawing/2014/main" val="2995810834"/>
                    </a:ext>
                  </a:extLst>
                </a:gridCol>
                <a:gridCol w="1069848">
                  <a:extLst>
                    <a:ext uri="{9D8B030D-6E8A-4147-A177-3AD203B41FA5}">
                      <a16:colId xmlns:a16="http://schemas.microsoft.com/office/drawing/2014/main" val="77752759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816871350"/>
                  </a:ext>
                </a:extLst>
              </a:tr>
              <a:tr h="370840">
                <a:tc>
                  <a:txBody>
                    <a:bodyPr/>
                    <a:lstStyle/>
                    <a:p>
                      <a:r>
                        <a:rPr lang="en-US" sz="1000"/>
                        <a:t>Tokio Marine America</a:t>
                      </a:r>
                    </a:p>
                  </a:txBody>
                  <a:tcPr/>
                </a:tc>
                <a:tc>
                  <a:txBody>
                    <a:bodyPr/>
                    <a:lstStyle/>
                    <a:p>
                      <a:r>
                        <a:rPr lang="en-US" sz="1000"/>
                        <a:t>8951</a:t>
                      </a:r>
                    </a:p>
                  </a:txBody>
                  <a:tcPr/>
                </a:tc>
                <a:tc>
                  <a:txBody>
                    <a:bodyPr/>
                    <a:lstStyle/>
                    <a:p>
                      <a:r>
                        <a:rPr lang="en-US" sz="1000"/>
                        <a:t>169</a:t>
                      </a:r>
                    </a:p>
                  </a:txBody>
                  <a:tcPr/>
                </a:tc>
                <a:tc>
                  <a:txBody>
                    <a:bodyPr/>
                    <a:lstStyle/>
                    <a:p>
                      <a:r>
                        <a:rPr lang="en-US" sz="1000"/>
                        <a:t>13</a:t>
                      </a:r>
                    </a:p>
                  </a:txBody>
                  <a:tcPr/>
                </a:tc>
                <a:tc>
                  <a:txBody>
                    <a:bodyPr/>
                    <a:lstStyle/>
                    <a:p>
                      <a:r>
                        <a:rPr lang="en-US" sz="1000"/>
                        <a:t>396</a:t>
                      </a:r>
                    </a:p>
                  </a:txBody>
                  <a:tcPr/>
                </a:tc>
                <a:tc>
                  <a:txBody>
                    <a:bodyPr/>
                    <a:lstStyle/>
                    <a:p>
                      <a:r>
                        <a:rPr lang="en-US" sz="1000"/>
                        <a:t>9</a:t>
                      </a:r>
                    </a:p>
                  </a:txBody>
                  <a:tcPr/>
                </a:tc>
                <a:tc>
                  <a:txBody>
                    <a:bodyPr/>
                    <a:lstStyle/>
                    <a:p>
                      <a:r>
                        <a:rPr lang="en-US" sz="1000"/>
                        <a:t>0.3514 %</a:t>
                      </a:r>
                    </a:p>
                  </a:txBody>
                  <a:tcPr/>
                </a:tc>
                <a:extLst>
                  <a:ext uri="{0D108BD9-81ED-4DB2-BD59-A6C34878D82A}">
                    <a16:rowId xmlns:a16="http://schemas.microsoft.com/office/drawing/2014/main" val="1269195656"/>
                  </a:ext>
                </a:extLst>
              </a:tr>
            </a:tbl>
          </a:graphicData>
        </a:graphic>
      </p:graphicFrame>
      <p:sp>
        <p:nvSpPr>
          <p:cNvPr id="4" name="Text Placeholder 3">
            <a:extLst>
              <a:ext uri="{FF2B5EF4-FFF2-40B4-BE49-F238E27FC236}">
                <a16:creationId xmlns:a16="http://schemas.microsoft.com/office/drawing/2014/main" id="{8AA13630-F77D-4FAA-93F9-A391711816D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72726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33DBD-E565-42DE-B95C-5553921D84AC}"/>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655B53BE-6A1D-49B0-9B71-96293F18B077}"/>
              </a:ext>
            </a:extLst>
          </p:cNvPr>
          <p:cNvGraphicFramePr>
            <a:graphicFrameLocks noGrp="1"/>
          </p:cNvGraphicFramePr>
          <p:nvPr>
            <p:ph type="chart" sz="quarter" idx="13"/>
            <p:extLst>
              <p:ext uri="{D42A27DB-BD31-4B8C-83A1-F6EECF244321}">
                <p14:modId xmlns:p14="http://schemas.microsoft.com/office/powerpoint/2010/main" val="22759702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283E0E-FEFE-4140-8659-74043D6C11E5}"/>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9C91A28A-F052-4A64-ADC3-C12917618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1995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5087E-2892-4275-917E-6508C1A22D0A}"/>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AEDC274-247D-4EA8-8FB9-8505E41DFEEB}"/>
              </a:ext>
            </a:extLst>
          </p:cNvPr>
          <p:cNvGraphicFramePr>
            <a:graphicFrameLocks noGrp="1"/>
          </p:cNvGraphicFramePr>
          <p:nvPr>
            <p:ph type="chart" sz="quarter" idx="13"/>
            <p:extLst>
              <p:ext uri="{D42A27DB-BD31-4B8C-83A1-F6EECF244321}">
                <p14:modId xmlns:p14="http://schemas.microsoft.com/office/powerpoint/2010/main" val="3361163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707324E-1BDF-4ECA-80CE-422092D17695}"/>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B19FF5A0-62ED-4CC3-95C6-3DAC86BBA4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429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C7EB7-237B-40C0-BF5C-C6A57EFF70F4}"/>
              </a:ext>
            </a:extLst>
          </p:cNvPr>
          <p:cNvSpPr>
            <a:spLocks noGrp="1"/>
          </p:cNvSpPr>
          <p:nvPr>
            <p:ph type="title"/>
          </p:nvPr>
        </p:nvSpPr>
        <p:spPr/>
        <p:txBody>
          <a:bodyPr/>
          <a:lstStyle/>
          <a:p>
            <a:r>
              <a:rPr lang="en-US"/>
              <a:t>LinkedIn Updates Table | Tokio Marine America - 1 of 2</a:t>
            </a:r>
          </a:p>
        </p:txBody>
      </p:sp>
      <p:graphicFrame>
        <p:nvGraphicFramePr>
          <p:cNvPr id="5" name="Table Placeholder 4">
            <a:extLst>
              <a:ext uri="{FF2B5EF4-FFF2-40B4-BE49-F238E27FC236}">
                <a16:creationId xmlns:a16="http://schemas.microsoft.com/office/drawing/2014/main" id="{A966C0B5-D0A2-4AE1-9A46-6BBA00637A7E}"/>
              </a:ext>
            </a:extLst>
          </p:cNvPr>
          <p:cNvGraphicFramePr>
            <a:graphicFrameLocks noGrp="1"/>
          </p:cNvGraphicFramePr>
          <p:nvPr>
            <p:ph type="tbl" sz="quarter" idx="13"/>
            <p:extLst>
              <p:ext uri="{D42A27DB-BD31-4B8C-83A1-F6EECF244321}">
                <p14:modId xmlns:p14="http://schemas.microsoft.com/office/powerpoint/2010/main" val="353238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3225693981"/>
                    </a:ext>
                  </a:extLst>
                </a:gridCol>
                <a:gridCol w="905256">
                  <a:extLst>
                    <a:ext uri="{9D8B030D-6E8A-4147-A177-3AD203B41FA5}">
                      <a16:colId xmlns:a16="http://schemas.microsoft.com/office/drawing/2014/main" val="1174703148"/>
                    </a:ext>
                  </a:extLst>
                </a:gridCol>
                <a:gridCol w="987552">
                  <a:extLst>
                    <a:ext uri="{9D8B030D-6E8A-4147-A177-3AD203B41FA5}">
                      <a16:colId xmlns:a16="http://schemas.microsoft.com/office/drawing/2014/main" val="1397450091"/>
                    </a:ext>
                  </a:extLst>
                </a:gridCol>
                <a:gridCol w="987552">
                  <a:extLst>
                    <a:ext uri="{9D8B030D-6E8A-4147-A177-3AD203B41FA5}">
                      <a16:colId xmlns:a16="http://schemas.microsoft.com/office/drawing/2014/main" val="930131458"/>
                    </a:ext>
                  </a:extLst>
                </a:gridCol>
                <a:gridCol w="987552">
                  <a:extLst>
                    <a:ext uri="{9D8B030D-6E8A-4147-A177-3AD203B41FA5}">
                      <a16:colId xmlns:a16="http://schemas.microsoft.com/office/drawing/2014/main" val="414775747"/>
                    </a:ext>
                  </a:extLst>
                </a:gridCol>
                <a:gridCol w="987552">
                  <a:extLst>
                    <a:ext uri="{9D8B030D-6E8A-4147-A177-3AD203B41FA5}">
                      <a16:colId xmlns:a16="http://schemas.microsoft.com/office/drawing/2014/main" val="1659536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510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Tokio Marine America - 2019-02-13 13:05:50 </a:t>
                      </a:r>
                      <a:r>
                        <a:rPr kumimoji="0" lang="en-US" sz="1000" b="0" i="0" u="none" strike="noStrike" kern="1200" cap="none" spc="0" normalizeH="0" baseline="0" noProof="0">
                          <a:ln>
                            <a:noFill/>
                          </a:ln>
                          <a:solidFill>
                            <a:prstClr val="black"/>
                          </a:solidFill>
                          <a:effectLst/>
                          <a:uLnTx/>
                          <a:uFillTx/>
                          <a:latin typeface="+mn-lt"/>
                          <a:ea typeface="+mn-ea"/>
                          <a:cs typeface="+mn-cs"/>
                        </a:rPr>
                        <a:t>
  TMA is proud to be part of the Tokio Marine Group Companies originally established in Japan. In an effort to learn more about our roots, some our Jersey City employees attended a workshop about "Kakizome" - traditional Japanese calligraphy written at the start of the new year.  #calligraphy #tma #funatwork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https://media.licdn.com/dms/image/C4E22AQEADu4r3DbYmg/feedshare-shrink_800/0?e=1552539600&amp;v=beta&amp;t=ODOHWdWTdjvA6vXg0dFEysC_y5MbkIhfCkBP3vm5IQE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73939575"/>
                  </a:ext>
                </a:extLst>
              </a:tr>
            </a:tbl>
          </a:graphicData>
        </a:graphic>
      </p:graphicFrame>
      <p:sp>
        <p:nvSpPr>
          <p:cNvPr id="4" name="Text Placeholder 3">
            <a:extLst>
              <a:ext uri="{FF2B5EF4-FFF2-40B4-BE49-F238E27FC236}">
                <a16:creationId xmlns:a16="http://schemas.microsoft.com/office/drawing/2014/main" id="{C8F4BBE2-3D08-4774-9114-8EA805D2847D}"/>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5620130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9EAD2-AB2A-42A8-B45D-F098EB13E1F7}"/>
              </a:ext>
            </a:extLst>
          </p:cNvPr>
          <p:cNvSpPr>
            <a:spLocks noGrp="1"/>
          </p:cNvSpPr>
          <p:nvPr>
            <p:ph type="title"/>
          </p:nvPr>
        </p:nvSpPr>
        <p:spPr/>
        <p:txBody>
          <a:bodyPr/>
          <a:lstStyle/>
          <a:p>
            <a:r>
              <a:rPr lang="en-US"/>
              <a:t>LinkedIn Updates Table | Tokio Marine America - 2 of 2</a:t>
            </a:r>
          </a:p>
        </p:txBody>
      </p:sp>
      <p:graphicFrame>
        <p:nvGraphicFramePr>
          <p:cNvPr id="5" name="Table Placeholder 4">
            <a:extLst>
              <a:ext uri="{FF2B5EF4-FFF2-40B4-BE49-F238E27FC236}">
                <a16:creationId xmlns:a16="http://schemas.microsoft.com/office/drawing/2014/main" id="{4D08E151-803D-485B-A080-4BD6102BCD45}"/>
              </a:ext>
            </a:extLst>
          </p:cNvPr>
          <p:cNvGraphicFramePr>
            <a:graphicFrameLocks noGrp="1"/>
          </p:cNvGraphicFramePr>
          <p:nvPr>
            <p:ph type="tbl" sz="quarter" idx="13"/>
            <p:extLst>
              <p:ext uri="{D42A27DB-BD31-4B8C-83A1-F6EECF244321}">
                <p14:modId xmlns:p14="http://schemas.microsoft.com/office/powerpoint/2010/main" val="32047626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374136">
                  <a:extLst>
                    <a:ext uri="{9D8B030D-6E8A-4147-A177-3AD203B41FA5}">
                      <a16:colId xmlns:a16="http://schemas.microsoft.com/office/drawing/2014/main" val="1443462627"/>
                    </a:ext>
                  </a:extLst>
                </a:gridCol>
                <a:gridCol w="905256">
                  <a:extLst>
                    <a:ext uri="{9D8B030D-6E8A-4147-A177-3AD203B41FA5}">
                      <a16:colId xmlns:a16="http://schemas.microsoft.com/office/drawing/2014/main" val="3579355901"/>
                    </a:ext>
                  </a:extLst>
                </a:gridCol>
                <a:gridCol w="987552">
                  <a:extLst>
                    <a:ext uri="{9D8B030D-6E8A-4147-A177-3AD203B41FA5}">
                      <a16:colId xmlns:a16="http://schemas.microsoft.com/office/drawing/2014/main" val="3112056302"/>
                    </a:ext>
                  </a:extLst>
                </a:gridCol>
                <a:gridCol w="987552">
                  <a:extLst>
                    <a:ext uri="{9D8B030D-6E8A-4147-A177-3AD203B41FA5}">
                      <a16:colId xmlns:a16="http://schemas.microsoft.com/office/drawing/2014/main" val="1722866086"/>
                    </a:ext>
                  </a:extLst>
                </a:gridCol>
                <a:gridCol w="987552">
                  <a:extLst>
                    <a:ext uri="{9D8B030D-6E8A-4147-A177-3AD203B41FA5}">
                      <a16:colId xmlns:a16="http://schemas.microsoft.com/office/drawing/2014/main" val="3087833958"/>
                    </a:ext>
                  </a:extLst>
                </a:gridCol>
                <a:gridCol w="987552">
                  <a:extLst>
                    <a:ext uri="{9D8B030D-6E8A-4147-A177-3AD203B41FA5}">
                      <a16:colId xmlns:a16="http://schemas.microsoft.com/office/drawing/2014/main" val="2813906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9258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Tokio Marine America - 2019-02-08 13:20:43 </a:t>
                      </a:r>
                      <a:r>
                        <a:rPr kumimoji="0" lang="en-US" sz="1000" b="0" i="0" u="none" strike="noStrike" kern="1200" cap="none" spc="0" normalizeH="0" baseline="0" noProof="0">
                          <a:ln>
                            <a:noFill/>
                          </a:ln>
                          <a:solidFill>
                            <a:prstClr val="black"/>
                          </a:solidFill>
                          <a:effectLst/>
                          <a:uLnTx/>
                          <a:uFillTx/>
                          <a:latin typeface="+mn-lt"/>
                          <a:ea typeface="+mn-ea"/>
                          <a:cs typeface="+mn-cs"/>
                        </a:rPr>
                        <a:t>
  Our Next Generation Leadership program participants have organized a fundraising drive for Be The Match. Operated by the National Marrow Donor Program, @BeThe Match Registry manages the largest and most diverse marrow registry in the world. They work every day to save lives through transplant. Consider donating today. #bethematch #donatetoday #giving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https://media.licdn.com/dms/image/C4E22AQGDyai3BXPjPA/feedshare-shrink_8192/0?e=1552539600&amp;v=beta&amp;t=HolNUhrNS3pEnmGUTpo2WauVzeOZ2A8XsQGkKwgdgy8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05658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Tokio Marine America - 2019-02-06 13:01:11 </a:t>
                      </a:r>
                      <a:r>
                        <a:rPr kumimoji="0" lang="en-US" sz="1000" b="0" i="0" u="none" strike="noStrike" kern="1200" cap="none" spc="0" normalizeH="0" baseline="0" noProof="0">
                          <a:ln>
                            <a:noFill/>
                          </a:ln>
                          <a:solidFill>
                            <a:prstClr val="black"/>
                          </a:solidFill>
                          <a:effectLst/>
                          <a:uLnTx/>
                          <a:uFillTx/>
                          <a:latin typeface="+mn-lt"/>
                          <a:ea typeface="+mn-ea"/>
                          <a:cs typeface="+mn-cs"/>
                        </a:rPr>
                        <a:t>
  Medalit won the 2018 TMA CSR "Superhero" Award for her efforts supporting charitable organizations, both at work and during her personal time. She is truly a CSR champion! #tmacares #anshininaction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https://image-store.slidesharecdn.com/770d5517-a907-41dc-9ac4-1b08a048c0cf-large.jpeg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37305414"/>
                  </a:ext>
                </a:extLst>
              </a:tr>
            </a:tbl>
          </a:graphicData>
        </a:graphic>
      </p:graphicFrame>
      <p:sp>
        <p:nvSpPr>
          <p:cNvPr id="4" name="Text Placeholder 3">
            <a:extLst>
              <a:ext uri="{FF2B5EF4-FFF2-40B4-BE49-F238E27FC236}">
                <a16:creationId xmlns:a16="http://schemas.microsoft.com/office/drawing/2014/main" id="{1C59252D-DE88-47A7-8E97-E2EB37C8A74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320175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2EDF9-0866-4D0D-A4CD-90445B63F7B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3124A8B2-8106-4132-AE6C-51E4F35D4CE9}"/>
              </a:ext>
            </a:extLst>
          </p:cNvPr>
          <p:cNvGraphicFramePr>
            <a:graphicFrameLocks noGrp="1"/>
          </p:cNvGraphicFramePr>
          <p:nvPr>
            <p:ph type="tbl" sz="quarter" idx="13"/>
            <p:extLst>
              <p:ext uri="{D42A27DB-BD31-4B8C-83A1-F6EECF244321}">
                <p14:modId xmlns:p14="http://schemas.microsoft.com/office/powerpoint/2010/main" val="116677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6705505"/>
                    </a:ext>
                  </a:extLst>
                </a:gridCol>
                <a:gridCol w="699516">
                  <a:extLst>
                    <a:ext uri="{9D8B030D-6E8A-4147-A177-3AD203B41FA5}">
                      <a16:colId xmlns:a16="http://schemas.microsoft.com/office/drawing/2014/main" val="3349237412"/>
                    </a:ext>
                  </a:extLst>
                </a:gridCol>
                <a:gridCol w="699516">
                  <a:extLst>
                    <a:ext uri="{9D8B030D-6E8A-4147-A177-3AD203B41FA5}">
                      <a16:colId xmlns:a16="http://schemas.microsoft.com/office/drawing/2014/main" val="3657754607"/>
                    </a:ext>
                  </a:extLst>
                </a:gridCol>
                <a:gridCol w="658368">
                  <a:extLst>
                    <a:ext uri="{9D8B030D-6E8A-4147-A177-3AD203B41FA5}">
                      <a16:colId xmlns:a16="http://schemas.microsoft.com/office/drawing/2014/main" val="575123322"/>
                    </a:ext>
                  </a:extLst>
                </a:gridCol>
                <a:gridCol w="658368">
                  <a:extLst>
                    <a:ext uri="{9D8B030D-6E8A-4147-A177-3AD203B41FA5}">
                      <a16:colId xmlns:a16="http://schemas.microsoft.com/office/drawing/2014/main" val="4198255403"/>
                    </a:ext>
                  </a:extLst>
                </a:gridCol>
                <a:gridCol w="658368">
                  <a:extLst>
                    <a:ext uri="{9D8B030D-6E8A-4147-A177-3AD203B41FA5}">
                      <a16:colId xmlns:a16="http://schemas.microsoft.com/office/drawing/2014/main" val="4210646255"/>
                    </a:ext>
                  </a:extLst>
                </a:gridCol>
                <a:gridCol w="699516">
                  <a:extLst>
                    <a:ext uri="{9D8B030D-6E8A-4147-A177-3AD203B41FA5}">
                      <a16:colId xmlns:a16="http://schemas.microsoft.com/office/drawing/2014/main" val="1925375960"/>
                    </a:ext>
                  </a:extLst>
                </a:gridCol>
                <a:gridCol w="699516">
                  <a:extLst>
                    <a:ext uri="{9D8B030D-6E8A-4147-A177-3AD203B41FA5}">
                      <a16:colId xmlns:a16="http://schemas.microsoft.com/office/drawing/2014/main" val="1845838802"/>
                    </a:ext>
                  </a:extLst>
                </a:gridCol>
                <a:gridCol w="699516">
                  <a:extLst>
                    <a:ext uri="{9D8B030D-6E8A-4147-A177-3AD203B41FA5}">
                      <a16:colId xmlns:a16="http://schemas.microsoft.com/office/drawing/2014/main" val="2549640786"/>
                    </a:ext>
                  </a:extLst>
                </a:gridCol>
                <a:gridCol w="658368">
                  <a:extLst>
                    <a:ext uri="{9D8B030D-6E8A-4147-A177-3AD203B41FA5}">
                      <a16:colId xmlns:a16="http://schemas.microsoft.com/office/drawing/2014/main" val="18850195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863442434"/>
                  </a:ext>
                </a:extLst>
              </a:tr>
              <a:tr h="370840">
                <a:tc>
                  <a:txBody>
                    <a:bodyPr/>
                    <a:lstStyle/>
                    <a:p>
                      <a:r>
                        <a:rPr lang="en-US" sz="1000"/>
                        <a:t>tmamerica</a:t>
                      </a:r>
                    </a:p>
                  </a:txBody>
                  <a:tcPr/>
                </a:tc>
                <a:tc>
                  <a:txBody>
                    <a:bodyPr/>
                    <a:lstStyle/>
                    <a:p>
                      <a:r>
                        <a:rPr lang="en-US" sz="1000"/>
                        <a:t>143</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11</a:t>
                      </a:r>
                    </a:p>
                  </a:txBody>
                  <a:tcPr/>
                </a:tc>
                <a:tc>
                  <a:txBody>
                    <a:bodyPr/>
                    <a:lstStyle/>
                    <a:p>
                      <a:r>
                        <a:rPr lang="en-US" sz="1000"/>
                        <a:t>139</a:t>
                      </a:r>
                    </a:p>
                  </a:txBody>
                  <a:tcPr/>
                </a:tc>
                <a:tc>
                  <a:txBody>
                    <a:bodyPr/>
                    <a:lstStyle/>
                    <a:p>
                      <a:r>
                        <a:rPr lang="en-US" sz="1000"/>
                        <a:t>3</a:t>
                      </a:r>
                    </a:p>
                  </a:txBody>
                  <a:tcPr/>
                </a:tc>
                <a:tc>
                  <a:txBody>
                    <a:bodyPr/>
                    <a:lstStyle/>
                    <a:p>
                      <a:r>
                        <a:rPr lang="en-US" sz="1000"/>
                        <a:t>9.4920 %</a:t>
                      </a:r>
                    </a:p>
                  </a:txBody>
                  <a:tcPr/>
                </a:tc>
                <a:extLst>
                  <a:ext uri="{0D108BD9-81ED-4DB2-BD59-A6C34878D82A}">
                    <a16:rowId xmlns:a16="http://schemas.microsoft.com/office/drawing/2014/main" val="1255747913"/>
                  </a:ext>
                </a:extLst>
              </a:tr>
            </a:tbl>
          </a:graphicData>
        </a:graphic>
      </p:graphicFrame>
      <p:sp>
        <p:nvSpPr>
          <p:cNvPr id="4" name="Text Placeholder 3">
            <a:extLst>
              <a:ext uri="{FF2B5EF4-FFF2-40B4-BE49-F238E27FC236}">
                <a16:creationId xmlns:a16="http://schemas.microsoft.com/office/drawing/2014/main" id="{4DAE589D-E1D7-48BB-ADB2-3F04DD19AAB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892484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C3B0C-ED06-4817-AEEB-DAC49FD7966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DBAD4693-34D0-43E8-8DAE-FE319D47C2CA}"/>
              </a:ext>
            </a:extLst>
          </p:cNvPr>
          <p:cNvGraphicFramePr>
            <a:graphicFrameLocks noGrp="1"/>
          </p:cNvGraphicFramePr>
          <p:nvPr>
            <p:ph type="chart" sz="quarter" idx="13"/>
            <p:extLst>
              <p:ext uri="{D42A27DB-BD31-4B8C-83A1-F6EECF244321}">
                <p14:modId xmlns:p14="http://schemas.microsoft.com/office/powerpoint/2010/main" val="1769139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D3583E-1555-4300-B4F6-A27C943E4B24}"/>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F5455632-B4EE-43B1-9588-740FF14C38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30001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F7F43-D004-4DA4-9808-0F3C919059C1}"/>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60937842-3BA1-4A50-8EDE-4509230FCFBA}"/>
              </a:ext>
            </a:extLst>
          </p:cNvPr>
          <p:cNvGraphicFramePr>
            <a:graphicFrameLocks noGrp="1"/>
          </p:cNvGraphicFramePr>
          <p:nvPr>
            <p:ph type="chart" sz="quarter" idx="13"/>
            <p:extLst>
              <p:ext uri="{D42A27DB-BD31-4B8C-83A1-F6EECF244321}">
                <p14:modId xmlns:p14="http://schemas.microsoft.com/office/powerpoint/2010/main" val="1496564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198E14-58EF-4F02-BAFC-7BFAEEBEB952}"/>
              </a:ext>
            </a:extLst>
          </p:cNvPr>
          <p:cNvSpPr>
            <a:spLocks noGrp="1"/>
          </p:cNvSpPr>
          <p:nvPr>
            <p:ph type="body" sz="quarter" idx="14"/>
          </p:nvPr>
        </p:nvSpPr>
        <p:spPr/>
        <p:txBody>
          <a:bodyPr/>
          <a:lstStyle/>
          <a:p>
            <a:r>
              <a:rPr lang="en-US"/>
              <a:t>02/01/2018 - 02/28/2019</a:t>
            </a:r>
          </a:p>
        </p:txBody>
      </p:sp>
      <p:sp>
        <p:nvSpPr>
          <p:cNvPr id="5" name="Footer Placeholder 4">
            <a:extLst>
              <a:ext uri="{FF2B5EF4-FFF2-40B4-BE49-F238E27FC236}">
                <a16:creationId xmlns:a16="http://schemas.microsoft.com/office/drawing/2014/main" id="{CA9379CA-3BBF-431D-B40D-3D3D46020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10015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CB881-E697-4FA8-8E46-1BB1D42A1B4E}"/>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C9ACF098-415A-4A1C-B307-798AEEA627F2}"/>
              </a:ext>
            </a:extLst>
          </p:cNvPr>
          <p:cNvGraphicFramePr>
            <a:graphicFrameLocks noGrp="1"/>
          </p:cNvGraphicFramePr>
          <p:nvPr>
            <p:ph type="tbl" sz="quarter" idx="13"/>
            <p:extLst>
              <p:ext uri="{D42A27DB-BD31-4B8C-83A1-F6EECF244321}">
                <p14:modId xmlns:p14="http://schemas.microsoft.com/office/powerpoint/2010/main" val="3596902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0596189"/>
                    </a:ext>
                  </a:extLst>
                </a:gridCol>
                <a:gridCol w="987552">
                  <a:extLst>
                    <a:ext uri="{9D8B030D-6E8A-4147-A177-3AD203B41FA5}">
                      <a16:colId xmlns:a16="http://schemas.microsoft.com/office/drawing/2014/main" val="1554295527"/>
                    </a:ext>
                  </a:extLst>
                </a:gridCol>
                <a:gridCol w="987552">
                  <a:extLst>
                    <a:ext uri="{9D8B030D-6E8A-4147-A177-3AD203B41FA5}">
                      <a16:colId xmlns:a16="http://schemas.microsoft.com/office/drawing/2014/main" val="2583221881"/>
                    </a:ext>
                  </a:extLst>
                </a:gridCol>
                <a:gridCol w="987552">
                  <a:extLst>
                    <a:ext uri="{9D8B030D-6E8A-4147-A177-3AD203B41FA5}">
                      <a16:colId xmlns:a16="http://schemas.microsoft.com/office/drawing/2014/main" val="3473282734"/>
                    </a:ext>
                  </a:extLst>
                </a:gridCol>
                <a:gridCol w="987552">
                  <a:extLst>
                    <a:ext uri="{9D8B030D-6E8A-4147-A177-3AD203B41FA5}">
                      <a16:colId xmlns:a16="http://schemas.microsoft.com/office/drawing/2014/main" val="767385443"/>
                    </a:ext>
                  </a:extLst>
                </a:gridCol>
                <a:gridCol w="987552">
                  <a:extLst>
                    <a:ext uri="{9D8B030D-6E8A-4147-A177-3AD203B41FA5}">
                      <a16:colId xmlns:a16="http://schemas.microsoft.com/office/drawing/2014/main" val="298260948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067299392"/>
                  </a:ext>
                </a:extLst>
              </a:tr>
              <a:tr h="370840">
                <a:tc>
                  <a:txBody>
                    <a:bodyPr/>
                    <a:lstStyle/>
                    <a:p>
                      <a:r>
                        <a:rPr lang="en-US" sz="1000" b="1"/>
                        <a:t>tmamerica - 2019-02-04 17:54:01 </a:t>
                      </a:r>
                      <a:r>
                        <a:rPr lang="en-US" sz="1000"/>
                        <a:t>
 Interested in #tech? From #autonomouscars, to data analytics and other emerging #technology - #insurance has a job for you! Check out the possibilities using the link in our profile! #ICM #InsuranceCareers #hiring #teamtma</a:t>
                      </a:r>
                    </a:p>
                  </a:txBody>
                  <a:tcPr/>
                </a:tc>
                <a:tc>
                  <a:txBody>
                    <a:bodyPr/>
                    <a:lstStyle/>
                    <a:p>
                      <a:r>
                        <a:rPr lang="en-US" sz="1000"/>
                        <a:t>https://www.instagram.com/p/BtejOjFAgJJ/media</a:t>
                      </a:r>
                    </a:p>
                  </a:txBody>
                  <a:tcPr/>
                </a:tc>
                <a:tc>
                  <a:txBody>
                    <a:bodyPr/>
                    <a:lstStyle/>
                    <a:p>
                      <a:r>
                        <a:rPr lang="en-US" sz="1000"/>
                        <a:t>21</a:t>
                      </a:r>
                    </a:p>
                  </a:txBody>
                  <a:tcPr/>
                </a:tc>
                <a:tc>
                  <a:txBody>
                    <a:bodyPr/>
                    <a:lstStyle/>
                    <a:p>
                      <a:r>
                        <a:rPr lang="en-US" sz="1000"/>
                        <a:t>1</a:t>
                      </a:r>
                    </a:p>
                  </a:txBody>
                  <a:tcPr/>
                </a:tc>
                <a:tc>
                  <a:txBody>
                    <a:bodyPr/>
                    <a:lstStyle/>
                    <a:p>
                      <a:r>
                        <a:rPr lang="en-US" sz="1000"/>
                        <a:t>16.9231 %</a:t>
                      </a:r>
                    </a:p>
                  </a:txBody>
                  <a:tcPr/>
                </a:tc>
                <a:tc>
                  <a:txBody>
                    <a:bodyPr/>
                    <a:lstStyle/>
                    <a:p>
                      <a:r>
                        <a:rPr lang="en-US" sz="1000"/>
                        <a:t>Image</a:t>
                      </a:r>
                    </a:p>
                  </a:txBody>
                  <a:tcPr/>
                </a:tc>
                <a:extLst>
                  <a:ext uri="{0D108BD9-81ED-4DB2-BD59-A6C34878D82A}">
                    <a16:rowId xmlns:a16="http://schemas.microsoft.com/office/drawing/2014/main" val="2186741895"/>
                  </a:ext>
                </a:extLst>
              </a:tr>
              <a:tr h="370840">
                <a:tc>
                  <a:txBody>
                    <a:bodyPr/>
                    <a:lstStyle/>
                    <a:p>
                      <a:r>
                        <a:rPr lang="en-US" sz="1000" b="1"/>
                        <a:t>tmamerica - 2019-02-06 13:01:07 </a:t>
                      </a:r>
                      <a:r>
                        <a:rPr lang="en-US" sz="1000"/>
                        <a:t>
 Medalit won the 2018 TMA CSR "Superhero" Award for her efforts supporting charitable organizations, both at work and during her personal time. She is truly a CSR champion! #tmacares #anshininaction</a:t>
                      </a:r>
                    </a:p>
                  </a:txBody>
                  <a:tcPr/>
                </a:tc>
                <a:tc>
                  <a:txBody>
                    <a:bodyPr/>
                    <a:lstStyle/>
                    <a:p>
                      <a:r>
                        <a:rPr lang="en-US" sz="1000"/>
                        <a:t>https://www.instagram.com/p/BtjLTEaH-hd/media</a:t>
                      </a:r>
                    </a:p>
                  </a:txBody>
                  <a:tcPr/>
                </a:tc>
                <a:tc>
                  <a:txBody>
                    <a:bodyPr/>
                    <a:lstStyle/>
                    <a:p>
                      <a:r>
                        <a:rPr lang="en-US" sz="1000"/>
                        <a:t>17</a:t>
                      </a:r>
                    </a:p>
                  </a:txBody>
                  <a:tcPr/>
                </a:tc>
                <a:tc>
                  <a:txBody>
                    <a:bodyPr/>
                    <a:lstStyle/>
                    <a:p>
                      <a:r>
                        <a:rPr lang="en-US" sz="1000"/>
                        <a:t>1</a:t>
                      </a:r>
                    </a:p>
                  </a:txBody>
                  <a:tcPr/>
                </a:tc>
                <a:tc>
                  <a:txBody>
                    <a:bodyPr/>
                    <a:lstStyle/>
                    <a:p>
                      <a:r>
                        <a:rPr lang="en-US" sz="1000"/>
                        <a:t>13.5338 %</a:t>
                      </a:r>
                    </a:p>
                  </a:txBody>
                  <a:tcPr/>
                </a:tc>
                <a:tc>
                  <a:txBody>
                    <a:bodyPr/>
                    <a:lstStyle/>
                    <a:p>
                      <a:r>
                        <a:rPr lang="en-US" sz="1000"/>
                        <a:t>Image</a:t>
                      </a:r>
                    </a:p>
                  </a:txBody>
                  <a:tcPr/>
                </a:tc>
                <a:extLst>
                  <a:ext uri="{0D108BD9-81ED-4DB2-BD59-A6C34878D82A}">
                    <a16:rowId xmlns:a16="http://schemas.microsoft.com/office/drawing/2014/main" val="4158018485"/>
                  </a:ext>
                </a:extLst>
              </a:tr>
              <a:tr h="370840">
                <a:tc>
                  <a:txBody>
                    <a:bodyPr/>
                    <a:lstStyle/>
                    <a:p>
                      <a:r>
                        <a:rPr lang="en-US" sz="1000" b="1"/>
                        <a:t>tmamerica - 2019-02-13 13:04:02 </a:t>
                      </a:r>
                      <a:r>
                        <a:rPr lang="en-US" sz="1000"/>
                        <a:t>
 TMA is proud to be part of the Tokio Marine Group Companies originally established in Japan. In an effort to learn more about our roots, some our Jersey City employees attended a workshop about "Kakizome" - traditional Japanese calligraphy written at the start of the new year. #teamtma #funatwork</a:t>
                      </a:r>
                    </a:p>
                  </a:txBody>
                  <a:tcPr/>
                </a:tc>
                <a:tc>
                  <a:txBody>
                    <a:bodyPr/>
                    <a:lstStyle/>
                    <a:p>
                      <a:r>
                        <a:rPr lang="en-US" sz="1000"/>
                        <a:t>https://www.instagram.com/p/Bt1NMgaAGlE/media</a:t>
                      </a:r>
                    </a:p>
                  </a:txBody>
                  <a:tcPr/>
                </a:tc>
                <a:tc>
                  <a:txBody>
                    <a:bodyPr/>
                    <a:lstStyle/>
                    <a:p>
                      <a:r>
                        <a:rPr lang="en-US" sz="1000"/>
                        <a:t>13</a:t>
                      </a:r>
                    </a:p>
                  </a:txBody>
                  <a:tcPr/>
                </a:tc>
                <a:tc>
                  <a:txBody>
                    <a:bodyPr/>
                    <a:lstStyle/>
                    <a:p>
                      <a:r>
                        <a:rPr lang="en-US" sz="1000"/>
                        <a:t>0</a:t>
                      </a:r>
                    </a:p>
                  </a:txBody>
                  <a:tcPr/>
                </a:tc>
                <a:tc>
                  <a:txBody>
                    <a:bodyPr/>
                    <a:lstStyle/>
                    <a:p>
                      <a:r>
                        <a:rPr lang="en-US" sz="1000"/>
                        <a:t>9.7015 %</a:t>
                      </a:r>
                    </a:p>
                  </a:txBody>
                  <a:tcPr/>
                </a:tc>
                <a:tc>
                  <a:txBody>
                    <a:bodyPr/>
                    <a:lstStyle/>
                    <a:p>
                      <a:r>
                        <a:rPr lang="en-US" sz="1000"/>
                        <a:t>Image</a:t>
                      </a:r>
                    </a:p>
                  </a:txBody>
                  <a:tcPr/>
                </a:tc>
                <a:extLst>
                  <a:ext uri="{0D108BD9-81ED-4DB2-BD59-A6C34878D82A}">
                    <a16:rowId xmlns:a16="http://schemas.microsoft.com/office/drawing/2014/main" val="148054456"/>
                  </a:ext>
                </a:extLst>
              </a:tr>
            </a:tbl>
          </a:graphicData>
        </a:graphic>
      </p:graphicFrame>
      <p:sp>
        <p:nvSpPr>
          <p:cNvPr id="4" name="Text Placeholder 3">
            <a:extLst>
              <a:ext uri="{FF2B5EF4-FFF2-40B4-BE49-F238E27FC236}">
                <a16:creationId xmlns:a16="http://schemas.microsoft.com/office/drawing/2014/main" id="{F1740710-3CC5-4AE2-A3DD-863F851C681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5058607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661</Words>
  <Application>Microsoft Office PowerPoint</Application>
  <PresentationFormat>On-screen Show (4:3)</PresentationFormat>
  <Paragraphs>242</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Updates Table | Tokio Marine America - 1 of 2</vt:lpstr>
      <vt:lpstr>LinkedIn Updates Table | Tokio Marine America - 2 of 2</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2019-03-11T20:45:18Z</dcterms:created>
  <dcterms:modified xsi:type="dcterms:W3CDTF">2019-03-11T20:45:41Z</dcterms:modified>
</cp:coreProperties>
</file>