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43497</c:v>
                </c:pt>
              </c:numCache>
            </c:numRef>
          </c:cat>
          <c:val>
            <c:numRef>
              <c:f>Sheet1!$B$2</c:f>
              <c:numCache>
                <c:formatCode>General</c:formatCode>
                <c:ptCount val="1"/>
                <c:pt idx="0">
                  <c:v>3943</c:v>
                </c:pt>
              </c:numCache>
            </c:numRef>
          </c:val>
          <c:extLst>
            <c:ext xmlns:c16="http://schemas.microsoft.com/office/drawing/2014/chart" uri="{C3380CC4-5D6E-409C-BE32-E72D297353CC}">
              <c16:uniqueId val="{00000000-6B15-4E78-B107-75F33E63AF0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43497</c:v>
                </c:pt>
              </c:numCache>
            </c:numRef>
          </c:cat>
          <c:val>
            <c:numRef>
              <c:f>Sheet1!$C$2</c:f>
              <c:numCache>
                <c:formatCode>General</c:formatCode>
                <c:ptCount val="1"/>
                <c:pt idx="0">
                  <c:v>1214</c:v>
                </c:pt>
              </c:numCache>
            </c:numRef>
          </c:val>
          <c:extLst>
            <c:ext xmlns:c16="http://schemas.microsoft.com/office/drawing/2014/chart" uri="{C3380CC4-5D6E-409C-BE32-E72D297353CC}">
              <c16:uniqueId val="{00000001-6B15-4E78-B107-75F33E63AF0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43497</c:v>
                </c:pt>
              </c:numCache>
            </c:numRef>
          </c:cat>
          <c:val>
            <c:numRef>
              <c:f>Sheet1!$D$2</c:f>
              <c:numCache>
                <c:formatCode>General</c:formatCode>
                <c:ptCount val="1"/>
                <c:pt idx="0">
                  <c:v>17665</c:v>
                </c:pt>
              </c:numCache>
            </c:numRef>
          </c:val>
          <c:extLst>
            <c:ext xmlns:c16="http://schemas.microsoft.com/office/drawing/2014/chart" uri="{C3380CC4-5D6E-409C-BE32-E72D297353CC}">
              <c16:uniqueId val="{00000002-6B15-4E78-B107-75F33E63AF0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43497</c:v>
                </c:pt>
              </c:numCache>
            </c:numRef>
          </c:cat>
          <c:val>
            <c:numRef>
              <c:f>Sheet1!$E$2</c:f>
              <c:numCache>
                <c:formatCode>General</c:formatCode>
                <c:ptCount val="1"/>
                <c:pt idx="0">
                  <c:v>3159</c:v>
                </c:pt>
              </c:numCache>
            </c:numRef>
          </c:val>
          <c:extLst>
            <c:ext xmlns:c16="http://schemas.microsoft.com/office/drawing/2014/chart" uri="{C3380CC4-5D6E-409C-BE32-E72D297353CC}">
              <c16:uniqueId val="{00000003-6B15-4E78-B107-75F33E63AF03}"/>
            </c:ext>
          </c:extLst>
        </c:ser>
        <c:dLbls>
          <c:showLegendKey val="0"/>
          <c:showVal val="0"/>
          <c:showCatName val="0"/>
          <c:showSerName val="0"/>
          <c:showPercent val="0"/>
          <c:showBubbleSize val="0"/>
        </c:dLbls>
        <c:gapWidth val="219"/>
        <c:overlap val="-27"/>
        <c:axId val="281022392"/>
        <c:axId val="281023376"/>
      </c:barChart>
      <c:dateAx>
        <c:axId val="28102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23376"/>
        <c:crosses val="autoZero"/>
        <c:auto val="1"/>
        <c:lblOffset val="100"/>
        <c:baseTimeUnit val="days"/>
      </c:dateAx>
      <c:valAx>
        <c:axId val="28102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2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16</c:v>
                </c:pt>
              </c:numCache>
            </c:numRef>
          </c:val>
          <c:extLst>
            <c:ext xmlns:c16="http://schemas.microsoft.com/office/drawing/2014/chart" uri="{C3380CC4-5D6E-409C-BE32-E72D297353CC}">
              <c16:uniqueId val="{00000000-6568-41CE-A462-C3F328A71BC9}"/>
            </c:ext>
          </c:extLst>
        </c:ser>
        <c:dLbls>
          <c:showLegendKey val="0"/>
          <c:showVal val="0"/>
          <c:showCatName val="0"/>
          <c:showSerName val="0"/>
          <c:showPercent val="0"/>
          <c:showBubbleSize val="0"/>
        </c:dLbls>
        <c:gapWidth val="219"/>
        <c:overlap val="-27"/>
        <c:axId val="172390024"/>
        <c:axId val="172391664"/>
      </c:barChart>
      <c:dateAx>
        <c:axId val="17239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91664"/>
        <c:crosses val="autoZero"/>
        <c:auto val="1"/>
        <c:lblOffset val="100"/>
        <c:baseTimeUnit val="months"/>
      </c:dateAx>
      <c:valAx>
        <c:axId val="17239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9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27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277-4B8A-978A-1DAEF9BDC05B}"/>
            </c:ext>
          </c:extLst>
        </c:ser>
        <c:dLbls>
          <c:showLegendKey val="0"/>
          <c:showVal val="0"/>
          <c:showCatName val="0"/>
          <c:showSerName val="0"/>
          <c:showPercent val="0"/>
          <c:showBubbleSize val="0"/>
        </c:dLbls>
        <c:gapWidth val="219"/>
        <c:overlap val="-27"/>
        <c:axId val="172397240"/>
        <c:axId val="172396256"/>
      </c:barChart>
      <c:dateAx>
        <c:axId val="17239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96256"/>
        <c:crosses val="autoZero"/>
        <c:auto val="1"/>
        <c:lblOffset val="100"/>
        <c:baseTimeUnit val="months"/>
      </c:dateAx>
      <c:valAx>
        <c:axId val="17239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9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76868</c:v>
                </c:pt>
              </c:numCache>
            </c:numRef>
          </c:val>
          <c:extLst>
            <c:ext xmlns:c16="http://schemas.microsoft.com/office/drawing/2014/chart" uri="{C3380CC4-5D6E-409C-BE32-E72D297353CC}">
              <c16:uniqueId val="{00000000-FA03-4F58-A336-908CD27989F8}"/>
            </c:ext>
          </c:extLst>
        </c:ser>
        <c:dLbls>
          <c:showLegendKey val="0"/>
          <c:showVal val="0"/>
          <c:showCatName val="0"/>
          <c:showSerName val="0"/>
          <c:showPercent val="0"/>
          <c:showBubbleSize val="0"/>
        </c:dLbls>
        <c:gapWidth val="219"/>
        <c:overlap val="-27"/>
        <c:axId val="340841592"/>
        <c:axId val="340839296"/>
      </c:barChart>
      <c:dateAx>
        <c:axId val="34084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39296"/>
        <c:crosses val="autoZero"/>
        <c:auto val="1"/>
        <c:lblOffset val="100"/>
        <c:baseTimeUnit val="months"/>
      </c:dateAx>
      <c:valAx>
        <c:axId val="34083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57</c:v>
                </c:pt>
                <c:pt idx="2">
                  <c:v>389</c:v>
                </c:pt>
                <c:pt idx="3">
                  <c:v>539</c:v>
                </c:pt>
                <c:pt idx="4">
                  <c:v>595</c:v>
                </c:pt>
                <c:pt idx="5">
                  <c:v>495</c:v>
                </c:pt>
                <c:pt idx="6">
                  <c:v>228</c:v>
                </c:pt>
              </c:numCache>
            </c:numRef>
          </c:val>
          <c:extLst>
            <c:ext xmlns:c16="http://schemas.microsoft.com/office/drawing/2014/chart" uri="{C3380CC4-5D6E-409C-BE32-E72D297353CC}">
              <c16:uniqueId val="{00000000-1817-4448-B411-E26AC731B8A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54</c:v>
                </c:pt>
                <c:pt idx="2">
                  <c:v>298</c:v>
                </c:pt>
                <c:pt idx="3">
                  <c:v>397</c:v>
                </c:pt>
                <c:pt idx="4">
                  <c:v>340</c:v>
                </c:pt>
                <c:pt idx="5">
                  <c:v>300</c:v>
                </c:pt>
                <c:pt idx="6">
                  <c:v>194</c:v>
                </c:pt>
              </c:numCache>
            </c:numRef>
          </c:val>
          <c:extLst>
            <c:ext xmlns:c16="http://schemas.microsoft.com/office/drawing/2014/chart" uri="{C3380CC4-5D6E-409C-BE32-E72D297353CC}">
              <c16:uniqueId val="{00000001-1817-4448-B411-E26AC731B8A0}"/>
            </c:ext>
          </c:extLst>
        </c:ser>
        <c:dLbls>
          <c:showLegendKey val="0"/>
          <c:showVal val="0"/>
          <c:showCatName val="0"/>
          <c:showSerName val="0"/>
          <c:showPercent val="0"/>
          <c:showBubbleSize val="0"/>
        </c:dLbls>
        <c:gapWidth val="219"/>
        <c:overlap val="-27"/>
        <c:axId val="355135048"/>
        <c:axId val="355138656"/>
      </c:barChart>
      <c:catAx>
        <c:axId val="35513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8656"/>
        <c:crosses val="autoZero"/>
        <c:auto val="1"/>
        <c:lblAlgn val="ctr"/>
        <c:lblOffset val="100"/>
        <c:noMultiLvlLbl val="0"/>
      </c:catAx>
      <c:valAx>
        <c:axId val="35513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9</c:v>
                </c:pt>
              </c:numCache>
            </c:numRef>
          </c:val>
          <c:extLst>
            <c:ext xmlns:c16="http://schemas.microsoft.com/office/drawing/2014/chart" uri="{C3380CC4-5D6E-409C-BE32-E72D297353CC}">
              <c16:uniqueId val="{00000000-E639-4B7B-AC1A-8292D13214DF}"/>
            </c:ext>
          </c:extLst>
        </c:ser>
        <c:dLbls>
          <c:showLegendKey val="0"/>
          <c:showVal val="0"/>
          <c:showCatName val="0"/>
          <c:showSerName val="0"/>
          <c:showPercent val="0"/>
          <c:showBubbleSize val="0"/>
        </c:dLbls>
        <c:gapWidth val="219"/>
        <c:overlap val="-27"/>
        <c:axId val="354205256"/>
        <c:axId val="354206240"/>
      </c:barChart>
      <c:dateAx>
        <c:axId val="35420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06240"/>
        <c:crosses val="autoZero"/>
        <c:auto val="1"/>
        <c:lblOffset val="100"/>
        <c:baseTimeUnit val="months"/>
      </c:dateAx>
      <c:valAx>
        <c:axId val="35420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0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E0D-4A5A-8A2F-BBDC54B68A45}"/>
            </c:ext>
          </c:extLst>
        </c:ser>
        <c:dLbls>
          <c:showLegendKey val="0"/>
          <c:showVal val="0"/>
          <c:showCatName val="0"/>
          <c:showSerName val="0"/>
          <c:showPercent val="0"/>
          <c:showBubbleSize val="0"/>
        </c:dLbls>
        <c:gapWidth val="219"/>
        <c:overlap val="-27"/>
        <c:axId val="409199696"/>
        <c:axId val="409199040"/>
      </c:barChart>
      <c:dateAx>
        <c:axId val="40919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99040"/>
        <c:crosses val="autoZero"/>
        <c:auto val="1"/>
        <c:lblOffset val="100"/>
        <c:baseTimeUnit val="months"/>
      </c:dateAx>
      <c:valAx>
        <c:axId val="40919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F32-40D6-B3BF-5427E8145E0F}"/>
            </c:ext>
          </c:extLst>
        </c:ser>
        <c:dLbls>
          <c:showLegendKey val="0"/>
          <c:showVal val="0"/>
          <c:showCatName val="0"/>
          <c:showSerName val="0"/>
          <c:showPercent val="0"/>
          <c:showBubbleSize val="0"/>
        </c:dLbls>
        <c:gapWidth val="219"/>
        <c:overlap val="-27"/>
        <c:axId val="409199368"/>
        <c:axId val="409205272"/>
      </c:barChart>
      <c:dateAx>
        <c:axId val="40919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05272"/>
        <c:crosses val="autoZero"/>
        <c:auto val="1"/>
        <c:lblOffset val="100"/>
        <c:baseTimeUnit val="months"/>
      </c:dateAx>
      <c:valAx>
        <c:axId val="40920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9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106</c:v>
                </c:pt>
              </c:numCache>
            </c:numRef>
          </c:val>
          <c:extLst>
            <c:ext xmlns:c16="http://schemas.microsoft.com/office/drawing/2014/chart" uri="{C3380CC4-5D6E-409C-BE32-E72D297353CC}">
              <c16:uniqueId val="{00000000-4FCA-4A03-BBB0-8E5FB0CEB15B}"/>
            </c:ext>
          </c:extLst>
        </c:ser>
        <c:dLbls>
          <c:showLegendKey val="0"/>
          <c:showVal val="0"/>
          <c:showCatName val="0"/>
          <c:showSerName val="0"/>
          <c:showPercent val="0"/>
          <c:showBubbleSize val="0"/>
        </c:dLbls>
        <c:gapWidth val="219"/>
        <c:overlap val="-27"/>
        <c:axId val="419042832"/>
        <c:axId val="419042176"/>
      </c:barChart>
      <c:dateAx>
        <c:axId val="41904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42176"/>
        <c:crosses val="autoZero"/>
        <c:auto val="1"/>
        <c:lblOffset val="100"/>
        <c:baseTimeUnit val="months"/>
      </c:dateAx>
      <c:valAx>
        <c:axId val="4190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4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77</c:v>
                </c:pt>
                <c:pt idx="2">
                  <c:v>48</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AE9-4EA7-B415-09D16066F1A9}"/>
            </c:ext>
          </c:extLst>
        </c:ser>
        <c:dLbls>
          <c:showLegendKey val="0"/>
          <c:showVal val="0"/>
          <c:showCatName val="0"/>
          <c:showSerName val="0"/>
          <c:showPercent val="0"/>
          <c:showBubbleSize val="0"/>
        </c:dLbls>
        <c:gapWidth val="219"/>
        <c:overlap val="-27"/>
        <c:axId val="419044144"/>
        <c:axId val="419041192"/>
      </c:barChart>
      <c:dateAx>
        <c:axId val="41904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41192"/>
        <c:crosses val="autoZero"/>
        <c:auto val="1"/>
        <c:lblOffset val="100"/>
        <c:baseTimeUnit val="months"/>
      </c:dateAx>
      <c:valAx>
        <c:axId val="41904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4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13</c:v>
                </c:pt>
              </c:numCache>
            </c:numRef>
          </c:val>
          <c:extLst>
            <c:ext xmlns:c16="http://schemas.microsoft.com/office/drawing/2014/chart" uri="{C3380CC4-5D6E-409C-BE32-E72D297353CC}">
              <c16:uniqueId val="{00000000-FA5D-476E-929C-B41EB7C88826}"/>
            </c:ext>
          </c:extLst>
        </c:ser>
        <c:dLbls>
          <c:showLegendKey val="0"/>
          <c:showVal val="0"/>
          <c:showCatName val="0"/>
          <c:showSerName val="0"/>
          <c:showPercent val="0"/>
          <c:showBubbleSize val="0"/>
        </c:dLbls>
        <c:gapWidth val="219"/>
        <c:overlap val="-27"/>
        <c:axId val="424872416"/>
        <c:axId val="424868808"/>
      </c:barChart>
      <c:dateAx>
        <c:axId val="42487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68808"/>
        <c:crosses val="autoZero"/>
        <c:auto val="1"/>
        <c:lblOffset val="100"/>
        <c:baseTimeUnit val="months"/>
      </c:dateAx>
      <c:valAx>
        <c:axId val="42486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7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51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280-4348-8802-5F7927C9D044}"/>
            </c:ext>
          </c:extLst>
        </c:ser>
        <c:dLbls>
          <c:showLegendKey val="0"/>
          <c:showVal val="0"/>
          <c:showCatName val="0"/>
          <c:showSerName val="0"/>
          <c:showPercent val="0"/>
          <c:showBubbleSize val="0"/>
        </c:dLbls>
        <c:gapWidth val="219"/>
        <c:overlap val="-27"/>
        <c:axId val="424870120"/>
        <c:axId val="424875368"/>
      </c:barChart>
      <c:dateAx>
        <c:axId val="42487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75368"/>
        <c:crosses val="autoZero"/>
        <c:auto val="1"/>
        <c:lblOffset val="100"/>
        <c:baseTimeUnit val="months"/>
      </c:dateAx>
      <c:valAx>
        <c:axId val="42487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7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65B1-EF4F-4E2C-AD80-19096729CD4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0D57149-CB22-401A-9C4A-A6C56FD0323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8516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ADC2-3000-4C66-B388-B9F5DA9F38AC}"/>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C707D409-7F6A-45A5-B820-AB536EEB902D}"/>
              </a:ext>
            </a:extLst>
          </p:cNvPr>
          <p:cNvGraphicFramePr>
            <a:graphicFrameLocks noGrp="1"/>
          </p:cNvGraphicFramePr>
          <p:nvPr>
            <p:ph type="chart" sz="quarter" idx="13"/>
            <p:extLst>
              <p:ext uri="{D42A27DB-BD31-4B8C-83A1-F6EECF244321}">
                <p14:modId xmlns:p14="http://schemas.microsoft.com/office/powerpoint/2010/main" val="3974706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1E62C-7B3F-4725-9B5C-F0E52D596235}"/>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7D22CB9E-B21C-42AF-AAB9-3393476B4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191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BF12E-72C1-473D-8086-4A7C88C98FC2}"/>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9BBF785B-D7BE-45C4-A984-9695845FD58D}"/>
              </a:ext>
            </a:extLst>
          </p:cNvPr>
          <p:cNvGraphicFramePr>
            <a:graphicFrameLocks noGrp="1"/>
          </p:cNvGraphicFramePr>
          <p:nvPr>
            <p:ph type="tbl" sz="quarter" idx="13"/>
            <p:extLst>
              <p:ext uri="{D42A27DB-BD31-4B8C-83A1-F6EECF244321}">
                <p14:modId xmlns:p14="http://schemas.microsoft.com/office/powerpoint/2010/main" val="153171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76721511"/>
                    </a:ext>
                  </a:extLst>
                </a:gridCol>
                <a:gridCol w="740664">
                  <a:extLst>
                    <a:ext uri="{9D8B030D-6E8A-4147-A177-3AD203B41FA5}">
                      <a16:colId xmlns:a16="http://schemas.microsoft.com/office/drawing/2014/main" val="2413665909"/>
                    </a:ext>
                  </a:extLst>
                </a:gridCol>
                <a:gridCol w="740664">
                  <a:extLst>
                    <a:ext uri="{9D8B030D-6E8A-4147-A177-3AD203B41FA5}">
                      <a16:colId xmlns:a16="http://schemas.microsoft.com/office/drawing/2014/main" val="1962918630"/>
                    </a:ext>
                  </a:extLst>
                </a:gridCol>
                <a:gridCol w="740664">
                  <a:extLst>
                    <a:ext uri="{9D8B030D-6E8A-4147-A177-3AD203B41FA5}">
                      <a16:colId xmlns:a16="http://schemas.microsoft.com/office/drawing/2014/main" val="205328749"/>
                    </a:ext>
                  </a:extLst>
                </a:gridCol>
                <a:gridCol w="740664">
                  <a:extLst>
                    <a:ext uri="{9D8B030D-6E8A-4147-A177-3AD203B41FA5}">
                      <a16:colId xmlns:a16="http://schemas.microsoft.com/office/drawing/2014/main" val="382206994"/>
                    </a:ext>
                  </a:extLst>
                </a:gridCol>
                <a:gridCol w="740664">
                  <a:extLst>
                    <a:ext uri="{9D8B030D-6E8A-4147-A177-3AD203B41FA5}">
                      <a16:colId xmlns:a16="http://schemas.microsoft.com/office/drawing/2014/main" val="809078951"/>
                    </a:ext>
                  </a:extLst>
                </a:gridCol>
                <a:gridCol w="740664">
                  <a:extLst>
                    <a:ext uri="{9D8B030D-6E8A-4147-A177-3AD203B41FA5}">
                      <a16:colId xmlns:a16="http://schemas.microsoft.com/office/drawing/2014/main" val="1413732351"/>
                    </a:ext>
                  </a:extLst>
                </a:gridCol>
                <a:gridCol w="740664">
                  <a:extLst>
                    <a:ext uri="{9D8B030D-6E8A-4147-A177-3AD203B41FA5}">
                      <a16:colId xmlns:a16="http://schemas.microsoft.com/office/drawing/2014/main" val="2352473877"/>
                    </a:ext>
                  </a:extLst>
                </a:gridCol>
                <a:gridCol w="740664">
                  <a:extLst>
                    <a:ext uri="{9D8B030D-6E8A-4147-A177-3AD203B41FA5}">
                      <a16:colId xmlns:a16="http://schemas.microsoft.com/office/drawing/2014/main" val="2363482254"/>
                    </a:ext>
                  </a:extLst>
                </a:gridCol>
                <a:gridCol w="740664">
                  <a:extLst>
                    <a:ext uri="{9D8B030D-6E8A-4147-A177-3AD203B41FA5}">
                      <a16:colId xmlns:a16="http://schemas.microsoft.com/office/drawing/2014/main" val="24319107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75616475"/>
                  </a:ext>
                </a:extLst>
              </a:tr>
              <a:tr h="370840">
                <a:tc>
                  <a:txBody>
                    <a:bodyPr/>
                    <a:lstStyle/>
                    <a:p>
                      <a:r>
                        <a:rPr lang="en-US" sz="1000"/>
                        <a:t>Philadelphia Insurance Companies</a:t>
                      </a:r>
                    </a:p>
                  </a:txBody>
                  <a:tcPr/>
                </a:tc>
                <a:tc>
                  <a:txBody>
                    <a:bodyPr/>
                    <a:lstStyle/>
                    <a:p>
                      <a:r>
                        <a:rPr lang="en-US" sz="1000"/>
                        <a:t>3943</a:t>
                      </a:r>
                    </a:p>
                  </a:txBody>
                  <a:tcPr/>
                </a:tc>
                <a:tc>
                  <a:txBody>
                    <a:bodyPr/>
                    <a:lstStyle/>
                    <a:p>
                      <a:r>
                        <a:rPr lang="en-US" sz="1000"/>
                        <a:t>34</a:t>
                      </a:r>
                    </a:p>
                  </a:txBody>
                  <a:tcPr/>
                </a:tc>
                <a:tc>
                  <a:txBody>
                    <a:bodyPr/>
                    <a:lstStyle/>
                    <a:p>
                      <a:r>
                        <a:rPr lang="en-US" sz="1000"/>
                        <a:t>36</a:t>
                      </a:r>
                    </a:p>
                  </a:txBody>
                  <a:tcPr/>
                </a:tc>
                <a:tc>
                  <a:txBody>
                    <a:bodyPr/>
                    <a:lstStyle/>
                    <a:p>
                      <a:r>
                        <a:rPr lang="en-US" sz="1000"/>
                        <a:t>780</a:t>
                      </a:r>
                    </a:p>
                  </a:txBody>
                  <a:tcPr/>
                </a:tc>
                <a:tc>
                  <a:txBody>
                    <a:bodyPr/>
                    <a:lstStyle/>
                    <a:p>
                      <a:r>
                        <a:rPr lang="en-US" sz="1000"/>
                        <a:t>36</a:t>
                      </a:r>
                    </a:p>
                  </a:txBody>
                  <a:tcPr/>
                </a:tc>
                <a:tc>
                  <a:txBody>
                    <a:bodyPr/>
                    <a:lstStyle/>
                    <a:p>
                      <a:r>
                        <a:rPr lang="en-US" sz="1000"/>
                        <a:t>128</a:t>
                      </a:r>
                    </a:p>
                  </a:txBody>
                  <a:tcPr/>
                </a:tc>
                <a:tc>
                  <a:txBody>
                    <a:bodyPr/>
                    <a:lstStyle/>
                    <a:p>
                      <a:r>
                        <a:rPr lang="en-US" sz="1000"/>
                        <a:t>1</a:t>
                      </a:r>
                    </a:p>
                  </a:txBody>
                  <a:tcPr/>
                </a:tc>
                <a:tc>
                  <a:txBody>
                    <a:bodyPr/>
                    <a:lstStyle/>
                    <a:p>
                      <a:r>
                        <a:rPr lang="en-US" sz="1000"/>
                        <a:t>0.6679 %</a:t>
                      </a:r>
                    </a:p>
                  </a:txBody>
                  <a:tcPr/>
                </a:tc>
                <a:tc>
                  <a:txBody>
                    <a:bodyPr/>
                    <a:lstStyle/>
                    <a:p>
                      <a:r>
                        <a:rPr lang="en-US" sz="1000"/>
                        <a:t>0.0 %</a:t>
                      </a:r>
                    </a:p>
                  </a:txBody>
                  <a:tcPr/>
                </a:tc>
                <a:extLst>
                  <a:ext uri="{0D108BD9-81ED-4DB2-BD59-A6C34878D82A}">
                    <a16:rowId xmlns:a16="http://schemas.microsoft.com/office/drawing/2014/main" val="895314123"/>
                  </a:ext>
                </a:extLst>
              </a:tr>
            </a:tbl>
          </a:graphicData>
        </a:graphic>
      </p:graphicFrame>
      <p:sp>
        <p:nvSpPr>
          <p:cNvPr id="4" name="Text Placeholder 3">
            <a:extLst>
              <a:ext uri="{FF2B5EF4-FFF2-40B4-BE49-F238E27FC236}">
                <a16:creationId xmlns:a16="http://schemas.microsoft.com/office/drawing/2014/main" id="{444AC154-6DB8-4E4B-A81F-308D0E0BA5C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021793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4FCB-5D27-41FA-80EF-18A0F1BDC718}"/>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D3B8543-CA2B-4CC7-9C66-1C8E50CC0E0D}"/>
              </a:ext>
            </a:extLst>
          </p:cNvPr>
          <p:cNvGraphicFramePr>
            <a:graphicFrameLocks noGrp="1"/>
          </p:cNvGraphicFramePr>
          <p:nvPr>
            <p:ph type="chart" sz="quarter" idx="13"/>
            <p:extLst>
              <p:ext uri="{D42A27DB-BD31-4B8C-83A1-F6EECF244321}">
                <p14:modId xmlns:p14="http://schemas.microsoft.com/office/powerpoint/2010/main" val="3202366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BA010F-B5B6-46ED-A576-1A817957617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B75FD1F-5704-49A6-8BBC-89D029755F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30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5F4B5-6FAE-4BC9-9062-80D1C161DC31}"/>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42DC2E59-1A40-4C27-9D3E-74C0796BD1D5}"/>
              </a:ext>
            </a:extLst>
          </p:cNvPr>
          <p:cNvGraphicFramePr>
            <a:graphicFrameLocks noGrp="1"/>
          </p:cNvGraphicFramePr>
          <p:nvPr>
            <p:ph type="chart" sz="quarter" idx="13"/>
            <p:extLst>
              <p:ext uri="{D42A27DB-BD31-4B8C-83A1-F6EECF244321}">
                <p14:modId xmlns:p14="http://schemas.microsoft.com/office/powerpoint/2010/main" val="1476665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2DC01-DB2D-4C5C-9513-774F01020A0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15623D5-D3D9-4793-8D2F-19B2745983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9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CBBF6-B16E-4015-9F55-01A482516EB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16445B1-FA59-4A95-97F2-949D7D359D31}"/>
              </a:ext>
            </a:extLst>
          </p:cNvPr>
          <p:cNvGraphicFramePr>
            <a:graphicFrameLocks noGrp="1"/>
          </p:cNvGraphicFramePr>
          <p:nvPr>
            <p:ph type="chart" sz="quarter" idx="13"/>
            <p:extLst>
              <p:ext uri="{D42A27DB-BD31-4B8C-83A1-F6EECF244321}">
                <p14:modId xmlns:p14="http://schemas.microsoft.com/office/powerpoint/2010/main" val="4117225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B22F0-B395-405C-974B-BA8596BB759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57B008D-0C38-40C7-9B95-4B3B98996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39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62EBF-0FBB-485D-8B11-DFF16DE75E4D}"/>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E6DA1D45-1F07-4DAF-A97D-639B73EC6349}"/>
              </a:ext>
            </a:extLst>
          </p:cNvPr>
          <p:cNvGraphicFramePr>
            <a:graphicFrameLocks noGrp="1"/>
          </p:cNvGraphicFramePr>
          <p:nvPr>
            <p:ph type="tbl" sz="quarter" idx="13"/>
            <p:extLst>
              <p:ext uri="{D42A27DB-BD31-4B8C-83A1-F6EECF244321}">
                <p14:modId xmlns:p14="http://schemas.microsoft.com/office/powerpoint/2010/main" val="251393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2730548"/>
                    </a:ext>
                  </a:extLst>
                </a:gridCol>
                <a:gridCol w="658368">
                  <a:extLst>
                    <a:ext uri="{9D8B030D-6E8A-4147-A177-3AD203B41FA5}">
                      <a16:colId xmlns:a16="http://schemas.microsoft.com/office/drawing/2014/main" val="1635866524"/>
                    </a:ext>
                  </a:extLst>
                </a:gridCol>
                <a:gridCol w="658368">
                  <a:extLst>
                    <a:ext uri="{9D8B030D-6E8A-4147-A177-3AD203B41FA5}">
                      <a16:colId xmlns:a16="http://schemas.microsoft.com/office/drawing/2014/main" val="999750583"/>
                    </a:ext>
                  </a:extLst>
                </a:gridCol>
                <a:gridCol w="658368">
                  <a:extLst>
                    <a:ext uri="{9D8B030D-6E8A-4147-A177-3AD203B41FA5}">
                      <a16:colId xmlns:a16="http://schemas.microsoft.com/office/drawing/2014/main" val="2017514256"/>
                    </a:ext>
                  </a:extLst>
                </a:gridCol>
                <a:gridCol w="658368">
                  <a:extLst>
                    <a:ext uri="{9D8B030D-6E8A-4147-A177-3AD203B41FA5}">
                      <a16:colId xmlns:a16="http://schemas.microsoft.com/office/drawing/2014/main" val="2226453248"/>
                    </a:ext>
                  </a:extLst>
                </a:gridCol>
                <a:gridCol w="658368">
                  <a:extLst>
                    <a:ext uri="{9D8B030D-6E8A-4147-A177-3AD203B41FA5}">
                      <a16:colId xmlns:a16="http://schemas.microsoft.com/office/drawing/2014/main" val="620403641"/>
                    </a:ext>
                  </a:extLst>
                </a:gridCol>
                <a:gridCol w="658368">
                  <a:extLst>
                    <a:ext uri="{9D8B030D-6E8A-4147-A177-3AD203B41FA5}">
                      <a16:colId xmlns:a16="http://schemas.microsoft.com/office/drawing/2014/main" val="2620320228"/>
                    </a:ext>
                  </a:extLst>
                </a:gridCol>
                <a:gridCol w="658368">
                  <a:extLst>
                    <a:ext uri="{9D8B030D-6E8A-4147-A177-3AD203B41FA5}">
                      <a16:colId xmlns:a16="http://schemas.microsoft.com/office/drawing/2014/main" val="3339757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521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- 2019-02-06 13:22:00 </a:t>
                      </a:r>
                      <a:r>
                        <a:rPr kumimoji="0" lang="en-US" sz="1000" b="0" i="0" u="none" strike="noStrike" kern="1200" cap="none" spc="0" normalizeH="0" baseline="0" noProof="0">
                          <a:ln>
                            <a:noFill/>
                          </a:ln>
                          <a:solidFill>
                            <a:prstClr val="black"/>
                          </a:solidFill>
                          <a:effectLst/>
                          <a:uLnTx/>
                          <a:uFillTx/>
                          <a:latin typeface="+mn-lt"/>
                          <a:ea typeface="+mn-ea"/>
                          <a:cs typeface="+mn-cs"/>
                        </a:rPr>
                        <a:t> 
 Best’s Review asked insurance CEOs to share their words of wisdom for the next generation of #insurance leaders. Read more to learn what PHLY's President &amp; CEO Bob O'Leary has to say about being a team player: https://goo.gl/ujDcwD #InsuranceCareersMonth #WednesdayWisdom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6301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- 2019-02-25 12:59:00 </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George Schalick to Senior Vice President of Underwriting!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03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- 2019-02-12 16:47:31 </a:t>
                      </a: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gaining experience in the insurance industry? If you’re looking for an exclusive internship where you can build lasting relationships and grow professionally - #ThinkPHLY! Here’s an inside look at a day in the life of our Summer Associates. 
To learn more about our #internship opportunities and apply, click on this link: https://goo.gl/42HULN #InsuranceCareersMonth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811159"/>
                  </a:ext>
                </a:extLst>
              </a:tr>
            </a:tbl>
          </a:graphicData>
        </a:graphic>
      </p:graphicFrame>
      <p:sp>
        <p:nvSpPr>
          <p:cNvPr id="4" name="Text Placeholder 3">
            <a:extLst>
              <a:ext uri="{FF2B5EF4-FFF2-40B4-BE49-F238E27FC236}">
                <a16:creationId xmlns:a16="http://schemas.microsoft.com/office/drawing/2014/main" id="{155BF58C-29F7-455E-B91F-3FA97F48133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1147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8E78-276A-4C9C-A19A-7E55879EB6E7}"/>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FB29FAF6-F746-46BE-846F-1AFFF69D4A63}"/>
              </a:ext>
            </a:extLst>
          </p:cNvPr>
          <p:cNvGraphicFramePr>
            <a:graphicFrameLocks noGrp="1"/>
          </p:cNvGraphicFramePr>
          <p:nvPr>
            <p:ph type="tbl" sz="quarter" idx="13"/>
            <p:extLst>
              <p:ext uri="{D42A27DB-BD31-4B8C-83A1-F6EECF244321}">
                <p14:modId xmlns:p14="http://schemas.microsoft.com/office/powerpoint/2010/main" val="272066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5476097"/>
                    </a:ext>
                  </a:extLst>
                </a:gridCol>
                <a:gridCol w="658368">
                  <a:extLst>
                    <a:ext uri="{9D8B030D-6E8A-4147-A177-3AD203B41FA5}">
                      <a16:colId xmlns:a16="http://schemas.microsoft.com/office/drawing/2014/main" val="2145066803"/>
                    </a:ext>
                  </a:extLst>
                </a:gridCol>
                <a:gridCol w="658368">
                  <a:extLst>
                    <a:ext uri="{9D8B030D-6E8A-4147-A177-3AD203B41FA5}">
                      <a16:colId xmlns:a16="http://schemas.microsoft.com/office/drawing/2014/main" val="2482481765"/>
                    </a:ext>
                  </a:extLst>
                </a:gridCol>
                <a:gridCol w="658368">
                  <a:extLst>
                    <a:ext uri="{9D8B030D-6E8A-4147-A177-3AD203B41FA5}">
                      <a16:colId xmlns:a16="http://schemas.microsoft.com/office/drawing/2014/main" val="3150240452"/>
                    </a:ext>
                  </a:extLst>
                </a:gridCol>
                <a:gridCol w="658368">
                  <a:extLst>
                    <a:ext uri="{9D8B030D-6E8A-4147-A177-3AD203B41FA5}">
                      <a16:colId xmlns:a16="http://schemas.microsoft.com/office/drawing/2014/main" val="3330199786"/>
                    </a:ext>
                  </a:extLst>
                </a:gridCol>
                <a:gridCol w="658368">
                  <a:extLst>
                    <a:ext uri="{9D8B030D-6E8A-4147-A177-3AD203B41FA5}">
                      <a16:colId xmlns:a16="http://schemas.microsoft.com/office/drawing/2014/main" val="2949658897"/>
                    </a:ext>
                  </a:extLst>
                </a:gridCol>
                <a:gridCol w="658368">
                  <a:extLst>
                    <a:ext uri="{9D8B030D-6E8A-4147-A177-3AD203B41FA5}">
                      <a16:colId xmlns:a16="http://schemas.microsoft.com/office/drawing/2014/main" val="4172183209"/>
                    </a:ext>
                  </a:extLst>
                </a:gridCol>
                <a:gridCol w="658368">
                  <a:extLst>
                    <a:ext uri="{9D8B030D-6E8A-4147-A177-3AD203B41FA5}">
                      <a16:colId xmlns:a16="http://schemas.microsoft.com/office/drawing/2014/main" val="286685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714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- 2019-02-20 13:11:00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from around the country recently attended the 2019 National Sales Meeting in Orlando, Florida. The annual event brings our Marketing team together to learn from one another, focus on professional development, and collaborate on how to best support our agents. Here’s a group shot of #TEAMPHLY!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293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- 2019-02-11 16:42:14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PHLY has been named one of the “Best Places to Work in Insurance” since 2010? When choosing a job, culture matters. We believe the environment you work in is as important as the job you do. If you’re looking for a company that values teamwork, giving back to the community, and work-life balance – #ThinkPHLY. Here’s a look at a day in the life in Highlands Ranch, Colorado, where we are currently hiring. Visit PHLY.com/careers to view all of our current openings and mention your friends below if they’re looking for a job! #InsuranceCareersMonth #ICM2019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6448899"/>
                  </a:ext>
                </a:extLst>
              </a:tr>
            </a:tbl>
          </a:graphicData>
        </a:graphic>
      </p:graphicFrame>
      <p:sp>
        <p:nvSpPr>
          <p:cNvPr id="4" name="Text Placeholder 3">
            <a:extLst>
              <a:ext uri="{FF2B5EF4-FFF2-40B4-BE49-F238E27FC236}">
                <a16:creationId xmlns:a16="http://schemas.microsoft.com/office/drawing/2014/main" id="{1F85D780-8443-4576-BFDB-6780925CE7D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53969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C153-AE4D-48D4-BA98-4CCA1B72B7B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D3251E4-D3A0-4CCC-A262-A3190A81011F}"/>
              </a:ext>
            </a:extLst>
          </p:cNvPr>
          <p:cNvGraphicFramePr>
            <a:graphicFrameLocks noGrp="1"/>
          </p:cNvGraphicFramePr>
          <p:nvPr>
            <p:ph type="chart" sz="quarter" idx="13"/>
            <p:extLst>
              <p:ext uri="{D42A27DB-BD31-4B8C-83A1-F6EECF244321}">
                <p14:modId xmlns:p14="http://schemas.microsoft.com/office/powerpoint/2010/main" val="265546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48A031-0F15-4709-B992-3EAC60E57DA6}"/>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DFCB6187-0826-413A-8EFB-08FAE5C6B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63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813E7-4410-4463-B7F7-7815D4914FC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D7F01710-FFE2-487C-B1EE-F03F1EC42F9C}"/>
              </a:ext>
            </a:extLst>
          </p:cNvPr>
          <p:cNvGraphicFramePr>
            <a:graphicFrameLocks noGrp="1"/>
          </p:cNvGraphicFramePr>
          <p:nvPr>
            <p:ph type="tbl" sz="quarter" idx="13"/>
            <p:extLst>
              <p:ext uri="{D42A27DB-BD31-4B8C-83A1-F6EECF244321}">
                <p14:modId xmlns:p14="http://schemas.microsoft.com/office/powerpoint/2010/main" val="305498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35133889"/>
                    </a:ext>
                  </a:extLst>
                </a:gridCol>
                <a:gridCol w="493776">
                  <a:extLst>
                    <a:ext uri="{9D8B030D-6E8A-4147-A177-3AD203B41FA5}">
                      <a16:colId xmlns:a16="http://schemas.microsoft.com/office/drawing/2014/main" val="4027781114"/>
                    </a:ext>
                  </a:extLst>
                </a:gridCol>
                <a:gridCol w="493776">
                  <a:extLst>
                    <a:ext uri="{9D8B030D-6E8A-4147-A177-3AD203B41FA5}">
                      <a16:colId xmlns:a16="http://schemas.microsoft.com/office/drawing/2014/main" val="3544543736"/>
                    </a:ext>
                  </a:extLst>
                </a:gridCol>
                <a:gridCol w="493776">
                  <a:extLst>
                    <a:ext uri="{9D8B030D-6E8A-4147-A177-3AD203B41FA5}">
                      <a16:colId xmlns:a16="http://schemas.microsoft.com/office/drawing/2014/main" val="2529730231"/>
                    </a:ext>
                  </a:extLst>
                </a:gridCol>
                <a:gridCol w="493776">
                  <a:extLst>
                    <a:ext uri="{9D8B030D-6E8A-4147-A177-3AD203B41FA5}">
                      <a16:colId xmlns:a16="http://schemas.microsoft.com/office/drawing/2014/main" val="2632883879"/>
                    </a:ext>
                  </a:extLst>
                </a:gridCol>
                <a:gridCol w="493776">
                  <a:extLst>
                    <a:ext uri="{9D8B030D-6E8A-4147-A177-3AD203B41FA5}">
                      <a16:colId xmlns:a16="http://schemas.microsoft.com/office/drawing/2014/main" val="1490779295"/>
                    </a:ext>
                  </a:extLst>
                </a:gridCol>
                <a:gridCol w="493776">
                  <a:extLst>
                    <a:ext uri="{9D8B030D-6E8A-4147-A177-3AD203B41FA5}">
                      <a16:colId xmlns:a16="http://schemas.microsoft.com/office/drawing/2014/main" val="1074932280"/>
                    </a:ext>
                  </a:extLst>
                </a:gridCol>
                <a:gridCol w="493776">
                  <a:extLst>
                    <a:ext uri="{9D8B030D-6E8A-4147-A177-3AD203B41FA5}">
                      <a16:colId xmlns:a16="http://schemas.microsoft.com/office/drawing/2014/main" val="957254615"/>
                    </a:ext>
                  </a:extLst>
                </a:gridCol>
                <a:gridCol w="493776">
                  <a:extLst>
                    <a:ext uri="{9D8B030D-6E8A-4147-A177-3AD203B41FA5}">
                      <a16:colId xmlns:a16="http://schemas.microsoft.com/office/drawing/2014/main" val="2093018974"/>
                    </a:ext>
                  </a:extLst>
                </a:gridCol>
                <a:gridCol w="493776">
                  <a:extLst>
                    <a:ext uri="{9D8B030D-6E8A-4147-A177-3AD203B41FA5}">
                      <a16:colId xmlns:a16="http://schemas.microsoft.com/office/drawing/2014/main" val="2917329189"/>
                    </a:ext>
                  </a:extLst>
                </a:gridCol>
                <a:gridCol w="493776">
                  <a:extLst>
                    <a:ext uri="{9D8B030D-6E8A-4147-A177-3AD203B41FA5}">
                      <a16:colId xmlns:a16="http://schemas.microsoft.com/office/drawing/2014/main" val="781009866"/>
                    </a:ext>
                  </a:extLst>
                </a:gridCol>
                <a:gridCol w="493776">
                  <a:extLst>
                    <a:ext uri="{9D8B030D-6E8A-4147-A177-3AD203B41FA5}">
                      <a16:colId xmlns:a16="http://schemas.microsoft.com/office/drawing/2014/main" val="1360770898"/>
                    </a:ext>
                  </a:extLst>
                </a:gridCol>
                <a:gridCol w="493776">
                  <a:extLst>
                    <a:ext uri="{9D8B030D-6E8A-4147-A177-3AD203B41FA5}">
                      <a16:colId xmlns:a16="http://schemas.microsoft.com/office/drawing/2014/main" val="2689072658"/>
                    </a:ext>
                  </a:extLst>
                </a:gridCol>
                <a:gridCol w="493776">
                  <a:extLst>
                    <a:ext uri="{9D8B030D-6E8A-4147-A177-3AD203B41FA5}">
                      <a16:colId xmlns:a16="http://schemas.microsoft.com/office/drawing/2014/main" val="26710850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9255680"/>
                  </a:ext>
                </a:extLst>
              </a:tr>
              <a:tr h="370840">
                <a:tc>
                  <a:txBody>
                    <a:bodyPr/>
                    <a:lstStyle/>
                    <a:p>
                      <a:r>
                        <a:rPr lang="en-US" sz="1000"/>
                        <a:t>@PHLYINS</a:t>
                      </a:r>
                    </a:p>
                  </a:txBody>
                  <a:tcPr/>
                </a:tc>
                <a:tc>
                  <a:txBody>
                    <a:bodyPr/>
                    <a:lstStyle/>
                    <a:p>
                      <a:r>
                        <a:rPr lang="en-US" sz="1000"/>
                        <a:t>3159</a:t>
                      </a:r>
                    </a:p>
                  </a:txBody>
                  <a:tcPr/>
                </a:tc>
                <a:tc>
                  <a:txBody>
                    <a:bodyPr/>
                    <a:lstStyle/>
                    <a:p>
                      <a:r>
                        <a:rPr lang="en-US" sz="1000"/>
                        <a:t>24</a:t>
                      </a:r>
                    </a:p>
                  </a:txBody>
                  <a:tcPr/>
                </a:tc>
                <a:tc>
                  <a:txBody>
                    <a:bodyPr/>
                    <a:lstStyle/>
                    <a:p>
                      <a:r>
                        <a:rPr lang="en-US" sz="1000"/>
                        <a:t>55</a:t>
                      </a:r>
                    </a:p>
                  </a:txBody>
                  <a:tcPr/>
                </a:tc>
                <a:tc>
                  <a:txBody>
                    <a:bodyPr/>
                    <a:lstStyle/>
                    <a:p>
                      <a:r>
                        <a:rPr lang="en-US" sz="1000"/>
                        <a:t>48</a:t>
                      </a:r>
                    </a:p>
                  </a:txBody>
                  <a:tcPr/>
                </a:tc>
                <a:tc>
                  <a:txBody>
                    <a:bodyPr/>
                    <a:lstStyle/>
                    <a:p>
                      <a:r>
                        <a:rPr lang="en-US" sz="1000"/>
                        <a:t>1</a:t>
                      </a:r>
                    </a:p>
                  </a:txBody>
                  <a:tcPr/>
                </a:tc>
                <a:tc>
                  <a:txBody>
                    <a:bodyPr/>
                    <a:lstStyle/>
                    <a:p>
                      <a:r>
                        <a:rPr lang="en-US" sz="1000"/>
                        <a:t>6</a:t>
                      </a:r>
                    </a:p>
                  </a:txBody>
                  <a:tcPr/>
                </a:tc>
                <a:tc>
                  <a:txBody>
                    <a:bodyPr/>
                    <a:lstStyle/>
                    <a:p>
                      <a:r>
                        <a:rPr lang="en-US" sz="1000"/>
                        <a:t>63</a:t>
                      </a:r>
                    </a:p>
                  </a:txBody>
                  <a:tcPr/>
                </a:tc>
                <a:tc>
                  <a:txBody>
                    <a:bodyPr/>
                    <a:lstStyle/>
                    <a:p>
                      <a:r>
                        <a:rPr lang="en-US" sz="1000"/>
                        <a:t>61</a:t>
                      </a:r>
                    </a:p>
                  </a:txBody>
                  <a:tcPr/>
                </a:tc>
                <a:tc>
                  <a:txBody>
                    <a:bodyPr/>
                    <a:lstStyle/>
                    <a:p>
                      <a:r>
                        <a:rPr lang="en-US" sz="1000"/>
                        <a:t>227</a:t>
                      </a:r>
                    </a:p>
                  </a:txBody>
                  <a:tcPr/>
                </a:tc>
                <a:tc>
                  <a:txBody>
                    <a:bodyPr/>
                    <a:lstStyle/>
                    <a:p>
                      <a:r>
                        <a:rPr lang="en-US" sz="1000"/>
                        <a:t>13</a:t>
                      </a:r>
                    </a:p>
                  </a:txBody>
                  <a:tcPr/>
                </a:tc>
                <a:tc>
                  <a:txBody>
                    <a:bodyPr/>
                    <a:lstStyle/>
                    <a:p>
                      <a:r>
                        <a:rPr lang="en-US" sz="1000"/>
                        <a:t>24</a:t>
                      </a:r>
                    </a:p>
                  </a:txBody>
                  <a:tcPr/>
                </a:tc>
                <a:tc>
                  <a:txBody>
                    <a:bodyPr/>
                    <a:lstStyle/>
                    <a:p>
                      <a:r>
                        <a:rPr lang="en-US" sz="1000"/>
                        <a:t>0.1993 %</a:t>
                      </a:r>
                    </a:p>
                  </a:txBody>
                  <a:tcPr/>
                </a:tc>
                <a:tc>
                  <a:txBody>
                    <a:bodyPr/>
                    <a:lstStyle/>
                    <a:p>
                      <a:r>
                        <a:rPr lang="en-US" sz="1000"/>
                        <a:t>50.0 %</a:t>
                      </a:r>
                    </a:p>
                  </a:txBody>
                  <a:tcPr/>
                </a:tc>
                <a:extLst>
                  <a:ext uri="{0D108BD9-81ED-4DB2-BD59-A6C34878D82A}">
                    <a16:rowId xmlns:a16="http://schemas.microsoft.com/office/drawing/2014/main" val="3527658900"/>
                  </a:ext>
                </a:extLst>
              </a:tr>
            </a:tbl>
          </a:graphicData>
        </a:graphic>
      </p:graphicFrame>
      <p:sp>
        <p:nvSpPr>
          <p:cNvPr id="4" name="Text Placeholder 3">
            <a:extLst>
              <a:ext uri="{FF2B5EF4-FFF2-40B4-BE49-F238E27FC236}">
                <a16:creationId xmlns:a16="http://schemas.microsoft.com/office/drawing/2014/main" id="{E92EAD48-5FC4-46CE-B9A5-C2A112EACFE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66093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2033F-4C41-4E85-A719-AA7A4CEC7794}"/>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948CE93-77F5-431D-8B56-01F15B9E182B}"/>
              </a:ext>
            </a:extLst>
          </p:cNvPr>
          <p:cNvGraphicFramePr>
            <a:graphicFrameLocks noGrp="1"/>
          </p:cNvGraphicFramePr>
          <p:nvPr>
            <p:ph type="chart" sz="quarter" idx="13"/>
            <p:extLst>
              <p:ext uri="{D42A27DB-BD31-4B8C-83A1-F6EECF244321}">
                <p14:modId xmlns:p14="http://schemas.microsoft.com/office/powerpoint/2010/main" val="2517268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DDC35-4811-470B-8195-2852C8B2616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E9DBA85-27B0-4444-B267-170101AE9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64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C0103-154A-4194-B603-36D583511C4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4C979E2C-16B5-4D52-9190-4A3F7F956F07}"/>
              </a:ext>
            </a:extLst>
          </p:cNvPr>
          <p:cNvGraphicFramePr>
            <a:graphicFrameLocks noGrp="1"/>
          </p:cNvGraphicFramePr>
          <p:nvPr>
            <p:ph type="chart" sz="quarter" idx="13"/>
            <p:extLst>
              <p:ext uri="{D42A27DB-BD31-4B8C-83A1-F6EECF244321}">
                <p14:modId xmlns:p14="http://schemas.microsoft.com/office/powerpoint/2010/main" val="3963285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E9207-A03E-44D3-B5B7-D8BDCA39437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A22CE04-0493-4A96-93B8-24A563504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3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2DE8-0311-424C-8AC7-34800BB8F64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4E9028F-A40A-4998-8CD3-5C153010D8CD}"/>
              </a:ext>
            </a:extLst>
          </p:cNvPr>
          <p:cNvGraphicFramePr>
            <a:graphicFrameLocks noGrp="1"/>
          </p:cNvGraphicFramePr>
          <p:nvPr>
            <p:ph type="chart" sz="quarter" idx="13"/>
            <p:extLst>
              <p:ext uri="{D42A27DB-BD31-4B8C-83A1-F6EECF244321}">
                <p14:modId xmlns:p14="http://schemas.microsoft.com/office/powerpoint/2010/main" val="3742677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52490-7493-424F-8FCE-BE18121257C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6A75F8B-429D-4955-8448-67D633E60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609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94F5D-1E02-4FDA-9560-9B6AB6153427}"/>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DC8F95FA-3568-449D-9A74-5DF40C922B89}"/>
              </a:ext>
            </a:extLst>
          </p:cNvPr>
          <p:cNvGraphicFramePr>
            <a:graphicFrameLocks noGrp="1"/>
          </p:cNvGraphicFramePr>
          <p:nvPr>
            <p:ph type="tbl" sz="quarter" idx="13"/>
            <p:extLst>
              <p:ext uri="{D42A27DB-BD31-4B8C-83A1-F6EECF244321}">
                <p14:modId xmlns:p14="http://schemas.microsoft.com/office/powerpoint/2010/main" val="84163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61582055"/>
                    </a:ext>
                  </a:extLst>
                </a:gridCol>
                <a:gridCol w="1645920">
                  <a:extLst>
                    <a:ext uri="{9D8B030D-6E8A-4147-A177-3AD203B41FA5}">
                      <a16:colId xmlns:a16="http://schemas.microsoft.com/office/drawing/2014/main" val="2985370971"/>
                    </a:ext>
                  </a:extLst>
                </a:gridCol>
                <a:gridCol w="822960">
                  <a:extLst>
                    <a:ext uri="{9D8B030D-6E8A-4147-A177-3AD203B41FA5}">
                      <a16:colId xmlns:a16="http://schemas.microsoft.com/office/drawing/2014/main" val="3920753598"/>
                    </a:ext>
                  </a:extLst>
                </a:gridCol>
                <a:gridCol w="822960">
                  <a:extLst>
                    <a:ext uri="{9D8B030D-6E8A-4147-A177-3AD203B41FA5}">
                      <a16:colId xmlns:a16="http://schemas.microsoft.com/office/drawing/2014/main" val="1671586189"/>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6989714"/>
                  </a:ext>
                </a:extLst>
              </a:tr>
              <a:tr h="370840">
                <a:tc>
                  <a:txBody>
                    <a:bodyPr/>
                    <a:lstStyle/>
                    <a:p>
                      <a:r>
                        <a:rPr lang="en-US" sz="1000" b="1"/>
                        <a:t> @PHLYINS </a:t>
                      </a:r>
                      <a:r>
                        <a:rPr lang="en-US" sz="1000"/>
                        <a:t> was mentioned by </a:t>
                      </a:r>
                      <a:r>
                        <a:rPr lang="en-US" sz="1000" b="1"/>
                        <a:t> @doubleicf - 2019-02-14 13:48:39 </a:t>
                      </a:r>
                      <a:r>
                        <a:rPr lang="en-US" sz="1000"/>
                        <a:t>
 So appreciative of your support @PHLYINS during #IICFWeekofGiving and throughout the year as #insurancegivesback Th… https://t.co/hFoTly8Aa1</a:t>
                      </a:r>
                    </a:p>
                  </a:txBody>
                  <a:tcPr/>
                </a:tc>
                <a:tc>
                  <a:txBody>
                    <a:bodyPr/>
                    <a:lstStyle/>
                    <a:p>
                      <a:r>
                        <a:rPr lang="en-US" sz="1000"/>
                        <a:t>n/a</a:t>
                      </a:r>
                    </a:p>
                  </a:txBody>
                  <a:tcPr/>
                </a:tc>
                <a:tc>
                  <a:txBody>
                    <a:bodyPr/>
                    <a:lstStyle/>
                    <a:p>
                      <a:r>
                        <a:rPr lang="en-US" sz="1000"/>
                        <a:t>1</a:t>
                      </a:r>
                    </a:p>
                  </a:txBody>
                  <a:tcPr/>
                </a:tc>
                <a:tc>
                  <a:txBody>
                    <a:bodyPr/>
                    <a:lstStyle/>
                    <a:p>
                      <a:r>
                        <a:rPr lang="en-US" sz="1000"/>
                        <a:t>10</a:t>
                      </a:r>
                    </a:p>
                  </a:txBody>
                  <a:tcPr/>
                </a:tc>
                <a:extLst>
                  <a:ext uri="{0D108BD9-81ED-4DB2-BD59-A6C34878D82A}">
                    <a16:rowId xmlns:a16="http://schemas.microsoft.com/office/drawing/2014/main" val="913554665"/>
                  </a:ext>
                </a:extLst>
              </a:tr>
              <a:tr h="370840">
                <a:tc>
                  <a:txBody>
                    <a:bodyPr/>
                    <a:lstStyle/>
                    <a:p>
                      <a:r>
                        <a:rPr lang="en-US" sz="1000" b="1"/>
                        <a:t> @PHLYINS </a:t>
                      </a:r>
                      <a:r>
                        <a:rPr lang="en-US" sz="1000"/>
                        <a:t> was mentioned by </a:t>
                      </a:r>
                      <a:r>
                        <a:rPr lang="en-US" sz="1000" b="1"/>
                        <a:t> @NCCICareers - 2019-02-14 13:43:45 </a:t>
                      </a:r>
                      <a:r>
                        <a:rPr lang="en-US" sz="1000"/>
                        <a:t>
 @PHLYINS Q11 NCCI offers #CareerOpportunities across the US, including Alaska and Hawaii!
#ICMChat #ICM2019</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2086579603"/>
                  </a:ext>
                </a:extLst>
              </a:tr>
              <a:tr h="370840">
                <a:tc>
                  <a:txBody>
                    <a:bodyPr/>
                    <a:lstStyle/>
                    <a:p>
                      <a:r>
                        <a:rPr lang="en-US" sz="1000" b="1"/>
                        <a:t> @PHLYINS </a:t>
                      </a:r>
                      <a:r>
                        <a:rPr lang="en-US" sz="1000"/>
                        <a:t> was mentioned by </a:t>
                      </a:r>
                      <a:r>
                        <a:rPr lang="en-US" sz="1000" b="1"/>
                        <a:t> @ConservationPA - 2019-02-01 08:38:02 </a:t>
                      </a:r>
                      <a:r>
                        <a:rPr lang="en-US" sz="1000"/>
                        <a:t>
 @TTFWatershed @DelRivCoalition @jutah @StroudCenter @4TheDelaware @PiazzaOnSquare @PECPA @AcadNatSciPR @PHLYINS… https://t.co/PQ2ro0YhaV</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237623440"/>
                  </a:ext>
                </a:extLst>
              </a:tr>
              <a:tr h="370840">
                <a:tc>
                  <a:txBody>
                    <a:bodyPr/>
                    <a:lstStyle/>
                    <a:p>
                      <a:r>
                        <a:rPr lang="en-US" sz="1000" b="1"/>
                        <a:t> @PHLYINS </a:t>
                      </a:r>
                      <a:r>
                        <a:rPr lang="en-US" sz="1000"/>
                        <a:t> was mentioned by </a:t>
                      </a:r>
                      <a:r>
                        <a:rPr lang="en-US" sz="1000" b="1"/>
                        <a:t> @JacobsonGroup - 2019-02-14 13:22:17 </a:t>
                      </a:r>
                      <a:r>
                        <a:rPr lang="en-US" sz="1000"/>
                        <a:t>
 @PHLYINS We couldn't agree more!</a:t>
                      </a:r>
                    </a:p>
                  </a:txBody>
                  <a:tcPr/>
                </a:tc>
                <a:tc>
                  <a:txBody>
                    <a:bodyPr/>
                    <a:lstStyle/>
                    <a:p>
                      <a:r>
                        <a:rPr lang="en-US" sz="1000"/>
                        <a:t>02/14/2019 13:36:05</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902843007"/>
                  </a:ext>
                </a:extLst>
              </a:tr>
              <a:tr h="370840">
                <a:tc>
                  <a:txBody>
                    <a:bodyPr/>
                    <a:lstStyle/>
                    <a:p>
                      <a:r>
                        <a:rPr lang="en-US" sz="1000" b="1"/>
                        <a:t> @PHLYINS </a:t>
                      </a:r>
                      <a:r>
                        <a:rPr lang="en-US" sz="1000"/>
                        <a:t> was mentioned by </a:t>
                      </a:r>
                      <a:r>
                        <a:rPr lang="en-US" sz="1000" b="1"/>
                        <a:t> @PC360_AandB - 2019-02-22 16:01:00 </a:t>
                      </a:r>
                      <a:r>
                        <a:rPr lang="en-US" sz="1000"/>
                        <a:t>
 People on the move in the P&amp;amp;C insurance industry: #News from @PHLYINS, @OrchidIns, FRISS and others!… https://t.co/FWAOZlDjbN</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3909682953"/>
                  </a:ext>
                </a:extLst>
              </a:tr>
            </a:tbl>
          </a:graphicData>
        </a:graphic>
      </p:graphicFrame>
      <p:sp>
        <p:nvSpPr>
          <p:cNvPr id="4" name="Text Placeholder 3">
            <a:extLst>
              <a:ext uri="{FF2B5EF4-FFF2-40B4-BE49-F238E27FC236}">
                <a16:creationId xmlns:a16="http://schemas.microsoft.com/office/drawing/2014/main" id="{9D2CC52B-2E51-4320-865D-9084BCFDCF8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2698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FFC4-BD59-464D-8BDC-5D54A5D4FFA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9AD345B2-14BC-4604-9E4A-59EE5EFF54D9}"/>
              </a:ext>
            </a:extLst>
          </p:cNvPr>
          <p:cNvGraphicFramePr>
            <a:graphicFrameLocks noGrp="1"/>
          </p:cNvGraphicFramePr>
          <p:nvPr>
            <p:ph type="tbl" sz="quarter" idx="13"/>
            <p:extLst>
              <p:ext uri="{D42A27DB-BD31-4B8C-83A1-F6EECF244321}">
                <p14:modId xmlns:p14="http://schemas.microsoft.com/office/powerpoint/2010/main" val="1079630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6864577"/>
                    </a:ext>
                  </a:extLst>
                </a:gridCol>
                <a:gridCol w="2468880">
                  <a:extLst>
                    <a:ext uri="{9D8B030D-6E8A-4147-A177-3AD203B41FA5}">
                      <a16:colId xmlns:a16="http://schemas.microsoft.com/office/drawing/2014/main" val="2582170287"/>
                    </a:ext>
                  </a:extLst>
                </a:gridCol>
                <a:gridCol w="2468880">
                  <a:extLst>
                    <a:ext uri="{9D8B030D-6E8A-4147-A177-3AD203B41FA5}">
                      <a16:colId xmlns:a16="http://schemas.microsoft.com/office/drawing/2014/main" val="404645971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18086848"/>
                  </a:ext>
                </a:extLst>
              </a:tr>
              <a:tr h="370840">
                <a:tc>
                  <a:txBody>
                    <a:bodyPr/>
                    <a:lstStyle/>
                    <a:p>
                      <a:r>
                        <a:rPr lang="en-US" sz="1000" b="1"/>
                        <a:t>@MargueriteTort</a:t>
                      </a:r>
                    </a:p>
                  </a:txBody>
                  <a:tcPr/>
                </a:tc>
                <a:tc>
                  <a:txBody>
                    <a:bodyPr/>
                    <a:lstStyle/>
                    <a:p>
                      <a:r>
                        <a:rPr lang="en-US" sz="1000"/>
                        <a:t>@PHLYINS (55)</a:t>
                      </a:r>
                    </a:p>
                  </a:txBody>
                  <a:tcPr/>
                </a:tc>
                <a:tc>
                  <a:txBody>
                    <a:bodyPr/>
                    <a:lstStyle/>
                    <a:p>
                      <a:r>
                        <a:rPr lang="en-US" sz="1000"/>
                        <a:t>55</a:t>
                      </a:r>
                    </a:p>
                  </a:txBody>
                  <a:tcPr/>
                </a:tc>
                <a:extLst>
                  <a:ext uri="{0D108BD9-81ED-4DB2-BD59-A6C34878D82A}">
                    <a16:rowId xmlns:a16="http://schemas.microsoft.com/office/drawing/2014/main" val="3766962273"/>
                  </a:ext>
                </a:extLst>
              </a:tr>
              <a:tr h="370840">
                <a:tc>
                  <a:txBody>
                    <a:bodyPr/>
                    <a:lstStyle/>
                    <a:p>
                      <a:r>
                        <a:rPr lang="en-US" sz="1000" b="1"/>
                        <a:t>@Regore2</a:t>
                      </a:r>
                    </a:p>
                  </a:txBody>
                  <a:tcPr/>
                </a:tc>
                <a:tc>
                  <a:txBody>
                    <a:bodyPr/>
                    <a:lstStyle/>
                    <a:p>
                      <a:r>
                        <a:rPr lang="en-US" sz="1000"/>
                        <a:t>@PHLYINS (34)</a:t>
                      </a:r>
                    </a:p>
                  </a:txBody>
                  <a:tcPr/>
                </a:tc>
                <a:tc>
                  <a:txBody>
                    <a:bodyPr/>
                    <a:lstStyle/>
                    <a:p>
                      <a:r>
                        <a:rPr lang="en-US" sz="1000"/>
                        <a:t>34</a:t>
                      </a:r>
                    </a:p>
                  </a:txBody>
                  <a:tcPr/>
                </a:tc>
                <a:extLst>
                  <a:ext uri="{0D108BD9-81ED-4DB2-BD59-A6C34878D82A}">
                    <a16:rowId xmlns:a16="http://schemas.microsoft.com/office/drawing/2014/main" val="1885372980"/>
                  </a:ext>
                </a:extLst>
              </a:tr>
              <a:tr h="370840">
                <a:tc>
                  <a:txBody>
                    <a:bodyPr/>
                    <a:lstStyle/>
                    <a:p>
                      <a:r>
                        <a:rPr lang="en-US" sz="1000" b="1"/>
                        <a:t>@EaglesCommunity</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281983373"/>
                  </a:ext>
                </a:extLst>
              </a:tr>
              <a:tr h="370840">
                <a:tc>
                  <a:txBody>
                    <a:bodyPr/>
                    <a:lstStyle/>
                    <a:p>
                      <a:r>
                        <a:rPr lang="en-US" sz="1000" b="1"/>
                        <a:t>@JSMBrokerage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3091967074"/>
                  </a:ext>
                </a:extLst>
              </a:tr>
              <a:tr h="370840">
                <a:tc>
                  <a:txBody>
                    <a:bodyPr/>
                    <a:lstStyle/>
                    <a:p>
                      <a:r>
                        <a:rPr lang="en-US" sz="1000" b="1"/>
                        <a:t>@GammaIotaSigma</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2381720878"/>
                  </a:ext>
                </a:extLst>
              </a:tr>
              <a:tr h="370840">
                <a:tc>
                  <a:txBody>
                    <a:bodyPr/>
                    <a:lstStyle/>
                    <a:p>
                      <a:r>
                        <a:rPr lang="en-US" sz="1000" b="1"/>
                        <a:t>@Bill_Procopio</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2770187084"/>
                  </a:ext>
                </a:extLst>
              </a:tr>
              <a:tr h="370840">
                <a:tc>
                  <a:txBody>
                    <a:bodyPr/>
                    <a:lstStyle/>
                    <a:p>
                      <a:r>
                        <a:rPr lang="en-US" sz="1000" b="1"/>
                        <a:t>@SilversSteve</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998472957"/>
                  </a:ext>
                </a:extLst>
              </a:tr>
              <a:tr h="370840">
                <a:tc>
                  <a:txBody>
                    <a:bodyPr/>
                    <a:lstStyle/>
                    <a:p>
                      <a:r>
                        <a:rPr lang="en-US" sz="1000" b="1"/>
                        <a:t>@TTFWatershed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881681819"/>
                  </a:ext>
                </a:extLst>
              </a:tr>
              <a:tr h="370840">
                <a:tc>
                  <a:txBody>
                    <a:bodyPr/>
                    <a:lstStyle/>
                    <a:p>
                      <a:r>
                        <a:rPr lang="en-US" sz="1000" b="1"/>
                        <a:t>@thDigitalReader</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531179167"/>
                  </a:ext>
                </a:extLst>
              </a:tr>
              <a:tr h="370840">
                <a:tc>
                  <a:txBody>
                    <a:bodyPr/>
                    <a:lstStyle/>
                    <a:p>
                      <a:r>
                        <a:rPr lang="en-US" sz="1000" b="1"/>
                        <a:t>@FCA_Internships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738052513"/>
                  </a:ext>
                </a:extLst>
              </a:tr>
            </a:tbl>
          </a:graphicData>
        </a:graphic>
      </p:graphicFrame>
      <p:sp>
        <p:nvSpPr>
          <p:cNvPr id="4" name="Text Placeholder 3">
            <a:extLst>
              <a:ext uri="{FF2B5EF4-FFF2-40B4-BE49-F238E27FC236}">
                <a16:creationId xmlns:a16="http://schemas.microsoft.com/office/drawing/2014/main" id="{92DDB6B3-9BA3-4AF0-B961-0A0B33842439}"/>
              </a:ext>
            </a:extLst>
          </p:cNvPr>
          <p:cNvSpPr>
            <a:spLocks noGrp="1"/>
          </p:cNvSpPr>
          <p:nvPr>
            <p:ph type="body" sz="quarter" idx="14"/>
          </p:nvPr>
        </p:nvSpPr>
        <p:spPr/>
        <p:txBody>
          <a:bodyPr/>
          <a:lstStyle/>
          <a:p>
            <a:r>
              <a:rPr lang="en-US"/>
              <a:t>06/01/2018 - 12/31/2019</a:t>
            </a:r>
          </a:p>
        </p:txBody>
      </p:sp>
    </p:spTree>
    <p:extLst>
      <p:ext uri="{BB962C8B-B14F-4D97-AF65-F5344CB8AC3E}">
        <p14:creationId xmlns:p14="http://schemas.microsoft.com/office/powerpoint/2010/main" val="439131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D5AF3-3F76-45FF-9605-24A293DE0B39}"/>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742087B5-B3E6-43AB-88EF-2170C513FC6E}"/>
              </a:ext>
            </a:extLst>
          </p:cNvPr>
          <p:cNvGraphicFramePr>
            <a:graphicFrameLocks noGrp="1"/>
          </p:cNvGraphicFramePr>
          <p:nvPr>
            <p:ph type="tbl" sz="quarter" idx="13"/>
            <p:extLst>
              <p:ext uri="{D42A27DB-BD31-4B8C-83A1-F6EECF244321}">
                <p14:modId xmlns:p14="http://schemas.microsoft.com/office/powerpoint/2010/main" val="328143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3909274"/>
                    </a:ext>
                  </a:extLst>
                </a:gridCol>
                <a:gridCol w="822960">
                  <a:extLst>
                    <a:ext uri="{9D8B030D-6E8A-4147-A177-3AD203B41FA5}">
                      <a16:colId xmlns:a16="http://schemas.microsoft.com/office/drawing/2014/main" val="2948412627"/>
                    </a:ext>
                  </a:extLst>
                </a:gridCol>
                <a:gridCol w="822960">
                  <a:extLst>
                    <a:ext uri="{9D8B030D-6E8A-4147-A177-3AD203B41FA5}">
                      <a16:colId xmlns:a16="http://schemas.microsoft.com/office/drawing/2014/main" val="32159038"/>
                    </a:ext>
                  </a:extLst>
                </a:gridCol>
                <a:gridCol w="822960">
                  <a:extLst>
                    <a:ext uri="{9D8B030D-6E8A-4147-A177-3AD203B41FA5}">
                      <a16:colId xmlns:a16="http://schemas.microsoft.com/office/drawing/2014/main" val="3111201587"/>
                    </a:ext>
                  </a:extLst>
                </a:gridCol>
                <a:gridCol w="822960">
                  <a:extLst>
                    <a:ext uri="{9D8B030D-6E8A-4147-A177-3AD203B41FA5}">
                      <a16:colId xmlns:a16="http://schemas.microsoft.com/office/drawing/2014/main" val="3406780454"/>
                    </a:ext>
                  </a:extLst>
                </a:gridCol>
                <a:gridCol w="822960">
                  <a:extLst>
                    <a:ext uri="{9D8B030D-6E8A-4147-A177-3AD203B41FA5}">
                      <a16:colId xmlns:a16="http://schemas.microsoft.com/office/drawing/2014/main" val="342264204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567755737"/>
                  </a:ext>
                </a:extLst>
              </a:tr>
              <a:tr h="370840">
                <a:tc>
                  <a:txBody>
                    <a:bodyPr/>
                    <a:lstStyle/>
                    <a:p>
                      <a:r>
                        <a:rPr lang="en-US" sz="1000" b="1"/>
                        <a:t> @PHLYINS - 2019-02-01 16:30:35 </a:t>
                      </a:r>
                      <a:r>
                        <a:rPr lang="en-US" sz="1000"/>
                        <a:t>
  Don't underestimate how fascinating #insurance can be! As we kick off #InsuranceCareersMonth, we're sharing insight from Laura Boylan, VP of HR, about the importance of making our industry relevant &amp;amp; exciting for the next generation of talent: https://t.co/W6IXD0WbO2 #ICM2019 https://t.co/0y4DkvV9aJ</a:t>
                      </a:r>
                    </a:p>
                  </a:txBody>
                  <a:tcPr/>
                </a:tc>
                <a:tc>
                  <a:txBody>
                    <a:bodyPr/>
                    <a:lstStyle/>
                    <a:p>
                      <a:r>
                        <a:rPr lang="en-US" sz="1000"/>
                        <a:t>No</a:t>
                      </a:r>
                    </a:p>
                  </a:txBody>
                  <a:tcPr/>
                </a:tc>
                <a:tc>
                  <a:txBody>
                    <a:bodyPr/>
                    <a:lstStyle/>
                    <a:p>
                      <a:r>
                        <a:rPr lang="en-US" sz="1000"/>
                        <a:t>6</a:t>
                      </a:r>
                    </a:p>
                  </a:txBody>
                  <a:tcPr/>
                </a:tc>
                <a:tc>
                  <a:txBody>
                    <a:bodyPr/>
                    <a:lstStyle/>
                    <a:p>
                      <a:r>
                        <a:rPr lang="en-US" sz="1000"/>
                        <a:t>14</a:t>
                      </a:r>
                    </a:p>
                  </a:txBody>
                  <a:tcPr/>
                </a:tc>
                <a:tc>
                  <a:txBody>
                    <a:bodyPr/>
                    <a:lstStyle/>
                    <a:p>
                      <a:r>
                        <a:rPr lang="en-US" sz="1000"/>
                        <a:t>1</a:t>
                      </a:r>
                    </a:p>
                  </a:txBody>
                  <a:tcPr/>
                </a:tc>
                <a:tc>
                  <a:txBody>
                    <a:bodyPr/>
                    <a:lstStyle/>
                    <a:p>
                      <a:r>
                        <a:rPr lang="en-US" sz="1000"/>
                        <a:t>0.6701 %</a:t>
                      </a:r>
                    </a:p>
                  </a:txBody>
                  <a:tcPr/>
                </a:tc>
                <a:extLst>
                  <a:ext uri="{0D108BD9-81ED-4DB2-BD59-A6C34878D82A}">
                    <a16:rowId xmlns:a16="http://schemas.microsoft.com/office/drawing/2014/main" val="3986437310"/>
                  </a:ext>
                </a:extLst>
              </a:tr>
              <a:tr h="370840">
                <a:tc>
                  <a:txBody>
                    <a:bodyPr/>
                    <a:lstStyle/>
                    <a:p>
                      <a:r>
                        <a:rPr lang="en-US" sz="1000" b="1"/>
                        <a:t> @PHLYINS - 2019-02-18 13:10:15 </a:t>
                      </a:r>
                      <a:r>
                        <a:rPr lang="en-US" sz="1000"/>
                        <a:t>
  If you want a #career where you can build long-lasting relationships, the #insurance industry may be a fit for you! Here’s a look at why Mary Beth Heisner, who works in our HR dept, chose a career in insurance. Visit https://t.co/yVoF4ZgPMj to learn more. #InsuranceCareersMonth https://t.co/dqNkc2zLwF</a:t>
                      </a:r>
                    </a:p>
                  </a:txBody>
                  <a:tcPr/>
                </a:tc>
                <a:tc>
                  <a:txBody>
                    <a:bodyPr/>
                    <a:lstStyle/>
                    <a:p>
                      <a:r>
                        <a:rPr lang="en-US" sz="1000"/>
                        <a:t>No</a:t>
                      </a:r>
                    </a:p>
                  </a:txBody>
                  <a:tcPr/>
                </a:tc>
                <a:tc>
                  <a:txBody>
                    <a:bodyPr/>
                    <a:lstStyle/>
                    <a:p>
                      <a:r>
                        <a:rPr lang="en-US" sz="1000"/>
                        <a:t>1</a:t>
                      </a:r>
                    </a:p>
                  </a:txBody>
                  <a:tcPr/>
                </a:tc>
                <a:tc>
                  <a:txBody>
                    <a:bodyPr/>
                    <a:lstStyle/>
                    <a:p>
                      <a:r>
                        <a:rPr lang="en-US" sz="1000"/>
                        <a:t>16</a:t>
                      </a:r>
                    </a:p>
                  </a:txBody>
                  <a:tcPr/>
                </a:tc>
                <a:tc>
                  <a:txBody>
                    <a:bodyPr/>
                    <a:lstStyle/>
                    <a:p>
                      <a:r>
                        <a:rPr lang="en-US" sz="1000"/>
                        <a:t>0</a:t>
                      </a:r>
                    </a:p>
                  </a:txBody>
                  <a:tcPr/>
                </a:tc>
                <a:tc>
                  <a:txBody>
                    <a:bodyPr/>
                    <a:lstStyle/>
                    <a:p>
                      <a:r>
                        <a:rPr lang="en-US" sz="1000"/>
                        <a:t>0.5397 %</a:t>
                      </a:r>
                    </a:p>
                  </a:txBody>
                  <a:tcPr/>
                </a:tc>
                <a:extLst>
                  <a:ext uri="{0D108BD9-81ED-4DB2-BD59-A6C34878D82A}">
                    <a16:rowId xmlns:a16="http://schemas.microsoft.com/office/drawing/2014/main" val="1592290845"/>
                  </a:ext>
                </a:extLst>
              </a:tr>
              <a:tr h="370840">
                <a:tc>
                  <a:txBody>
                    <a:bodyPr/>
                    <a:lstStyle/>
                    <a:p>
                      <a:r>
                        <a:rPr lang="en-US" sz="1000" b="1"/>
                        <a:t> @PHLYINS - 2019-02-07 14:20:08 </a:t>
                      </a:r>
                      <a:r>
                        <a:rPr lang="en-US" sz="1000"/>
                        <a:t>
  At PHLY, we’re more than just insurance…we offer various career paths, incentives, &amp;amp; opportunities to make an impact on our local communities. If you're looking for an exclusive #internship experience, apply now: https://t.co/C7Npccicl2 #InsuranceCareersMonth #InsuranceGivesBack https://t.co/PuIuxhqW3y</a:t>
                      </a:r>
                    </a:p>
                  </a:txBody>
                  <a:tcPr/>
                </a:tc>
                <a:tc>
                  <a:txBody>
                    <a:bodyPr/>
                    <a:lstStyle/>
                    <a:p>
                      <a:r>
                        <a:rPr lang="en-US" sz="1000"/>
                        <a:t>No</a:t>
                      </a:r>
                    </a:p>
                  </a:txBody>
                  <a:tcPr/>
                </a:tc>
                <a:tc>
                  <a:txBody>
                    <a:bodyPr/>
                    <a:lstStyle/>
                    <a:p>
                      <a:r>
                        <a:rPr lang="en-US" sz="1000"/>
                        <a:t>3</a:t>
                      </a:r>
                    </a:p>
                  </a:txBody>
                  <a:tcPr/>
                </a:tc>
                <a:tc>
                  <a:txBody>
                    <a:bodyPr/>
                    <a:lstStyle/>
                    <a:p>
                      <a:r>
                        <a:rPr lang="en-US" sz="1000"/>
                        <a:t>10</a:t>
                      </a:r>
                    </a:p>
                  </a:txBody>
                  <a:tcPr/>
                </a:tc>
                <a:tc>
                  <a:txBody>
                    <a:bodyPr/>
                    <a:lstStyle/>
                    <a:p>
                      <a:r>
                        <a:rPr lang="en-US" sz="1000"/>
                        <a:t>1</a:t>
                      </a:r>
                    </a:p>
                  </a:txBody>
                  <a:tcPr/>
                </a:tc>
                <a:tc>
                  <a:txBody>
                    <a:bodyPr/>
                    <a:lstStyle/>
                    <a:p>
                      <a:r>
                        <a:rPr lang="en-US" sz="1000"/>
                        <a:t>0.4460 %</a:t>
                      </a:r>
                    </a:p>
                  </a:txBody>
                  <a:tcPr/>
                </a:tc>
                <a:extLst>
                  <a:ext uri="{0D108BD9-81ED-4DB2-BD59-A6C34878D82A}">
                    <a16:rowId xmlns:a16="http://schemas.microsoft.com/office/drawing/2014/main" val="2824153989"/>
                  </a:ext>
                </a:extLst>
              </a:tr>
              <a:tr h="370840">
                <a:tc>
                  <a:txBody>
                    <a:bodyPr/>
                    <a:lstStyle/>
                    <a:p>
                      <a:r>
                        <a:rPr lang="en-US" sz="1000" b="1"/>
                        <a:t> @PHLYINS - 2019-02-21 16:10:10 </a:t>
                      </a:r>
                      <a:r>
                        <a:rPr lang="en-US" sz="1000"/>
                        <a:t>
  PHLY employees from our Roseville, CA office volunteered at @loavesandfishes, a non-profit organization that feeds the hungry &amp;amp; shelters the homeless. #TEAMPHLY worked in the dining room serving lunch to those in need. #InsuranceGivesBack #InsuranceCareersMonth #ThankfulThursday https://t.co/z670nCiTpj</a:t>
                      </a:r>
                    </a:p>
                  </a:txBody>
                  <a:tcPr/>
                </a:tc>
                <a:tc>
                  <a:txBody>
                    <a:bodyPr/>
                    <a:lstStyle/>
                    <a:p>
                      <a:r>
                        <a:rPr lang="en-US" sz="1000"/>
                        <a:t>No</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0.3805 %</a:t>
                      </a:r>
                    </a:p>
                  </a:txBody>
                  <a:tcPr/>
                </a:tc>
                <a:extLst>
                  <a:ext uri="{0D108BD9-81ED-4DB2-BD59-A6C34878D82A}">
                    <a16:rowId xmlns:a16="http://schemas.microsoft.com/office/drawing/2014/main" val="1029648792"/>
                  </a:ext>
                </a:extLst>
              </a:tr>
              <a:tr h="370840">
                <a:tc>
                  <a:txBody>
                    <a:bodyPr/>
                    <a:lstStyle/>
                    <a:p>
                      <a:r>
                        <a:rPr lang="en-US" sz="1000" b="1"/>
                        <a:t> @PHLYINS - 2019-02-12 16:41:45 </a:t>
                      </a:r>
                      <a:r>
                        <a:rPr lang="en-US" sz="1000"/>
                        <a:t>
  Interested in gaining #insurance experience? If you’re looking for an #internship where you can build lasting relationships &amp;amp; grow professionally - #ThinkPHLY! Here’s a look at a day in the life of our Summer Associates. Apply now: https://t.co/C7Npccicl2 #InsuranceCareersMonth https://t.co/6tbWo2eJ33</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0.3503 %</a:t>
                      </a:r>
                    </a:p>
                  </a:txBody>
                  <a:tcPr/>
                </a:tc>
                <a:extLst>
                  <a:ext uri="{0D108BD9-81ED-4DB2-BD59-A6C34878D82A}">
                    <a16:rowId xmlns:a16="http://schemas.microsoft.com/office/drawing/2014/main" val="2623275456"/>
                  </a:ext>
                </a:extLst>
              </a:tr>
            </a:tbl>
          </a:graphicData>
        </a:graphic>
      </p:graphicFrame>
      <p:sp>
        <p:nvSpPr>
          <p:cNvPr id="4" name="Text Placeholder 3">
            <a:extLst>
              <a:ext uri="{FF2B5EF4-FFF2-40B4-BE49-F238E27FC236}">
                <a16:creationId xmlns:a16="http://schemas.microsoft.com/office/drawing/2014/main" id="{B5D2FC15-5BA7-4DF2-AF05-F9A08B45DF5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566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93BFF-918C-453B-9BED-2615A083F16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4391168-3F47-4DFB-808C-1B37D96BADB8}"/>
              </a:ext>
            </a:extLst>
          </p:cNvPr>
          <p:cNvGraphicFramePr>
            <a:graphicFrameLocks noGrp="1"/>
          </p:cNvGraphicFramePr>
          <p:nvPr>
            <p:ph type="tbl" sz="quarter" idx="13"/>
            <p:extLst>
              <p:ext uri="{D42A27DB-BD31-4B8C-83A1-F6EECF244321}">
                <p14:modId xmlns:p14="http://schemas.microsoft.com/office/powerpoint/2010/main" val="398995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2748824"/>
                    </a:ext>
                  </a:extLst>
                </a:gridCol>
                <a:gridCol w="1069848">
                  <a:extLst>
                    <a:ext uri="{9D8B030D-6E8A-4147-A177-3AD203B41FA5}">
                      <a16:colId xmlns:a16="http://schemas.microsoft.com/office/drawing/2014/main" val="762668847"/>
                    </a:ext>
                  </a:extLst>
                </a:gridCol>
                <a:gridCol w="1069848">
                  <a:extLst>
                    <a:ext uri="{9D8B030D-6E8A-4147-A177-3AD203B41FA5}">
                      <a16:colId xmlns:a16="http://schemas.microsoft.com/office/drawing/2014/main" val="3181018892"/>
                    </a:ext>
                  </a:extLst>
                </a:gridCol>
                <a:gridCol w="1069848">
                  <a:extLst>
                    <a:ext uri="{9D8B030D-6E8A-4147-A177-3AD203B41FA5}">
                      <a16:colId xmlns:a16="http://schemas.microsoft.com/office/drawing/2014/main" val="2417123826"/>
                    </a:ext>
                  </a:extLst>
                </a:gridCol>
                <a:gridCol w="1069848">
                  <a:extLst>
                    <a:ext uri="{9D8B030D-6E8A-4147-A177-3AD203B41FA5}">
                      <a16:colId xmlns:a16="http://schemas.microsoft.com/office/drawing/2014/main" val="468275395"/>
                    </a:ext>
                  </a:extLst>
                </a:gridCol>
                <a:gridCol w="1069848">
                  <a:extLst>
                    <a:ext uri="{9D8B030D-6E8A-4147-A177-3AD203B41FA5}">
                      <a16:colId xmlns:a16="http://schemas.microsoft.com/office/drawing/2014/main" val="1751787290"/>
                    </a:ext>
                  </a:extLst>
                </a:gridCol>
                <a:gridCol w="1069848">
                  <a:extLst>
                    <a:ext uri="{9D8B030D-6E8A-4147-A177-3AD203B41FA5}">
                      <a16:colId xmlns:a16="http://schemas.microsoft.com/office/drawing/2014/main" val="5030018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63451800"/>
                  </a:ext>
                </a:extLst>
              </a:tr>
              <a:tr h="370840">
                <a:tc>
                  <a:txBody>
                    <a:bodyPr/>
                    <a:lstStyle/>
                    <a:p>
                      <a:r>
                        <a:rPr lang="en-US" sz="1000"/>
                        <a:t>Philadelphia Insurance Companies</a:t>
                      </a:r>
                    </a:p>
                  </a:txBody>
                  <a:tcPr/>
                </a:tc>
                <a:tc>
                  <a:txBody>
                    <a:bodyPr/>
                    <a:lstStyle/>
                    <a:p>
                      <a:r>
                        <a:rPr lang="en-US" sz="1000"/>
                        <a:t>17665</a:t>
                      </a:r>
                    </a:p>
                  </a:txBody>
                  <a:tcPr/>
                </a:tc>
                <a:tc>
                  <a:txBody>
                    <a:bodyPr/>
                    <a:lstStyle/>
                    <a:p>
                      <a:r>
                        <a:rPr lang="en-US" sz="1000"/>
                        <a:t>385</a:t>
                      </a:r>
                    </a:p>
                  </a:txBody>
                  <a:tcPr/>
                </a:tc>
                <a:tc>
                  <a:txBody>
                    <a:bodyPr/>
                    <a:lstStyle/>
                    <a:p>
                      <a:r>
                        <a:rPr lang="en-US" sz="1000"/>
                        <a:t>19</a:t>
                      </a:r>
                    </a:p>
                  </a:txBody>
                  <a:tcPr/>
                </a:tc>
                <a:tc>
                  <a:txBody>
                    <a:bodyPr/>
                    <a:lstStyle/>
                    <a:p>
                      <a:r>
                        <a:rPr lang="en-US" sz="1000"/>
                        <a:t>1425</a:t>
                      </a:r>
                    </a:p>
                  </a:txBody>
                  <a:tcPr/>
                </a:tc>
                <a:tc>
                  <a:txBody>
                    <a:bodyPr/>
                    <a:lstStyle/>
                    <a:p>
                      <a:r>
                        <a:rPr lang="en-US" sz="1000"/>
                        <a:t>43</a:t>
                      </a:r>
                    </a:p>
                  </a:txBody>
                  <a:tcPr/>
                </a:tc>
                <a:tc>
                  <a:txBody>
                    <a:bodyPr/>
                    <a:lstStyle/>
                    <a:p>
                      <a:r>
                        <a:rPr lang="en-US" sz="1000"/>
                        <a:t>0.4422 %</a:t>
                      </a:r>
                    </a:p>
                  </a:txBody>
                  <a:tcPr/>
                </a:tc>
                <a:extLst>
                  <a:ext uri="{0D108BD9-81ED-4DB2-BD59-A6C34878D82A}">
                    <a16:rowId xmlns:a16="http://schemas.microsoft.com/office/drawing/2014/main" val="4282744819"/>
                  </a:ext>
                </a:extLst>
              </a:tr>
            </a:tbl>
          </a:graphicData>
        </a:graphic>
      </p:graphicFrame>
      <p:sp>
        <p:nvSpPr>
          <p:cNvPr id="4" name="Text Placeholder 3">
            <a:extLst>
              <a:ext uri="{FF2B5EF4-FFF2-40B4-BE49-F238E27FC236}">
                <a16:creationId xmlns:a16="http://schemas.microsoft.com/office/drawing/2014/main" id="{7FCC5589-1D84-48A5-A0F0-C595808EA3B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5410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7E0E-DAC3-4FC6-949B-CEF727716DB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FF06631B-43CB-402E-AF1B-0C5EEFC3A092}"/>
              </a:ext>
            </a:extLst>
          </p:cNvPr>
          <p:cNvGraphicFramePr>
            <a:graphicFrameLocks noGrp="1"/>
          </p:cNvGraphicFramePr>
          <p:nvPr>
            <p:ph type="chart" sz="quarter" idx="13"/>
            <p:extLst>
              <p:ext uri="{D42A27DB-BD31-4B8C-83A1-F6EECF244321}">
                <p14:modId xmlns:p14="http://schemas.microsoft.com/office/powerpoint/2010/main" val="1874414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797E3B-06BE-43E5-95B9-C2174101552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7C6B1B4-8FF5-4149-A8BD-78D09AA80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214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75466-375A-480C-9BDE-669F2654C6E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88E9E94-7AB5-46AD-BAE7-0ADDEB4C69FA}"/>
              </a:ext>
            </a:extLst>
          </p:cNvPr>
          <p:cNvGraphicFramePr>
            <a:graphicFrameLocks noGrp="1"/>
          </p:cNvGraphicFramePr>
          <p:nvPr>
            <p:ph type="chart" sz="quarter" idx="13"/>
            <p:extLst>
              <p:ext uri="{D42A27DB-BD31-4B8C-83A1-F6EECF244321}">
                <p14:modId xmlns:p14="http://schemas.microsoft.com/office/powerpoint/2010/main" val="2816625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B4C43-C0D6-4F6C-8FE3-7180871B6C6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8520DE3-BEE4-4535-A604-43B89279C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112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D905-3E77-4149-9514-BABBF836D712}"/>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205906FA-CB66-481B-B3DC-88201589D7D4}"/>
              </a:ext>
            </a:extLst>
          </p:cNvPr>
          <p:cNvGraphicFramePr>
            <a:graphicFrameLocks noGrp="1"/>
          </p:cNvGraphicFramePr>
          <p:nvPr>
            <p:ph type="tbl" sz="quarter" idx="13"/>
            <p:extLst>
              <p:ext uri="{D42A27DB-BD31-4B8C-83A1-F6EECF244321}">
                <p14:modId xmlns:p14="http://schemas.microsoft.com/office/powerpoint/2010/main" val="203043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312783718"/>
                    </a:ext>
                  </a:extLst>
                </a:gridCol>
                <a:gridCol w="905256">
                  <a:extLst>
                    <a:ext uri="{9D8B030D-6E8A-4147-A177-3AD203B41FA5}">
                      <a16:colId xmlns:a16="http://schemas.microsoft.com/office/drawing/2014/main" val="64099083"/>
                    </a:ext>
                  </a:extLst>
                </a:gridCol>
                <a:gridCol w="987552">
                  <a:extLst>
                    <a:ext uri="{9D8B030D-6E8A-4147-A177-3AD203B41FA5}">
                      <a16:colId xmlns:a16="http://schemas.microsoft.com/office/drawing/2014/main" val="973966960"/>
                    </a:ext>
                  </a:extLst>
                </a:gridCol>
                <a:gridCol w="987552">
                  <a:extLst>
                    <a:ext uri="{9D8B030D-6E8A-4147-A177-3AD203B41FA5}">
                      <a16:colId xmlns:a16="http://schemas.microsoft.com/office/drawing/2014/main" val="4013705607"/>
                    </a:ext>
                  </a:extLst>
                </a:gridCol>
                <a:gridCol w="987552">
                  <a:extLst>
                    <a:ext uri="{9D8B030D-6E8A-4147-A177-3AD203B41FA5}">
                      <a16:colId xmlns:a16="http://schemas.microsoft.com/office/drawing/2014/main" val="2235298877"/>
                    </a:ext>
                  </a:extLst>
                </a:gridCol>
                <a:gridCol w="987552">
                  <a:extLst>
                    <a:ext uri="{9D8B030D-6E8A-4147-A177-3AD203B41FA5}">
                      <a16:colId xmlns:a16="http://schemas.microsoft.com/office/drawing/2014/main" val="1343380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820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- 2019-02-25 11:20:37 </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George Schalick to Senior Vice President of Underwriting!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https://media.licdn.com/dms/image/C4E22AQE5HROyDkPR6A/feedshare-shrink_8192/0?e=1552539600&amp;v=beta&amp;t=7WtwesL8T5-V-STJp9lsqbpQRE4OIEeEHTCFgYHKk5U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2188506"/>
                  </a:ext>
                </a:extLst>
              </a:tr>
            </a:tbl>
          </a:graphicData>
        </a:graphic>
      </p:graphicFrame>
      <p:sp>
        <p:nvSpPr>
          <p:cNvPr id="4" name="Text Placeholder 3">
            <a:extLst>
              <a:ext uri="{FF2B5EF4-FFF2-40B4-BE49-F238E27FC236}">
                <a16:creationId xmlns:a16="http://schemas.microsoft.com/office/drawing/2014/main" id="{785D42EC-64B1-4A36-ADCF-39AF2AD3FDF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37225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3965-6A18-4250-855A-7A622778268E}"/>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64DEC360-911D-4093-B39D-9AF67ECC693D}"/>
              </a:ext>
            </a:extLst>
          </p:cNvPr>
          <p:cNvGraphicFramePr>
            <a:graphicFrameLocks noGrp="1"/>
          </p:cNvGraphicFramePr>
          <p:nvPr>
            <p:ph type="tbl" sz="quarter" idx="13"/>
            <p:extLst>
              <p:ext uri="{D42A27DB-BD31-4B8C-83A1-F6EECF244321}">
                <p14:modId xmlns:p14="http://schemas.microsoft.com/office/powerpoint/2010/main" val="250094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69334121"/>
                    </a:ext>
                  </a:extLst>
                </a:gridCol>
                <a:gridCol w="905256">
                  <a:extLst>
                    <a:ext uri="{9D8B030D-6E8A-4147-A177-3AD203B41FA5}">
                      <a16:colId xmlns:a16="http://schemas.microsoft.com/office/drawing/2014/main" val="1694117508"/>
                    </a:ext>
                  </a:extLst>
                </a:gridCol>
                <a:gridCol w="987552">
                  <a:extLst>
                    <a:ext uri="{9D8B030D-6E8A-4147-A177-3AD203B41FA5}">
                      <a16:colId xmlns:a16="http://schemas.microsoft.com/office/drawing/2014/main" val="1530767083"/>
                    </a:ext>
                  </a:extLst>
                </a:gridCol>
                <a:gridCol w="987552">
                  <a:extLst>
                    <a:ext uri="{9D8B030D-6E8A-4147-A177-3AD203B41FA5}">
                      <a16:colId xmlns:a16="http://schemas.microsoft.com/office/drawing/2014/main" val="3006823905"/>
                    </a:ext>
                  </a:extLst>
                </a:gridCol>
                <a:gridCol w="987552">
                  <a:extLst>
                    <a:ext uri="{9D8B030D-6E8A-4147-A177-3AD203B41FA5}">
                      <a16:colId xmlns:a16="http://schemas.microsoft.com/office/drawing/2014/main" val="1252905182"/>
                    </a:ext>
                  </a:extLst>
                </a:gridCol>
                <a:gridCol w="987552">
                  <a:extLst>
                    <a:ext uri="{9D8B030D-6E8A-4147-A177-3AD203B41FA5}">
                      <a16:colId xmlns:a16="http://schemas.microsoft.com/office/drawing/2014/main" val="2778824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741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- 2019-02-06 10:49:14 </a:t>
                      </a:r>
                      <a:r>
                        <a:rPr kumimoji="0" lang="en-US" sz="1000" b="0" i="0" u="none" strike="noStrike" kern="1200" cap="none" spc="0" normalizeH="0" baseline="0" noProof="0">
                          <a:ln>
                            <a:noFill/>
                          </a:ln>
                          <a:solidFill>
                            <a:prstClr val="black"/>
                          </a:solidFill>
                          <a:effectLst/>
                          <a:uLnTx/>
                          <a:uFillTx/>
                          <a:latin typeface="+mn-lt"/>
                          <a:ea typeface="+mn-ea"/>
                          <a:cs typeface="+mn-cs"/>
                        </a:rPr>
                        <a:t>
  Best’s Review asked insurance CEOs to share their words of wisdom for the next generation of #insurance leaders. Read more to learn what PHLY's President &amp; CEO Bob O'Leary has to say about being a team player: https://goo.gl/ujDcwD #InsuranceCareersMonth #WednesdayWisdom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https://media.licdn.com/dms/image/C4E22AQHVlkt-9ur1pw/feedshare-shrink_1280/0?e=1552539600&amp;v=beta&amp;t=N4b2249jT34IX4bpWasXpOxD8K7mSTZ9tzg7BoZ_V_0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7389396"/>
                  </a:ext>
                </a:extLst>
              </a:tr>
            </a:tbl>
          </a:graphicData>
        </a:graphic>
      </p:graphicFrame>
      <p:sp>
        <p:nvSpPr>
          <p:cNvPr id="4" name="Text Placeholder 3">
            <a:extLst>
              <a:ext uri="{FF2B5EF4-FFF2-40B4-BE49-F238E27FC236}">
                <a16:creationId xmlns:a16="http://schemas.microsoft.com/office/drawing/2014/main" id="{93761E1B-8125-433D-9E30-E78813DC345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543888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D072-5679-4229-9828-F8A9FF3DD470}"/>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B8137C00-C05D-483A-BE1D-3D9BCCAB9736}"/>
              </a:ext>
            </a:extLst>
          </p:cNvPr>
          <p:cNvGraphicFramePr>
            <a:graphicFrameLocks noGrp="1"/>
          </p:cNvGraphicFramePr>
          <p:nvPr>
            <p:ph type="tbl" sz="quarter" idx="13"/>
            <p:extLst>
              <p:ext uri="{D42A27DB-BD31-4B8C-83A1-F6EECF244321}">
                <p14:modId xmlns:p14="http://schemas.microsoft.com/office/powerpoint/2010/main" val="331994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47234633"/>
                    </a:ext>
                  </a:extLst>
                </a:gridCol>
                <a:gridCol w="905256">
                  <a:extLst>
                    <a:ext uri="{9D8B030D-6E8A-4147-A177-3AD203B41FA5}">
                      <a16:colId xmlns:a16="http://schemas.microsoft.com/office/drawing/2014/main" val="2674687461"/>
                    </a:ext>
                  </a:extLst>
                </a:gridCol>
                <a:gridCol w="987552">
                  <a:extLst>
                    <a:ext uri="{9D8B030D-6E8A-4147-A177-3AD203B41FA5}">
                      <a16:colId xmlns:a16="http://schemas.microsoft.com/office/drawing/2014/main" val="2372241355"/>
                    </a:ext>
                  </a:extLst>
                </a:gridCol>
                <a:gridCol w="987552">
                  <a:extLst>
                    <a:ext uri="{9D8B030D-6E8A-4147-A177-3AD203B41FA5}">
                      <a16:colId xmlns:a16="http://schemas.microsoft.com/office/drawing/2014/main" val="204089447"/>
                    </a:ext>
                  </a:extLst>
                </a:gridCol>
                <a:gridCol w="987552">
                  <a:extLst>
                    <a:ext uri="{9D8B030D-6E8A-4147-A177-3AD203B41FA5}">
                      <a16:colId xmlns:a16="http://schemas.microsoft.com/office/drawing/2014/main" val="1846743952"/>
                    </a:ext>
                  </a:extLst>
                </a:gridCol>
                <a:gridCol w="987552">
                  <a:extLst>
                    <a:ext uri="{9D8B030D-6E8A-4147-A177-3AD203B41FA5}">
                      <a16:colId xmlns:a16="http://schemas.microsoft.com/office/drawing/2014/main" val="391980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317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- 2019-02-12 16:54:10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PHLY has been named one of the “Best Places to Work in Insurance” since 2010? When choosing a job, culture matters. We believe the environment you work in is as important as the job you do. If you’re looking for a company that values teamwork, giving back to the community, and work-life balance – #ThinkPHLY. 
Here’s a look at a day in the life in Highlands Ranch, Colorado, where we are currently hiring. Visit PHLY.com/careers to view all of our current openings and mention your friends below if they’re looking for a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https://media.licdn.com/dms/image/C4E22AQHrLKdhzp3Q0Q/feedshare-shrink_8192/0?e=1552539600&amp;v=beta&amp;t=zNFTGbiYeYfpWlt3U0LYuGr5YAdY67wlIHHeR-ACJrw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7189782"/>
                  </a:ext>
                </a:extLst>
              </a:tr>
            </a:tbl>
          </a:graphicData>
        </a:graphic>
      </p:graphicFrame>
      <p:sp>
        <p:nvSpPr>
          <p:cNvPr id="4" name="Text Placeholder 3">
            <a:extLst>
              <a:ext uri="{FF2B5EF4-FFF2-40B4-BE49-F238E27FC236}">
                <a16:creationId xmlns:a16="http://schemas.microsoft.com/office/drawing/2014/main" id="{0678BB88-B702-4965-9C29-812C3893C59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43613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F9CC-19FC-4E79-87EC-2ECE9D60A8E0}"/>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96960887-8ACD-4D80-825A-2E83B55E57D9}"/>
              </a:ext>
            </a:extLst>
          </p:cNvPr>
          <p:cNvGraphicFramePr>
            <a:graphicFrameLocks noGrp="1"/>
          </p:cNvGraphicFramePr>
          <p:nvPr>
            <p:ph type="tbl" sz="quarter" idx="13"/>
            <p:extLst>
              <p:ext uri="{D42A27DB-BD31-4B8C-83A1-F6EECF244321}">
                <p14:modId xmlns:p14="http://schemas.microsoft.com/office/powerpoint/2010/main" val="360280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737230413"/>
                    </a:ext>
                  </a:extLst>
                </a:gridCol>
                <a:gridCol w="905256">
                  <a:extLst>
                    <a:ext uri="{9D8B030D-6E8A-4147-A177-3AD203B41FA5}">
                      <a16:colId xmlns:a16="http://schemas.microsoft.com/office/drawing/2014/main" val="2158193565"/>
                    </a:ext>
                  </a:extLst>
                </a:gridCol>
                <a:gridCol w="987552">
                  <a:extLst>
                    <a:ext uri="{9D8B030D-6E8A-4147-A177-3AD203B41FA5}">
                      <a16:colId xmlns:a16="http://schemas.microsoft.com/office/drawing/2014/main" val="66931783"/>
                    </a:ext>
                  </a:extLst>
                </a:gridCol>
                <a:gridCol w="987552">
                  <a:extLst>
                    <a:ext uri="{9D8B030D-6E8A-4147-A177-3AD203B41FA5}">
                      <a16:colId xmlns:a16="http://schemas.microsoft.com/office/drawing/2014/main" val="1090155558"/>
                    </a:ext>
                  </a:extLst>
                </a:gridCol>
                <a:gridCol w="987552">
                  <a:extLst>
                    <a:ext uri="{9D8B030D-6E8A-4147-A177-3AD203B41FA5}">
                      <a16:colId xmlns:a16="http://schemas.microsoft.com/office/drawing/2014/main" val="3612551444"/>
                    </a:ext>
                  </a:extLst>
                </a:gridCol>
                <a:gridCol w="987552">
                  <a:extLst>
                    <a:ext uri="{9D8B030D-6E8A-4147-A177-3AD203B41FA5}">
                      <a16:colId xmlns:a16="http://schemas.microsoft.com/office/drawing/2014/main" val="329698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098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- 2019-02-14 15:53:03 </a:t>
                      </a:r>
                      <a:r>
                        <a:rPr kumimoji="0" lang="en-US" sz="1000" b="0" i="0" u="none" strike="noStrike" kern="1200" cap="none" spc="0" normalizeH="0" baseline="0" noProof="0">
                          <a:ln>
                            <a:noFill/>
                          </a:ln>
                          <a:solidFill>
                            <a:prstClr val="black"/>
                          </a:solidFill>
                          <a:effectLst/>
                          <a:uLnTx/>
                          <a:uFillTx/>
                          <a:latin typeface="+mn-lt"/>
                          <a:ea typeface="+mn-ea"/>
                          <a:cs typeface="+mn-cs"/>
                        </a:rPr>
                        <a:t>
  Yesterday, #TEAMPHLY partnered with our sister companies Tokio Marine Seguradora S/A and Reliance Standard to host a lunch and learn for Be The Match operated by National Marrow Donor Program, a non-profit organization that manages the largest and most diverse bone marrow match program. The fundraising event raised awareness about the various ways to help those who suffer from life-threatening blood cancers like leukemia and lymphoma.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https://media.licdn.com/dms/image/C4E22AQG_g-cupjImLw/feedshare-shrink_8192/0?e=1552539600&amp;v=beta&amp;t=tP1brDPbrD0XCWNeqWw_2y2wBM8lHTHbqLS05YBLIqA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5538008"/>
                  </a:ext>
                </a:extLst>
              </a:tr>
            </a:tbl>
          </a:graphicData>
        </a:graphic>
      </p:graphicFrame>
      <p:sp>
        <p:nvSpPr>
          <p:cNvPr id="4" name="Text Placeholder 3">
            <a:extLst>
              <a:ext uri="{FF2B5EF4-FFF2-40B4-BE49-F238E27FC236}">
                <a16:creationId xmlns:a16="http://schemas.microsoft.com/office/drawing/2014/main" id="{0ABB155F-4A01-4592-8416-18BC153C543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65737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7967-8A83-4977-80A1-BFACE5B98772}"/>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765525E2-2F53-4436-9045-BB1D09621717}"/>
              </a:ext>
            </a:extLst>
          </p:cNvPr>
          <p:cNvGraphicFramePr>
            <a:graphicFrameLocks noGrp="1"/>
          </p:cNvGraphicFramePr>
          <p:nvPr>
            <p:ph type="tbl" sz="quarter" idx="13"/>
            <p:extLst>
              <p:ext uri="{D42A27DB-BD31-4B8C-83A1-F6EECF244321}">
                <p14:modId xmlns:p14="http://schemas.microsoft.com/office/powerpoint/2010/main" val="2934023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186806585"/>
                    </a:ext>
                  </a:extLst>
                </a:gridCol>
                <a:gridCol w="905256">
                  <a:extLst>
                    <a:ext uri="{9D8B030D-6E8A-4147-A177-3AD203B41FA5}">
                      <a16:colId xmlns:a16="http://schemas.microsoft.com/office/drawing/2014/main" val="523674242"/>
                    </a:ext>
                  </a:extLst>
                </a:gridCol>
                <a:gridCol w="987552">
                  <a:extLst>
                    <a:ext uri="{9D8B030D-6E8A-4147-A177-3AD203B41FA5}">
                      <a16:colId xmlns:a16="http://schemas.microsoft.com/office/drawing/2014/main" val="1250976296"/>
                    </a:ext>
                  </a:extLst>
                </a:gridCol>
                <a:gridCol w="987552">
                  <a:extLst>
                    <a:ext uri="{9D8B030D-6E8A-4147-A177-3AD203B41FA5}">
                      <a16:colId xmlns:a16="http://schemas.microsoft.com/office/drawing/2014/main" val="181328224"/>
                    </a:ext>
                  </a:extLst>
                </a:gridCol>
                <a:gridCol w="987552">
                  <a:extLst>
                    <a:ext uri="{9D8B030D-6E8A-4147-A177-3AD203B41FA5}">
                      <a16:colId xmlns:a16="http://schemas.microsoft.com/office/drawing/2014/main" val="1605069104"/>
                    </a:ext>
                  </a:extLst>
                </a:gridCol>
                <a:gridCol w="987552">
                  <a:extLst>
                    <a:ext uri="{9D8B030D-6E8A-4147-A177-3AD203B41FA5}">
                      <a16:colId xmlns:a16="http://schemas.microsoft.com/office/drawing/2014/main" val="991150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791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- 2019-02-04 16:20:00 </a:t>
                      </a:r>
                      <a:r>
                        <a:rPr kumimoji="0" lang="en-US" sz="1000" b="0" i="0" u="none" strike="noStrike" kern="1200" cap="none" spc="0" normalizeH="0" baseline="0" noProof="0">
                          <a:ln>
                            <a:noFill/>
                          </a:ln>
                          <a:solidFill>
                            <a:prstClr val="black"/>
                          </a:solidFill>
                          <a:effectLst/>
                          <a:uLnTx/>
                          <a:uFillTx/>
                          <a:latin typeface="+mn-lt"/>
                          <a:ea typeface="+mn-ea"/>
                          <a:cs typeface="+mn-cs"/>
                        </a:rPr>
                        <a:t>
  Don't underestimate how fascinating the insurance industry can be - we have a lot to offer! As we kick off the 4th annual #InsuranceCareersMonth, we're sharing insight from Laura Boylan, VP of Human Resources, about the importance of making our industry relevant and exciting for the next generation of talent: https://goo.gl/xVZGqR #ICM2019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https://media.licdn.com/media-proxy/ext?w=480&amp;h=360&amp;f=n&amp;hash=NJcBgR5LLugbMeUAwSZldiLL%2FDk%3D&amp;ora=1%2CaFBCTXdkRmpGL2lvQUFBPQ%2CxAVta5g-0R6j3QIOyxEmrq2OoACm7QhuQoX0BjnFG2KtrcrYISO8L5aaJfa__h1B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57711934"/>
                  </a:ext>
                </a:extLst>
              </a:tr>
            </a:tbl>
          </a:graphicData>
        </a:graphic>
      </p:graphicFrame>
      <p:sp>
        <p:nvSpPr>
          <p:cNvPr id="4" name="Text Placeholder 3">
            <a:extLst>
              <a:ext uri="{FF2B5EF4-FFF2-40B4-BE49-F238E27FC236}">
                <a16:creationId xmlns:a16="http://schemas.microsoft.com/office/drawing/2014/main" id="{9962FB98-CD72-4D49-9C36-DD1DAA93963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90724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F5DE5-40B5-4F48-A293-2BBDFFEAABA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4C6DC5B-4409-45E7-9FE9-FE48DCFD479B}"/>
              </a:ext>
            </a:extLst>
          </p:cNvPr>
          <p:cNvGraphicFramePr>
            <a:graphicFrameLocks noGrp="1"/>
          </p:cNvGraphicFramePr>
          <p:nvPr>
            <p:ph type="tbl" sz="quarter" idx="13"/>
            <p:extLst>
              <p:ext uri="{D42A27DB-BD31-4B8C-83A1-F6EECF244321}">
                <p14:modId xmlns:p14="http://schemas.microsoft.com/office/powerpoint/2010/main" val="425211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482254"/>
                    </a:ext>
                  </a:extLst>
                </a:gridCol>
                <a:gridCol w="699516">
                  <a:extLst>
                    <a:ext uri="{9D8B030D-6E8A-4147-A177-3AD203B41FA5}">
                      <a16:colId xmlns:a16="http://schemas.microsoft.com/office/drawing/2014/main" val="353841750"/>
                    </a:ext>
                  </a:extLst>
                </a:gridCol>
                <a:gridCol w="699516">
                  <a:extLst>
                    <a:ext uri="{9D8B030D-6E8A-4147-A177-3AD203B41FA5}">
                      <a16:colId xmlns:a16="http://schemas.microsoft.com/office/drawing/2014/main" val="3502837335"/>
                    </a:ext>
                  </a:extLst>
                </a:gridCol>
                <a:gridCol w="658368">
                  <a:extLst>
                    <a:ext uri="{9D8B030D-6E8A-4147-A177-3AD203B41FA5}">
                      <a16:colId xmlns:a16="http://schemas.microsoft.com/office/drawing/2014/main" val="2377692940"/>
                    </a:ext>
                  </a:extLst>
                </a:gridCol>
                <a:gridCol w="658368">
                  <a:extLst>
                    <a:ext uri="{9D8B030D-6E8A-4147-A177-3AD203B41FA5}">
                      <a16:colId xmlns:a16="http://schemas.microsoft.com/office/drawing/2014/main" val="3409006125"/>
                    </a:ext>
                  </a:extLst>
                </a:gridCol>
                <a:gridCol w="658368">
                  <a:extLst>
                    <a:ext uri="{9D8B030D-6E8A-4147-A177-3AD203B41FA5}">
                      <a16:colId xmlns:a16="http://schemas.microsoft.com/office/drawing/2014/main" val="2502903206"/>
                    </a:ext>
                  </a:extLst>
                </a:gridCol>
                <a:gridCol w="699516">
                  <a:extLst>
                    <a:ext uri="{9D8B030D-6E8A-4147-A177-3AD203B41FA5}">
                      <a16:colId xmlns:a16="http://schemas.microsoft.com/office/drawing/2014/main" val="629776820"/>
                    </a:ext>
                  </a:extLst>
                </a:gridCol>
                <a:gridCol w="699516">
                  <a:extLst>
                    <a:ext uri="{9D8B030D-6E8A-4147-A177-3AD203B41FA5}">
                      <a16:colId xmlns:a16="http://schemas.microsoft.com/office/drawing/2014/main" val="1567780094"/>
                    </a:ext>
                  </a:extLst>
                </a:gridCol>
                <a:gridCol w="699516">
                  <a:extLst>
                    <a:ext uri="{9D8B030D-6E8A-4147-A177-3AD203B41FA5}">
                      <a16:colId xmlns:a16="http://schemas.microsoft.com/office/drawing/2014/main" val="2609008002"/>
                    </a:ext>
                  </a:extLst>
                </a:gridCol>
                <a:gridCol w="658368">
                  <a:extLst>
                    <a:ext uri="{9D8B030D-6E8A-4147-A177-3AD203B41FA5}">
                      <a16:colId xmlns:a16="http://schemas.microsoft.com/office/drawing/2014/main" val="37135368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31131361"/>
                  </a:ext>
                </a:extLst>
              </a:tr>
              <a:tr h="370840">
                <a:tc>
                  <a:txBody>
                    <a:bodyPr/>
                    <a:lstStyle/>
                    <a:p>
                      <a:r>
                        <a:rPr lang="en-US" sz="1000"/>
                        <a:t>phlyinsurance</a:t>
                      </a:r>
                    </a:p>
                  </a:txBody>
                  <a:tcPr/>
                </a:tc>
                <a:tc>
                  <a:txBody>
                    <a:bodyPr/>
                    <a:lstStyle/>
                    <a:p>
                      <a:r>
                        <a:rPr lang="en-US" sz="1000"/>
                        <a:t>1214</a:t>
                      </a:r>
                    </a:p>
                  </a:txBody>
                  <a:tcPr/>
                </a:tc>
                <a:tc>
                  <a:txBody>
                    <a:bodyPr/>
                    <a:lstStyle/>
                    <a:p>
                      <a:r>
                        <a:rPr lang="en-US" sz="1000"/>
                        <a:t>23</a:t>
                      </a:r>
                    </a:p>
                  </a:txBody>
                  <a:tcPr/>
                </a:tc>
                <a:tc>
                  <a:txBody>
                    <a:bodyPr/>
                    <a:lstStyle/>
                    <a:p>
                      <a:r>
                        <a:rPr lang="en-US" sz="1000"/>
                        <a:t>14</a:t>
                      </a:r>
                    </a:p>
                  </a:txBody>
                  <a:tcPr/>
                </a:tc>
                <a:tc>
                  <a:txBody>
                    <a:bodyPr/>
                    <a:lstStyle/>
                    <a:p>
                      <a:r>
                        <a:rPr lang="en-US" sz="1000"/>
                        <a:t>3</a:t>
                      </a:r>
                    </a:p>
                  </a:txBody>
                  <a:tcPr/>
                </a:tc>
                <a:tc>
                  <a:txBody>
                    <a:bodyPr/>
                    <a:lstStyle/>
                    <a:p>
                      <a:r>
                        <a:rPr lang="en-US" sz="1000"/>
                        <a:t>3</a:t>
                      </a:r>
                    </a:p>
                  </a:txBody>
                  <a:tcPr/>
                </a:tc>
                <a:tc>
                  <a:txBody>
                    <a:bodyPr/>
                    <a:lstStyle/>
                    <a:p>
                      <a:r>
                        <a:rPr lang="en-US" sz="1000"/>
                        <a:t>20</a:t>
                      </a:r>
                    </a:p>
                  </a:txBody>
                  <a:tcPr/>
                </a:tc>
                <a:tc>
                  <a:txBody>
                    <a:bodyPr/>
                    <a:lstStyle/>
                    <a:p>
                      <a:r>
                        <a:rPr lang="en-US" sz="1000"/>
                        <a:t>1191</a:t>
                      </a:r>
                    </a:p>
                  </a:txBody>
                  <a:tcPr/>
                </a:tc>
                <a:tc>
                  <a:txBody>
                    <a:bodyPr/>
                    <a:lstStyle/>
                    <a:p>
                      <a:r>
                        <a:rPr lang="en-US" sz="1000"/>
                        <a:t>18</a:t>
                      </a:r>
                    </a:p>
                  </a:txBody>
                  <a:tcPr/>
                </a:tc>
                <a:tc>
                  <a:txBody>
                    <a:bodyPr/>
                    <a:lstStyle/>
                    <a:p>
                      <a:r>
                        <a:rPr lang="en-US" sz="1000"/>
                        <a:t>5.0291 %</a:t>
                      </a:r>
                    </a:p>
                  </a:txBody>
                  <a:tcPr/>
                </a:tc>
                <a:extLst>
                  <a:ext uri="{0D108BD9-81ED-4DB2-BD59-A6C34878D82A}">
                    <a16:rowId xmlns:a16="http://schemas.microsoft.com/office/drawing/2014/main" val="1099288582"/>
                  </a:ext>
                </a:extLst>
              </a:tr>
            </a:tbl>
          </a:graphicData>
        </a:graphic>
      </p:graphicFrame>
      <p:sp>
        <p:nvSpPr>
          <p:cNvPr id="4" name="Text Placeholder 3">
            <a:extLst>
              <a:ext uri="{FF2B5EF4-FFF2-40B4-BE49-F238E27FC236}">
                <a16:creationId xmlns:a16="http://schemas.microsoft.com/office/drawing/2014/main" id="{43E69A30-8790-4023-9999-FEB104F64A0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896688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A772-ED69-44BE-AC4B-F024D11CBB0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FE04DC50-C51A-4DCF-A87B-73D598F2F967}"/>
              </a:ext>
            </a:extLst>
          </p:cNvPr>
          <p:cNvGraphicFramePr>
            <a:graphicFrameLocks noGrp="1"/>
          </p:cNvGraphicFramePr>
          <p:nvPr>
            <p:ph type="chart" sz="quarter" idx="13"/>
            <p:extLst>
              <p:ext uri="{D42A27DB-BD31-4B8C-83A1-F6EECF244321}">
                <p14:modId xmlns:p14="http://schemas.microsoft.com/office/powerpoint/2010/main" val="2671132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19EF64-225B-46F4-87FC-2C9A739AC16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ACFA3ED-EF6B-49E6-AA4C-925CB3EDB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2832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0FEB8-2291-4536-8179-EC157E624EE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C161341-9245-4536-9B28-B85DC3E8ECB1}"/>
              </a:ext>
            </a:extLst>
          </p:cNvPr>
          <p:cNvGraphicFramePr>
            <a:graphicFrameLocks noGrp="1"/>
          </p:cNvGraphicFramePr>
          <p:nvPr>
            <p:ph type="chart" sz="quarter" idx="13"/>
            <p:extLst>
              <p:ext uri="{D42A27DB-BD31-4B8C-83A1-F6EECF244321}">
                <p14:modId xmlns:p14="http://schemas.microsoft.com/office/powerpoint/2010/main" val="2625879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5D6AE-5E6D-46A8-BFC6-E15C6AC4924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046EDA5-77BF-4A9A-8378-4F8147CFD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51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5D6F8-BEFE-4CE1-A493-E4BED6A4782B}"/>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E586AB0B-445B-4AAC-AF86-1F002F08BAF6}"/>
              </a:ext>
            </a:extLst>
          </p:cNvPr>
          <p:cNvGraphicFramePr>
            <a:graphicFrameLocks noGrp="1"/>
          </p:cNvGraphicFramePr>
          <p:nvPr>
            <p:ph type="tbl" sz="quarter" idx="13"/>
            <p:extLst>
              <p:ext uri="{D42A27DB-BD31-4B8C-83A1-F6EECF244321}">
                <p14:modId xmlns:p14="http://schemas.microsoft.com/office/powerpoint/2010/main" val="912094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1307320"/>
                    </a:ext>
                  </a:extLst>
                </a:gridCol>
                <a:gridCol w="987552">
                  <a:extLst>
                    <a:ext uri="{9D8B030D-6E8A-4147-A177-3AD203B41FA5}">
                      <a16:colId xmlns:a16="http://schemas.microsoft.com/office/drawing/2014/main" val="1741533288"/>
                    </a:ext>
                  </a:extLst>
                </a:gridCol>
                <a:gridCol w="987552">
                  <a:extLst>
                    <a:ext uri="{9D8B030D-6E8A-4147-A177-3AD203B41FA5}">
                      <a16:colId xmlns:a16="http://schemas.microsoft.com/office/drawing/2014/main" val="1909409077"/>
                    </a:ext>
                  </a:extLst>
                </a:gridCol>
                <a:gridCol w="987552">
                  <a:extLst>
                    <a:ext uri="{9D8B030D-6E8A-4147-A177-3AD203B41FA5}">
                      <a16:colId xmlns:a16="http://schemas.microsoft.com/office/drawing/2014/main" val="121601168"/>
                    </a:ext>
                  </a:extLst>
                </a:gridCol>
                <a:gridCol w="987552">
                  <a:extLst>
                    <a:ext uri="{9D8B030D-6E8A-4147-A177-3AD203B41FA5}">
                      <a16:colId xmlns:a16="http://schemas.microsoft.com/office/drawing/2014/main" val="1890696793"/>
                    </a:ext>
                  </a:extLst>
                </a:gridCol>
                <a:gridCol w="987552">
                  <a:extLst>
                    <a:ext uri="{9D8B030D-6E8A-4147-A177-3AD203B41FA5}">
                      <a16:colId xmlns:a16="http://schemas.microsoft.com/office/drawing/2014/main" val="35680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440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- 2019-02-25 16:36:14 </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George Schalick to Senior Vice President of #Underwriting! 👏🏼 #TEAMPHLY #congratulations #insurancecareersmonth #insurancecareers #icm2019 #instanews #insurance #career #goodcompany #motivationmonday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https://www.instagram.com/p/BuUfBKdjj63/media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713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- 2019-02-13 16:46:53 </a:t>
                      </a:r>
                      <a:r>
                        <a:rPr kumimoji="0" lang="en-US" sz="1000" b="0" i="0" u="none" strike="noStrike" kern="1200" cap="none" spc="0" normalizeH="0" baseline="0" noProof="0">
                          <a:ln>
                            <a:noFill/>
                          </a:ln>
                          <a:solidFill>
                            <a:prstClr val="black"/>
                          </a:solidFill>
                          <a:effectLst/>
                          <a:uLnTx/>
                          <a:uFillTx/>
                          <a:latin typeface="+mn-lt"/>
                          <a:ea typeface="+mn-ea"/>
                          <a:cs typeface="+mn-cs"/>
                        </a:rPr>
                        <a:t>
 We believe a #healthylifestyle is key to #success in the #workplace. At #PHLY, we promote #healthyliving through various employee #healthandwellness initiatives. From #fitness classes and #nutrition counseling to hosting an annual #Healthy Picnic &amp; #Wellness Fair, #TEAMPHLY believes wellness is about balance 😊👌🏼 Swipe ⬅️ to see more! #ThinkPHLY #InsuranceCareersMonth #WellnessWednesday #ICM2019 #CareerTrifecta #GammaIS #insurance #health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https://www.instagram.com/p/Bt1mstbD-wi/media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9380056"/>
                  </a:ext>
                </a:extLst>
              </a:tr>
            </a:tbl>
          </a:graphicData>
        </a:graphic>
      </p:graphicFrame>
      <p:sp>
        <p:nvSpPr>
          <p:cNvPr id="4" name="Text Placeholder 3">
            <a:extLst>
              <a:ext uri="{FF2B5EF4-FFF2-40B4-BE49-F238E27FC236}">
                <a16:creationId xmlns:a16="http://schemas.microsoft.com/office/drawing/2014/main" id="{F9C9DBDC-F354-459F-AB87-6A29DD28733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038074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5663C-C890-4DC4-90CA-402D8A4223C6}"/>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04BE44EA-F318-4A51-9856-5CC178A0AA02}"/>
              </a:ext>
            </a:extLst>
          </p:cNvPr>
          <p:cNvGraphicFramePr>
            <a:graphicFrameLocks noGrp="1"/>
          </p:cNvGraphicFramePr>
          <p:nvPr>
            <p:ph type="tbl" sz="quarter" idx="13"/>
            <p:extLst>
              <p:ext uri="{D42A27DB-BD31-4B8C-83A1-F6EECF244321}">
                <p14:modId xmlns:p14="http://schemas.microsoft.com/office/powerpoint/2010/main" val="3899158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9809279"/>
                    </a:ext>
                  </a:extLst>
                </a:gridCol>
                <a:gridCol w="987552">
                  <a:extLst>
                    <a:ext uri="{9D8B030D-6E8A-4147-A177-3AD203B41FA5}">
                      <a16:colId xmlns:a16="http://schemas.microsoft.com/office/drawing/2014/main" val="2855110418"/>
                    </a:ext>
                  </a:extLst>
                </a:gridCol>
                <a:gridCol w="987552">
                  <a:extLst>
                    <a:ext uri="{9D8B030D-6E8A-4147-A177-3AD203B41FA5}">
                      <a16:colId xmlns:a16="http://schemas.microsoft.com/office/drawing/2014/main" val="3875775426"/>
                    </a:ext>
                  </a:extLst>
                </a:gridCol>
                <a:gridCol w="987552">
                  <a:extLst>
                    <a:ext uri="{9D8B030D-6E8A-4147-A177-3AD203B41FA5}">
                      <a16:colId xmlns:a16="http://schemas.microsoft.com/office/drawing/2014/main" val="1044022169"/>
                    </a:ext>
                  </a:extLst>
                </a:gridCol>
                <a:gridCol w="987552">
                  <a:extLst>
                    <a:ext uri="{9D8B030D-6E8A-4147-A177-3AD203B41FA5}">
                      <a16:colId xmlns:a16="http://schemas.microsoft.com/office/drawing/2014/main" val="784680805"/>
                    </a:ext>
                  </a:extLst>
                </a:gridCol>
                <a:gridCol w="987552">
                  <a:extLst>
                    <a:ext uri="{9D8B030D-6E8A-4147-A177-3AD203B41FA5}">
                      <a16:colId xmlns:a16="http://schemas.microsoft.com/office/drawing/2014/main" val="378276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201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- 2019-02-07 10:10:59 </a:t>
                      </a:r>
                      <a:r>
                        <a:rPr kumimoji="0" lang="en-US" sz="1000" b="0" i="0" u="none" strike="noStrike" kern="1200" cap="none" spc="0" normalizeH="0" baseline="0" noProof="0">
                          <a:ln>
                            <a:noFill/>
                          </a:ln>
                          <a:solidFill>
                            <a:prstClr val="black"/>
                          </a:solidFill>
                          <a:effectLst/>
                          <a:uLnTx/>
                          <a:uFillTx/>
                          <a:latin typeface="+mn-lt"/>
                          <a:ea typeface="+mn-ea"/>
                          <a:cs typeface="+mn-cs"/>
                        </a:rPr>
                        <a:t>
 Best’s Review asked #insurance CEOs to share their words of #wisdom for the next generation of #insurance #leaders. Enter this link into your web browser or click on the link in our bio to read more about what #PHLY's President &amp; CEO Bob O'Leary has to say about being a team player: https://goo.gl/ujDcwD 👈🏼😃 #InsuranceCareersMonth #ICM2019 #CareerTrifecta #GammaIS #insurancecareers #nextgen #instajob #career #teamwork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https://www.instagram.com/p/Btlcn1vjZg9/media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806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- 2019-02-01 16:35:41 </a:t>
                      </a:r>
                      <a:r>
                        <a:rPr kumimoji="0" lang="en-US" sz="1000" b="0" i="0" u="none" strike="noStrike" kern="1200" cap="none" spc="0" normalizeH="0" baseline="0" noProof="0">
                          <a:ln>
                            <a:noFill/>
                          </a:ln>
                          <a:solidFill>
                            <a:prstClr val="black"/>
                          </a:solidFill>
                          <a:effectLst/>
                          <a:uLnTx/>
                          <a:uFillTx/>
                          <a:latin typeface="+mn-lt"/>
                          <a:ea typeface="+mn-ea"/>
                          <a:cs typeface="+mn-cs"/>
                        </a:rPr>
                        <a:t>
 Don't underestimate how fascinating the #insuranceindustry can be - we have a lot to offer! 🙌🏼 As we kick off the 4th annual #InsuranceCareersMonth, we're sharing insight from Laura Boylan, VP of Human Resources, about the importance of making our industry relevant and exciting for the next generation of talent. Enter this link into your web browser or tap on the link in our bio to learn more: https://goo.gl/xVZGqR 👈🏼😊 #ICM2019 #CareerTrifecta #GammaIS #insurancecareers #nextgen #ThinkPHLY #TEAMPHLY #goodcompany #insurancelife #career #instajob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https://www.instagram.com/p/BtWr4IpDXRw/media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3190650"/>
                  </a:ext>
                </a:extLst>
              </a:tr>
            </a:tbl>
          </a:graphicData>
        </a:graphic>
      </p:graphicFrame>
      <p:sp>
        <p:nvSpPr>
          <p:cNvPr id="4" name="Text Placeholder 3">
            <a:extLst>
              <a:ext uri="{FF2B5EF4-FFF2-40B4-BE49-F238E27FC236}">
                <a16:creationId xmlns:a16="http://schemas.microsoft.com/office/drawing/2014/main" id="{80FC41B8-6DD0-477C-B4F8-D13FFE5516F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5789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E421-FE49-45D9-8EB6-CC9981E6F236}"/>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B79012BF-9532-4F1D-9619-98A6116B2F3B}"/>
              </a:ext>
            </a:extLst>
          </p:cNvPr>
          <p:cNvGraphicFramePr>
            <a:graphicFrameLocks noGrp="1"/>
          </p:cNvGraphicFramePr>
          <p:nvPr>
            <p:ph type="tbl" sz="quarter" idx="13"/>
            <p:extLst>
              <p:ext uri="{D42A27DB-BD31-4B8C-83A1-F6EECF244321}">
                <p14:modId xmlns:p14="http://schemas.microsoft.com/office/powerpoint/2010/main" val="73985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6123567"/>
                    </a:ext>
                  </a:extLst>
                </a:gridCol>
                <a:gridCol w="987552">
                  <a:extLst>
                    <a:ext uri="{9D8B030D-6E8A-4147-A177-3AD203B41FA5}">
                      <a16:colId xmlns:a16="http://schemas.microsoft.com/office/drawing/2014/main" val="3671330197"/>
                    </a:ext>
                  </a:extLst>
                </a:gridCol>
                <a:gridCol w="987552">
                  <a:extLst>
                    <a:ext uri="{9D8B030D-6E8A-4147-A177-3AD203B41FA5}">
                      <a16:colId xmlns:a16="http://schemas.microsoft.com/office/drawing/2014/main" val="2607381550"/>
                    </a:ext>
                  </a:extLst>
                </a:gridCol>
                <a:gridCol w="987552">
                  <a:extLst>
                    <a:ext uri="{9D8B030D-6E8A-4147-A177-3AD203B41FA5}">
                      <a16:colId xmlns:a16="http://schemas.microsoft.com/office/drawing/2014/main" val="3020269991"/>
                    </a:ext>
                  </a:extLst>
                </a:gridCol>
                <a:gridCol w="987552">
                  <a:extLst>
                    <a:ext uri="{9D8B030D-6E8A-4147-A177-3AD203B41FA5}">
                      <a16:colId xmlns:a16="http://schemas.microsoft.com/office/drawing/2014/main" val="1476036428"/>
                    </a:ext>
                  </a:extLst>
                </a:gridCol>
                <a:gridCol w="987552">
                  <a:extLst>
                    <a:ext uri="{9D8B030D-6E8A-4147-A177-3AD203B41FA5}">
                      <a16:colId xmlns:a16="http://schemas.microsoft.com/office/drawing/2014/main" val="296673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535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- 2019-02-18 16:20:16 </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a satisfying #career where you can build long-lasting #relationships, then the #insuranceindustry may be the right fit for you! At #PHLY, we believe integrity and mutual respect are the basis of fulfilling relationships with our employees, customers, and business partners. Here’s an inside look at why Mary Beth Heisner, who works in our #HumanResources department, chose a career in #insurance. Visit PHLY.com/careers to learn more or tap on the link in our bio! #ThinkPHLY #InsuranceCareersMonth #ICM2019 #GammaIS #CareerTrifecta #goodcompany #insurancelife #employeespotlight #motivationmonday #instajob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https://www.instagram.com/p/BuCboKzALdL/media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8241887"/>
                  </a:ext>
                </a:extLst>
              </a:tr>
            </a:tbl>
          </a:graphicData>
        </a:graphic>
      </p:graphicFrame>
      <p:sp>
        <p:nvSpPr>
          <p:cNvPr id="4" name="Text Placeholder 3">
            <a:extLst>
              <a:ext uri="{FF2B5EF4-FFF2-40B4-BE49-F238E27FC236}">
                <a16:creationId xmlns:a16="http://schemas.microsoft.com/office/drawing/2014/main" id="{F96F339E-6162-4ECD-88C7-4E805E24F06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80143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BDBCA-8E62-46D7-A90A-2C731A18FE95}"/>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E994E595-FD6A-461A-AD5D-56E41A61D1E5}"/>
              </a:ext>
            </a:extLst>
          </p:cNvPr>
          <p:cNvGraphicFramePr>
            <a:graphicFrameLocks noGrp="1"/>
          </p:cNvGraphicFramePr>
          <p:nvPr>
            <p:ph type="tbl" sz="quarter" idx="13"/>
            <p:extLst>
              <p:ext uri="{D42A27DB-BD31-4B8C-83A1-F6EECF244321}">
                <p14:modId xmlns:p14="http://schemas.microsoft.com/office/powerpoint/2010/main" val="198482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31904216"/>
                    </a:ext>
                  </a:extLst>
                </a:gridCol>
                <a:gridCol w="707746">
                  <a:extLst>
                    <a:ext uri="{9D8B030D-6E8A-4147-A177-3AD203B41FA5}">
                      <a16:colId xmlns:a16="http://schemas.microsoft.com/office/drawing/2014/main" val="241816617"/>
                    </a:ext>
                  </a:extLst>
                </a:gridCol>
                <a:gridCol w="707746">
                  <a:extLst>
                    <a:ext uri="{9D8B030D-6E8A-4147-A177-3AD203B41FA5}">
                      <a16:colId xmlns:a16="http://schemas.microsoft.com/office/drawing/2014/main" val="1751706716"/>
                    </a:ext>
                  </a:extLst>
                </a:gridCol>
                <a:gridCol w="353873">
                  <a:extLst>
                    <a:ext uri="{9D8B030D-6E8A-4147-A177-3AD203B41FA5}">
                      <a16:colId xmlns:a16="http://schemas.microsoft.com/office/drawing/2014/main" val="3963173516"/>
                    </a:ext>
                  </a:extLst>
                </a:gridCol>
                <a:gridCol w="353873">
                  <a:extLst>
                    <a:ext uri="{9D8B030D-6E8A-4147-A177-3AD203B41FA5}">
                      <a16:colId xmlns:a16="http://schemas.microsoft.com/office/drawing/2014/main" val="4013262136"/>
                    </a:ext>
                  </a:extLst>
                </a:gridCol>
                <a:gridCol w="707746">
                  <a:extLst>
                    <a:ext uri="{9D8B030D-6E8A-4147-A177-3AD203B41FA5}">
                      <a16:colId xmlns:a16="http://schemas.microsoft.com/office/drawing/2014/main" val="2667944900"/>
                    </a:ext>
                  </a:extLst>
                </a:gridCol>
                <a:gridCol w="707746">
                  <a:extLst>
                    <a:ext uri="{9D8B030D-6E8A-4147-A177-3AD203B41FA5}">
                      <a16:colId xmlns:a16="http://schemas.microsoft.com/office/drawing/2014/main" val="971323217"/>
                    </a:ext>
                  </a:extLst>
                </a:gridCol>
                <a:gridCol w="707746">
                  <a:extLst>
                    <a:ext uri="{9D8B030D-6E8A-4147-A177-3AD203B41FA5}">
                      <a16:colId xmlns:a16="http://schemas.microsoft.com/office/drawing/2014/main" val="2900879988"/>
                    </a:ext>
                  </a:extLst>
                </a:gridCol>
                <a:gridCol w="707746">
                  <a:extLst>
                    <a:ext uri="{9D8B030D-6E8A-4147-A177-3AD203B41FA5}">
                      <a16:colId xmlns:a16="http://schemas.microsoft.com/office/drawing/2014/main" val="2939387055"/>
                    </a:ext>
                  </a:extLst>
                </a:gridCol>
                <a:gridCol w="707746">
                  <a:extLst>
                    <a:ext uri="{9D8B030D-6E8A-4147-A177-3AD203B41FA5}">
                      <a16:colId xmlns:a16="http://schemas.microsoft.com/office/drawing/2014/main" val="2018365342"/>
                    </a:ext>
                  </a:extLst>
                </a:gridCol>
                <a:gridCol w="707746">
                  <a:extLst>
                    <a:ext uri="{9D8B030D-6E8A-4147-A177-3AD203B41FA5}">
                      <a16:colId xmlns:a16="http://schemas.microsoft.com/office/drawing/2014/main" val="631996691"/>
                    </a:ext>
                  </a:extLst>
                </a:gridCol>
                <a:gridCol w="707746">
                  <a:extLst>
                    <a:ext uri="{9D8B030D-6E8A-4147-A177-3AD203B41FA5}">
                      <a16:colId xmlns:a16="http://schemas.microsoft.com/office/drawing/2014/main" val="366731290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857147325"/>
                  </a:ext>
                </a:extLst>
              </a:tr>
              <a:tr h="370840">
                <a:tc>
                  <a:txBody>
                    <a:bodyPr/>
                    <a:lstStyle/>
                    <a:p>
                      <a:r>
                        <a:rPr lang="en-US" sz="1000"/>
                        <a:t>phlyinsurance</a:t>
                      </a:r>
                    </a:p>
                  </a:txBody>
                  <a:tcPr/>
                </a:tc>
                <a:tc>
                  <a:txBody>
                    <a:bodyPr/>
                    <a:lstStyle/>
                    <a:p>
                      <a:r>
                        <a:rPr lang="en-US" sz="1000"/>
                        <a:t>5</a:t>
                      </a:r>
                    </a:p>
                  </a:txBody>
                  <a:tcPr/>
                </a:tc>
                <a:tc>
                  <a:txBody>
                    <a:bodyPr/>
                    <a:lstStyle/>
                    <a:p>
                      <a:r>
                        <a:rPr lang="en-US" sz="1000"/>
                        <a:t>0.9833</a:t>
                      </a:r>
                    </a:p>
                  </a:txBody>
                  <a:tcPr/>
                </a:tc>
                <a:tc>
                  <a:txBody>
                    <a:bodyPr/>
                    <a:lstStyle/>
                    <a:p>
                      <a:r>
                        <a:rPr lang="en-US" sz="1000"/>
                        <a:t>35.40</a:t>
                      </a:r>
                    </a:p>
                  </a:txBody>
                  <a:tcPr/>
                </a:tc>
                <a:tc>
                  <a:txBody>
                    <a:bodyPr/>
                    <a:lstStyle/>
                    <a:p>
                      <a:r>
                        <a:rPr lang="en-US" sz="1000"/>
                        <a:t>0.00</a:t>
                      </a:r>
                    </a:p>
                  </a:txBody>
                  <a:tcPr/>
                </a:tc>
                <a:tc>
                  <a:txBody>
                    <a:bodyPr/>
                    <a:lstStyle/>
                    <a:p>
                      <a:r>
                        <a:rPr lang="en-US" sz="1000"/>
                        <a:t>273.60</a:t>
                      </a:r>
                    </a:p>
                  </a:txBody>
                  <a:tcPr/>
                </a:tc>
                <a:tc>
                  <a:txBody>
                    <a:bodyPr/>
                    <a:lstStyle/>
                    <a:p>
                      <a:r>
                        <a:rPr lang="en-US" sz="1000"/>
                        <a:t>177.60</a:t>
                      </a:r>
                    </a:p>
                  </a:txBody>
                  <a:tcPr/>
                </a:tc>
                <a:tc>
                  <a:txBody>
                    <a:bodyPr/>
                    <a:lstStyle/>
                    <a:p>
                      <a:r>
                        <a:rPr lang="en-US" sz="1000"/>
                        <a:t>177.00</a:t>
                      </a:r>
                    </a:p>
                  </a:txBody>
                  <a:tcPr/>
                </a:tc>
                <a:tc>
                  <a:txBody>
                    <a:bodyPr/>
                    <a:lstStyle/>
                    <a:p>
                      <a:r>
                        <a:rPr lang="en-US" sz="1000"/>
                        <a:t>177.00</a:t>
                      </a:r>
                    </a:p>
                  </a:txBody>
                  <a:tcPr/>
                </a:tc>
                <a:tc>
                  <a:txBody>
                    <a:bodyPr/>
                    <a:lstStyle/>
                    <a:p>
                      <a:r>
                        <a:rPr lang="en-US" sz="1000"/>
                        <a:t>1368</a:t>
                      </a:r>
                    </a:p>
                  </a:txBody>
                  <a:tcPr/>
                </a:tc>
                <a:tc>
                  <a:txBody>
                    <a:bodyPr/>
                    <a:lstStyle/>
                    <a:p>
                      <a:r>
                        <a:rPr lang="en-US" sz="1000"/>
                        <a:t>177</a:t>
                      </a:r>
                    </a:p>
                  </a:txBody>
                  <a:tcPr/>
                </a:tc>
                <a:tc>
                  <a:txBody>
                    <a:bodyPr/>
                    <a:lstStyle/>
                    <a:p>
                      <a:r>
                        <a:rPr lang="en-US" sz="1000"/>
                        <a:t>885</a:t>
                      </a:r>
                    </a:p>
                  </a:txBody>
                  <a:tcPr/>
                </a:tc>
                <a:extLst>
                  <a:ext uri="{0D108BD9-81ED-4DB2-BD59-A6C34878D82A}">
                    <a16:rowId xmlns:a16="http://schemas.microsoft.com/office/drawing/2014/main" val="3475434985"/>
                  </a:ext>
                </a:extLst>
              </a:tr>
            </a:tbl>
          </a:graphicData>
        </a:graphic>
      </p:graphicFrame>
      <p:sp>
        <p:nvSpPr>
          <p:cNvPr id="4" name="Text Placeholder 3">
            <a:extLst>
              <a:ext uri="{FF2B5EF4-FFF2-40B4-BE49-F238E27FC236}">
                <a16:creationId xmlns:a16="http://schemas.microsoft.com/office/drawing/2014/main" id="{ACF2A1E9-2AD7-4879-A32E-92FB5D48862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658593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B1EB-C2AC-4B87-B5AF-F091191910FE}"/>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AD0C9E9E-800F-4499-AECA-3DC87A3C9D1C}"/>
              </a:ext>
            </a:extLst>
          </p:cNvPr>
          <p:cNvGraphicFramePr>
            <a:graphicFrameLocks noGrp="1"/>
          </p:cNvGraphicFramePr>
          <p:nvPr>
            <p:ph type="tbl" sz="quarter" idx="13"/>
            <p:extLst>
              <p:ext uri="{D42A27DB-BD31-4B8C-83A1-F6EECF244321}">
                <p14:modId xmlns:p14="http://schemas.microsoft.com/office/powerpoint/2010/main" val="303767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0400131"/>
                    </a:ext>
                  </a:extLst>
                </a:gridCol>
                <a:gridCol w="1645920">
                  <a:extLst>
                    <a:ext uri="{9D8B030D-6E8A-4147-A177-3AD203B41FA5}">
                      <a16:colId xmlns:a16="http://schemas.microsoft.com/office/drawing/2014/main" val="3518920368"/>
                    </a:ext>
                  </a:extLst>
                </a:gridCol>
                <a:gridCol w="658368">
                  <a:extLst>
                    <a:ext uri="{9D8B030D-6E8A-4147-A177-3AD203B41FA5}">
                      <a16:colId xmlns:a16="http://schemas.microsoft.com/office/drawing/2014/main" val="2165030359"/>
                    </a:ext>
                  </a:extLst>
                </a:gridCol>
                <a:gridCol w="658368">
                  <a:extLst>
                    <a:ext uri="{9D8B030D-6E8A-4147-A177-3AD203B41FA5}">
                      <a16:colId xmlns:a16="http://schemas.microsoft.com/office/drawing/2014/main" val="720765448"/>
                    </a:ext>
                  </a:extLst>
                </a:gridCol>
                <a:gridCol w="658368">
                  <a:extLst>
                    <a:ext uri="{9D8B030D-6E8A-4147-A177-3AD203B41FA5}">
                      <a16:colId xmlns:a16="http://schemas.microsoft.com/office/drawing/2014/main" val="1155780793"/>
                    </a:ext>
                  </a:extLst>
                </a:gridCol>
                <a:gridCol w="658368">
                  <a:extLst>
                    <a:ext uri="{9D8B030D-6E8A-4147-A177-3AD203B41FA5}">
                      <a16:colId xmlns:a16="http://schemas.microsoft.com/office/drawing/2014/main" val="279569913"/>
                    </a:ext>
                  </a:extLst>
                </a:gridCol>
                <a:gridCol w="658368">
                  <a:extLst>
                    <a:ext uri="{9D8B030D-6E8A-4147-A177-3AD203B41FA5}">
                      <a16:colId xmlns:a16="http://schemas.microsoft.com/office/drawing/2014/main" val="2726207309"/>
                    </a:ext>
                  </a:extLst>
                </a:gridCol>
                <a:gridCol w="658368">
                  <a:extLst>
                    <a:ext uri="{9D8B030D-6E8A-4147-A177-3AD203B41FA5}">
                      <a16:colId xmlns:a16="http://schemas.microsoft.com/office/drawing/2014/main" val="172013155"/>
                    </a:ext>
                  </a:extLst>
                </a:gridCol>
                <a:gridCol w="658368">
                  <a:extLst>
                    <a:ext uri="{9D8B030D-6E8A-4147-A177-3AD203B41FA5}">
                      <a16:colId xmlns:a16="http://schemas.microsoft.com/office/drawing/2014/main" val="21635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0137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- 2019-02-26 17:10:51 </a:t>
                      </a:r>
                      <a:r>
                        <a:rPr kumimoji="0" lang="en-US" sz="1000" b="0" i="0" u="none" strike="noStrike" kern="1200" cap="none" spc="0" normalizeH="0" baseline="0" noProof="0">
                          <a:ln>
                            <a:noFill/>
                          </a:ln>
                          <a:solidFill>
                            <a:prstClr val="black"/>
                          </a:solidFill>
                          <a:effectLst/>
                          <a:uLnTx/>
                          <a:uFillTx/>
                          <a:latin typeface="+mn-lt"/>
                          <a:ea typeface="+mn-ea"/>
                          <a:cs typeface="+mn-cs"/>
                        </a:rPr>
                        <a:t>
 we’re #hiring
a senior claims
specialist in
#highlandsranch  tap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https://scontent.xx.fbcdn.net/v/t51.12442-15/52730231_484050928793365_6741240938549438894_n.jpg?_nc_cat=104&amp;_nc_ht=scontent.xx&amp;oh=32df1fa97b2cbd707cf0b04f049f11ff&amp;oe=5CEA4B13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2931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- 2019-02-14 11:24:36 </a:t>
                      </a:r>
                      <a:r>
                        <a:rPr kumimoji="0" lang="en-US" sz="1000" b="0" i="0" u="none" strike="noStrike" kern="1200" cap="none" spc="0" normalizeH="0" baseline="0" noProof="0">
                          <a:ln>
                            <a:noFill/>
                          </a:ln>
                          <a:solidFill>
                            <a:prstClr val="black"/>
                          </a:solidFill>
                          <a:effectLst/>
                          <a:uLnTx/>
                          <a:uFillTx/>
                          <a:latin typeface="+mn-lt"/>
                          <a:ea typeface="+mn-ea"/>
                          <a:cs typeface="+mn-cs"/>
                        </a:rPr>
                        <a:t>
 Stop by our booth at the Hagan Center to learn more about #insurance careers!  @saintjosephs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https://scontent.xx.fbcdn.net/v/t51.12442-15/51192110_2200199380296563_134177401222109552_n.jpg?_nc_cat=101&amp;_nc_ht=scontent.xx&amp;oh=55f372155f599b88fb2747295e0ce27c&amp;oe=5CDBD24C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4779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- 2019-02-14 11:18:01 </a:t>
                      </a:r>
                      <a:r>
                        <a:rPr kumimoji="0" lang="en-US" sz="1000" b="0" i="0" u="none" strike="noStrike" kern="1200" cap="none" spc="0" normalizeH="0" baseline="0" noProof="0">
                          <a:ln>
                            <a:noFill/>
                          </a:ln>
                          <a:solidFill>
                            <a:prstClr val="black"/>
                          </a:solidFill>
                          <a:effectLst/>
                          <a:uLnTx/>
                          <a:uFillTx/>
                          <a:latin typeface="+mn-lt"/>
                          <a:ea typeface="+mn-ea"/>
                          <a:cs typeface="+mn-cs"/>
                        </a:rPr>
                        <a:t>
 #teamphly is at @saintjosephs 
spring career 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https://scontent.xx.fbcdn.net/v/t51.12442-15/51368283_2010844219209202_801151983510613256_n.jpg?_nc_cat=106&amp;_nc_ht=scontent.xx&amp;oh=117c6e9d987310fac3bcc292dc762d2a&amp;oe=5CE86B3B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97323384"/>
                  </a:ext>
                </a:extLst>
              </a:tr>
            </a:tbl>
          </a:graphicData>
        </a:graphic>
      </p:graphicFrame>
      <p:sp>
        <p:nvSpPr>
          <p:cNvPr id="4" name="Text Placeholder 3">
            <a:extLst>
              <a:ext uri="{FF2B5EF4-FFF2-40B4-BE49-F238E27FC236}">
                <a16:creationId xmlns:a16="http://schemas.microsoft.com/office/drawing/2014/main" id="{F04FE781-CEE4-4610-926E-E1E416FB0B5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34388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9439-0529-46D9-88B0-FE5780BAD64D}"/>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F4421949-89B0-48DF-86A2-0A97AC798AA9}"/>
              </a:ext>
            </a:extLst>
          </p:cNvPr>
          <p:cNvGraphicFramePr>
            <a:graphicFrameLocks noGrp="1"/>
          </p:cNvGraphicFramePr>
          <p:nvPr>
            <p:ph type="tbl" sz="quarter" idx="13"/>
            <p:extLst>
              <p:ext uri="{D42A27DB-BD31-4B8C-83A1-F6EECF244321}">
                <p14:modId xmlns:p14="http://schemas.microsoft.com/office/powerpoint/2010/main" val="392640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4326993"/>
                    </a:ext>
                  </a:extLst>
                </a:gridCol>
                <a:gridCol w="1645920">
                  <a:extLst>
                    <a:ext uri="{9D8B030D-6E8A-4147-A177-3AD203B41FA5}">
                      <a16:colId xmlns:a16="http://schemas.microsoft.com/office/drawing/2014/main" val="717406062"/>
                    </a:ext>
                  </a:extLst>
                </a:gridCol>
                <a:gridCol w="658368">
                  <a:extLst>
                    <a:ext uri="{9D8B030D-6E8A-4147-A177-3AD203B41FA5}">
                      <a16:colId xmlns:a16="http://schemas.microsoft.com/office/drawing/2014/main" val="3686720667"/>
                    </a:ext>
                  </a:extLst>
                </a:gridCol>
                <a:gridCol w="658368">
                  <a:extLst>
                    <a:ext uri="{9D8B030D-6E8A-4147-A177-3AD203B41FA5}">
                      <a16:colId xmlns:a16="http://schemas.microsoft.com/office/drawing/2014/main" val="2696433428"/>
                    </a:ext>
                  </a:extLst>
                </a:gridCol>
                <a:gridCol w="658368">
                  <a:extLst>
                    <a:ext uri="{9D8B030D-6E8A-4147-A177-3AD203B41FA5}">
                      <a16:colId xmlns:a16="http://schemas.microsoft.com/office/drawing/2014/main" val="571821916"/>
                    </a:ext>
                  </a:extLst>
                </a:gridCol>
                <a:gridCol w="658368">
                  <a:extLst>
                    <a:ext uri="{9D8B030D-6E8A-4147-A177-3AD203B41FA5}">
                      <a16:colId xmlns:a16="http://schemas.microsoft.com/office/drawing/2014/main" val="2302695885"/>
                    </a:ext>
                  </a:extLst>
                </a:gridCol>
                <a:gridCol w="658368">
                  <a:extLst>
                    <a:ext uri="{9D8B030D-6E8A-4147-A177-3AD203B41FA5}">
                      <a16:colId xmlns:a16="http://schemas.microsoft.com/office/drawing/2014/main" val="383247260"/>
                    </a:ext>
                  </a:extLst>
                </a:gridCol>
                <a:gridCol w="658368">
                  <a:extLst>
                    <a:ext uri="{9D8B030D-6E8A-4147-A177-3AD203B41FA5}">
                      <a16:colId xmlns:a16="http://schemas.microsoft.com/office/drawing/2014/main" val="3908843998"/>
                    </a:ext>
                  </a:extLst>
                </a:gridCol>
                <a:gridCol w="658368">
                  <a:extLst>
                    <a:ext uri="{9D8B030D-6E8A-4147-A177-3AD203B41FA5}">
                      <a16:colId xmlns:a16="http://schemas.microsoft.com/office/drawing/2014/main" val="2437024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3965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- 2019-02-08 10:27:13 </a:t>
                      </a:r>
                      <a:r>
                        <a:rPr kumimoji="0" lang="en-US" sz="1000" b="0" i="0" u="none" strike="noStrike" kern="1200" cap="none" spc="0" normalizeH="0" baseline="0" noProof="0">
                          <a:ln>
                            <a:noFill/>
                          </a:ln>
                          <a:solidFill>
                            <a:prstClr val="black"/>
                          </a:solidFill>
                          <a:effectLst/>
                          <a:uLnTx/>
                          <a:uFillTx/>
                          <a:latin typeface="+mn-lt"/>
                          <a:ea typeface="+mn-ea"/>
                          <a:cs typeface="+mn-cs"/>
                        </a:rPr>
                        <a:t>
 SUMMER ASSOCIATE APPLICATIONS ARE OPEN!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https://scontent.xx.fbcdn.net/v/t51.12442-15/51359128_511921199337020_8940638558411115070_n.jpg?_nc_cat=110&amp;_nc_ht=scontent.xx&amp;oh=490ebfc33f91b6b792298d0988a36cbe&amp;oe=5D003ABC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1362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- 2019-02-05 16:43:41 </a:t>
                      </a:r>
                      <a:r>
                        <a:rPr kumimoji="0" lang="en-US" sz="1000" b="0" i="0" u="none" strike="noStrike" kern="1200" cap="none" spc="0" normalizeH="0" baseline="0" noProof="0">
                          <a:ln>
                            <a:noFill/>
                          </a:ln>
                          <a:solidFill>
                            <a:prstClr val="black"/>
                          </a:solidFill>
                          <a:effectLst/>
                          <a:uLnTx/>
                          <a:uFillTx/>
                          <a:latin typeface="+mn-lt"/>
                          <a:ea typeface="+mn-ea"/>
                          <a:cs typeface="+mn-cs"/>
                        </a:rPr>
                        <a:t>
 tap to 
learn more  #highlandsranch #colorado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https://scontent.xx.fbcdn.net/v/t51.12442-15/50501517_2302964316626867_492530270201667490_n.jpg?_nc_cat=103&amp;_nc_ht=scontent.xx&amp;oh=fb030223d7c4575ff7bc6064ad98ebbe&amp;oe=5CB5397D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13680984"/>
                  </a:ext>
                </a:extLst>
              </a:tr>
            </a:tbl>
          </a:graphicData>
        </a:graphic>
      </p:graphicFrame>
      <p:sp>
        <p:nvSpPr>
          <p:cNvPr id="4" name="Text Placeholder 3">
            <a:extLst>
              <a:ext uri="{FF2B5EF4-FFF2-40B4-BE49-F238E27FC236}">
                <a16:creationId xmlns:a16="http://schemas.microsoft.com/office/drawing/2014/main" id="{AA0819E5-B48B-4E65-B47E-A4BBDE4B52B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5268798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1570</Words>
  <Application>Microsoft Office PowerPoint</Application>
  <PresentationFormat>On-screen Show (4:3)</PresentationFormat>
  <Paragraphs>504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2019-03-11T20:22:19Z</dcterms:created>
  <dcterms:modified xsi:type="dcterms:W3CDTF">2019-03-11T20:22:59Z</dcterms:modified>
</cp:coreProperties>
</file>