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43497</c:v>
                </c:pt>
              </c:numCache>
            </c:numRef>
          </c:cat>
          <c:val>
            <c:numRef>
              <c:f>Sheet1!$B$2</c:f>
              <c:numCache>
                <c:formatCode>General</c:formatCode>
                <c:ptCount val="1"/>
                <c:pt idx="0">
                  <c:v>1633</c:v>
                </c:pt>
              </c:numCache>
            </c:numRef>
          </c:val>
          <c:extLst>
            <c:ext xmlns:c16="http://schemas.microsoft.com/office/drawing/2014/chart" uri="{C3380CC4-5D6E-409C-BE32-E72D297353CC}">
              <c16:uniqueId val="{00000000-038A-41D1-B9CD-73D45864DB3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43497</c:v>
                </c:pt>
              </c:numCache>
            </c:numRef>
          </c:cat>
          <c:val>
            <c:numRef>
              <c:f>Sheet1!$C$2</c:f>
              <c:numCache>
                <c:formatCode>General</c:formatCode>
                <c:ptCount val="1"/>
                <c:pt idx="0">
                  <c:v>2372</c:v>
                </c:pt>
              </c:numCache>
            </c:numRef>
          </c:val>
          <c:extLst>
            <c:ext xmlns:c16="http://schemas.microsoft.com/office/drawing/2014/chart" uri="{C3380CC4-5D6E-409C-BE32-E72D297353CC}">
              <c16:uniqueId val="{00000001-038A-41D1-B9CD-73D45864DB3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43497</c:v>
                </c:pt>
              </c:numCache>
            </c:numRef>
          </c:cat>
          <c:val>
            <c:numRef>
              <c:f>Sheet1!$D$2</c:f>
              <c:numCache>
                <c:formatCode>General</c:formatCode>
                <c:ptCount val="1"/>
                <c:pt idx="0">
                  <c:v>1184</c:v>
                </c:pt>
              </c:numCache>
            </c:numRef>
          </c:val>
          <c:extLst>
            <c:ext xmlns:c16="http://schemas.microsoft.com/office/drawing/2014/chart" uri="{C3380CC4-5D6E-409C-BE32-E72D297353CC}">
              <c16:uniqueId val="{00000002-038A-41D1-B9CD-73D45864DB3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43497</c:v>
                </c:pt>
              </c:numCache>
            </c:numRef>
          </c:cat>
          <c:val>
            <c:numRef>
              <c:f>Sheet1!$E$2</c:f>
              <c:numCache>
                <c:formatCode>General</c:formatCode>
                <c:ptCount val="1"/>
                <c:pt idx="0">
                  <c:v>1231</c:v>
                </c:pt>
              </c:numCache>
            </c:numRef>
          </c:val>
          <c:extLst>
            <c:ext xmlns:c16="http://schemas.microsoft.com/office/drawing/2014/chart" uri="{C3380CC4-5D6E-409C-BE32-E72D297353CC}">
              <c16:uniqueId val="{00000003-038A-41D1-B9CD-73D45864DB30}"/>
            </c:ext>
          </c:extLst>
        </c:ser>
        <c:dLbls>
          <c:showLegendKey val="0"/>
          <c:showVal val="0"/>
          <c:showCatName val="0"/>
          <c:showSerName val="0"/>
          <c:showPercent val="0"/>
          <c:showBubbleSize val="0"/>
        </c:dLbls>
        <c:gapWidth val="219"/>
        <c:overlap val="-27"/>
        <c:axId val="347036680"/>
        <c:axId val="347037008"/>
      </c:barChart>
      <c:dateAx>
        <c:axId val="34703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37008"/>
        <c:crosses val="autoZero"/>
        <c:auto val="1"/>
        <c:lblOffset val="100"/>
        <c:baseTimeUnit val="days"/>
      </c:dateAx>
      <c:valAx>
        <c:axId val="34703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3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numCache>
            </c:numRef>
          </c:val>
          <c:extLst>
            <c:ext xmlns:c16="http://schemas.microsoft.com/office/drawing/2014/chart" uri="{C3380CC4-5D6E-409C-BE32-E72D297353CC}">
              <c16:uniqueId val="{00000000-5BCB-45AC-8ECA-A8D39788CB3B}"/>
            </c:ext>
          </c:extLst>
        </c:ser>
        <c:dLbls>
          <c:showLegendKey val="0"/>
          <c:showVal val="0"/>
          <c:showCatName val="0"/>
          <c:showSerName val="0"/>
          <c:showPercent val="0"/>
          <c:showBubbleSize val="0"/>
        </c:dLbls>
        <c:gapWidth val="219"/>
        <c:overlap val="-27"/>
        <c:axId val="346665432"/>
        <c:axId val="346666088"/>
      </c:barChart>
      <c:dateAx>
        <c:axId val="34666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66088"/>
        <c:crosses val="autoZero"/>
        <c:auto val="1"/>
        <c:lblOffset val="100"/>
        <c:baseTimeUnit val="months"/>
      </c:dateAx>
      <c:valAx>
        <c:axId val="34666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6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72D-4E84-8EE4-346CC0BF0880}"/>
            </c:ext>
          </c:extLst>
        </c:ser>
        <c:dLbls>
          <c:showLegendKey val="0"/>
          <c:showVal val="0"/>
          <c:showCatName val="0"/>
          <c:showSerName val="0"/>
          <c:showPercent val="0"/>
          <c:showBubbleSize val="0"/>
        </c:dLbls>
        <c:gapWidth val="219"/>
        <c:overlap val="-27"/>
        <c:axId val="350579680"/>
        <c:axId val="350578040"/>
      </c:barChart>
      <c:dateAx>
        <c:axId val="350579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78040"/>
        <c:crosses val="autoZero"/>
        <c:auto val="1"/>
        <c:lblOffset val="100"/>
        <c:baseTimeUnit val="months"/>
      </c:dateAx>
      <c:valAx>
        <c:axId val="35057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7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4350</c:v>
                </c:pt>
              </c:numCache>
            </c:numRef>
          </c:val>
          <c:extLst>
            <c:ext xmlns:c16="http://schemas.microsoft.com/office/drawing/2014/chart" uri="{C3380CC4-5D6E-409C-BE32-E72D297353CC}">
              <c16:uniqueId val="{00000000-A202-485F-B7C6-33F8F7928BEA}"/>
            </c:ext>
          </c:extLst>
        </c:ser>
        <c:dLbls>
          <c:showLegendKey val="0"/>
          <c:showVal val="0"/>
          <c:showCatName val="0"/>
          <c:showSerName val="0"/>
          <c:showPercent val="0"/>
          <c:showBubbleSize val="0"/>
        </c:dLbls>
        <c:gapWidth val="219"/>
        <c:overlap val="-27"/>
        <c:axId val="349652048"/>
        <c:axId val="349653032"/>
      </c:barChart>
      <c:dateAx>
        <c:axId val="34965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53032"/>
        <c:crosses val="autoZero"/>
        <c:auto val="1"/>
        <c:lblOffset val="100"/>
        <c:baseTimeUnit val="months"/>
      </c:dateAx>
      <c:valAx>
        <c:axId val="34965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5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numCache>
            </c:numRef>
          </c:val>
          <c:extLst>
            <c:ext xmlns:c16="http://schemas.microsoft.com/office/drawing/2014/chart" uri="{C3380CC4-5D6E-409C-BE32-E72D297353CC}">
              <c16:uniqueId val="{00000000-5536-4056-84E8-62414CB0FB3C}"/>
            </c:ext>
          </c:extLst>
        </c:ser>
        <c:dLbls>
          <c:showLegendKey val="0"/>
          <c:showVal val="0"/>
          <c:showCatName val="0"/>
          <c:showSerName val="0"/>
          <c:showPercent val="0"/>
          <c:showBubbleSize val="0"/>
        </c:dLbls>
        <c:gapWidth val="219"/>
        <c:overlap val="-27"/>
        <c:axId val="354002944"/>
        <c:axId val="354000976"/>
      </c:barChart>
      <c:dateAx>
        <c:axId val="35400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0976"/>
        <c:crosses val="autoZero"/>
        <c:auto val="1"/>
        <c:lblOffset val="100"/>
        <c:baseTimeUnit val="months"/>
      </c:dateAx>
      <c:valAx>
        <c:axId val="35400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593-4435-AF1A-0F3B64C44F11}"/>
            </c:ext>
          </c:extLst>
        </c:ser>
        <c:dLbls>
          <c:showLegendKey val="0"/>
          <c:showVal val="0"/>
          <c:showCatName val="0"/>
          <c:showSerName val="0"/>
          <c:showPercent val="0"/>
          <c:showBubbleSize val="0"/>
        </c:dLbls>
        <c:gapWidth val="219"/>
        <c:overlap val="-27"/>
        <c:axId val="353993104"/>
        <c:axId val="353993432"/>
      </c:barChart>
      <c:dateAx>
        <c:axId val="35399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93432"/>
        <c:crosses val="autoZero"/>
        <c:auto val="1"/>
        <c:lblOffset val="100"/>
        <c:baseTimeUnit val="months"/>
      </c:dateAx>
      <c:valAx>
        <c:axId val="35399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9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4</c:v>
                </c:pt>
              </c:numCache>
            </c:numRef>
          </c:val>
          <c:extLst>
            <c:ext xmlns:c16="http://schemas.microsoft.com/office/drawing/2014/chart" uri="{C3380CC4-5D6E-409C-BE32-E72D297353CC}">
              <c16:uniqueId val="{00000000-9102-4786-89AA-86BF43C0C6E1}"/>
            </c:ext>
          </c:extLst>
        </c:ser>
        <c:dLbls>
          <c:showLegendKey val="0"/>
          <c:showVal val="0"/>
          <c:showCatName val="0"/>
          <c:showSerName val="0"/>
          <c:showPercent val="0"/>
          <c:showBubbleSize val="0"/>
        </c:dLbls>
        <c:gapWidth val="219"/>
        <c:overlap val="-27"/>
        <c:axId val="356682536"/>
        <c:axId val="356679584"/>
      </c:barChart>
      <c:dateAx>
        <c:axId val="35668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79584"/>
        <c:crosses val="autoZero"/>
        <c:auto val="1"/>
        <c:lblOffset val="100"/>
        <c:baseTimeUnit val="months"/>
      </c:dateAx>
      <c:valAx>
        <c:axId val="35667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8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27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FDA-4634-9C07-CBB241ACFD1A}"/>
            </c:ext>
          </c:extLst>
        </c:ser>
        <c:dLbls>
          <c:showLegendKey val="0"/>
          <c:showVal val="0"/>
          <c:showCatName val="0"/>
          <c:showSerName val="0"/>
          <c:showPercent val="0"/>
          <c:showBubbleSize val="0"/>
        </c:dLbls>
        <c:gapWidth val="219"/>
        <c:overlap val="-27"/>
        <c:axId val="356678928"/>
        <c:axId val="356679256"/>
      </c:barChart>
      <c:dateAx>
        <c:axId val="35667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79256"/>
        <c:crosses val="autoZero"/>
        <c:auto val="1"/>
        <c:lblOffset val="100"/>
        <c:baseTimeUnit val="months"/>
      </c:dateAx>
      <c:valAx>
        <c:axId val="35667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7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1</c:v>
                </c:pt>
              </c:numCache>
            </c:numRef>
          </c:val>
          <c:extLst>
            <c:ext xmlns:c16="http://schemas.microsoft.com/office/drawing/2014/chart" uri="{C3380CC4-5D6E-409C-BE32-E72D297353CC}">
              <c16:uniqueId val="{00000000-33CF-4607-A23D-61BB7F9859C9}"/>
            </c:ext>
          </c:extLst>
        </c:ser>
        <c:dLbls>
          <c:showLegendKey val="0"/>
          <c:showVal val="0"/>
          <c:showCatName val="0"/>
          <c:showSerName val="0"/>
          <c:showPercent val="0"/>
          <c:showBubbleSize val="0"/>
        </c:dLbls>
        <c:gapWidth val="219"/>
        <c:overlap val="-27"/>
        <c:axId val="430913784"/>
        <c:axId val="430913456"/>
      </c:barChart>
      <c:dateAx>
        <c:axId val="43091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13456"/>
        <c:crosses val="autoZero"/>
        <c:auto val="1"/>
        <c:lblOffset val="100"/>
        <c:baseTimeUnit val="months"/>
      </c:dateAx>
      <c:valAx>
        <c:axId val="43091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1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459-411D-8E12-76B867C89A4B}"/>
            </c:ext>
          </c:extLst>
        </c:ser>
        <c:dLbls>
          <c:showLegendKey val="0"/>
          <c:showVal val="0"/>
          <c:showCatName val="0"/>
          <c:showSerName val="0"/>
          <c:showPercent val="0"/>
          <c:showBubbleSize val="0"/>
        </c:dLbls>
        <c:gapWidth val="219"/>
        <c:overlap val="-27"/>
        <c:axId val="430921984"/>
        <c:axId val="430916080"/>
      </c:barChart>
      <c:dateAx>
        <c:axId val="43092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16080"/>
        <c:crosses val="autoZero"/>
        <c:auto val="1"/>
        <c:lblOffset val="100"/>
        <c:baseTimeUnit val="months"/>
      </c:dateAx>
      <c:valAx>
        <c:axId val="43091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2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0E52-7889-4D8D-A49D-B532CC65BEBC}"/>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A862459-3688-4EF8-8CCD-4E62BF3821A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216579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DCFBA-47CB-42B2-93F8-53AC10559EF9}"/>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1B75640-6085-4890-BBA9-7273A351477B}"/>
              </a:ext>
            </a:extLst>
          </p:cNvPr>
          <p:cNvGraphicFramePr>
            <a:graphicFrameLocks noGrp="1"/>
          </p:cNvGraphicFramePr>
          <p:nvPr>
            <p:ph type="chart" sz="quarter" idx="13"/>
            <p:extLst>
              <p:ext uri="{D42A27DB-BD31-4B8C-83A1-F6EECF244321}">
                <p14:modId xmlns:p14="http://schemas.microsoft.com/office/powerpoint/2010/main" val="73701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AC4648-8FC4-408A-A2C9-AC5C09C681CA}"/>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5B3E9B31-876E-411B-BFA8-EAB56821E8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916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5F8C9-B8E9-459B-8BF4-7C4AE3D1550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CA4131E-7D27-44AD-860D-6CA9D3670467}"/>
              </a:ext>
            </a:extLst>
          </p:cNvPr>
          <p:cNvGraphicFramePr>
            <a:graphicFrameLocks noGrp="1"/>
          </p:cNvGraphicFramePr>
          <p:nvPr>
            <p:ph type="tbl" sz="quarter" idx="13"/>
            <p:extLst>
              <p:ext uri="{D42A27DB-BD31-4B8C-83A1-F6EECF244321}">
                <p14:modId xmlns:p14="http://schemas.microsoft.com/office/powerpoint/2010/main" val="382850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1142079"/>
                    </a:ext>
                  </a:extLst>
                </a:gridCol>
                <a:gridCol w="740664">
                  <a:extLst>
                    <a:ext uri="{9D8B030D-6E8A-4147-A177-3AD203B41FA5}">
                      <a16:colId xmlns:a16="http://schemas.microsoft.com/office/drawing/2014/main" val="823226115"/>
                    </a:ext>
                  </a:extLst>
                </a:gridCol>
                <a:gridCol w="740664">
                  <a:extLst>
                    <a:ext uri="{9D8B030D-6E8A-4147-A177-3AD203B41FA5}">
                      <a16:colId xmlns:a16="http://schemas.microsoft.com/office/drawing/2014/main" val="195214089"/>
                    </a:ext>
                  </a:extLst>
                </a:gridCol>
                <a:gridCol w="740664">
                  <a:extLst>
                    <a:ext uri="{9D8B030D-6E8A-4147-A177-3AD203B41FA5}">
                      <a16:colId xmlns:a16="http://schemas.microsoft.com/office/drawing/2014/main" val="3364077811"/>
                    </a:ext>
                  </a:extLst>
                </a:gridCol>
                <a:gridCol w="740664">
                  <a:extLst>
                    <a:ext uri="{9D8B030D-6E8A-4147-A177-3AD203B41FA5}">
                      <a16:colId xmlns:a16="http://schemas.microsoft.com/office/drawing/2014/main" val="712528236"/>
                    </a:ext>
                  </a:extLst>
                </a:gridCol>
                <a:gridCol w="740664">
                  <a:extLst>
                    <a:ext uri="{9D8B030D-6E8A-4147-A177-3AD203B41FA5}">
                      <a16:colId xmlns:a16="http://schemas.microsoft.com/office/drawing/2014/main" val="4289834260"/>
                    </a:ext>
                  </a:extLst>
                </a:gridCol>
                <a:gridCol w="740664">
                  <a:extLst>
                    <a:ext uri="{9D8B030D-6E8A-4147-A177-3AD203B41FA5}">
                      <a16:colId xmlns:a16="http://schemas.microsoft.com/office/drawing/2014/main" val="6151527"/>
                    </a:ext>
                  </a:extLst>
                </a:gridCol>
                <a:gridCol w="740664">
                  <a:extLst>
                    <a:ext uri="{9D8B030D-6E8A-4147-A177-3AD203B41FA5}">
                      <a16:colId xmlns:a16="http://schemas.microsoft.com/office/drawing/2014/main" val="3707426067"/>
                    </a:ext>
                  </a:extLst>
                </a:gridCol>
                <a:gridCol w="740664">
                  <a:extLst>
                    <a:ext uri="{9D8B030D-6E8A-4147-A177-3AD203B41FA5}">
                      <a16:colId xmlns:a16="http://schemas.microsoft.com/office/drawing/2014/main" val="2268571029"/>
                    </a:ext>
                  </a:extLst>
                </a:gridCol>
                <a:gridCol w="740664">
                  <a:extLst>
                    <a:ext uri="{9D8B030D-6E8A-4147-A177-3AD203B41FA5}">
                      <a16:colId xmlns:a16="http://schemas.microsoft.com/office/drawing/2014/main" val="25101038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29666895"/>
                  </a:ext>
                </a:extLst>
              </a:tr>
              <a:tr h="370840">
                <a:tc>
                  <a:txBody>
                    <a:bodyPr/>
                    <a:lstStyle/>
                    <a:p>
                      <a:r>
                        <a:rPr lang="en-US" sz="1000"/>
                        <a:t>First Insurance Company of Hawaii, LTD</a:t>
                      </a:r>
                    </a:p>
                  </a:txBody>
                  <a:tcPr/>
                </a:tc>
                <a:tc>
                  <a:txBody>
                    <a:bodyPr/>
                    <a:lstStyle/>
                    <a:p>
                      <a:r>
                        <a:rPr lang="en-US" sz="1000"/>
                        <a:t>1633</a:t>
                      </a:r>
                    </a:p>
                  </a:txBody>
                  <a:tcPr/>
                </a:tc>
                <a:tc>
                  <a:txBody>
                    <a:bodyPr/>
                    <a:lstStyle/>
                    <a:p>
                      <a:r>
                        <a:rPr lang="en-US" sz="1000"/>
                        <a:t>-1</a:t>
                      </a:r>
                    </a:p>
                  </a:txBody>
                  <a:tcPr/>
                </a:tc>
                <a:tc>
                  <a:txBody>
                    <a:bodyPr/>
                    <a:lstStyle/>
                    <a:p>
                      <a:r>
                        <a:rPr lang="en-US" sz="1000"/>
                        <a:t>16</a:t>
                      </a:r>
                    </a:p>
                  </a:txBody>
                  <a:tcPr/>
                </a:tc>
                <a:tc>
                  <a:txBody>
                    <a:bodyPr/>
                    <a:lstStyle/>
                    <a:p>
                      <a:r>
                        <a:rPr lang="en-US" sz="1000"/>
                        <a:t>479</a:t>
                      </a:r>
                    </a:p>
                  </a:txBody>
                  <a:tcPr/>
                </a:tc>
                <a:tc>
                  <a:txBody>
                    <a:bodyPr/>
                    <a:lstStyle/>
                    <a:p>
                      <a:r>
                        <a:rPr lang="en-US" sz="1000"/>
                        <a:t>14</a:t>
                      </a:r>
                    </a:p>
                  </a:txBody>
                  <a:tcPr/>
                </a:tc>
                <a:tc>
                  <a:txBody>
                    <a:bodyPr/>
                    <a:lstStyle/>
                    <a:p>
                      <a:r>
                        <a:rPr lang="en-US" sz="1000"/>
                        <a:t>15</a:t>
                      </a:r>
                    </a:p>
                  </a:txBody>
                  <a:tcPr/>
                </a:tc>
                <a:tc>
                  <a:txBody>
                    <a:bodyPr/>
                    <a:lstStyle/>
                    <a:p>
                      <a:r>
                        <a:rPr lang="en-US" sz="1000"/>
                        <a:t>0</a:t>
                      </a:r>
                    </a:p>
                  </a:txBody>
                  <a:tcPr/>
                </a:tc>
                <a:tc>
                  <a:txBody>
                    <a:bodyPr/>
                    <a:lstStyle/>
                    <a:p>
                      <a:r>
                        <a:rPr lang="en-US" sz="1000"/>
                        <a:t>1.9443 %</a:t>
                      </a:r>
                    </a:p>
                  </a:txBody>
                  <a:tcPr/>
                </a:tc>
                <a:tc>
                  <a:txBody>
                    <a:bodyPr/>
                    <a:lstStyle/>
                    <a:p>
                      <a:r>
                        <a:rPr lang="en-US" sz="1000"/>
                        <a:t>0.0 %</a:t>
                      </a:r>
                    </a:p>
                  </a:txBody>
                  <a:tcPr/>
                </a:tc>
                <a:extLst>
                  <a:ext uri="{0D108BD9-81ED-4DB2-BD59-A6C34878D82A}">
                    <a16:rowId xmlns:a16="http://schemas.microsoft.com/office/drawing/2014/main" val="3606347465"/>
                  </a:ext>
                </a:extLst>
              </a:tr>
            </a:tbl>
          </a:graphicData>
        </a:graphic>
      </p:graphicFrame>
      <p:sp>
        <p:nvSpPr>
          <p:cNvPr id="4" name="Text Placeholder 3">
            <a:extLst>
              <a:ext uri="{FF2B5EF4-FFF2-40B4-BE49-F238E27FC236}">
                <a16:creationId xmlns:a16="http://schemas.microsoft.com/office/drawing/2014/main" id="{8FB8CC35-2218-4D86-BB40-C52A0A0BA73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002841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5357-9E0F-4A74-A70D-D3AD1CAAE474}"/>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7226C4B7-9CA5-44F7-8D20-0F1FED94FDDA}"/>
              </a:ext>
            </a:extLst>
          </p:cNvPr>
          <p:cNvGraphicFramePr>
            <a:graphicFrameLocks noGrp="1"/>
          </p:cNvGraphicFramePr>
          <p:nvPr>
            <p:ph type="chart" sz="quarter" idx="13"/>
            <p:extLst>
              <p:ext uri="{D42A27DB-BD31-4B8C-83A1-F6EECF244321}">
                <p14:modId xmlns:p14="http://schemas.microsoft.com/office/powerpoint/2010/main" val="2226985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46CE48-ACC8-44D8-A0E3-43A0E91B618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F4A5CE9-890B-4CA2-B7F8-D89F6832A7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994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124C4-9CDC-4E35-A88B-AC0CFD0196C8}"/>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7B7B943-FC96-4D6F-8107-E2249E5B21A8}"/>
              </a:ext>
            </a:extLst>
          </p:cNvPr>
          <p:cNvGraphicFramePr>
            <a:graphicFrameLocks noGrp="1"/>
          </p:cNvGraphicFramePr>
          <p:nvPr>
            <p:ph type="chart" sz="quarter" idx="13"/>
            <p:extLst>
              <p:ext uri="{D42A27DB-BD31-4B8C-83A1-F6EECF244321}">
                <p14:modId xmlns:p14="http://schemas.microsoft.com/office/powerpoint/2010/main" val="3168575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178CB-ADDF-4AE4-9567-548388E1DA1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6956441-6E8D-4BEC-94A4-9E571BEE4B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680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D7B9-C12B-4AC5-ACEE-3E18D533DC6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69D71744-DEC7-444E-82B4-39F9EAE560E6}"/>
              </a:ext>
            </a:extLst>
          </p:cNvPr>
          <p:cNvGraphicFramePr>
            <a:graphicFrameLocks noGrp="1"/>
          </p:cNvGraphicFramePr>
          <p:nvPr>
            <p:ph type="chart" sz="quarter" idx="13"/>
            <p:extLst>
              <p:ext uri="{D42A27DB-BD31-4B8C-83A1-F6EECF244321}">
                <p14:modId xmlns:p14="http://schemas.microsoft.com/office/powerpoint/2010/main" val="2326660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81994-8DDD-4B32-9E58-B6911E17E86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72C5410-EF4E-437C-927D-8AF06BED0F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3437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3231F-76FC-4124-B3C0-314FEEFCEA40}"/>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2A5C5263-D0F9-4A5D-B7F0-08D150D58A0F}"/>
              </a:ext>
            </a:extLst>
          </p:cNvPr>
          <p:cNvGraphicFramePr>
            <a:graphicFrameLocks noGrp="1"/>
          </p:cNvGraphicFramePr>
          <p:nvPr>
            <p:ph type="tbl" sz="quarter" idx="13"/>
            <p:extLst>
              <p:ext uri="{D42A27DB-BD31-4B8C-83A1-F6EECF244321}">
                <p14:modId xmlns:p14="http://schemas.microsoft.com/office/powerpoint/2010/main" val="2764510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2029916"/>
                    </a:ext>
                  </a:extLst>
                </a:gridCol>
                <a:gridCol w="658368">
                  <a:extLst>
                    <a:ext uri="{9D8B030D-6E8A-4147-A177-3AD203B41FA5}">
                      <a16:colId xmlns:a16="http://schemas.microsoft.com/office/drawing/2014/main" val="2324624712"/>
                    </a:ext>
                  </a:extLst>
                </a:gridCol>
                <a:gridCol w="658368">
                  <a:extLst>
                    <a:ext uri="{9D8B030D-6E8A-4147-A177-3AD203B41FA5}">
                      <a16:colId xmlns:a16="http://schemas.microsoft.com/office/drawing/2014/main" val="2431636546"/>
                    </a:ext>
                  </a:extLst>
                </a:gridCol>
                <a:gridCol w="658368">
                  <a:extLst>
                    <a:ext uri="{9D8B030D-6E8A-4147-A177-3AD203B41FA5}">
                      <a16:colId xmlns:a16="http://schemas.microsoft.com/office/drawing/2014/main" val="1456837285"/>
                    </a:ext>
                  </a:extLst>
                </a:gridCol>
                <a:gridCol w="658368">
                  <a:extLst>
                    <a:ext uri="{9D8B030D-6E8A-4147-A177-3AD203B41FA5}">
                      <a16:colId xmlns:a16="http://schemas.microsoft.com/office/drawing/2014/main" val="3680468916"/>
                    </a:ext>
                  </a:extLst>
                </a:gridCol>
                <a:gridCol w="658368">
                  <a:extLst>
                    <a:ext uri="{9D8B030D-6E8A-4147-A177-3AD203B41FA5}">
                      <a16:colId xmlns:a16="http://schemas.microsoft.com/office/drawing/2014/main" val="3135720255"/>
                    </a:ext>
                  </a:extLst>
                </a:gridCol>
                <a:gridCol w="658368">
                  <a:extLst>
                    <a:ext uri="{9D8B030D-6E8A-4147-A177-3AD203B41FA5}">
                      <a16:colId xmlns:a16="http://schemas.microsoft.com/office/drawing/2014/main" val="1187394929"/>
                    </a:ext>
                  </a:extLst>
                </a:gridCol>
                <a:gridCol w="658368">
                  <a:extLst>
                    <a:ext uri="{9D8B030D-6E8A-4147-A177-3AD203B41FA5}">
                      <a16:colId xmlns:a16="http://schemas.microsoft.com/office/drawing/2014/main" val="258606140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021040097"/>
                  </a:ext>
                </a:extLst>
              </a:tr>
              <a:tr h="370840">
                <a:tc>
                  <a:txBody>
                    <a:bodyPr/>
                    <a:lstStyle/>
                    <a:p>
                      <a:r>
                        <a:rPr lang="en-US" sz="1000" b="1"/>
                        <a:t> First Insurance Company of Hawaii, LTD - 2019-02-05 12:56:47 </a:t>
                      </a:r>
                      <a:r>
                        <a:rPr lang="en-US" sz="1000"/>
                        <a:t> 
 Wishing everyone a happy Chinese New Year. Kung Hee Fat Choy! #chinesenewyear2019 #yearofthepig</a:t>
                      </a:r>
                    </a:p>
                  </a:txBody>
                  <a:tcPr/>
                </a:tc>
                <a:tc>
                  <a:txBody>
                    <a:bodyPr/>
                    <a:lstStyle/>
                    <a:p>
                      <a:r>
                        <a:rPr lang="en-US" sz="1000"/>
                        <a:t>74</a:t>
                      </a:r>
                    </a:p>
                  </a:txBody>
                  <a:tcPr/>
                </a:tc>
                <a:tc>
                  <a:txBody>
                    <a:bodyPr/>
                    <a:lstStyle/>
                    <a:p>
                      <a:r>
                        <a:rPr lang="en-US" sz="1000"/>
                        <a:t>68</a:t>
                      </a:r>
                    </a:p>
                  </a:txBody>
                  <a:tcPr/>
                </a:tc>
                <a:tc>
                  <a:txBody>
                    <a:bodyPr/>
                    <a:lstStyle/>
                    <a:p>
                      <a:r>
                        <a:rPr lang="en-US" sz="1000"/>
                        <a:t>2</a:t>
                      </a:r>
                    </a:p>
                  </a:txBody>
                  <a:tcPr/>
                </a:tc>
                <a:tc>
                  <a:txBody>
                    <a:bodyPr/>
                    <a:lstStyle/>
                    <a:p>
                      <a:r>
                        <a:rPr lang="en-US" sz="1000"/>
                        <a:t>4</a:t>
                      </a:r>
                    </a:p>
                  </a:txBody>
                  <a:tcPr/>
                </a:tc>
                <a:tc>
                  <a:txBody>
                    <a:bodyPr/>
                    <a:lstStyle/>
                    <a:p>
                      <a:r>
                        <a:rPr lang="en-US" sz="1000"/>
                        <a:t>4.5260 %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93935099"/>
                  </a:ext>
                </a:extLst>
              </a:tr>
              <a:tr h="370840">
                <a:tc>
                  <a:txBody>
                    <a:bodyPr/>
                    <a:lstStyle/>
                    <a:p>
                      <a:r>
                        <a:rPr lang="en-US" sz="1000" b="1"/>
                        <a:t> First Insurance Company of Hawaii, LTD - 2019-02-13 17:36:36 </a:t>
                      </a:r>
                      <a:r>
                        <a:rPr lang="en-US" sz="1000"/>
                        <a:t> 
 Today we're celebrating our Claims VP's 30th anniversary with the company. Congratulations, Isaac! Our CEO described Isaac as "gentlemanly," which is so true. At his celebration, Isaac said there's a reason people stay at FICOH as long as he has. "It's a great place to work," he said. We sure will miss him when he retires in a few months.</a:t>
                      </a:r>
                    </a:p>
                  </a:txBody>
                  <a:tcPr/>
                </a:tc>
                <a:tc>
                  <a:txBody>
                    <a:bodyPr/>
                    <a:lstStyle/>
                    <a:p>
                      <a:r>
                        <a:rPr lang="en-US" sz="1000"/>
                        <a:t>53</a:t>
                      </a:r>
                    </a:p>
                  </a:txBody>
                  <a:tcPr/>
                </a:tc>
                <a:tc>
                  <a:txBody>
                    <a:bodyPr/>
                    <a:lstStyle/>
                    <a:p>
                      <a:r>
                        <a:rPr lang="en-US" sz="1000"/>
                        <a:t>46</a:t>
                      </a:r>
                    </a:p>
                  </a:txBody>
                  <a:tcPr/>
                </a:tc>
                <a:tc>
                  <a:txBody>
                    <a:bodyPr/>
                    <a:lstStyle/>
                    <a:p>
                      <a:r>
                        <a:rPr lang="en-US" sz="1000"/>
                        <a:t>6</a:t>
                      </a:r>
                    </a:p>
                  </a:txBody>
                  <a:tcPr/>
                </a:tc>
                <a:tc>
                  <a:txBody>
                    <a:bodyPr/>
                    <a:lstStyle/>
                    <a:p>
                      <a:r>
                        <a:rPr lang="en-US" sz="1000"/>
                        <a:t>1</a:t>
                      </a:r>
                    </a:p>
                  </a:txBody>
                  <a:tcPr/>
                </a:tc>
                <a:tc>
                  <a:txBody>
                    <a:bodyPr/>
                    <a:lstStyle/>
                    <a:p>
                      <a:r>
                        <a:rPr lang="en-US" sz="1000"/>
                        <a:t>3.2376 %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75992146"/>
                  </a:ext>
                </a:extLst>
              </a:tr>
              <a:tr h="370840">
                <a:tc>
                  <a:txBody>
                    <a:bodyPr/>
                    <a:lstStyle/>
                    <a:p>
                      <a:r>
                        <a:rPr lang="en-US" sz="1000" b="1"/>
                        <a:t> First Insurance Company of Hawaii, LTD - 2019-02-06 13:25:54 </a:t>
                      </a:r>
                      <a:r>
                        <a:rPr lang="en-US" sz="1000"/>
                        <a:t> 
 Thanks to our employees and partners for opening their hearts and wallets for our Be The Match Hawaii fundraiser. In addition to signing up people for the bone marrow registry and taking donations, we've been selling See's Candies for Valentine's Day and casual dress badges. The response has been overwhelming so far. Our sister companies on the mainland and in Mexico are performing similar fundraising activities for their local #BeTheMatch chapters, expanding the reach of this campaign far and wide!</a:t>
                      </a:r>
                    </a:p>
                  </a:txBody>
                  <a:tcPr/>
                </a:tc>
                <a:tc>
                  <a:txBody>
                    <a:bodyPr/>
                    <a:lstStyle/>
                    <a:p>
                      <a:r>
                        <a:rPr lang="en-US" sz="1000"/>
                        <a:t>47</a:t>
                      </a:r>
                    </a:p>
                  </a:txBody>
                  <a:tcPr/>
                </a:tc>
                <a:tc>
                  <a:txBody>
                    <a:bodyPr/>
                    <a:lstStyle/>
                    <a:p>
                      <a:r>
                        <a:rPr lang="en-US" sz="1000"/>
                        <a:t>43</a:t>
                      </a:r>
                    </a:p>
                  </a:txBody>
                  <a:tcPr/>
                </a:tc>
                <a:tc>
                  <a:txBody>
                    <a:bodyPr/>
                    <a:lstStyle/>
                    <a:p>
                      <a:r>
                        <a:rPr lang="en-US" sz="1000"/>
                        <a:t>1</a:t>
                      </a:r>
                    </a:p>
                  </a:txBody>
                  <a:tcPr/>
                </a:tc>
                <a:tc>
                  <a:txBody>
                    <a:bodyPr/>
                    <a:lstStyle/>
                    <a:p>
                      <a:r>
                        <a:rPr lang="en-US" sz="1000"/>
                        <a:t>3</a:t>
                      </a:r>
                    </a:p>
                  </a:txBody>
                  <a:tcPr/>
                </a:tc>
                <a:tc>
                  <a:txBody>
                    <a:bodyPr/>
                    <a:lstStyle/>
                    <a:p>
                      <a:r>
                        <a:rPr lang="en-US" sz="1000"/>
                        <a:t>2.8746 %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581808109"/>
                  </a:ext>
                </a:extLst>
              </a:tr>
            </a:tbl>
          </a:graphicData>
        </a:graphic>
      </p:graphicFrame>
      <p:sp>
        <p:nvSpPr>
          <p:cNvPr id="4" name="Text Placeholder 3">
            <a:extLst>
              <a:ext uri="{FF2B5EF4-FFF2-40B4-BE49-F238E27FC236}">
                <a16:creationId xmlns:a16="http://schemas.microsoft.com/office/drawing/2014/main" id="{80985A70-99D3-4BF9-B84D-41C7F6EB107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591418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21A43-0790-4A76-916F-525DA8276A13}"/>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E147488-7AA4-41B0-AE5A-908C263C7D34}"/>
              </a:ext>
            </a:extLst>
          </p:cNvPr>
          <p:cNvGraphicFramePr>
            <a:graphicFrameLocks noGrp="1"/>
          </p:cNvGraphicFramePr>
          <p:nvPr>
            <p:ph type="tbl" sz="quarter" idx="13"/>
            <p:extLst>
              <p:ext uri="{D42A27DB-BD31-4B8C-83A1-F6EECF244321}">
                <p14:modId xmlns:p14="http://schemas.microsoft.com/office/powerpoint/2010/main" val="244284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83456176"/>
                    </a:ext>
                  </a:extLst>
                </a:gridCol>
                <a:gridCol w="493776">
                  <a:extLst>
                    <a:ext uri="{9D8B030D-6E8A-4147-A177-3AD203B41FA5}">
                      <a16:colId xmlns:a16="http://schemas.microsoft.com/office/drawing/2014/main" val="3081755850"/>
                    </a:ext>
                  </a:extLst>
                </a:gridCol>
                <a:gridCol w="493776">
                  <a:extLst>
                    <a:ext uri="{9D8B030D-6E8A-4147-A177-3AD203B41FA5}">
                      <a16:colId xmlns:a16="http://schemas.microsoft.com/office/drawing/2014/main" val="3537345899"/>
                    </a:ext>
                  </a:extLst>
                </a:gridCol>
                <a:gridCol w="493776">
                  <a:extLst>
                    <a:ext uri="{9D8B030D-6E8A-4147-A177-3AD203B41FA5}">
                      <a16:colId xmlns:a16="http://schemas.microsoft.com/office/drawing/2014/main" val="2727540944"/>
                    </a:ext>
                  </a:extLst>
                </a:gridCol>
                <a:gridCol w="493776">
                  <a:extLst>
                    <a:ext uri="{9D8B030D-6E8A-4147-A177-3AD203B41FA5}">
                      <a16:colId xmlns:a16="http://schemas.microsoft.com/office/drawing/2014/main" val="357406965"/>
                    </a:ext>
                  </a:extLst>
                </a:gridCol>
                <a:gridCol w="493776">
                  <a:extLst>
                    <a:ext uri="{9D8B030D-6E8A-4147-A177-3AD203B41FA5}">
                      <a16:colId xmlns:a16="http://schemas.microsoft.com/office/drawing/2014/main" val="525499759"/>
                    </a:ext>
                  </a:extLst>
                </a:gridCol>
                <a:gridCol w="493776">
                  <a:extLst>
                    <a:ext uri="{9D8B030D-6E8A-4147-A177-3AD203B41FA5}">
                      <a16:colId xmlns:a16="http://schemas.microsoft.com/office/drawing/2014/main" val="2396119118"/>
                    </a:ext>
                  </a:extLst>
                </a:gridCol>
                <a:gridCol w="493776">
                  <a:extLst>
                    <a:ext uri="{9D8B030D-6E8A-4147-A177-3AD203B41FA5}">
                      <a16:colId xmlns:a16="http://schemas.microsoft.com/office/drawing/2014/main" val="2774083186"/>
                    </a:ext>
                  </a:extLst>
                </a:gridCol>
                <a:gridCol w="493776">
                  <a:extLst>
                    <a:ext uri="{9D8B030D-6E8A-4147-A177-3AD203B41FA5}">
                      <a16:colId xmlns:a16="http://schemas.microsoft.com/office/drawing/2014/main" val="3418108957"/>
                    </a:ext>
                  </a:extLst>
                </a:gridCol>
                <a:gridCol w="493776">
                  <a:extLst>
                    <a:ext uri="{9D8B030D-6E8A-4147-A177-3AD203B41FA5}">
                      <a16:colId xmlns:a16="http://schemas.microsoft.com/office/drawing/2014/main" val="3582874341"/>
                    </a:ext>
                  </a:extLst>
                </a:gridCol>
                <a:gridCol w="493776">
                  <a:extLst>
                    <a:ext uri="{9D8B030D-6E8A-4147-A177-3AD203B41FA5}">
                      <a16:colId xmlns:a16="http://schemas.microsoft.com/office/drawing/2014/main" val="153928542"/>
                    </a:ext>
                  </a:extLst>
                </a:gridCol>
                <a:gridCol w="493776">
                  <a:extLst>
                    <a:ext uri="{9D8B030D-6E8A-4147-A177-3AD203B41FA5}">
                      <a16:colId xmlns:a16="http://schemas.microsoft.com/office/drawing/2014/main" val="792793180"/>
                    </a:ext>
                  </a:extLst>
                </a:gridCol>
                <a:gridCol w="493776">
                  <a:extLst>
                    <a:ext uri="{9D8B030D-6E8A-4147-A177-3AD203B41FA5}">
                      <a16:colId xmlns:a16="http://schemas.microsoft.com/office/drawing/2014/main" val="3569591786"/>
                    </a:ext>
                  </a:extLst>
                </a:gridCol>
                <a:gridCol w="493776">
                  <a:extLst>
                    <a:ext uri="{9D8B030D-6E8A-4147-A177-3AD203B41FA5}">
                      <a16:colId xmlns:a16="http://schemas.microsoft.com/office/drawing/2014/main" val="19476147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72944643"/>
                  </a:ext>
                </a:extLst>
              </a:tr>
              <a:tr h="370840">
                <a:tc>
                  <a:txBody>
                    <a:bodyPr/>
                    <a:lstStyle/>
                    <a:p>
                      <a:r>
                        <a:rPr lang="en-US" sz="1000"/>
                        <a:t>@FirstInsHI</a:t>
                      </a:r>
                    </a:p>
                  </a:txBody>
                  <a:tcPr/>
                </a:tc>
                <a:tc>
                  <a:txBody>
                    <a:bodyPr/>
                    <a:lstStyle/>
                    <a:p>
                      <a:r>
                        <a:rPr lang="en-US" sz="1000"/>
                        <a:t>1231</a:t>
                      </a:r>
                    </a:p>
                  </a:txBody>
                  <a:tcPr/>
                </a:tc>
                <a:tc>
                  <a:txBody>
                    <a:bodyPr/>
                    <a:lstStyle/>
                    <a:p>
                      <a:r>
                        <a:rPr lang="en-US" sz="1000"/>
                        <a:t>2</a:t>
                      </a:r>
                    </a:p>
                  </a:txBody>
                  <a:tcPr/>
                </a:tc>
                <a:tc>
                  <a:txBody>
                    <a:bodyPr/>
                    <a:lstStyle/>
                    <a:p>
                      <a:r>
                        <a:rPr lang="en-US" sz="1000"/>
                        <a:t>22</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26</a:t>
                      </a:r>
                    </a:p>
                  </a:txBody>
                  <a:tcPr/>
                </a:tc>
                <a:tc>
                  <a:txBody>
                    <a:bodyPr/>
                    <a:lstStyle/>
                    <a:p>
                      <a:r>
                        <a:rPr lang="en-US" sz="1000"/>
                        <a:t>1</a:t>
                      </a:r>
                    </a:p>
                  </a:txBody>
                  <a:tcPr/>
                </a:tc>
                <a:tc>
                  <a:txBody>
                    <a:bodyPr/>
                    <a:lstStyle/>
                    <a:p>
                      <a:r>
                        <a:rPr lang="en-US" sz="1000"/>
                        <a:t>4</a:t>
                      </a:r>
                    </a:p>
                  </a:txBody>
                  <a:tcPr/>
                </a:tc>
                <a:tc>
                  <a:txBody>
                    <a:bodyPr/>
                    <a:lstStyle/>
                    <a:p>
                      <a:r>
                        <a:rPr lang="en-US" sz="1000"/>
                        <a:t>0.1256 %</a:t>
                      </a:r>
                    </a:p>
                  </a:txBody>
                  <a:tcPr/>
                </a:tc>
                <a:tc>
                  <a:txBody>
                    <a:bodyPr/>
                    <a:lstStyle/>
                    <a:p>
                      <a:r>
                        <a:rPr lang="en-US" sz="1000"/>
                        <a:t>0.0 %</a:t>
                      </a:r>
                    </a:p>
                  </a:txBody>
                  <a:tcPr/>
                </a:tc>
                <a:extLst>
                  <a:ext uri="{0D108BD9-81ED-4DB2-BD59-A6C34878D82A}">
                    <a16:rowId xmlns:a16="http://schemas.microsoft.com/office/drawing/2014/main" val="1422415198"/>
                  </a:ext>
                </a:extLst>
              </a:tr>
            </a:tbl>
          </a:graphicData>
        </a:graphic>
      </p:graphicFrame>
      <p:sp>
        <p:nvSpPr>
          <p:cNvPr id="4" name="Text Placeholder 3">
            <a:extLst>
              <a:ext uri="{FF2B5EF4-FFF2-40B4-BE49-F238E27FC236}">
                <a16:creationId xmlns:a16="http://schemas.microsoft.com/office/drawing/2014/main" id="{EF65A196-E417-4A57-A26C-564951EB020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848310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C243-6DEB-4E90-9F3A-AA9A250185E4}"/>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E2D7F69-9AE0-4719-82DB-AB574E215660}"/>
              </a:ext>
            </a:extLst>
          </p:cNvPr>
          <p:cNvGraphicFramePr>
            <a:graphicFrameLocks noGrp="1"/>
          </p:cNvGraphicFramePr>
          <p:nvPr>
            <p:ph type="chart" sz="quarter" idx="13"/>
            <p:extLst>
              <p:ext uri="{D42A27DB-BD31-4B8C-83A1-F6EECF244321}">
                <p14:modId xmlns:p14="http://schemas.microsoft.com/office/powerpoint/2010/main" val="922521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CFBF9-4807-4B92-ACBB-6AF3A71DF94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0D338C1-4582-47D2-8EB2-4EA7998C33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245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4D35D-D5BE-461E-A6E0-F4DBB6E1A20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D72D0A2-623D-4EDA-BBDD-56924034C933}"/>
              </a:ext>
            </a:extLst>
          </p:cNvPr>
          <p:cNvGraphicFramePr>
            <a:graphicFrameLocks noGrp="1"/>
          </p:cNvGraphicFramePr>
          <p:nvPr>
            <p:ph type="chart" sz="quarter" idx="13"/>
            <p:extLst>
              <p:ext uri="{D42A27DB-BD31-4B8C-83A1-F6EECF244321}">
                <p14:modId xmlns:p14="http://schemas.microsoft.com/office/powerpoint/2010/main" val="3119206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669645-0C19-4DE8-8015-57146A7526E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667BC64-AA38-4DEA-91AF-844A55359A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7917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E0C4E-BF3D-405F-9FA0-FE8B9F448F1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8417542-FF98-4477-8B84-E42BC32240A9}"/>
              </a:ext>
            </a:extLst>
          </p:cNvPr>
          <p:cNvGraphicFramePr>
            <a:graphicFrameLocks noGrp="1"/>
          </p:cNvGraphicFramePr>
          <p:nvPr>
            <p:ph type="tbl" sz="quarter" idx="13"/>
            <p:extLst>
              <p:ext uri="{D42A27DB-BD31-4B8C-83A1-F6EECF244321}">
                <p14:modId xmlns:p14="http://schemas.microsoft.com/office/powerpoint/2010/main" val="120250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63332989"/>
                    </a:ext>
                  </a:extLst>
                </a:gridCol>
                <a:gridCol w="822960">
                  <a:extLst>
                    <a:ext uri="{9D8B030D-6E8A-4147-A177-3AD203B41FA5}">
                      <a16:colId xmlns:a16="http://schemas.microsoft.com/office/drawing/2014/main" val="1467031009"/>
                    </a:ext>
                  </a:extLst>
                </a:gridCol>
                <a:gridCol w="822960">
                  <a:extLst>
                    <a:ext uri="{9D8B030D-6E8A-4147-A177-3AD203B41FA5}">
                      <a16:colId xmlns:a16="http://schemas.microsoft.com/office/drawing/2014/main" val="397348068"/>
                    </a:ext>
                  </a:extLst>
                </a:gridCol>
                <a:gridCol w="822960">
                  <a:extLst>
                    <a:ext uri="{9D8B030D-6E8A-4147-A177-3AD203B41FA5}">
                      <a16:colId xmlns:a16="http://schemas.microsoft.com/office/drawing/2014/main" val="2048573752"/>
                    </a:ext>
                  </a:extLst>
                </a:gridCol>
                <a:gridCol w="822960">
                  <a:extLst>
                    <a:ext uri="{9D8B030D-6E8A-4147-A177-3AD203B41FA5}">
                      <a16:colId xmlns:a16="http://schemas.microsoft.com/office/drawing/2014/main" val="2713211777"/>
                    </a:ext>
                  </a:extLst>
                </a:gridCol>
                <a:gridCol w="822960">
                  <a:extLst>
                    <a:ext uri="{9D8B030D-6E8A-4147-A177-3AD203B41FA5}">
                      <a16:colId xmlns:a16="http://schemas.microsoft.com/office/drawing/2014/main" val="287528337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152154136"/>
                  </a:ext>
                </a:extLst>
              </a:tr>
              <a:tr h="370840">
                <a:tc>
                  <a:txBody>
                    <a:bodyPr/>
                    <a:lstStyle/>
                    <a:p>
                      <a:r>
                        <a:rPr lang="en-US" sz="1000" b="1"/>
                        <a:t> @FirstInsHI - 2019-02-01 15:21:00 </a:t>
                      </a:r>
                      <a:r>
                        <a:rPr lang="en-US" sz="1000"/>
                        <a:t>
  #FunFactFriday Jheneya P. of our Commercial Underwriting dept is one of two dozen #teamficoh telecommuters. "Telecommuting has been an amazing benefit for me and my family," she says. "I don't have to worry about that long commute anymore." #insurancecareersmonth https://t.co/jmRkUfMhM3</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0.4072 %</a:t>
                      </a:r>
                    </a:p>
                  </a:txBody>
                  <a:tcPr/>
                </a:tc>
                <a:extLst>
                  <a:ext uri="{0D108BD9-81ED-4DB2-BD59-A6C34878D82A}">
                    <a16:rowId xmlns:a16="http://schemas.microsoft.com/office/drawing/2014/main" val="69753933"/>
                  </a:ext>
                </a:extLst>
              </a:tr>
              <a:tr h="370840">
                <a:tc>
                  <a:txBody>
                    <a:bodyPr/>
                    <a:lstStyle/>
                    <a:p>
                      <a:r>
                        <a:rPr lang="en-US" sz="1000" b="1"/>
                        <a:t> @FirstInsHI - 2019-02-26 22:18:38 </a:t>
                      </a:r>
                      <a:r>
                        <a:rPr lang="en-US" sz="1000"/>
                        <a:t>
  Most drivers don't carry enough auto insurance to cover a serious accident. Here's how to remedy that: https://t.co/4pIJbBPljW #insurance #insurancetips https://t.co/QCk5iF9EyW</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0.4062 %</a:t>
                      </a:r>
                    </a:p>
                  </a:txBody>
                  <a:tcPr/>
                </a:tc>
                <a:extLst>
                  <a:ext uri="{0D108BD9-81ED-4DB2-BD59-A6C34878D82A}">
                    <a16:rowId xmlns:a16="http://schemas.microsoft.com/office/drawing/2014/main" val="1650991033"/>
                  </a:ext>
                </a:extLst>
              </a:tr>
              <a:tr h="370840">
                <a:tc>
                  <a:txBody>
                    <a:bodyPr/>
                    <a:lstStyle/>
                    <a:p>
                      <a:r>
                        <a:rPr lang="en-US" sz="1000" b="1"/>
                        <a:t> @FirstInsHI - 2019-02-07 20:41:19 </a:t>
                      </a:r>
                      <a:r>
                        <a:rPr lang="en-US" sz="1000"/>
                        <a:t>
  Amanda of our IT department (left) is one of many employees collaborating on a multi-year project to modernize our technology platforms. IT is one of many career paths available at FICOH. Learn more at https://t.co/U8JTdcH9gA! #insurancecareersmonth #careersininsurance https://t.co/ISG60h6AI9</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0.3260 %</a:t>
                      </a:r>
                    </a:p>
                  </a:txBody>
                  <a:tcPr/>
                </a:tc>
                <a:extLst>
                  <a:ext uri="{0D108BD9-81ED-4DB2-BD59-A6C34878D82A}">
                    <a16:rowId xmlns:a16="http://schemas.microsoft.com/office/drawing/2014/main" val="337217600"/>
                  </a:ext>
                </a:extLst>
              </a:tr>
            </a:tbl>
          </a:graphicData>
        </a:graphic>
      </p:graphicFrame>
      <p:sp>
        <p:nvSpPr>
          <p:cNvPr id="4" name="Text Placeholder 3">
            <a:extLst>
              <a:ext uri="{FF2B5EF4-FFF2-40B4-BE49-F238E27FC236}">
                <a16:creationId xmlns:a16="http://schemas.microsoft.com/office/drawing/2014/main" id="{0FB385E7-D4B4-4D69-87BC-55E8065306E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67719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5D28-D66F-4AF7-96AA-B98DE4A205B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D56F9CA0-0777-4A81-BFAB-37CA475D6C37}"/>
              </a:ext>
            </a:extLst>
          </p:cNvPr>
          <p:cNvGraphicFramePr>
            <a:graphicFrameLocks noGrp="1"/>
          </p:cNvGraphicFramePr>
          <p:nvPr>
            <p:ph type="tbl" sz="quarter" idx="13"/>
            <p:extLst>
              <p:ext uri="{D42A27DB-BD31-4B8C-83A1-F6EECF244321}">
                <p14:modId xmlns:p14="http://schemas.microsoft.com/office/powerpoint/2010/main" val="1209670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4158130"/>
                    </a:ext>
                  </a:extLst>
                </a:gridCol>
                <a:gridCol w="1069848">
                  <a:extLst>
                    <a:ext uri="{9D8B030D-6E8A-4147-A177-3AD203B41FA5}">
                      <a16:colId xmlns:a16="http://schemas.microsoft.com/office/drawing/2014/main" val="1384860237"/>
                    </a:ext>
                  </a:extLst>
                </a:gridCol>
                <a:gridCol w="1069848">
                  <a:extLst>
                    <a:ext uri="{9D8B030D-6E8A-4147-A177-3AD203B41FA5}">
                      <a16:colId xmlns:a16="http://schemas.microsoft.com/office/drawing/2014/main" val="901195488"/>
                    </a:ext>
                  </a:extLst>
                </a:gridCol>
                <a:gridCol w="1069848">
                  <a:extLst>
                    <a:ext uri="{9D8B030D-6E8A-4147-A177-3AD203B41FA5}">
                      <a16:colId xmlns:a16="http://schemas.microsoft.com/office/drawing/2014/main" val="1382477719"/>
                    </a:ext>
                  </a:extLst>
                </a:gridCol>
                <a:gridCol w="1069848">
                  <a:extLst>
                    <a:ext uri="{9D8B030D-6E8A-4147-A177-3AD203B41FA5}">
                      <a16:colId xmlns:a16="http://schemas.microsoft.com/office/drawing/2014/main" val="2840635603"/>
                    </a:ext>
                  </a:extLst>
                </a:gridCol>
                <a:gridCol w="1069848">
                  <a:extLst>
                    <a:ext uri="{9D8B030D-6E8A-4147-A177-3AD203B41FA5}">
                      <a16:colId xmlns:a16="http://schemas.microsoft.com/office/drawing/2014/main" val="2360989002"/>
                    </a:ext>
                  </a:extLst>
                </a:gridCol>
                <a:gridCol w="1069848">
                  <a:extLst>
                    <a:ext uri="{9D8B030D-6E8A-4147-A177-3AD203B41FA5}">
                      <a16:colId xmlns:a16="http://schemas.microsoft.com/office/drawing/2014/main" val="42731472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83979551"/>
                  </a:ext>
                </a:extLst>
              </a:tr>
              <a:tr h="370840">
                <a:tc>
                  <a:txBody>
                    <a:bodyPr/>
                    <a:lstStyle/>
                    <a:p>
                      <a:r>
                        <a:rPr lang="en-US" sz="1000"/>
                        <a:t>First Insurance Company of Hawaii</a:t>
                      </a:r>
                    </a:p>
                  </a:txBody>
                  <a:tcPr/>
                </a:tc>
                <a:tc>
                  <a:txBody>
                    <a:bodyPr/>
                    <a:lstStyle/>
                    <a:p>
                      <a:r>
                        <a:rPr lang="en-US" sz="1000"/>
                        <a:t>1184</a:t>
                      </a:r>
                    </a:p>
                  </a:txBody>
                  <a:tcPr/>
                </a:tc>
                <a:tc>
                  <a:txBody>
                    <a:bodyPr/>
                    <a:lstStyle/>
                    <a:p>
                      <a:r>
                        <a:rPr lang="en-US" sz="1000"/>
                        <a:t>33</a:t>
                      </a:r>
                    </a:p>
                  </a:txBody>
                  <a:tcPr/>
                </a:tc>
                <a:tc>
                  <a:txBody>
                    <a:bodyPr/>
                    <a:lstStyle/>
                    <a:p>
                      <a:r>
                        <a:rPr lang="en-US" sz="1000"/>
                        <a:t>5</a:t>
                      </a:r>
                    </a:p>
                  </a:txBody>
                  <a:tcPr/>
                </a:tc>
                <a:tc>
                  <a:txBody>
                    <a:bodyPr/>
                    <a:lstStyle/>
                    <a:p>
                      <a:r>
                        <a:rPr lang="en-US" sz="1000"/>
                        <a:t>224</a:t>
                      </a:r>
                    </a:p>
                  </a:txBody>
                  <a:tcPr/>
                </a:tc>
                <a:tc>
                  <a:txBody>
                    <a:bodyPr/>
                    <a:lstStyle/>
                    <a:p>
                      <a:r>
                        <a:rPr lang="en-US" sz="1000"/>
                        <a:t>6</a:t>
                      </a:r>
                    </a:p>
                  </a:txBody>
                  <a:tcPr/>
                </a:tc>
                <a:tc>
                  <a:txBody>
                    <a:bodyPr/>
                    <a:lstStyle/>
                    <a:p>
                      <a:r>
                        <a:rPr lang="en-US" sz="1000"/>
                        <a:t>3.9417 %</a:t>
                      </a:r>
                    </a:p>
                  </a:txBody>
                  <a:tcPr/>
                </a:tc>
                <a:extLst>
                  <a:ext uri="{0D108BD9-81ED-4DB2-BD59-A6C34878D82A}">
                    <a16:rowId xmlns:a16="http://schemas.microsoft.com/office/drawing/2014/main" val="2629405720"/>
                  </a:ext>
                </a:extLst>
              </a:tr>
            </a:tbl>
          </a:graphicData>
        </a:graphic>
      </p:graphicFrame>
      <p:sp>
        <p:nvSpPr>
          <p:cNvPr id="4" name="Text Placeholder 3">
            <a:extLst>
              <a:ext uri="{FF2B5EF4-FFF2-40B4-BE49-F238E27FC236}">
                <a16:creationId xmlns:a16="http://schemas.microsoft.com/office/drawing/2014/main" id="{792EFE73-FAB1-467C-A9BD-AB6EDFB4438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36037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8EC67-9BB8-4F3F-B618-11DB04A0DD94}"/>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92CD771-7287-49E2-8035-2D2E65A173EB}"/>
              </a:ext>
            </a:extLst>
          </p:cNvPr>
          <p:cNvGraphicFramePr>
            <a:graphicFrameLocks noGrp="1"/>
          </p:cNvGraphicFramePr>
          <p:nvPr>
            <p:ph type="chart" sz="quarter" idx="13"/>
            <p:extLst>
              <p:ext uri="{D42A27DB-BD31-4B8C-83A1-F6EECF244321}">
                <p14:modId xmlns:p14="http://schemas.microsoft.com/office/powerpoint/2010/main" val="3202901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487BF1-ED7C-422E-ABCD-90845958F1C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DB7D146-6736-40A0-93BE-8793B92498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0872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C95D3-D281-46D9-9E43-2EE2BD7621E5}"/>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92EA060-DF5D-4244-89D2-AF65546D72B2}"/>
              </a:ext>
            </a:extLst>
          </p:cNvPr>
          <p:cNvGraphicFramePr>
            <a:graphicFrameLocks noGrp="1"/>
          </p:cNvGraphicFramePr>
          <p:nvPr>
            <p:ph type="chart" sz="quarter" idx="13"/>
            <p:extLst>
              <p:ext uri="{D42A27DB-BD31-4B8C-83A1-F6EECF244321}">
                <p14:modId xmlns:p14="http://schemas.microsoft.com/office/powerpoint/2010/main" val="3610171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243D13-8A5F-49DE-9624-4845F3BE08B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20CA0B6-CEF8-4F50-9603-6C0A95DE6D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118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39E64-C205-4DF5-BD33-B92DB5464FAD}"/>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CFDB99BF-15AE-479C-814F-DAB6862711EA}"/>
              </a:ext>
            </a:extLst>
          </p:cNvPr>
          <p:cNvGraphicFramePr>
            <a:graphicFrameLocks noGrp="1"/>
          </p:cNvGraphicFramePr>
          <p:nvPr>
            <p:ph type="tbl" sz="quarter" idx="13"/>
            <p:extLst>
              <p:ext uri="{D42A27DB-BD31-4B8C-83A1-F6EECF244321}">
                <p14:modId xmlns:p14="http://schemas.microsoft.com/office/powerpoint/2010/main" val="751764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153525100"/>
                    </a:ext>
                  </a:extLst>
                </a:gridCol>
                <a:gridCol w="905256">
                  <a:extLst>
                    <a:ext uri="{9D8B030D-6E8A-4147-A177-3AD203B41FA5}">
                      <a16:colId xmlns:a16="http://schemas.microsoft.com/office/drawing/2014/main" val="687038874"/>
                    </a:ext>
                  </a:extLst>
                </a:gridCol>
                <a:gridCol w="987552">
                  <a:extLst>
                    <a:ext uri="{9D8B030D-6E8A-4147-A177-3AD203B41FA5}">
                      <a16:colId xmlns:a16="http://schemas.microsoft.com/office/drawing/2014/main" val="427395838"/>
                    </a:ext>
                  </a:extLst>
                </a:gridCol>
                <a:gridCol w="987552">
                  <a:extLst>
                    <a:ext uri="{9D8B030D-6E8A-4147-A177-3AD203B41FA5}">
                      <a16:colId xmlns:a16="http://schemas.microsoft.com/office/drawing/2014/main" val="965100683"/>
                    </a:ext>
                  </a:extLst>
                </a:gridCol>
                <a:gridCol w="987552">
                  <a:extLst>
                    <a:ext uri="{9D8B030D-6E8A-4147-A177-3AD203B41FA5}">
                      <a16:colId xmlns:a16="http://schemas.microsoft.com/office/drawing/2014/main" val="1511287067"/>
                    </a:ext>
                  </a:extLst>
                </a:gridCol>
                <a:gridCol w="987552">
                  <a:extLst>
                    <a:ext uri="{9D8B030D-6E8A-4147-A177-3AD203B41FA5}">
                      <a16:colId xmlns:a16="http://schemas.microsoft.com/office/drawing/2014/main" val="2303343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931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- 2019-02-12 22:21:25 </a:t>
                      </a:r>
                      <a:r>
                        <a:rPr kumimoji="0" lang="en-US" sz="1000" b="0" i="0" u="none" strike="noStrike" kern="1200" cap="none" spc="0" normalizeH="0" baseline="0" noProof="0">
                          <a:ln>
                            <a:noFill/>
                          </a:ln>
                          <a:solidFill>
                            <a:prstClr val="black"/>
                          </a:solidFill>
                          <a:effectLst/>
                          <a:uLnTx/>
                          <a:uFillTx/>
                          <a:latin typeface="+mn-lt"/>
                          <a:ea typeface="+mn-ea"/>
                          <a:cs typeface="+mn-cs"/>
                        </a:rPr>
                        <a:t>
  Mahalo to Chris Fazzini (right), CEO of our sister company Reliance Standard, for coming all the way from Philadelphia to share Reliance Standard's history and journey with our associates. One of the benefits of being a member of the Tokio Marine Group is opportunities like this one to share experiences and learn from each 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https://media.licdn.com/dms/image/C4E22AQGuyqT7zUV8bg/feedshare-shrink_8192/0?e=1552539600&amp;v=beta&amp;t=yvRWKlbN8ah9W0uFPFOfnN24sGCDhOWwLiEda3BFJLs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727290"/>
                  </a:ext>
                </a:extLst>
              </a:tr>
            </a:tbl>
          </a:graphicData>
        </a:graphic>
      </p:graphicFrame>
      <p:sp>
        <p:nvSpPr>
          <p:cNvPr id="4" name="Text Placeholder 3">
            <a:extLst>
              <a:ext uri="{FF2B5EF4-FFF2-40B4-BE49-F238E27FC236}">
                <a16:creationId xmlns:a16="http://schemas.microsoft.com/office/drawing/2014/main" id="{9BDEE236-9A1A-492A-A6EE-6EF50A391DB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393419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91416-3266-4105-896F-06B55A276F06}"/>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BA41FECB-96FC-4AFE-B2B3-938FCEC1A9CB}"/>
              </a:ext>
            </a:extLst>
          </p:cNvPr>
          <p:cNvGraphicFramePr>
            <a:graphicFrameLocks noGrp="1"/>
          </p:cNvGraphicFramePr>
          <p:nvPr>
            <p:ph type="tbl" sz="quarter" idx="13"/>
            <p:extLst>
              <p:ext uri="{D42A27DB-BD31-4B8C-83A1-F6EECF244321}">
                <p14:modId xmlns:p14="http://schemas.microsoft.com/office/powerpoint/2010/main" val="371212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597694456"/>
                    </a:ext>
                  </a:extLst>
                </a:gridCol>
                <a:gridCol w="905256">
                  <a:extLst>
                    <a:ext uri="{9D8B030D-6E8A-4147-A177-3AD203B41FA5}">
                      <a16:colId xmlns:a16="http://schemas.microsoft.com/office/drawing/2014/main" val="3348977941"/>
                    </a:ext>
                  </a:extLst>
                </a:gridCol>
                <a:gridCol w="987552">
                  <a:extLst>
                    <a:ext uri="{9D8B030D-6E8A-4147-A177-3AD203B41FA5}">
                      <a16:colId xmlns:a16="http://schemas.microsoft.com/office/drawing/2014/main" val="2271824346"/>
                    </a:ext>
                  </a:extLst>
                </a:gridCol>
                <a:gridCol w="987552">
                  <a:extLst>
                    <a:ext uri="{9D8B030D-6E8A-4147-A177-3AD203B41FA5}">
                      <a16:colId xmlns:a16="http://schemas.microsoft.com/office/drawing/2014/main" val="1889054593"/>
                    </a:ext>
                  </a:extLst>
                </a:gridCol>
                <a:gridCol w="987552">
                  <a:extLst>
                    <a:ext uri="{9D8B030D-6E8A-4147-A177-3AD203B41FA5}">
                      <a16:colId xmlns:a16="http://schemas.microsoft.com/office/drawing/2014/main" val="2595397639"/>
                    </a:ext>
                  </a:extLst>
                </a:gridCol>
                <a:gridCol w="987552">
                  <a:extLst>
                    <a:ext uri="{9D8B030D-6E8A-4147-A177-3AD203B41FA5}">
                      <a16:colId xmlns:a16="http://schemas.microsoft.com/office/drawing/2014/main" val="390391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379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- 2019-02-20 20:32:12 </a:t>
                      </a:r>
                      <a:r>
                        <a:rPr kumimoji="0" lang="en-US" sz="1000" b="0" i="0" u="none" strike="noStrike" kern="1200" cap="none" spc="0" normalizeH="0" baseline="0" noProof="0">
                          <a:ln>
                            <a:noFill/>
                          </a:ln>
                          <a:solidFill>
                            <a:prstClr val="black"/>
                          </a:solidFill>
                          <a:effectLst/>
                          <a:uLnTx/>
                          <a:uFillTx/>
                          <a:latin typeface="+mn-lt"/>
                          <a:ea typeface="+mn-ea"/>
                          <a:cs typeface="+mn-cs"/>
                        </a:rPr>
                        <a:t>
  Amanda of our IT department (left) is one of many employees collaborating on a multi-year project to modernize our technology platforms. IT is one of several career paths available at FICOH. Learn more about careers at FICOH at https://lnkd.in/e7W_MJc. #insurancecareersmonth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https://media.licdn.com/dms/image/C4E22AQHzfs9tGb1yIg/feedshare-shrink_800/0?e=1552539600&amp;v=beta&amp;t=qa6VglI-u9prt1vnTKe-KCAtF2mM1faF0YQqsloS00w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916395"/>
                  </a:ext>
                </a:extLst>
              </a:tr>
            </a:tbl>
          </a:graphicData>
        </a:graphic>
      </p:graphicFrame>
      <p:sp>
        <p:nvSpPr>
          <p:cNvPr id="4" name="Text Placeholder 3">
            <a:extLst>
              <a:ext uri="{FF2B5EF4-FFF2-40B4-BE49-F238E27FC236}">
                <a16:creationId xmlns:a16="http://schemas.microsoft.com/office/drawing/2014/main" id="{B979A924-CB2A-4A7C-97E1-1A74ABD086D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51383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75169-D94A-4B9F-AF43-A2E66913A055}"/>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5A1DA6A4-DADA-47CE-94C2-56558935F0A1}"/>
              </a:ext>
            </a:extLst>
          </p:cNvPr>
          <p:cNvGraphicFramePr>
            <a:graphicFrameLocks noGrp="1"/>
          </p:cNvGraphicFramePr>
          <p:nvPr>
            <p:ph type="tbl" sz="quarter" idx="13"/>
            <p:extLst>
              <p:ext uri="{D42A27DB-BD31-4B8C-83A1-F6EECF244321}">
                <p14:modId xmlns:p14="http://schemas.microsoft.com/office/powerpoint/2010/main" val="3883306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907172902"/>
                    </a:ext>
                  </a:extLst>
                </a:gridCol>
                <a:gridCol w="905256">
                  <a:extLst>
                    <a:ext uri="{9D8B030D-6E8A-4147-A177-3AD203B41FA5}">
                      <a16:colId xmlns:a16="http://schemas.microsoft.com/office/drawing/2014/main" val="2381148113"/>
                    </a:ext>
                  </a:extLst>
                </a:gridCol>
                <a:gridCol w="987552">
                  <a:extLst>
                    <a:ext uri="{9D8B030D-6E8A-4147-A177-3AD203B41FA5}">
                      <a16:colId xmlns:a16="http://schemas.microsoft.com/office/drawing/2014/main" val="2749336619"/>
                    </a:ext>
                  </a:extLst>
                </a:gridCol>
                <a:gridCol w="987552">
                  <a:extLst>
                    <a:ext uri="{9D8B030D-6E8A-4147-A177-3AD203B41FA5}">
                      <a16:colId xmlns:a16="http://schemas.microsoft.com/office/drawing/2014/main" val="1315158866"/>
                    </a:ext>
                  </a:extLst>
                </a:gridCol>
                <a:gridCol w="987552">
                  <a:extLst>
                    <a:ext uri="{9D8B030D-6E8A-4147-A177-3AD203B41FA5}">
                      <a16:colId xmlns:a16="http://schemas.microsoft.com/office/drawing/2014/main" val="2554867794"/>
                    </a:ext>
                  </a:extLst>
                </a:gridCol>
                <a:gridCol w="987552">
                  <a:extLst>
                    <a:ext uri="{9D8B030D-6E8A-4147-A177-3AD203B41FA5}">
                      <a16:colId xmlns:a16="http://schemas.microsoft.com/office/drawing/2014/main" val="1245083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36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- 2019-02-15 13:04:05 </a:t>
                      </a:r>
                      <a:r>
                        <a:rPr kumimoji="0" lang="en-US" sz="1000" b="0" i="0" u="none" strike="noStrike" kern="1200" cap="none" spc="0" normalizeH="0" baseline="0" noProof="0">
                          <a:ln>
                            <a:noFill/>
                          </a:ln>
                          <a:solidFill>
                            <a:prstClr val="black"/>
                          </a:solidFill>
                          <a:effectLst/>
                          <a:uLnTx/>
                          <a:uFillTx/>
                          <a:latin typeface="+mn-lt"/>
                          <a:ea typeface="+mn-ea"/>
                          <a:cs typeface="+mn-cs"/>
                        </a:rPr>
                        <a:t>
  This year’s participants in the TMNA Next Generation Leadership Program, including our very own Holly Araki and Kevin Kurosu, spearheaded events across Tokio Marine group companies to support Be The Match and its life-saving mission. Our "Have a Heart, Be The Match" campaign came to a "heartwarming" close on Valentine's Day. Mahalo to all our associates for their generous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https://media.licdn.com/dms/image/C4E22AQGbd9QU0dNc8A/feedshare-shrink_1280/0?e=1552539600&amp;v=beta&amp;t=xP4YXrU53xlvBpmb8YlT8jUrFPaEucyBuTb9gWCyvls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3527251"/>
                  </a:ext>
                </a:extLst>
              </a:tr>
            </a:tbl>
          </a:graphicData>
        </a:graphic>
      </p:graphicFrame>
      <p:sp>
        <p:nvSpPr>
          <p:cNvPr id="4" name="Text Placeholder 3">
            <a:extLst>
              <a:ext uri="{FF2B5EF4-FFF2-40B4-BE49-F238E27FC236}">
                <a16:creationId xmlns:a16="http://schemas.microsoft.com/office/drawing/2014/main" id="{2FF5B284-3F90-40BA-BE75-D93B1071A2A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431453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27226-CDC9-45F1-A054-86E2405FEC9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106EEE47-F29E-4E40-878B-4D8A5B22C348}"/>
              </a:ext>
            </a:extLst>
          </p:cNvPr>
          <p:cNvGraphicFramePr>
            <a:graphicFrameLocks noGrp="1"/>
          </p:cNvGraphicFramePr>
          <p:nvPr>
            <p:ph type="tbl" sz="quarter" idx="13"/>
            <p:extLst>
              <p:ext uri="{D42A27DB-BD31-4B8C-83A1-F6EECF244321}">
                <p14:modId xmlns:p14="http://schemas.microsoft.com/office/powerpoint/2010/main" val="204465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2265901"/>
                    </a:ext>
                  </a:extLst>
                </a:gridCol>
                <a:gridCol w="699516">
                  <a:extLst>
                    <a:ext uri="{9D8B030D-6E8A-4147-A177-3AD203B41FA5}">
                      <a16:colId xmlns:a16="http://schemas.microsoft.com/office/drawing/2014/main" val="2579382894"/>
                    </a:ext>
                  </a:extLst>
                </a:gridCol>
                <a:gridCol w="699516">
                  <a:extLst>
                    <a:ext uri="{9D8B030D-6E8A-4147-A177-3AD203B41FA5}">
                      <a16:colId xmlns:a16="http://schemas.microsoft.com/office/drawing/2014/main" val="2092316689"/>
                    </a:ext>
                  </a:extLst>
                </a:gridCol>
                <a:gridCol w="658368">
                  <a:extLst>
                    <a:ext uri="{9D8B030D-6E8A-4147-A177-3AD203B41FA5}">
                      <a16:colId xmlns:a16="http://schemas.microsoft.com/office/drawing/2014/main" val="1090310260"/>
                    </a:ext>
                  </a:extLst>
                </a:gridCol>
                <a:gridCol w="658368">
                  <a:extLst>
                    <a:ext uri="{9D8B030D-6E8A-4147-A177-3AD203B41FA5}">
                      <a16:colId xmlns:a16="http://schemas.microsoft.com/office/drawing/2014/main" val="86310036"/>
                    </a:ext>
                  </a:extLst>
                </a:gridCol>
                <a:gridCol w="658368">
                  <a:extLst>
                    <a:ext uri="{9D8B030D-6E8A-4147-A177-3AD203B41FA5}">
                      <a16:colId xmlns:a16="http://schemas.microsoft.com/office/drawing/2014/main" val="3631156899"/>
                    </a:ext>
                  </a:extLst>
                </a:gridCol>
                <a:gridCol w="699516">
                  <a:extLst>
                    <a:ext uri="{9D8B030D-6E8A-4147-A177-3AD203B41FA5}">
                      <a16:colId xmlns:a16="http://schemas.microsoft.com/office/drawing/2014/main" val="2628458929"/>
                    </a:ext>
                  </a:extLst>
                </a:gridCol>
                <a:gridCol w="699516">
                  <a:extLst>
                    <a:ext uri="{9D8B030D-6E8A-4147-A177-3AD203B41FA5}">
                      <a16:colId xmlns:a16="http://schemas.microsoft.com/office/drawing/2014/main" val="292986411"/>
                    </a:ext>
                  </a:extLst>
                </a:gridCol>
                <a:gridCol w="699516">
                  <a:extLst>
                    <a:ext uri="{9D8B030D-6E8A-4147-A177-3AD203B41FA5}">
                      <a16:colId xmlns:a16="http://schemas.microsoft.com/office/drawing/2014/main" val="1881086006"/>
                    </a:ext>
                  </a:extLst>
                </a:gridCol>
                <a:gridCol w="658368">
                  <a:extLst>
                    <a:ext uri="{9D8B030D-6E8A-4147-A177-3AD203B41FA5}">
                      <a16:colId xmlns:a16="http://schemas.microsoft.com/office/drawing/2014/main" val="8011302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87683744"/>
                  </a:ext>
                </a:extLst>
              </a:tr>
              <a:tr h="370840">
                <a:tc>
                  <a:txBody>
                    <a:bodyPr/>
                    <a:lstStyle/>
                    <a:p>
                      <a:r>
                        <a:rPr lang="en-US" sz="1000"/>
                        <a:t>firstinshi</a:t>
                      </a:r>
                    </a:p>
                  </a:txBody>
                  <a:tcPr/>
                </a:tc>
                <a:tc>
                  <a:txBody>
                    <a:bodyPr/>
                    <a:lstStyle/>
                    <a:p>
                      <a:r>
                        <a:rPr lang="en-US" sz="1000"/>
                        <a:t>2372</a:t>
                      </a:r>
                    </a:p>
                  </a:txBody>
                  <a:tcPr/>
                </a:tc>
                <a:tc>
                  <a:txBody>
                    <a:bodyPr/>
                    <a:lstStyle/>
                    <a:p>
                      <a:r>
                        <a:rPr lang="en-US" sz="1000"/>
                        <a:t>-3</a:t>
                      </a:r>
                    </a:p>
                  </a:txBody>
                  <a:tcPr/>
                </a:tc>
                <a:tc>
                  <a:txBody>
                    <a:bodyPr/>
                    <a:lstStyle/>
                    <a:p>
                      <a:r>
                        <a:rPr lang="en-US" sz="1000"/>
                        <a:t>15</a:t>
                      </a:r>
                    </a:p>
                  </a:txBody>
                  <a:tcPr/>
                </a:tc>
                <a:tc>
                  <a:txBody>
                    <a:bodyPr/>
                    <a:lstStyle/>
                    <a:p>
                      <a:r>
                        <a:rPr lang="en-US" sz="1000"/>
                        <a:t>2</a:t>
                      </a:r>
                    </a:p>
                  </a:txBody>
                  <a:tcPr/>
                </a:tc>
                <a:tc>
                  <a:txBody>
                    <a:bodyPr/>
                    <a:lstStyle/>
                    <a:p>
                      <a:r>
                        <a:rPr lang="en-US" sz="1000"/>
                        <a:t>1</a:t>
                      </a:r>
                    </a:p>
                  </a:txBody>
                  <a:tcPr/>
                </a:tc>
                <a:tc>
                  <a:txBody>
                    <a:bodyPr/>
                    <a:lstStyle/>
                    <a:p>
                      <a:r>
                        <a:rPr lang="en-US" sz="1000"/>
                        <a:t>18</a:t>
                      </a:r>
                    </a:p>
                  </a:txBody>
                  <a:tcPr/>
                </a:tc>
                <a:tc>
                  <a:txBody>
                    <a:bodyPr/>
                    <a:lstStyle/>
                    <a:p>
                      <a:r>
                        <a:rPr lang="en-US" sz="1000"/>
                        <a:t>618</a:t>
                      </a:r>
                    </a:p>
                  </a:txBody>
                  <a:tcPr/>
                </a:tc>
                <a:tc>
                  <a:txBody>
                    <a:bodyPr/>
                    <a:lstStyle/>
                    <a:p>
                      <a:r>
                        <a:rPr lang="en-US" sz="1000"/>
                        <a:t>4</a:t>
                      </a:r>
                    </a:p>
                  </a:txBody>
                  <a:tcPr/>
                </a:tc>
                <a:tc>
                  <a:txBody>
                    <a:bodyPr/>
                    <a:lstStyle/>
                    <a:p>
                      <a:r>
                        <a:rPr lang="en-US" sz="1000"/>
                        <a:t>1.4562 %</a:t>
                      </a:r>
                    </a:p>
                  </a:txBody>
                  <a:tcPr/>
                </a:tc>
                <a:extLst>
                  <a:ext uri="{0D108BD9-81ED-4DB2-BD59-A6C34878D82A}">
                    <a16:rowId xmlns:a16="http://schemas.microsoft.com/office/drawing/2014/main" val="3231533590"/>
                  </a:ext>
                </a:extLst>
              </a:tr>
            </a:tbl>
          </a:graphicData>
        </a:graphic>
      </p:graphicFrame>
      <p:sp>
        <p:nvSpPr>
          <p:cNvPr id="4" name="Text Placeholder 3">
            <a:extLst>
              <a:ext uri="{FF2B5EF4-FFF2-40B4-BE49-F238E27FC236}">
                <a16:creationId xmlns:a16="http://schemas.microsoft.com/office/drawing/2014/main" id="{7E806F69-42B9-4079-AF7C-C7C0943DFA8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18485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F0E54-DE38-4D78-8FD0-0EFEB223FE97}"/>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5FD7D184-77A6-4D1D-97CA-A3579A9055E6}"/>
              </a:ext>
            </a:extLst>
          </p:cNvPr>
          <p:cNvGraphicFramePr>
            <a:graphicFrameLocks noGrp="1"/>
          </p:cNvGraphicFramePr>
          <p:nvPr>
            <p:ph type="chart" sz="quarter" idx="13"/>
            <p:extLst>
              <p:ext uri="{D42A27DB-BD31-4B8C-83A1-F6EECF244321}">
                <p14:modId xmlns:p14="http://schemas.microsoft.com/office/powerpoint/2010/main" val="2241136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C12341-82DD-4EC2-9553-4A43528581B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8E1819E-A411-49BF-9B11-F866FCFB8D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238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5D6C4-5851-4E31-A25F-88A5FFB0F91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4DFC2A8-92A7-4E3E-910B-00C21634CFE2}"/>
              </a:ext>
            </a:extLst>
          </p:cNvPr>
          <p:cNvGraphicFramePr>
            <a:graphicFrameLocks noGrp="1"/>
          </p:cNvGraphicFramePr>
          <p:nvPr>
            <p:ph type="chart" sz="quarter" idx="13"/>
            <p:extLst>
              <p:ext uri="{D42A27DB-BD31-4B8C-83A1-F6EECF244321}">
                <p14:modId xmlns:p14="http://schemas.microsoft.com/office/powerpoint/2010/main" val="3183068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7A9D4-0B28-4E40-B873-7F096026F38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59E0007-6124-4980-9544-D4D357C17D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5228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4D33-D802-4B3A-95D3-996A0F8C11B7}"/>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F5E091A5-A6C6-4772-8B6A-266253E8B38C}"/>
              </a:ext>
            </a:extLst>
          </p:cNvPr>
          <p:cNvGraphicFramePr>
            <a:graphicFrameLocks noGrp="1"/>
          </p:cNvGraphicFramePr>
          <p:nvPr>
            <p:ph type="tbl" sz="quarter" idx="13"/>
            <p:extLst>
              <p:ext uri="{D42A27DB-BD31-4B8C-83A1-F6EECF244321}">
                <p14:modId xmlns:p14="http://schemas.microsoft.com/office/powerpoint/2010/main" val="2544149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03241097"/>
                    </a:ext>
                  </a:extLst>
                </a:gridCol>
                <a:gridCol w="987552">
                  <a:extLst>
                    <a:ext uri="{9D8B030D-6E8A-4147-A177-3AD203B41FA5}">
                      <a16:colId xmlns:a16="http://schemas.microsoft.com/office/drawing/2014/main" val="3679054574"/>
                    </a:ext>
                  </a:extLst>
                </a:gridCol>
                <a:gridCol w="987552">
                  <a:extLst>
                    <a:ext uri="{9D8B030D-6E8A-4147-A177-3AD203B41FA5}">
                      <a16:colId xmlns:a16="http://schemas.microsoft.com/office/drawing/2014/main" val="4163758562"/>
                    </a:ext>
                  </a:extLst>
                </a:gridCol>
                <a:gridCol w="987552">
                  <a:extLst>
                    <a:ext uri="{9D8B030D-6E8A-4147-A177-3AD203B41FA5}">
                      <a16:colId xmlns:a16="http://schemas.microsoft.com/office/drawing/2014/main" val="960627299"/>
                    </a:ext>
                  </a:extLst>
                </a:gridCol>
                <a:gridCol w="987552">
                  <a:extLst>
                    <a:ext uri="{9D8B030D-6E8A-4147-A177-3AD203B41FA5}">
                      <a16:colId xmlns:a16="http://schemas.microsoft.com/office/drawing/2014/main" val="390723203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212390318"/>
                  </a:ext>
                </a:extLst>
              </a:tr>
              <a:tr h="370840">
                <a:tc>
                  <a:txBody>
                    <a:bodyPr/>
                    <a:lstStyle/>
                    <a:p>
                      <a:r>
                        <a:rPr lang="en-US" sz="1000" b="1"/>
                        <a:t>firstinshi - 2019-02-12 22:13:07 </a:t>
                      </a:r>
                      <a:r>
                        <a:rPr lang="en-US" sz="1000"/>
                        <a:t>
 Congratulations to Chris Bopp of our IT department. He's our newest Kupono Award winner! He's funny, kind, respectful, smart, an astute communicator and a born problem-solver. We're lucky to have him. #teamficoh #employeerecognition #congratulations #insurancecareersmonth #careersininsurance</a:t>
                      </a:r>
                    </a:p>
                  </a:txBody>
                  <a:tcPr/>
                </a:tc>
                <a:tc>
                  <a:txBody>
                    <a:bodyPr/>
                    <a:lstStyle/>
                    <a:p>
                      <a:r>
                        <a:rPr lang="en-US" sz="1000"/>
                        <a:t>45</a:t>
                      </a:r>
                    </a:p>
                  </a:txBody>
                  <a:tcPr/>
                </a:tc>
                <a:tc>
                  <a:txBody>
                    <a:bodyPr/>
                    <a:lstStyle/>
                    <a:p>
                      <a:r>
                        <a:rPr lang="en-US" sz="1000"/>
                        <a:t>2</a:t>
                      </a:r>
                    </a:p>
                  </a:txBody>
                  <a:tcPr/>
                </a:tc>
                <a:tc>
                  <a:txBody>
                    <a:bodyPr/>
                    <a:lstStyle/>
                    <a:p>
                      <a:r>
                        <a:rPr lang="en-US" sz="1000"/>
                        <a:t>1.9781 %</a:t>
                      </a:r>
                    </a:p>
                  </a:txBody>
                  <a:tcPr/>
                </a:tc>
                <a:tc>
                  <a:txBody>
                    <a:bodyPr/>
                    <a:lstStyle/>
                    <a:p>
                      <a:r>
                        <a:rPr lang="en-US" sz="1000"/>
                        <a:t>Image</a:t>
                      </a:r>
                    </a:p>
                  </a:txBody>
                  <a:tcPr/>
                </a:tc>
                <a:extLst>
                  <a:ext uri="{0D108BD9-81ED-4DB2-BD59-A6C34878D82A}">
                    <a16:rowId xmlns:a16="http://schemas.microsoft.com/office/drawing/2014/main" val="664168184"/>
                  </a:ext>
                </a:extLst>
              </a:tr>
              <a:tr h="370840">
                <a:tc>
                  <a:txBody>
                    <a:bodyPr/>
                    <a:lstStyle/>
                    <a:p>
                      <a:r>
                        <a:rPr lang="en-US" sz="1000" b="1"/>
                        <a:t>firstinshi - 2019-02-24 04:15:07 </a:t>
                      </a:r>
                      <a:r>
                        <a:rPr lang="en-US" sz="1000"/>
                        <a:t>
 Our #teamficoh volunteers glammed it up for the 2019 Heart Ball. What an awesome event benefiting hearthawaii and #hearthealth! #2019heartball #wearred</a:t>
                      </a:r>
                    </a:p>
                  </a:txBody>
                  <a:tcPr/>
                </a:tc>
                <a:tc>
                  <a:txBody>
                    <a:bodyPr/>
                    <a:lstStyle/>
                    <a:p>
                      <a:r>
                        <a:rPr lang="en-US" sz="1000"/>
                        <a:t>44</a:t>
                      </a:r>
                    </a:p>
                  </a:txBody>
                  <a:tcPr/>
                </a:tc>
                <a:tc>
                  <a:txBody>
                    <a:bodyPr/>
                    <a:lstStyle/>
                    <a:p>
                      <a:r>
                        <a:rPr lang="en-US" sz="1000"/>
                        <a:t>1</a:t>
                      </a:r>
                    </a:p>
                  </a:txBody>
                  <a:tcPr/>
                </a:tc>
                <a:tc>
                  <a:txBody>
                    <a:bodyPr/>
                    <a:lstStyle/>
                    <a:p>
                      <a:r>
                        <a:rPr lang="en-US" sz="1000"/>
                        <a:t>1.8955 %</a:t>
                      </a:r>
                    </a:p>
                  </a:txBody>
                  <a:tcPr/>
                </a:tc>
                <a:tc>
                  <a:txBody>
                    <a:bodyPr/>
                    <a:lstStyle/>
                    <a:p>
                      <a:r>
                        <a:rPr lang="en-US" sz="1000"/>
                        <a:t>Image</a:t>
                      </a:r>
                    </a:p>
                  </a:txBody>
                  <a:tcPr/>
                </a:tc>
                <a:extLst>
                  <a:ext uri="{0D108BD9-81ED-4DB2-BD59-A6C34878D82A}">
                    <a16:rowId xmlns:a16="http://schemas.microsoft.com/office/drawing/2014/main" val="3954335094"/>
                  </a:ext>
                </a:extLst>
              </a:tr>
              <a:tr h="370840">
                <a:tc>
                  <a:txBody>
                    <a:bodyPr/>
                    <a:lstStyle/>
                    <a:p>
                      <a:r>
                        <a:rPr lang="en-US" sz="1000" b="1"/>
                        <a:t>firstinshi - 2019-02-06 13:07:41 </a:t>
                      </a:r>
                      <a:r>
                        <a:rPr lang="en-US" sz="1000"/>
                        <a:t>
 Thanks to our employees and partners for opening their hearts and wallets for our #BeTheMatchHawaii fundraiser. In addition to signing up people for the bone marrow registry and taking donations, we've been selling See's Candies for Valentine's Day and casual dress badges. The response has been overwhelming so far. Our sister companies on the mainland and in Mexico are performing similar fundraising activities for their local #BeTheMatch chapters. #GoodCompany #savealife #teamficoh #community</a:t>
                      </a:r>
                    </a:p>
                  </a:txBody>
                  <a:tcPr/>
                </a:tc>
                <a:tc>
                  <a:txBody>
                    <a:bodyPr/>
                    <a:lstStyle/>
                    <a:p>
                      <a:r>
                        <a:rPr lang="en-US" sz="1000"/>
                        <a:t>42</a:t>
                      </a:r>
                    </a:p>
                  </a:txBody>
                  <a:tcPr/>
                </a:tc>
                <a:tc>
                  <a:txBody>
                    <a:bodyPr/>
                    <a:lstStyle/>
                    <a:p>
                      <a:r>
                        <a:rPr lang="en-US" sz="1000"/>
                        <a:t>1</a:t>
                      </a:r>
                    </a:p>
                  </a:txBody>
                  <a:tcPr/>
                </a:tc>
                <a:tc>
                  <a:txBody>
                    <a:bodyPr/>
                    <a:lstStyle/>
                    <a:p>
                      <a:r>
                        <a:rPr lang="en-US" sz="1000"/>
                        <a:t>1.8105 %</a:t>
                      </a:r>
                    </a:p>
                  </a:txBody>
                  <a:tcPr/>
                </a:tc>
                <a:tc>
                  <a:txBody>
                    <a:bodyPr/>
                    <a:lstStyle/>
                    <a:p>
                      <a:r>
                        <a:rPr lang="en-US" sz="1000"/>
                        <a:t>Image</a:t>
                      </a:r>
                    </a:p>
                  </a:txBody>
                  <a:tcPr/>
                </a:tc>
                <a:extLst>
                  <a:ext uri="{0D108BD9-81ED-4DB2-BD59-A6C34878D82A}">
                    <a16:rowId xmlns:a16="http://schemas.microsoft.com/office/drawing/2014/main" val="1134538142"/>
                  </a:ext>
                </a:extLst>
              </a:tr>
              <a:tr h="370840">
                <a:tc>
                  <a:txBody>
                    <a:bodyPr/>
                    <a:lstStyle/>
                    <a:p>
                      <a:r>
                        <a:rPr lang="en-US" sz="1000" b="1"/>
                        <a:t>firstinshi - 2019-02-27 22:27:48 </a:t>
                      </a:r>
                      <a:r>
                        <a:rPr lang="en-US" sz="1000"/>
                        <a:t>
 Three of our leaders traveled to Silicon Valley recently to visit Tokio Marine's office there and meet with some of the technology companies transforming the #insurance industry. These 📷's represent some of the lighter moments of their trip! #insurancecareersmonth #teamficoh #siliconvalley</a:t>
                      </a:r>
                    </a:p>
                  </a:txBody>
                  <a:tcPr/>
                </a:tc>
                <a:tc>
                  <a:txBody>
                    <a:bodyPr/>
                    <a:lstStyle/>
                    <a:p>
                      <a:r>
                        <a:rPr lang="en-US" sz="1000"/>
                        <a:t>38</a:t>
                      </a:r>
                    </a:p>
                  </a:txBody>
                  <a:tcPr/>
                </a:tc>
                <a:tc>
                  <a:txBody>
                    <a:bodyPr/>
                    <a:lstStyle/>
                    <a:p>
                      <a:r>
                        <a:rPr lang="en-US" sz="1000"/>
                        <a:t>0</a:t>
                      </a:r>
                    </a:p>
                  </a:txBody>
                  <a:tcPr/>
                </a:tc>
                <a:tc>
                  <a:txBody>
                    <a:bodyPr/>
                    <a:lstStyle/>
                    <a:p>
                      <a:r>
                        <a:rPr lang="en-US" sz="1000"/>
                        <a:t>1.6027 %</a:t>
                      </a:r>
                    </a:p>
                  </a:txBody>
                  <a:tcPr/>
                </a:tc>
                <a:tc>
                  <a:txBody>
                    <a:bodyPr/>
                    <a:lstStyle/>
                    <a:p>
                      <a:r>
                        <a:rPr lang="en-US" sz="1000"/>
                        <a:t>Carousel</a:t>
                      </a:r>
                    </a:p>
                  </a:txBody>
                  <a:tcPr/>
                </a:tc>
                <a:extLst>
                  <a:ext uri="{0D108BD9-81ED-4DB2-BD59-A6C34878D82A}">
                    <a16:rowId xmlns:a16="http://schemas.microsoft.com/office/drawing/2014/main" val="243191199"/>
                  </a:ext>
                </a:extLst>
              </a:tr>
              <a:tr h="370840">
                <a:tc>
                  <a:txBody>
                    <a:bodyPr/>
                    <a:lstStyle/>
                    <a:p>
                      <a:r>
                        <a:rPr lang="en-US" sz="1000" b="1"/>
                        <a:t>firstinshi - 2019-02-21 15:38:40 </a:t>
                      </a:r>
                      <a:r>
                        <a:rPr lang="en-US" sz="1000"/>
                        <a:t>
 Recent scenes from Tokyo visiting our parent company Tokio Marine's home office. While there, we got to see our good friend Shin Hirose (swipe left)! #tokiomarine #goodcompany #insurancenews #hawaiijapan</a:t>
                      </a:r>
                    </a:p>
                  </a:txBody>
                  <a:tcPr/>
                </a:tc>
                <a:tc>
                  <a:txBody>
                    <a:bodyPr/>
                    <a:lstStyle/>
                    <a:p>
                      <a:r>
                        <a:rPr lang="en-US" sz="1000"/>
                        <a:t>38</a:t>
                      </a:r>
                    </a:p>
                  </a:txBody>
                  <a:tcPr/>
                </a:tc>
                <a:tc>
                  <a:txBody>
                    <a:bodyPr/>
                    <a:lstStyle/>
                    <a:p>
                      <a:r>
                        <a:rPr lang="en-US" sz="1000"/>
                        <a:t>0</a:t>
                      </a:r>
                    </a:p>
                  </a:txBody>
                  <a:tcPr/>
                </a:tc>
                <a:tc>
                  <a:txBody>
                    <a:bodyPr/>
                    <a:lstStyle/>
                    <a:p>
                      <a:r>
                        <a:rPr lang="en-US" sz="1000"/>
                        <a:t>1.6020 %</a:t>
                      </a:r>
                    </a:p>
                  </a:txBody>
                  <a:tcPr/>
                </a:tc>
                <a:tc>
                  <a:txBody>
                    <a:bodyPr/>
                    <a:lstStyle/>
                    <a:p>
                      <a:r>
                        <a:rPr lang="en-US" sz="1000"/>
                        <a:t>Carousel</a:t>
                      </a:r>
                    </a:p>
                  </a:txBody>
                  <a:tcPr/>
                </a:tc>
                <a:extLst>
                  <a:ext uri="{0D108BD9-81ED-4DB2-BD59-A6C34878D82A}">
                    <a16:rowId xmlns:a16="http://schemas.microsoft.com/office/drawing/2014/main" val="1087564312"/>
                  </a:ext>
                </a:extLst>
              </a:tr>
            </a:tbl>
          </a:graphicData>
        </a:graphic>
      </p:graphicFrame>
      <p:sp>
        <p:nvSpPr>
          <p:cNvPr id="4" name="Text Placeholder 3">
            <a:extLst>
              <a:ext uri="{FF2B5EF4-FFF2-40B4-BE49-F238E27FC236}">
                <a16:creationId xmlns:a16="http://schemas.microsoft.com/office/drawing/2014/main" id="{8A85EE1C-7E26-4408-BA57-29860DF8BB0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34999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620AB-B1BE-4F87-91A3-CD20B56868D7}"/>
              </a:ext>
            </a:extLst>
          </p:cNvPr>
          <p:cNvSpPr>
            <a:spLocks noGrp="1"/>
          </p:cNvSpPr>
          <p:nvPr>
            <p:ph type="title"/>
          </p:nvPr>
        </p:nvSpPr>
        <p:spPr/>
        <p:txBody>
          <a:bodyPr/>
          <a:lstStyle/>
          <a:p>
            <a:r>
              <a:rPr lang="en-US"/>
              <a:t>Instagram Stories Table  | FICOH - 1 of 4</a:t>
            </a:r>
          </a:p>
        </p:txBody>
      </p:sp>
      <p:graphicFrame>
        <p:nvGraphicFramePr>
          <p:cNvPr id="5" name="Table Placeholder 4">
            <a:extLst>
              <a:ext uri="{FF2B5EF4-FFF2-40B4-BE49-F238E27FC236}">
                <a16:creationId xmlns:a16="http://schemas.microsoft.com/office/drawing/2014/main" id="{5751E9D4-0DED-4D1C-BCD0-1DB51B063713}"/>
              </a:ext>
            </a:extLst>
          </p:cNvPr>
          <p:cNvGraphicFramePr>
            <a:graphicFrameLocks noGrp="1"/>
          </p:cNvGraphicFramePr>
          <p:nvPr>
            <p:ph type="tbl" sz="quarter" idx="13"/>
            <p:extLst>
              <p:ext uri="{D42A27DB-BD31-4B8C-83A1-F6EECF244321}">
                <p14:modId xmlns:p14="http://schemas.microsoft.com/office/powerpoint/2010/main" val="2090855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78717797"/>
                    </a:ext>
                  </a:extLst>
                </a:gridCol>
                <a:gridCol w="1645920">
                  <a:extLst>
                    <a:ext uri="{9D8B030D-6E8A-4147-A177-3AD203B41FA5}">
                      <a16:colId xmlns:a16="http://schemas.microsoft.com/office/drawing/2014/main" val="1977015897"/>
                    </a:ext>
                  </a:extLst>
                </a:gridCol>
                <a:gridCol w="658368">
                  <a:extLst>
                    <a:ext uri="{9D8B030D-6E8A-4147-A177-3AD203B41FA5}">
                      <a16:colId xmlns:a16="http://schemas.microsoft.com/office/drawing/2014/main" val="355183168"/>
                    </a:ext>
                  </a:extLst>
                </a:gridCol>
                <a:gridCol w="658368">
                  <a:extLst>
                    <a:ext uri="{9D8B030D-6E8A-4147-A177-3AD203B41FA5}">
                      <a16:colId xmlns:a16="http://schemas.microsoft.com/office/drawing/2014/main" val="1176943495"/>
                    </a:ext>
                  </a:extLst>
                </a:gridCol>
                <a:gridCol w="658368">
                  <a:extLst>
                    <a:ext uri="{9D8B030D-6E8A-4147-A177-3AD203B41FA5}">
                      <a16:colId xmlns:a16="http://schemas.microsoft.com/office/drawing/2014/main" val="758828734"/>
                    </a:ext>
                  </a:extLst>
                </a:gridCol>
                <a:gridCol w="658368">
                  <a:extLst>
                    <a:ext uri="{9D8B030D-6E8A-4147-A177-3AD203B41FA5}">
                      <a16:colId xmlns:a16="http://schemas.microsoft.com/office/drawing/2014/main" val="4163658202"/>
                    </a:ext>
                  </a:extLst>
                </a:gridCol>
                <a:gridCol w="658368">
                  <a:extLst>
                    <a:ext uri="{9D8B030D-6E8A-4147-A177-3AD203B41FA5}">
                      <a16:colId xmlns:a16="http://schemas.microsoft.com/office/drawing/2014/main" val="2057004196"/>
                    </a:ext>
                  </a:extLst>
                </a:gridCol>
                <a:gridCol w="658368">
                  <a:extLst>
                    <a:ext uri="{9D8B030D-6E8A-4147-A177-3AD203B41FA5}">
                      <a16:colId xmlns:a16="http://schemas.microsoft.com/office/drawing/2014/main" val="1881744841"/>
                    </a:ext>
                  </a:extLst>
                </a:gridCol>
                <a:gridCol w="658368">
                  <a:extLst>
                    <a:ext uri="{9D8B030D-6E8A-4147-A177-3AD203B41FA5}">
                      <a16:colId xmlns:a16="http://schemas.microsoft.com/office/drawing/2014/main" val="1309571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3843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- 2019-02-28 22:02:10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https://scontent.xx.fbcdn.net/v/t51.12442-15/51940810_121459335637849_1951237433507640097_n.jpg?_nc_cat=103&amp;_nc_ht=scontent.xx&amp;oh=8ef4eca70b36a7e670de82e0d52c46f2&amp;oe=5D1E1B5B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9746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- 2019-02-28 22:01:52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https://scontent.xx.fbcdn.net/v/t51.12442-15/53095621_375048893328473_8113471057979560953_n.jpg?_nc_cat=108&amp;_nc_ht=scontent.xx&amp;oh=17316c3330157dc449b96cf1ee751bfa&amp;oe=5D21F286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5383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- 2019-02-28 22:01:31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https://scontent.xx.fbcdn.net/v/t51.12442-15/52518150_2212394202355316_1616418807097528075_n.jpg?_nc_cat=110&amp;_nc_ht=scontent.xx&amp;oh=d077594cd36165d12f02f077a0a6b23b&amp;oe=5CDA9114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83571103"/>
                  </a:ext>
                </a:extLst>
              </a:tr>
            </a:tbl>
          </a:graphicData>
        </a:graphic>
      </p:graphicFrame>
      <p:sp>
        <p:nvSpPr>
          <p:cNvPr id="4" name="Text Placeholder 3">
            <a:extLst>
              <a:ext uri="{FF2B5EF4-FFF2-40B4-BE49-F238E27FC236}">
                <a16:creationId xmlns:a16="http://schemas.microsoft.com/office/drawing/2014/main" id="{A10D0B0A-EE85-43AF-84FD-D2BE91F2126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873108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7A5-0324-410C-B3A5-E4CE27049978}"/>
              </a:ext>
            </a:extLst>
          </p:cNvPr>
          <p:cNvSpPr>
            <a:spLocks noGrp="1"/>
          </p:cNvSpPr>
          <p:nvPr>
            <p:ph type="title"/>
          </p:nvPr>
        </p:nvSpPr>
        <p:spPr/>
        <p:txBody>
          <a:bodyPr/>
          <a:lstStyle/>
          <a:p>
            <a:r>
              <a:rPr lang="en-US"/>
              <a:t>Instagram Stories Table  | FICOH - 2 of 4</a:t>
            </a:r>
          </a:p>
        </p:txBody>
      </p:sp>
      <p:graphicFrame>
        <p:nvGraphicFramePr>
          <p:cNvPr id="5" name="Table Placeholder 4">
            <a:extLst>
              <a:ext uri="{FF2B5EF4-FFF2-40B4-BE49-F238E27FC236}">
                <a16:creationId xmlns:a16="http://schemas.microsoft.com/office/drawing/2014/main" id="{11265C31-1A59-4B97-A7C9-B5592021B4A2}"/>
              </a:ext>
            </a:extLst>
          </p:cNvPr>
          <p:cNvGraphicFramePr>
            <a:graphicFrameLocks noGrp="1"/>
          </p:cNvGraphicFramePr>
          <p:nvPr>
            <p:ph type="tbl" sz="quarter" idx="13"/>
            <p:extLst>
              <p:ext uri="{D42A27DB-BD31-4B8C-83A1-F6EECF244321}">
                <p14:modId xmlns:p14="http://schemas.microsoft.com/office/powerpoint/2010/main" val="369688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11287871"/>
                    </a:ext>
                  </a:extLst>
                </a:gridCol>
                <a:gridCol w="1645920">
                  <a:extLst>
                    <a:ext uri="{9D8B030D-6E8A-4147-A177-3AD203B41FA5}">
                      <a16:colId xmlns:a16="http://schemas.microsoft.com/office/drawing/2014/main" val="2268929295"/>
                    </a:ext>
                  </a:extLst>
                </a:gridCol>
                <a:gridCol w="658368">
                  <a:extLst>
                    <a:ext uri="{9D8B030D-6E8A-4147-A177-3AD203B41FA5}">
                      <a16:colId xmlns:a16="http://schemas.microsoft.com/office/drawing/2014/main" val="2868457501"/>
                    </a:ext>
                  </a:extLst>
                </a:gridCol>
                <a:gridCol w="658368">
                  <a:extLst>
                    <a:ext uri="{9D8B030D-6E8A-4147-A177-3AD203B41FA5}">
                      <a16:colId xmlns:a16="http://schemas.microsoft.com/office/drawing/2014/main" val="12361691"/>
                    </a:ext>
                  </a:extLst>
                </a:gridCol>
                <a:gridCol w="658368">
                  <a:extLst>
                    <a:ext uri="{9D8B030D-6E8A-4147-A177-3AD203B41FA5}">
                      <a16:colId xmlns:a16="http://schemas.microsoft.com/office/drawing/2014/main" val="2527476541"/>
                    </a:ext>
                  </a:extLst>
                </a:gridCol>
                <a:gridCol w="658368">
                  <a:extLst>
                    <a:ext uri="{9D8B030D-6E8A-4147-A177-3AD203B41FA5}">
                      <a16:colId xmlns:a16="http://schemas.microsoft.com/office/drawing/2014/main" val="1518937310"/>
                    </a:ext>
                  </a:extLst>
                </a:gridCol>
                <a:gridCol w="658368">
                  <a:extLst>
                    <a:ext uri="{9D8B030D-6E8A-4147-A177-3AD203B41FA5}">
                      <a16:colId xmlns:a16="http://schemas.microsoft.com/office/drawing/2014/main" val="4103181926"/>
                    </a:ext>
                  </a:extLst>
                </a:gridCol>
                <a:gridCol w="658368">
                  <a:extLst>
                    <a:ext uri="{9D8B030D-6E8A-4147-A177-3AD203B41FA5}">
                      <a16:colId xmlns:a16="http://schemas.microsoft.com/office/drawing/2014/main" val="536137595"/>
                    </a:ext>
                  </a:extLst>
                </a:gridCol>
                <a:gridCol w="658368">
                  <a:extLst>
                    <a:ext uri="{9D8B030D-6E8A-4147-A177-3AD203B41FA5}">
                      <a16:colId xmlns:a16="http://schemas.microsoft.com/office/drawing/2014/main" val="425269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1050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- 2019-02-28 22:01:07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https://scontent.xx.fbcdn.net/v/t51.12442-15/51630246_140351897005794_8954871547492011595_n.jpg?_nc_cat=104&amp;_nc_ht=scontent.xx&amp;oh=ee50aa3b81c4dfda9964d973c168c59d&amp;oe=5D189A9F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4190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- 2019-02-27 13:08:09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https://scontent.xx.fbcdn.net/v/t51.12442-15/52491545_813735152311516_1143842234734689004_n.jpg?_nc_cat=109&amp;_nc_ht=scontent.xx&amp;oh=20a8c76f7dcf5cb00ef35cfd18622d97&amp;oe=5D237AFD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363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- 2019-02-26 22:12:12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https://scontent.xx.fbcdn.net/v/t51.12442-15/52666896_558960471290971_6097649949831913226_n.jpg?_nc_cat=105&amp;_nc_ht=scontent.xx&amp;oh=ff24b6e17fca5a2b000fabc666cccda8&amp;oe=5D1F4390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98483208"/>
                  </a:ext>
                </a:extLst>
              </a:tr>
            </a:tbl>
          </a:graphicData>
        </a:graphic>
      </p:graphicFrame>
      <p:sp>
        <p:nvSpPr>
          <p:cNvPr id="4" name="Text Placeholder 3">
            <a:extLst>
              <a:ext uri="{FF2B5EF4-FFF2-40B4-BE49-F238E27FC236}">
                <a16:creationId xmlns:a16="http://schemas.microsoft.com/office/drawing/2014/main" id="{CE08DC1E-4DB7-4516-ACCF-4AF36C706EF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02218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DA651-649B-4767-8B42-6C1A48031C0C}"/>
              </a:ext>
            </a:extLst>
          </p:cNvPr>
          <p:cNvSpPr>
            <a:spLocks noGrp="1"/>
          </p:cNvSpPr>
          <p:nvPr>
            <p:ph type="title"/>
          </p:nvPr>
        </p:nvSpPr>
        <p:spPr/>
        <p:txBody>
          <a:bodyPr/>
          <a:lstStyle/>
          <a:p>
            <a:r>
              <a:rPr lang="en-US"/>
              <a:t>Instagram Stories Table  | FICOH - 3 of 4</a:t>
            </a:r>
          </a:p>
        </p:txBody>
      </p:sp>
      <p:graphicFrame>
        <p:nvGraphicFramePr>
          <p:cNvPr id="5" name="Table Placeholder 4">
            <a:extLst>
              <a:ext uri="{FF2B5EF4-FFF2-40B4-BE49-F238E27FC236}">
                <a16:creationId xmlns:a16="http://schemas.microsoft.com/office/drawing/2014/main" id="{329BD684-750D-4810-A559-5398363A529E}"/>
              </a:ext>
            </a:extLst>
          </p:cNvPr>
          <p:cNvGraphicFramePr>
            <a:graphicFrameLocks noGrp="1"/>
          </p:cNvGraphicFramePr>
          <p:nvPr>
            <p:ph type="tbl" sz="quarter" idx="13"/>
            <p:extLst>
              <p:ext uri="{D42A27DB-BD31-4B8C-83A1-F6EECF244321}">
                <p14:modId xmlns:p14="http://schemas.microsoft.com/office/powerpoint/2010/main" val="3746580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8059359"/>
                    </a:ext>
                  </a:extLst>
                </a:gridCol>
                <a:gridCol w="1645920">
                  <a:extLst>
                    <a:ext uri="{9D8B030D-6E8A-4147-A177-3AD203B41FA5}">
                      <a16:colId xmlns:a16="http://schemas.microsoft.com/office/drawing/2014/main" val="416530664"/>
                    </a:ext>
                  </a:extLst>
                </a:gridCol>
                <a:gridCol w="658368">
                  <a:extLst>
                    <a:ext uri="{9D8B030D-6E8A-4147-A177-3AD203B41FA5}">
                      <a16:colId xmlns:a16="http://schemas.microsoft.com/office/drawing/2014/main" val="4166825560"/>
                    </a:ext>
                  </a:extLst>
                </a:gridCol>
                <a:gridCol w="658368">
                  <a:extLst>
                    <a:ext uri="{9D8B030D-6E8A-4147-A177-3AD203B41FA5}">
                      <a16:colId xmlns:a16="http://schemas.microsoft.com/office/drawing/2014/main" val="3096140934"/>
                    </a:ext>
                  </a:extLst>
                </a:gridCol>
                <a:gridCol w="658368">
                  <a:extLst>
                    <a:ext uri="{9D8B030D-6E8A-4147-A177-3AD203B41FA5}">
                      <a16:colId xmlns:a16="http://schemas.microsoft.com/office/drawing/2014/main" val="677681012"/>
                    </a:ext>
                  </a:extLst>
                </a:gridCol>
                <a:gridCol w="658368">
                  <a:extLst>
                    <a:ext uri="{9D8B030D-6E8A-4147-A177-3AD203B41FA5}">
                      <a16:colId xmlns:a16="http://schemas.microsoft.com/office/drawing/2014/main" val="737156935"/>
                    </a:ext>
                  </a:extLst>
                </a:gridCol>
                <a:gridCol w="658368">
                  <a:extLst>
                    <a:ext uri="{9D8B030D-6E8A-4147-A177-3AD203B41FA5}">
                      <a16:colId xmlns:a16="http://schemas.microsoft.com/office/drawing/2014/main" val="2084139267"/>
                    </a:ext>
                  </a:extLst>
                </a:gridCol>
                <a:gridCol w="658368">
                  <a:extLst>
                    <a:ext uri="{9D8B030D-6E8A-4147-A177-3AD203B41FA5}">
                      <a16:colId xmlns:a16="http://schemas.microsoft.com/office/drawing/2014/main" val="3612633781"/>
                    </a:ext>
                  </a:extLst>
                </a:gridCol>
                <a:gridCol w="658368">
                  <a:extLst>
                    <a:ext uri="{9D8B030D-6E8A-4147-A177-3AD203B41FA5}">
                      <a16:colId xmlns:a16="http://schemas.microsoft.com/office/drawing/2014/main" val="1066201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7428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- 2019-02-24 04:09:59 </a:t>
                      </a:r>
                      <a:r>
                        <a:rPr kumimoji="0" lang="en-US" sz="1000" b="0" i="0" u="none" strike="noStrike" kern="1200" cap="none" spc="0" normalizeH="0" baseline="0" noProof="0">
                          <a:ln>
                            <a:noFill/>
                          </a:ln>
                          <a:solidFill>
                            <a:prstClr val="black"/>
                          </a:solidFill>
                          <a:effectLst/>
                          <a:uLnTx/>
                          <a:uFillTx/>
                          <a:latin typeface="+mn-lt"/>
                          <a:ea typeface="+mn-ea"/>
                          <a:cs typeface="+mn-cs"/>
                        </a:rPr>
                        <a:t>
 Heart Ball volunteers in the house! @hearthawaii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https://scontent.xx.fbcdn.net/v/t51.12442-15/51703173_257316731826289_927832958998085294_n.jpg?_nc_cat=107&amp;_nc_ht=scontent.xx&amp;oh=776fb2a2f8a979d5ea2727fee0e75af0&amp;oe=5CE34420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6215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- 2019-02-22 23:02:21 </a:t>
                      </a:r>
                      <a:r>
                        <a:rPr kumimoji="0" lang="en-US" sz="1000" b="0" i="0" u="none" strike="noStrike" kern="1200" cap="none" spc="0" normalizeH="0" baseline="0" noProof="0">
                          <a:ln>
                            <a:noFill/>
                          </a:ln>
                          <a:solidFill>
                            <a:prstClr val="black"/>
                          </a:solidFill>
                          <a:effectLst/>
                          <a:uLnTx/>
                          <a:uFillTx/>
                          <a:latin typeface="+mn-lt"/>
                          <a:ea typeface="+mn-ea"/>
                          <a:cs typeface="+mn-cs"/>
                        </a:rPr>
                        <a:t>
 Team warmups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https://scontent.xx.fbcdn.net/v/t51.12442-15/51309062_2224144370984444_1181187498060227103_n.jpg?_nc_cat=100&amp;_nc_ht=scontent.xx&amp;oh=a3b54fb919dce92e91989276110e4662&amp;oe=5CDB12E4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06718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- 2019-02-22 21:05:21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https://scontent.xx.fbcdn.net/v/t51.12442-15/51566056_537036860124375_3892702030215194703_n.jpg?_nc_cat=109&amp;_nc_ht=scontent.xx&amp;oh=4833ea1e162811a012a2a22dffbf0a27&amp;oe=5D1EDB98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53685114"/>
                  </a:ext>
                </a:extLst>
              </a:tr>
            </a:tbl>
          </a:graphicData>
        </a:graphic>
      </p:graphicFrame>
      <p:sp>
        <p:nvSpPr>
          <p:cNvPr id="4" name="Text Placeholder 3">
            <a:extLst>
              <a:ext uri="{FF2B5EF4-FFF2-40B4-BE49-F238E27FC236}">
                <a16:creationId xmlns:a16="http://schemas.microsoft.com/office/drawing/2014/main" id="{50476140-46BC-4D9E-9CB6-7FE9023695F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03465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FBBDD-2837-4FD9-90B1-E28F0A02F59F}"/>
              </a:ext>
            </a:extLst>
          </p:cNvPr>
          <p:cNvSpPr>
            <a:spLocks noGrp="1"/>
          </p:cNvSpPr>
          <p:nvPr>
            <p:ph type="title"/>
          </p:nvPr>
        </p:nvSpPr>
        <p:spPr/>
        <p:txBody>
          <a:bodyPr/>
          <a:lstStyle/>
          <a:p>
            <a:r>
              <a:rPr lang="en-US"/>
              <a:t>Instagram Stories Table  | FICOH - 4 of 4</a:t>
            </a:r>
          </a:p>
        </p:txBody>
      </p:sp>
      <p:graphicFrame>
        <p:nvGraphicFramePr>
          <p:cNvPr id="5" name="Table Placeholder 4">
            <a:extLst>
              <a:ext uri="{FF2B5EF4-FFF2-40B4-BE49-F238E27FC236}">
                <a16:creationId xmlns:a16="http://schemas.microsoft.com/office/drawing/2014/main" id="{396669C6-6447-44F8-B54F-7C60F2B26063}"/>
              </a:ext>
            </a:extLst>
          </p:cNvPr>
          <p:cNvGraphicFramePr>
            <a:graphicFrameLocks noGrp="1"/>
          </p:cNvGraphicFramePr>
          <p:nvPr>
            <p:ph type="tbl" sz="quarter" idx="13"/>
            <p:extLst>
              <p:ext uri="{D42A27DB-BD31-4B8C-83A1-F6EECF244321}">
                <p14:modId xmlns:p14="http://schemas.microsoft.com/office/powerpoint/2010/main" val="912532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56893703"/>
                    </a:ext>
                  </a:extLst>
                </a:gridCol>
                <a:gridCol w="1645920">
                  <a:extLst>
                    <a:ext uri="{9D8B030D-6E8A-4147-A177-3AD203B41FA5}">
                      <a16:colId xmlns:a16="http://schemas.microsoft.com/office/drawing/2014/main" val="1750420786"/>
                    </a:ext>
                  </a:extLst>
                </a:gridCol>
                <a:gridCol w="658368">
                  <a:extLst>
                    <a:ext uri="{9D8B030D-6E8A-4147-A177-3AD203B41FA5}">
                      <a16:colId xmlns:a16="http://schemas.microsoft.com/office/drawing/2014/main" val="609586334"/>
                    </a:ext>
                  </a:extLst>
                </a:gridCol>
                <a:gridCol w="658368">
                  <a:extLst>
                    <a:ext uri="{9D8B030D-6E8A-4147-A177-3AD203B41FA5}">
                      <a16:colId xmlns:a16="http://schemas.microsoft.com/office/drawing/2014/main" val="1862880424"/>
                    </a:ext>
                  </a:extLst>
                </a:gridCol>
                <a:gridCol w="658368">
                  <a:extLst>
                    <a:ext uri="{9D8B030D-6E8A-4147-A177-3AD203B41FA5}">
                      <a16:colId xmlns:a16="http://schemas.microsoft.com/office/drawing/2014/main" val="3154768245"/>
                    </a:ext>
                  </a:extLst>
                </a:gridCol>
                <a:gridCol w="658368">
                  <a:extLst>
                    <a:ext uri="{9D8B030D-6E8A-4147-A177-3AD203B41FA5}">
                      <a16:colId xmlns:a16="http://schemas.microsoft.com/office/drawing/2014/main" val="2826689938"/>
                    </a:ext>
                  </a:extLst>
                </a:gridCol>
                <a:gridCol w="658368">
                  <a:extLst>
                    <a:ext uri="{9D8B030D-6E8A-4147-A177-3AD203B41FA5}">
                      <a16:colId xmlns:a16="http://schemas.microsoft.com/office/drawing/2014/main" val="1946829430"/>
                    </a:ext>
                  </a:extLst>
                </a:gridCol>
                <a:gridCol w="658368">
                  <a:extLst>
                    <a:ext uri="{9D8B030D-6E8A-4147-A177-3AD203B41FA5}">
                      <a16:colId xmlns:a16="http://schemas.microsoft.com/office/drawing/2014/main" val="1386534631"/>
                    </a:ext>
                  </a:extLst>
                </a:gridCol>
                <a:gridCol w="658368">
                  <a:extLst>
                    <a:ext uri="{9D8B030D-6E8A-4147-A177-3AD203B41FA5}">
                      <a16:colId xmlns:a16="http://schemas.microsoft.com/office/drawing/2014/main" val="186686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3580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- 2019-02-22 20:56:41 </a:t>
                      </a:r>
                      <a:r>
                        <a:rPr kumimoji="0" lang="en-US" sz="1000" b="0" i="0" u="none" strike="noStrike" kern="1200" cap="none" spc="0" normalizeH="0" baseline="0" noProof="0">
                          <a:ln>
                            <a:noFill/>
                          </a:ln>
                          <a:solidFill>
                            <a:prstClr val="black"/>
                          </a:solidFill>
                          <a:effectLst/>
                          <a:uLnTx/>
                          <a:uFillTx/>
                          <a:latin typeface="+mn-lt"/>
                          <a:ea typeface="+mn-ea"/>
                          <a:cs typeface="+mn-cs"/>
                        </a:rPr>
                        <a:t>
 Lunchtime walkers Get up and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https://scontent.xx.fbcdn.net/v/t51.12442-15/51456785_271580973736757_3145698907697645498_n.jpg?_nc_cat=104&amp;_nc_ht=scontent.xx&amp;oh=c0553f9f477ede7922c01b4cfe135ff7&amp;oe=5CDA85C6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38244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- 2019-02-13 16:12:52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Isaac! 30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https://scontent.xx.fbcdn.net/v/t51.12442-15/50840175_2264091520530692_787338742765506101_n.jpg?_nc_cat=110&amp;_nc_ht=scontent.xx&amp;oh=c580303054d24af5c4beda052c10baa3&amp;oe=5CDE171B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4811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- 2019-02-01 15:31:47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https://scontent.xx.fbcdn.net/v/t51.12442-15/50751439_1131429277035674_7404293190334007091_n.jpg?_nc_cat=108&amp;_nc_ht=scontent.xx&amp;oh=4157d050302cdc23f74644ad9314ca1e&amp;oe=5CB4B27F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89581238"/>
                  </a:ext>
                </a:extLst>
              </a:tr>
            </a:tbl>
          </a:graphicData>
        </a:graphic>
      </p:graphicFrame>
      <p:sp>
        <p:nvSpPr>
          <p:cNvPr id="4" name="Text Placeholder 3">
            <a:extLst>
              <a:ext uri="{FF2B5EF4-FFF2-40B4-BE49-F238E27FC236}">
                <a16:creationId xmlns:a16="http://schemas.microsoft.com/office/drawing/2014/main" id="{B4EC66C6-DB1A-467F-A663-8DC3CEB60CE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567102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A7B49-F088-423D-972A-27637CE25C0C}"/>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79FDA998-EC03-4574-8BCF-D60091A0A5E6}"/>
              </a:ext>
            </a:extLst>
          </p:cNvPr>
          <p:cNvGraphicFramePr>
            <a:graphicFrameLocks noGrp="1"/>
          </p:cNvGraphicFramePr>
          <p:nvPr>
            <p:ph type="tbl" sz="quarter" idx="13"/>
            <p:extLst>
              <p:ext uri="{D42A27DB-BD31-4B8C-83A1-F6EECF244321}">
                <p14:modId xmlns:p14="http://schemas.microsoft.com/office/powerpoint/2010/main" val="1534930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84658400"/>
                    </a:ext>
                  </a:extLst>
                </a:gridCol>
                <a:gridCol w="707746">
                  <a:extLst>
                    <a:ext uri="{9D8B030D-6E8A-4147-A177-3AD203B41FA5}">
                      <a16:colId xmlns:a16="http://schemas.microsoft.com/office/drawing/2014/main" val="444355751"/>
                    </a:ext>
                  </a:extLst>
                </a:gridCol>
                <a:gridCol w="707746">
                  <a:extLst>
                    <a:ext uri="{9D8B030D-6E8A-4147-A177-3AD203B41FA5}">
                      <a16:colId xmlns:a16="http://schemas.microsoft.com/office/drawing/2014/main" val="1620947279"/>
                    </a:ext>
                  </a:extLst>
                </a:gridCol>
                <a:gridCol w="353873">
                  <a:extLst>
                    <a:ext uri="{9D8B030D-6E8A-4147-A177-3AD203B41FA5}">
                      <a16:colId xmlns:a16="http://schemas.microsoft.com/office/drawing/2014/main" val="2246838129"/>
                    </a:ext>
                  </a:extLst>
                </a:gridCol>
                <a:gridCol w="353873">
                  <a:extLst>
                    <a:ext uri="{9D8B030D-6E8A-4147-A177-3AD203B41FA5}">
                      <a16:colId xmlns:a16="http://schemas.microsoft.com/office/drawing/2014/main" val="904082801"/>
                    </a:ext>
                  </a:extLst>
                </a:gridCol>
                <a:gridCol w="707746">
                  <a:extLst>
                    <a:ext uri="{9D8B030D-6E8A-4147-A177-3AD203B41FA5}">
                      <a16:colId xmlns:a16="http://schemas.microsoft.com/office/drawing/2014/main" val="193189322"/>
                    </a:ext>
                  </a:extLst>
                </a:gridCol>
                <a:gridCol w="707746">
                  <a:extLst>
                    <a:ext uri="{9D8B030D-6E8A-4147-A177-3AD203B41FA5}">
                      <a16:colId xmlns:a16="http://schemas.microsoft.com/office/drawing/2014/main" val="1976598833"/>
                    </a:ext>
                  </a:extLst>
                </a:gridCol>
                <a:gridCol w="707746">
                  <a:extLst>
                    <a:ext uri="{9D8B030D-6E8A-4147-A177-3AD203B41FA5}">
                      <a16:colId xmlns:a16="http://schemas.microsoft.com/office/drawing/2014/main" val="2757846470"/>
                    </a:ext>
                  </a:extLst>
                </a:gridCol>
                <a:gridCol w="707746">
                  <a:extLst>
                    <a:ext uri="{9D8B030D-6E8A-4147-A177-3AD203B41FA5}">
                      <a16:colId xmlns:a16="http://schemas.microsoft.com/office/drawing/2014/main" val="975529348"/>
                    </a:ext>
                  </a:extLst>
                </a:gridCol>
                <a:gridCol w="707746">
                  <a:extLst>
                    <a:ext uri="{9D8B030D-6E8A-4147-A177-3AD203B41FA5}">
                      <a16:colId xmlns:a16="http://schemas.microsoft.com/office/drawing/2014/main" val="3687495624"/>
                    </a:ext>
                  </a:extLst>
                </a:gridCol>
                <a:gridCol w="707746">
                  <a:extLst>
                    <a:ext uri="{9D8B030D-6E8A-4147-A177-3AD203B41FA5}">
                      <a16:colId xmlns:a16="http://schemas.microsoft.com/office/drawing/2014/main" val="1134905131"/>
                    </a:ext>
                  </a:extLst>
                </a:gridCol>
                <a:gridCol w="707746">
                  <a:extLst>
                    <a:ext uri="{9D8B030D-6E8A-4147-A177-3AD203B41FA5}">
                      <a16:colId xmlns:a16="http://schemas.microsoft.com/office/drawing/2014/main" val="324582920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429534910"/>
                  </a:ext>
                </a:extLst>
              </a:tr>
              <a:tr h="370840">
                <a:tc>
                  <a:txBody>
                    <a:bodyPr/>
                    <a:lstStyle/>
                    <a:p>
                      <a:r>
                        <a:rPr lang="en-US" sz="1000"/>
                        <a:t>firstinshi</a:t>
                      </a:r>
                    </a:p>
                  </a:txBody>
                  <a:tcPr/>
                </a:tc>
                <a:tc>
                  <a:txBody>
                    <a:bodyPr/>
                    <a:lstStyle/>
                    <a:p>
                      <a:r>
                        <a:rPr lang="en-US" sz="1000"/>
                        <a:t>12</a:t>
                      </a:r>
                    </a:p>
                  </a:txBody>
                  <a:tcPr/>
                </a:tc>
                <a:tc>
                  <a:txBody>
                    <a:bodyPr/>
                    <a:lstStyle/>
                    <a:p>
                      <a:r>
                        <a:rPr lang="en-US" sz="1000"/>
                        <a:t>0.6151</a:t>
                      </a:r>
                    </a:p>
                  </a:txBody>
                  <a:tcPr/>
                </a:tc>
                <a:tc>
                  <a:txBody>
                    <a:bodyPr/>
                    <a:lstStyle/>
                    <a:p>
                      <a:r>
                        <a:rPr lang="en-US" sz="1000"/>
                        <a:t>8.83</a:t>
                      </a:r>
                    </a:p>
                  </a:txBody>
                  <a:tcPr/>
                </a:tc>
                <a:tc>
                  <a:txBody>
                    <a:bodyPr/>
                    <a:lstStyle/>
                    <a:p>
                      <a:r>
                        <a:rPr lang="en-US" sz="1000"/>
                        <a:t>0.08</a:t>
                      </a:r>
                    </a:p>
                  </a:txBody>
                  <a:tcPr/>
                </a:tc>
                <a:tc>
                  <a:txBody>
                    <a:bodyPr/>
                    <a:lstStyle/>
                    <a:p>
                      <a:r>
                        <a:rPr lang="en-US" sz="1000"/>
                        <a:t>79.92</a:t>
                      </a:r>
                    </a:p>
                  </a:txBody>
                  <a:tcPr/>
                </a:tc>
                <a:tc>
                  <a:txBody>
                    <a:bodyPr/>
                    <a:lstStyle/>
                    <a:p>
                      <a:r>
                        <a:rPr lang="en-US" sz="1000"/>
                        <a:t>63.75</a:t>
                      </a:r>
                    </a:p>
                  </a:txBody>
                  <a:tcPr/>
                </a:tc>
                <a:tc>
                  <a:txBody>
                    <a:bodyPr/>
                    <a:lstStyle/>
                    <a:p>
                      <a:r>
                        <a:rPr lang="en-US" sz="1000"/>
                        <a:t>38.17</a:t>
                      </a:r>
                    </a:p>
                  </a:txBody>
                  <a:tcPr/>
                </a:tc>
                <a:tc>
                  <a:txBody>
                    <a:bodyPr/>
                    <a:lstStyle/>
                    <a:p>
                      <a:r>
                        <a:rPr lang="en-US" sz="1000"/>
                        <a:t>38.08</a:t>
                      </a:r>
                    </a:p>
                  </a:txBody>
                  <a:tcPr/>
                </a:tc>
                <a:tc>
                  <a:txBody>
                    <a:bodyPr/>
                    <a:lstStyle/>
                    <a:p>
                      <a:r>
                        <a:rPr lang="en-US" sz="1000"/>
                        <a:t>959</a:t>
                      </a:r>
                    </a:p>
                  </a:txBody>
                  <a:tcPr/>
                </a:tc>
                <a:tc>
                  <a:txBody>
                    <a:bodyPr/>
                    <a:lstStyle/>
                    <a:p>
                      <a:r>
                        <a:rPr lang="en-US" sz="1000"/>
                        <a:t>106</a:t>
                      </a:r>
                    </a:p>
                  </a:txBody>
                  <a:tcPr/>
                </a:tc>
                <a:tc>
                  <a:txBody>
                    <a:bodyPr/>
                    <a:lstStyle/>
                    <a:p>
                      <a:r>
                        <a:rPr lang="en-US" sz="1000"/>
                        <a:t>458</a:t>
                      </a:r>
                    </a:p>
                  </a:txBody>
                  <a:tcPr/>
                </a:tc>
                <a:extLst>
                  <a:ext uri="{0D108BD9-81ED-4DB2-BD59-A6C34878D82A}">
                    <a16:rowId xmlns:a16="http://schemas.microsoft.com/office/drawing/2014/main" val="291287277"/>
                  </a:ext>
                </a:extLst>
              </a:tr>
            </a:tbl>
          </a:graphicData>
        </a:graphic>
      </p:graphicFrame>
      <p:sp>
        <p:nvSpPr>
          <p:cNvPr id="4" name="Text Placeholder 3">
            <a:extLst>
              <a:ext uri="{FF2B5EF4-FFF2-40B4-BE49-F238E27FC236}">
                <a16:creationId xmlns:a16="http://schemas.microsoft.com/office/drawing/2014/main" id="{B25CAFB9-9370-4D1D-A51B-15A3A413169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733265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1423</Words>
  <Application>Microsoft Office PowerPoint</Application>
  <PresentationFormat>On-screen Show (4:3)</PresentationFormat>
  <Paragraphs>434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vt:lpstr>
      <vt:lpstr>Instagram Stories Table  | FICOH - 1 of 4</vt:lpstr>
      <vt:lpstr>Instagram Stories Table  | FICOH - 2 of 4</vt:lpstr>
      <vt:lpstr>Instagram Stories Table  | FICOH - 3 of 4</vt:lpstr>
      <vt:lpstr>Instagram Stories Table  | FICOH - 4 of 4</vt:lpstr>
      <vt:lpstr>Instagram Stories Key Metrics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2019-03-11T19:53:50Z</dcterms:created>
  <dcterms:modified xsi:type="dcterms:W3CDTF">2019-03-11T19:54:25Z</dcterms:modified>
</cp:coreProperties>
</file>