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4" r:id="rId19"/>
    <p:sldId id="275" r:id="rId20"/>
    <p:sldId id="276"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43466</c:v>
                </c:pt>
              </c:numCache>
            </c:numRef>
          </c:cat>
          <c:val>
            <c:numRef>
              <c:f>Sheet1!$B$2</c:f>
              <c:numCache>
                <c:formatCode>General</c:formatCode>
                <c:ptCount val="1"/>
                <c:pt idx="0">
                  <c:v>1634</c:v>
                </c:pt>
              </c:numCache>
            </c:numRef>
          </c:val>
          <c:extLst>
            <c:ext xmlns:c16="http://schemas.microsoft.com/office/drawing/2014/chart" uri="{C3380CC4-5D6E-409C-BE32-E72D297353CC}">
              <c16:uniqueId val="{00000000-395D-41BD-B0C3-177DA4B0D0CA}"/>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43466</c:v>
                </c:pt>
              </c:numCache>
            </c:numRef>
          </c:cat>
          <c:val>
            <c:numRef>
              <c:f>Sheet1!$C$2</c:f>
              <c:numCache>
                <c:formatCode>General</c:formatCode>
                <c:ptCount val="1"/>
                <c:pt idx="0">
                  <c:v>2375</c:v>
                </c:pt>
              </c:numCache>
            </c:numRef>
          </c:val>
          <c:extLst>
            <c:ext xmlns:c16="http://schemas.microsoft.com/office/drawing/2014/chart" uri="{C3380CC4-5D6E-409C-BE32-E72D297353CC}">
              <c16:uniqueId val="{00000001-395D-41BD-B0C3-177DA4B0D0CA}"/>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43466</c:v>
                </c:pt>
              </c:numCache>
            </c:numRef>
          </c:cat>
          <c:val>
            <c:numRef>
              <c:f>Sheet1!$D$2</c:f>
              <c:numCache>
                <c:formatCode>General</c:formatCode>
                <c:ptCount val="1"/>
                <c:pt idx="0">
                  <c:v>1151</c:v>
                </c:pt>
              </c:numCache>
            </c:numRef>
          </c:val>
          <c:extLst>
            <c:ext xmlns:c16="http://schemas.microsoft.com/office/drawing/2014/chart" uri="{C3380CC4-5D6E-409C-BE32-E72D297353CC}">
              <c16:uniqueId val="{00000002-395D-41BD-B0C3-177DA4B0D0CA}"/>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43466</c:v>
                </c:pt>
              </c:numCache>
            </c:numRef>
          </c:cat>
          <c:val>
            <c:numRef>
              <c:f>Sheet1!$E$2</c:f>
              <c:numCache>
                <c:formatCode>General</c:formatCode>
                <c:ptCount val="1"/>
                <c:pt idx="0">
                  <c:v>1229</c:v>
                </c:pt>
              </c:numCache>
            </c:numRef>
          </c:val>
          <c:extLst>
            <c:ext xmlns:c16="http://schemas.microsoft.com/office/drawing/2014/chart" uri="{C3380CC4-5D6E-409C-BE32-E72D297353CC}">
              <c16:uniqueId val="{00000003-395D-41BD-B0C3-177DA4B0D0CA}"/>
            </c:ext>
          </c:extLst>
        </c:ser>
        <c:dLbls>
          <c:showLegendKey val="0"/>
          <c:showVal val="0"/>
          <c:showCatName val="0"/>
          <c:showSerName val="0"/>
          <c:showPercent val="0"/>
          <c:showBubbleSize val="0"/>
        </c:dLbls>
        <c:gapWidth val="219"/>
        <c:overlap val="-27"/>
        <c:axId val="347635704"/>
        <c:axId val="347638656"/>
      </c:barChart>
      <c:dateAx>
        <c:axId val="347635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638656"/>
        <c:crosses val="autoZero"/>
        <c:auto val="1"/>
        <c:lblOffset val="100"/>
        <c:baseTimeUnit val="days"/>
      </c:dateAx>
      <c:valAx>
        <c:axId val="347638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635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2</c:v>
                </c:pt>
              </c:numCache>
            </c:numRef>
          </c:val>
          <c:extLst>
            <c:ext xmlns:c16="http://schemas.microsoft.com/office/drawing/2014/chart" uri="{C3380CC4-5D6E-409C-BE32-E72D297353CC}">
              <c16:uniqueId val="{00000000-AE1F-4A69-8E34-9BD4AA4CFBC6}"/>
            </c:ext>
          </c:extLst>
        </c:ser>
        <c:dLbls>
          <c:showLegendKey val="0"/>
          <c:showVal val="0"/>
          <c:showCatName val="0"/>
          <c:showSerName val="0"/>
          <c:showPercent val="0"/>
          <c:showBubbleSize val="0"/>
        </c:dLbls>
        <c:gapWidth val="219"/>
        <c:overlap val="-27"/>
        <c:axId val="289157744"/>
        <c:axId val="289153152"/>
      </c:barChart>
      <c:dateAx>
        <c:axId val="289157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153152"/>
        <c:crosses val="autoZero"/>
        <c:auto val="1"/>
        <c:lblOffset val="100"/>
        <c:baseTimeUnit val="months"/>
      </c:dateAx>
      <c:valAx>
        <c:axId val="289153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157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24</c:v>
                </c:pt>
                <c:pt idx="1">
                  <c:v>38</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104-4B66-86B7-8F37966FBEA3}"/>
            </c:ext>
          </c:extLst>
        </c:ser>
        <c:dLbls>
          <c:showLegendKey val="0"/>
          <c:showVal val="0"/>
          <c:showCatName val="0"/>
          <c:showSerName val="0"/>
          <c:showPercent val="0"/>
          <c:showBubbleSize val="0"/>
        </c:dLbls>
        <c:gapWidth val="219"/>
        <c:overlap val="-27"/>
        <c:axId val="351949488"/>
        <c:axId val="351944896"/>
      </c:barChart>
      <c:dateAx>
        <c:axId val="351949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944896"/>
        <c:crosses val="autoZero"/>
        <c:auto val="1"/>
        <c:lblOffset val="100"/>
        <c:baseTimeUnit val="months"/>
      </c:dateAx>
      <c:valAx>
        <c:axId val="351944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949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18915</c:v>
                </c:pt>
                <c:pt idx="1">
                  <c:v>8657</c:v>
                </c:pt>
              </c:numCache>
            </c:numRef>
          </c:val>
          <c:extLst>
            <c:ext xmlns:c16="http://schemas.microsoft.com/office/drawing/2014/chart" uri="{C3380CC4-5D6E-409C-BE32-E72D297353CC}">
              <c16:uniqueId val="{00000000-1548-415E-964A-2A3E114246F3}"/>
            </c:ext>
          </c:extLst>
        </c:ser>
        <c:dLbls>
          <c:showLegendKey val="0"/>
          <c:showVal val="0"/>
          <c:showCatName val="0"/>
          <c:showSerName val="0"/>
          <c:showPercent val="0"/>
          <c:showBubbleSize val="0"/>
        </c:dLbls>
        <c:gapWidth val="219"/>
        <c:overlap val="-27"/>
        <c:axId val="351950472"/>
        <c:axId val="351946536"/>
      </c:barChart>
      <c:dateAx>
        <c:axId val="351950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946536"/>
        <c:crosses val="autoZero"/>
        <c:auto val="1"/>
        <c:lblOffset val="100"/>
        <c:baseTimeUnit val="months"/>
      </c:dateAx>
      <c:valAx>
        <c:axId val="351946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950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-1</c:v>
                </c:pt>
              </c:numCache>
            </c:numRef>
          </c:val>
          <c:extLst>
            <c:ext xmlns:c16="http://schemas.microsoft.com/office/drawing/2014/chart" uri="{C3380CC4-5D6E-409C-BE32-E72D297353CC}">
              <c16:uniqueId val="{00000000-0842-4D44-96BA-DB36B13884AA}"/>
            </c:ext>
          </c:extLst>
        </c:ser>
        <c:dLbls>
          <c:showLegendKey val="0"/>
          <c:showVal val="0"/>
          <c:showCatName val="0"/>
          <c:showSerName val="0"/>
          <c:showPercent val="0"/>
          <c:showBubbleSize val="0"/>
        </c:dLbls>
        <c:gapWidth val="219"/>
        <c:overlap val="-27"/>
        <c:axId val="352660248"/>
        <c:axId val="352660576"/>
      </c:barChart>
      <c:dateAx>
        <c:axId val="352660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660576"/>
        <c:crosses val="autoZero"/>
        <c:auto val="1"/>
        <c:lblOffset val="100"/>
        <c:baseTimeUnit val="months"/>
      </c:dateAx>
      <c:valAx>
        <c:axId val="352660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660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F5E-40B5-AFB3-BE7AF6565957}"/>
            </c:ext>
          </c:extLst>
        </c:ser>
        <c:dLbls>
          <c:showLegendKey val="0"/>
          <c:showVal val="0"/>
          <c:showCatName val="0"/>
          <c:showSerName val="0"/>
          <c:showPercent val="0"/>
          <c:showBubbleSize val="0"/>
        </c:dLbls>
        <c:gapWidth val="219"/>
        <c:overlap val="-27"/>
        <c:axId val="358100672"/>
        <c:axId val="358100344"/>
      </c:barChart>
      <c:dateAx>
        <c:axId val="358100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100344"/>
        <c:crosses val="autoZero"/>
        <c:auto val="1"/>
        <c:lblOffset val="100"/>
        <c:baseTimeUnit val="months"/>
      </c:dateAx>
      <c:valAx>
        <c:axId val="358100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100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29</c:v>
                </c:pt>
                <c:pt idx="1">
                  <c:v>22</c:v>
                </c:pt>
              </c:numCache>
            </c:numRef>
          </c:val>
          <c:extLst>
            <c:ext xmlns:c16="http://schemas.microsoft.com/office/drawing/2014/chart" uri="{C3380CC4-5D6E-409C-BE32-E72D297353CC}">
              <c16:uniqueId val="{00000000-B4A8-462B-BF67-FD72C01D3073}"/>
            </c:ext>
          </c:extLst>
        </c:ser>
        <c:dLbls>
          <c:showLegendKey val="0"/>
          <c:showVal val="0"/>
          <c:showCatName val="0"/>
          <c:showSerName val="0"/>
          <c:showPercent val="0"/>
          <c:showBubbleSize val="0"/>
        </c:dLbls>
        <c:gapWidth val="219"/>
        <c:overlap val="-27"/>
        <c:axId val="360309528"/>
        <c:axId val="360307560"/>
      </c:barChart>
      <c:dateAx>
        <c:axId val="360309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307560"/>
        <c:crosses val="autoZero"/>
        <c:auto val="1"/>
        <c:lblOffset val="100"/>
        <c:baseTimeUnit val="months"/>
      </c:dateAx>
      <c:valAx>
        <c:axId val="360307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309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33</c:v>
                </c:pt>
                <c:pt idx="1">
                  <c:v>35</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0AA-49B8-A305-EF53EDE47498}"/>
            </c:ext>
          </c:extLst>
        </c:ser>
        <c:dLbls>
          <c:showLegendKey val="0"/>
          <c:showVal val="0"/>
          <c:showCatName val="0"/>
          <c:showSerName val="0"/>
          <c:showPercent val="0"/>
          <c:showBubbleSize val="0"/>
        </c:dLbls>
        <c:gapWidth val="219"/>
        <c:overlap val="-27"/>
        <c:axId val="362027632"/>
        <c:axId val="362026976"/>
      </c:barChart>
      <c:dateAx>
        <c:axId val="362027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026976"/>
        <c:crosses val="autoZero"/>
        <c:auto val="1"/>
        <c:lblOffset val="100"/>
        <c:baseTimeUnit val="months"/>
      </c:dateAx>
      <c:valAx>
        <c:axId val="362026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027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0</c:v>
                </c:pt>
                <c:pt idx="1">
                  <c:v>-2</c:v>
                </c:pt>
              </c:numCache>
            </c:numRef>
          </c:val>
          <c:extLst>
            <c:ext xmlns:c16="http://schemas.microsoft.com/office/drawing/2014/chart" uri="{C3380CC4-5D6E-409C-BE32-E72D297353CC}">
              <c16:uniqueId val="{00000000-D5E3-4A22-96FE-2B8072E47FC1}"/>
            </c:ext>
          </c:extLst>
        </c:ser>
        <c:dLbls>
          <c:showLegendKey val="0"/>
          <c:showVal val="0"/>
          <c:showCatName val="0"/>
          <c:showSerName val="0"/>
          <c:showPercent val="0"/>
          <c:showBubbleSize val="0"/>
        </c:dLbls>
        <c:gapWidth val="219"/>
        <c:overlap val="-27"/>
        <c:axId val="422440216"/>
        <c:axId val="422439560"/>
      </c:barChart>
      <c:dateAx>
        <c:axId val="422440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439560"/>
        <c:crosses val="autoZero"/>
        <c:auto val="1"/>
        <c:lblOffset val="100"/>
        <c:baseTimeUnit val="months"/>
      </c:dateAx>
      <c:valAx>
        <c:axId val="422439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440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28</c:v>
                </c:pt>
                <c:pt idx="1">
                  <c:v>33</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16F-431F-9D37-FF0800C1DD8D}"/>
            </c:ext>
          </c:extLst>
        </c:ser>
        <c:dLbls>
          <c:showLegendKey val="0"/>
          <c:showVal val="0"/>
          <c:showCatName val="0"/>
          <c:showSerName val="0"/>
          <c:showPercent val="0"/>
          <c:showBubbleSize val="0"/>
        </c:dLbls>
        <c:gapWidth val="219"/>
        <c:overlap val="-27"/>
        <c:axId val="422447760"/>
        <c:axId val="422441528"/>
      </c:barChart>
      <c:dateAx>
        <c:axId val="422447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441528"/>
        <c:crosses val="autoZero"/>
        <c:auto val="1"/>
        <c:lblOffset val="100"/>
        <c:baseTimeUnit val="months"/>
      </c:dateAx>
      <c:valAx>
        <c:axId val="422441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447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0BEDE-E01A-4717-B1F8-934C8D9C6D7F}"/>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F5D2CEDE-2DC5-4406-B531-A2ECC73D3A77}"/>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1525797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FDCA1-D87D-461F-9687-E25489D7A774}"/>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8E116863-5B3A-4892-AEEE-21A130AC841F}"/>
              </a:ext>
            </a:extLst>
          </p:cNvPr>
          <p:cNvGraphicFramePr>
            <a:graphicFrameLocks noGrp="1"/>
          </p:cNvGraphicFramePr>
          <p:nvPr>
            <p:ph type="chart" sz="quarter" idx="13"/>
            <p:extLst>
              <p:ext uri="{D42A27DB-BD31-4B8C-83A1-F6EECF244321}">
                <p14:modId xmlns:p14="http://schemas.microsoft.com/office/powerpoint/2010/main" val="40177012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0E909C-5088-4C5C-88E1-9A0CEE61FF93}"/>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80687F03-8A49-486E-AD8A-4C3E2611AB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73028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72F60-C71C-49CB-AD12-74D084A7FFDF}"/>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D7AA972D-6C46-42BB-9A2C-D7A37D76E678}"/>
              </a:ext>
            </a:extLst>
          </p:cNvPr>
          <p:cNvGraphicFramePr>
            <a:graphicFrameLocks noGrp="1"/>
          </p:cNvGraphicFramePr>
          <p:nvPr>
            <p:ph type="tbl" sz="quarter" idx="13"/>
            <p:extLst>
              <p:ext uri="{D42A27DB-BD31-4B8C-83A1-F6EECF244321}">
                <p14:modId xmlns:p14="http://schemas.microsoft.com/office/powerpoint/2010/main" val="696106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311996641"/>
                    </a:ext>
                  </a:extLst>
                </a:gridCol>
                <a:gridCol w="740664">
                  <a:extLst>
                    <a:ext uri="{9D8B030D-6E8A-4147-A177-3AD203B41FA5}">
                      <a16:colId xmlns:a16="http://schemas.microsoft.com/office/drawing/2014/main" val="1689128081"/>
                    </a:ext>
                  </a:extLst>
                </a:gridCol>
                <a:gridCol w="740664">
                  <a:extLst>
                    <a:ext uri="{9D8B030D-6E8A-4147-A177-3AD203B41FA5}">
                      <a16:colId xmlns:a16="http://schemas.microsoft.com/office/drawing/2014/main" val="1081628910"/>
                    </a:ext>
                  </a:extLst>
                </a:gridCol>
                <a:gridCol w="740664">
                  <a:extLst>
                    <a:ext uri="{9D8B030D-6E8A-4147-A177-3AD203B41FA5}">
                      <a16:colId xmlns:a16="http://schemas.microsoft.com/office/drawing/2014/main" val="302656203"/>
                    </a:ext>
                  </a:extLst>
                </a:gridCol>
                <a:gridCol w="740664">
                  <a:extLst>
                    <a:ext uri="{9D8B030D-6E8A-4147-A177-3AD203B41FA5}">
                      <a16:colId xmlns:a16="http://schemas.microsoft.com/office/drawing/2014/main" val="3540612532"/>
                    </a:ext>
                  </a:extLst>
                </a:gridCol>
                <a:gridCol w="740664">
                  <a:extLst>
                    <a:ext uri="{9D8B030D-6E8A-4147-A177-3AD203B41FA5}">
                      <a16:colId xmlns:a16="http://schemas.microsoft.com/office/drawing/2014/main" val="3680529530"/>
                    </a:ext>
                  </a:extLst>
                </a:gridCol>
                <a:gridCol w="740664">
                  <a:extLst>
                    <a:ext uri="{9D8B030D-6E8A-4147-A177-3AD203B41FA5}">
                      <a16:colId xmlns:a16="http://schemas.microsoft.com/office/drawing/2014/main" val="1464142870"/>
                    </a:ext>
                  </a:extLst>
                </a:gridCol>
                <a:gridCol w="740664">
                  <a:extLst>
                    <a:ext uri="{9D8B030D-6E8A-4147-A177-3AD203B41FA5}">
                      <a16:colId xmlns:a16="http://schemas.microsoft.com/office/drawing/2014/main" val="3913951781"/>
                    </a:ext>
                  </a:extLst>
                </a:gridCol>
                <a:gridCol w="740664">
                  <a:extLst>
                    <a:ext uri="{9D8B030D-6E8A-4147-A177-3AD203B41FA5}">
                      <a16:colId xmlns:a16="http://schemas.microsoft.com/office/drawing/2014/main" val="3532111617"/>
                    </a:ext>
                  </a:extLst>
                </a:gridCol>
                <a:gridCol w="740664">
                  <a:extLst>
                    <a:ext uri="{9D8B030D-6E8A-4147-A177-3AD203B41FA5}">
                      <a16:colId xmlns:a16="http://schemas.microsoft.com/office/drawing/2014/main" val="52533590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002761979"/>
                  </a:ext>
                </a:extLst>
              </a:tr>
              <a:tr h="370840">
                <a:tc>
                  <a:txBody>
                    <a:bodyPr/>
                    <a:lstStyle/>
                    <a:p>
                      <a:r>
                        <a:rPr lang="en-US" sz="1000"/>
                        <a:t>First Insurance Company of Hawaii, LTD</a:t>
                      </a:r>
                    </a:p>
                  </a:txBody>
                  <a:tcPr/>
                </a:tc>
                <a:tc>
                  <a:txBody>
                    <a:bodyPr/>
                    <a:lstStyle/>
                    <a:p>
                      <a:r>
                        <a:rPr lang="en-US" sz="1000"/>
                        <a:t>1634</a:t>
                      </a:r>
                    </a:p>
                  </a:txBody>
                  <a:tcPr/>
                </a:tc>
                <a:tc>
                  <a:txBody>
                    <a:bodyPr/>
                    <a:lstStyle/>
                    <a:p>
                      <a:r>
                        <a:rPr lang="en-US" sz="1000"/>
                        <a:t>-1</a:t>
                      </a:r>
                    </a:p>
                  </a:txBody>
                  <a:tcPr/>
                </a:tc>
                <a:tc>
                  <a:txBody>
                    <a:bodyPr/>
                    <a:lstStyle/>
                    <a:p>
                      <a:r>
                        <a:rPr lang="en-US" sz="1000"/>
                        <a:t>19</a:t>
                      </a:r>
                    </a:p>
                  </a:txBody>
                  <a:tcPr/>
                </a:tc>
                <a:tc>
                  <a:txBody>
                    <a:bodyPr/>
                    <a:lstStyle/>
                    <a:p>
                      <a:r>
                        <a:rPr lang="en-US" sz="1000"/>
                        <a:t>445</a:t>
                      </a:r>
                    </a:p>
                  </a:txBody>
                  <a:tcPr/>
                </a:tc>
                <a:tc>
                  <a:txBody>
                    <a:bodyPr/>
                    <a:lstStyle/>
                    <a:p>
                      <a:r>
                        <a:rPr lang="en-US" sz="1000"/>
                        <a:t>26</a:t>
                      </a:r>
                    </a:p>
                  </a:txBody>
                  <a:tcPr/>
                </a:tc>
                <a:tc>
                  <a:txBody>
                    <a:bodyPr/>
                    <a:lstStyle/>
                    <a:p>
                      <a:r>
                        <a:rPr lang="en-US" sz="1000"/>
                        <a:t>16</a:t>
                      </a:r>
                    </a:p>
                  </a:txBody>
                  <a:tcPr/>
                </a:tc>
                <a:tc>
                  <a:txBody>
                    <a:bodyPr/>
                    <a:lstStyle/>
                    <a:p>
                      <a:r>
                        <a:rPr lang="en-US" sz="1000"/>
                        <a:t>1</a:t>
                      </a:r>
                    </a:p>
                  </a:txBody>
                  <a:tcPr/>
                </a:tc>
                <a:tc>
                  <a:txBody>
                    <a:bodyPr/>
                    <a:lstStyle/>
                    <a:p>
                      <a:r>
                        <a:rPr lang="en-US" sz="1000"/>
                        <a:t>1.5686 %</a:t>
                      </a:r>
                    </a:p>
                  </a:txBody>
                  <a:tcPr/>
                </a:tc>
                <a:tc>
                  <a:txBody>
                    <a:bodyPr/>
                    <a:lstStyle/>
                    <a:p>
                      <a:r>
                        <a:rPr lang="en-US" sz="1000"/>
                        <a:t>0.0 %</a:t>
                      </a:r>
                    </a:p>
                  </a:txBody>
                  <a:tcPr/>
                </a:tc>
                <a:extLst>
                  <a:ext uri="{0D108BD9-81ED-4DB2-BD59-A6C34878D82A}">
                    <a16:rowId xmlns:a16="http://schemas.microsoft.com/office/drawing/2014/main" val="1912517346"/>
                  </a:ext>
                </a:extLst>
              </a:tr>
            </a:tbl>
          </a:graphicData>
        </a:graphic>
      </p:graphicFrame>
      <p:sp>
        <p:nvSpPr>
          <p:cNvPr id="4" name="Text Placeholder 3">
            <a:extLst>
              <a:ext uri="{FF2B5EF4-FFF2-40B4-BE49-F238E27FC236}">
                <a16:creationId xmlns:a16="http://schemas.microsoft.com/office/drawing/2014/main" id="{1797A388-AAA8-4033-8CD5-65D39FD5691E}"/>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42466022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4AA5C-0EFC-4859-B7E1-80CB50786214}"/>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12DCF2E9-79CC-4BB5-A879-B1391A27AAF5}"/>
              </a:ext>
            </a:extLst>
          </p:cNvPr>
          <p:cNvGraphicFramePr>
            <a:graphicFrameLocks noGrp="1"/>
          </p:cNvGraphicFramePr>
          <p:nvPr>
            <p:ph type="chart" sz="quarter" idx="13"/>
            <p:extLst>
              <p:ext uri="{D42A27DB-BD31-4B8C-83A1-F6EECF244321}">
                <p14:modId xmlns:p14="http://schemas.microsoft.com/office/powerpoint/2010/main" val="9764489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B62F73-6464-4A5E-B445-4F0094F23F16}"/>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FB6C07FD-110D-45DF-9932-F91FE3F668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8931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3E4E8-78C2-4F7C-8C85-463E7C4514FF}"/>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5A7D3489-8D07-4FF6-93B1-EFAF40E7D26C}"/>
              </a:ext>
            </a:extLst>
          </p:cNvPr>
          <p:cNvGraphicFramePr>
            <a:graphicFrameLocks noGrp="1"/>
          </p:cNvGraphicFramePr>
          <p:nvPr>
            <p:ph type="chart" sz="quarter" idx="13"/>
            <p:extLst>
              <p:ext uri="{D42A27DB-BD31-4B8C-83A1-F6EECF244321}">
                <p14:modId xmlns:p14="http://schemas.microsoft.com/office/powerpoint/2010/main" val="25281633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94DD5E-23FF-4F13-A19A-EAEF29B09A36}"/>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C7A07397-2634-462D-8471-1DE31C5810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24840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F5722-F5EF-4E68-AA1C-9B7D7B03B25D}"/>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F02433D8-9779-423A-A03C-53D42C023477}"/>
              </a:ext>
            </a:extLst>
          </p:cNvPr>
          <p:cNvGraphicFramePr>
            <a:graphicFrameLocks noGrp="1"/>
          </p:cNvGraphicFramePr>
          <p:nvPr>
            <p:ph type="chart" sz="quarter" idx="13"/>
            <p:extLst>
              <p:ext uri="{D42A27DB-BD31-4B8C-83A1-F6EECF244321}">
                <p14:modId xmlns:p14="http://schemas.microsoft.com/office/powerpoint/2010/main" val="39594995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5928D3-4651-4335-9168-2A517EA2F23C}"/>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6EE388B5-FB2D-4B2B-B978-FAEB968BF6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34617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75DC6-3D21-47F2-BE3E-070ED74A51E1}"/>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0524B6B9-1EA9-4356-9875-2A0DEE613462}"/>
              </a:ext>
            </a:extLst>
          </p:cNvPr>
          <p:cNvGraphicFramePr>
            <a:graphicFrameLocks noGrp="1"/>
          </p:cNvGraphicFramePr>
          <p:nvPr>
            <p:ph type="tbl" sz="quarter" idx="13"/>
            <p:extLst>
              <p:ext uri="{D42A27DB-BD31-4B8C-83A1-F6EECF244321}">
                <p14:modId xmlns:p14="http://schemas.microsoft.com/office/powerpoint/2010/main" val="3831262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84642657"/>
                    </a:ext>
                  </a:extLst>
                </a:gridCol>
                <a:gridCol w="658368">
                  <a:extLst>
                    <a:ext uri="{9D8B030D-6E8A-4147-A177-3AD203B41FA5}">
                      <a16:colId xmlns:a16="http://schemas.microsoft.com/office/drawing/2014/main" val="2970591917"/>
                    </a:ext>
                  </a:extLst>
                </a:gridCol>
                <a:gridCol w="658368">
                  <a:extLst>
                    <a:ext uri="{9D8B030D-6E8A-4147-A177-3AD203B41FA5}">
                      <a16:colId xmlns:a16="http://schemas.microsoft.com/office/drawing/2014/main" val="336526567"/>
                    </a:ext>
                  </a:extLst>
                </a:gridCol>
                <a:gridCol w="658368">
                  <a:extLst>
                    <a:ext uri="{9D8B030D-6E8A-4147-A177-3AD203B41FA5}">
                      <a16:colId xmlns:a16="http://schemas.microsoft.com/office/drawing/2014/main" val="1753560226"/>
                    </a:ext>
                  </a:extLst>
                </a:gridCol>
                <a:gridCol w="658368">
                  <a:extLst>
                    <a:ext uri="{9D8B030D-6E8A-4147-A177-3AD203B41FA5}">
                      <a16:colId xmlns:a16="http://schemas.microsoft.com/office/drawing/2014/main" val="3924377713"/>
                    </a:ext>
                  </a:extLst>
                </a:gridCol>
                <a:gridCol w="658368">
                  <a:extLst>
                    <a:ext uri="{9D8B030D-6E8A-4147-A177-3AD203B41FA5}">
                      <a16:colId xmlns:a16="http://schemas.microsoft.com/office/drawing/2014/main" val="1693390449"/>
                    </a:ext>
                  </a:extLst>
                </a:gridCol>
                <a:gridCol w="658368">
                  <a:extLst>
                    <a:ext uri="{9D8B030D-6E8A-4147-A177-3AD203B41FA5}">
                      <a16:colId xmlns:a16="http://schemas.microsoft.com/office/drawing/2014/main" val="3546019914"/>
                    </a:ext>
                  </a:extLst>
                </a:gridCol>
                <a:gridCol w="658368">
                  <a:extLst>
                    <a:ext uri="{9D8B030D-6E8A-4147-A177-3AD203B41FA5}">
                      <a16:colId xmlns:a16="http://schemas.microsoft.com/office/drawing/2014/main" val="398590345"/>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1136369659"/>
                  </a:ext>
                </a:extLst>
              </a:tr>
              <a:tr h="370840">
                <a:tc>
                  <a:txBody>
                    <a:bodyPr/>
                    <a:lstStyle/>
                    <a:p>
                      <a:r>
                        <a:rPr lang="en-US" sz="1000" b="1"/>
                        <a:t> First Insurance Company of Hawaii, LTD - 2019-01-08 20:42:13 </a:t>
                      </a:r>
                      <a:r>
                        <a:rPr lang="en-US" sz="1000"/>
                        <a:t> 
 Are you ready for Hawaii's largest festival celebrating Japanese New Year traditions? The 26th annual New Year's 'Ohana Festival is happening Sunday, January 13 at Japanese Cultural Center of Hawai'i-Moiliili Field from 10am to 4pm. Who's coming? (Photos courtesy of Japanese Cultural Center of Hawaii.)</a:t>
                      </a:r>
                    </a:p>
                  </a:txBody>
                  <a:tcPr/>
                </a:tc>
                <a:tc>
                  <a:txBody>
                    <a:bodyPr/>
                    <a:lstStyle/>
                    <a:p>
                      <a:r>
                        <a:rPr lang="en-US" sz="1000"/>
                        <a:t>63</a:t>
                      </a:r>
                    </a:p>
                  </a:txBody>
                  <a:tcPr/>
                </a:tc>
                <a:tc>
                  <a:txBody>
                    <a:bodyPr/>
                    <a:lstStyle/>
                    <a:p>
                      <a:r>
                        <a:rPr lang="en-US" sz="1000"/>
                        <a:t>54</a:t>
                      </a:r>
                    </a:p>
                  </a:txBody>
                  <a:tcPr/>
                </a:tc>
                <a:tc>
                  <a:txBody>
                    <a:bodyPr/>
                    <a:lstStyle/>
                    <a:p>
                      <a:r>
                        <a:rPr lang="en-US" sz="1000"/>
                        <a:t>2</a:t>
                      </a:r>
                    </a:p>
                  </a:txBody>
                  <a:tcPr/>
                </a:tc>
                <a:tc>
                  <a:txBody>
                    <a:bodyPr/>
                    <a:lstStyle/>
                    <a:p>
                      <a:r>
                        <a:rPr lang="en-US" sz="1000"/>
                        <a:t>7</a:t>
                      </a:r>
                    </a:p>
                  </a:txBody>
                  <a:tcPr/>
                </a:tc>
                <a:tc>
                  <a:txBody>
                    <a:bodyPr/>
                    <a:lstStyle/>
                    <a:p>
                      <a:r>
                        <a:rPr lang="en-US" sz="1000"/>
                        <a:t>3.8556 %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939599609"/>
                  </a:ext>
                </a:extLst>
              </a:tr>
              <a:tr h="370840">
                <a:tc>
                  <a:txBody>
                    <a:bodyPr/>
                    <a:lstStyle/>
                    <a:p>
                      <a:r>
                        <a:rPr lang="en-US" sz="1000" b="1"/>
                        <a:t> First Insurance Company of Hawaii, LTD - 2019-01-18 20:50:19 </a:t>
                      </a:r>
                      <a:r>
                        <a:rPr lang="en-US" sz="1000"/>
                        <a:t> 
 Exciting news: First Insurance has selected 1001 Kamokila Boulevard in #Kapolei as the location for our West Oahu satellite office. Our associates will occupy a portion of the building's 3rd floor starting in late spring. Many of our West Oahu employees are looking forward to shorter commutes!</a:t>
                      </a:r>
                    </a:p>
                  </a:txBody>
                  <a:tcPr/>
                </a:tc>
                <a:tc>
                  <a:txBody>
                    <a:bodyPr/>
                    <a:lstStyle/>
                    <a:p>
                      <a:r>
                        <a:rPr lang="en-US" sz="1000"/>
                        <a:t>54</a:t>
                      </a:r>
                    </a:p>
                  </a:txBody>
                  <a:tcPr/>
                </a:tc>
                <a:tc>
                  <a:txBody>
                    <a:bodyPr/>
                    <a:lstStyle/>
                    <a:p>
                      <a:r>
                        <a:rPr lang="en-US" sz="1000"/>
                        <a:t>51</a:t>
                      </a:r>
                    </a:p>
                  </a:txBody>
                  <a:tcPr/>
                </a:tc>
                <a:tc>
                  <a:txBody>
                    <a:bodyPr/>
                    <a:lstStyle/>
                    <a:p>
                      <a:r>
                        <a:rPr lang="en-US" sz="1000"/>
                        <a:t>0</a:t>
                      </a:r>
                    </a:p>
                  </a:txBody>
                  <a:tcPr/>
                </a:tc>
                <a:tc>
                  <a:txBody>
                    <a:bodyPr/>
                    <a:lstStyle/>
                    <a:p>
                      <a:r>
                        <a:rPr lang="en-US" sz="1000"/>
                        <a:t>3</a:t>
                      </a:r>
                    </a:p>
                  </a:txBody>
                  <a:tcPr/>
                </a:tc>
                <a:tc>
                  <a:txBody>
                    <a:bodyPr/>
                    <a:lstStyle/>
                    <a:p>
                      <a:r>
                        <a:rPr lang="en-US" sz="1000"/>
                        <a:t>3.3048 %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789907520"/>
                  </a:ext>
                </a:extLst>
              </a:tr>
              <a:tr h="370840">
                <a:tc>
                  <a:txBody>
                    <a:bodyPr/>
                    <a:lstStyle/>
                    <a:p>
                      <a:r>
                        <a:rPr lang="en-US" sz="1000" b="1"/>
                        <a:t> First Insurance Company of Hawaii, LTD - 2019-01-24 13:37:21 </a:t>
                      </a:r>
                      <a:r>
                        <a:rPr lang="en-US" sz="1000"/>
                        <a:t> 
 First Insurance donated a record 2,000 to Hawaii nonprofits in 2018, including ,000 to HMoW - Hawaii Meals on Wheels: http://ow.ly/ktgP30nrhqp.</a:t>
                      </a:r>
                    </a:p>
                  </a:txBody>
                  <a:tcPr/>
                </a:tc>
                <a:tc>
                  <a:txBody>
                    <a:bodyPr/>
                    <a:lstStyle/>
                    <a:p>
                      <a:r>
                        <a:rPr lang="en-US" sz="1000"/>
                        <a:t>44</a:t>
                      </a:r>
                    </a:p>
                  </a:txBody>
                  <a:tcPr/>
                </a:tc>
                <a:tc>
                  <a:txBody>
                    <a:bodyPr/>
                    <a:lstStyle/>
                    <a:p>
                      <a:r>
                        <a:rPr lang="en-US" sz="1000"/>
                        <a:t>42</a:t>
                      </a:r>
                    </a:p>
                  </a:txBody>
                  <a:tcPr/>
                </a:tc>
                <a:tc>
                  <a:txBody>
                    <a:bodyPr/>
                    <a:lstStyle/>
                    <a:p>
                      <a:r>
                        <a:rPr lang="en-US" sz="1000"/>
                        <a:t>1</a:t>
                      </a:r>
                    </a:p>
                  </a:txBody>
                  <a:tcPr/>
                </a:tc>
                <a:tc>
                  <a:txBody>
                    <a:bodyPr/>
                    <a:lstStyle/>
                    <a:p>
                      <a:r>
                        <a:rPr lang="en-US" sz="1000"/>
                        <a:t>1</a:t>
                      </a:r>
                    </a:p>
                  </a:txBody>
                  <a:tcPr/>
                </a:tc>
                <a:tc>
                  <a:txBody>
                    <a:bodyPr/>
                    <a:lstStyle/>
                    <a:p>
                      <a:r>
                        <a:rPr lang="en-US" sz="1000"/>
                        <a:t>2.6944 %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732400756"/>
                  </a:ext>
                </a:extLst>
              </a:tr>
            </a:tbl>
          </a:graphicData>
        </a:graphic>
      </p:graphicFrame>
      <p:sp>
        <p:nvSpPr>
          <p:cNvPr id="4" name="Text Placeholder 3">
            <a:extLst>
              <a:ext uri="{FF2B5EF4-FFF2-40B4-BE49-F238E27FC236}">
                <a16:creationId xmlns:a16="http://schemas.microsoft.com/office/drawing/2014/main" id="{42611105-057B-4EC1-BE5C-732E004AC52F}"/>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22981184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3436E-F3DF-4A7D-A9DB-57E03B577315}"/>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DCA9A9D6-1A45-42B0-9668-5FBAD36A0B28}"/>
              </a:ext>
            </a:extLst>
          </p:cNvPr>
          <p:cNvGraphicFramePr>
            <a:graphicFrameLocks noGrp="1"/>
          </p:cNvGraphicFramePr>
          <p:nvPr>
            <p:ph type="tbl" sz="quarter" idx="13"/>
            <p:extLst>
              <p:ext uri="{D42A27DB-BD31-4B8C-83A1-F6EECF244321}">
                <p14:modId xmlns:p14="http://schemas.microsoft.com/office/powerpoint/2010/main" val="3796898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546964641"/>
                    </a:ext>
                  </a:extLst>
                </a:gridCol>
                <a:gridCol w="493776">
                  <a:extLst>
                    <a:ext uri="{9D8B030D-6E8A-4147-A177-3AD203B41FA5}">
                      <a16:colId xmlns:a16="http://schemas.microsoft.com/office/drawing/2014/main" val="1726469743"/>
                    </a:ext>
                  </a:extLst>
                </a:gridCol>
                <a:gridCol w="493776">
                  <a:extLst>
                    <a:ext uri="{9D8B030D-6E8A-4147-A177-3AD203B41FA5}">
                      <a16:colId xmlns:a16="http://schemas.microsoft.com/office/drawing/2014/main" val="2161092313"/>
                    </a:ext>
                  </a:extLst>
                </a:gridCol>
                <a:gridCol w="493776">
                  <a:extLst>
                    <a:ext uri="{9D8B030D-6E8A-4147-A177-3AD203B41FA5}">
                      <a16:colId xmlns:a16="http://schemas.microsoft.com/office/drawing/2014/main" val="1829768358"/>
                    </a:ext>
                  </a:extLst>
                </a:gridCol>
                <a:gridCol w="493776">
                  <a:extLst>
                    <a:ext uri="{9D8B030D-6E8A-4147-A177-3AD203B41FA5}">
                      <a16:colId xmlns:a16="http://schemas.microsoft.com/office/drawing/2014/main" val="2602125817"/>
                    </a:ext>
                  </a:extLst>
                </a:gridCol>
                <a:gridCol w="493776">
                  <a:extLst>
                    <a:ext uri="{9D8B030D-6E8A-4147-A177-3AD203B41FA5}">
                      <a16:colId xmlns:a16="http://schemas.microsoft.com/office/drawing/2014/main" val="3678311342"/>
                    </a:ext>
                  </a:extLst>
                </a:gridCol>
                <a:gridCol w="493776">
                  <a:extLst>
                    <a:ext uri="{9D8B030D-6E8A-4147-A177-3AD203B41FA5}">
                      <a16:colId xmlns:a16="http://schemas.microsoft.com/office/drawing/2014/main" val="2825753773"/>
                    </a:ext>
                  </a:extLst>
                </a:gridCol>
                <a:gridCol w="493776">
                  <a:extLst>
                    <a:ext uri="{9D8B030D-6E8A-4147-A177-3AD203B41FA5}">
                      <a16:colId xmlns:a16="http://schemas.microsoft.com/office/drawing/2014/main" val="3707784434"/>
                    </a:ext>
                  </a:extLst>
                </a:gridCol>
                <a:gridCol w="493776">
                  <a:extLst>
                    <a:ext uri="{9D8B030D-6E8A-4147-A177-3AD203B41FA5}">
                      <a16:colId xmlns:a16="http://schemas.microsoft.com/office/drawing/2014/main" val="2080264435"/>
                    </a:ext>
                  </a:extLst>
                </a:gridCol>
                <a:gridCol w="493776">
                  <a:extLst>
                    <a:ext uri="{9D8B030D-6E8A-4147-A177-3AD203B41FA5}">
                      <a16:colId xmlns:a16="http://schemas.microsoft.com/office/drawing/2014/main" val="1126437199"/>
                    </a:ext>
                  </a:extLst>
                </a:gridCol>
                <a:gridCol w="493776">
                  <a:extLst>
                    <a:ext uri="{9D8B030D-6E8A-4147-A177-3AD203B41FA5}">
                      <a16:colId xmlns:a16="http://schemas.microsoft.com/office/drawing/2014/main" val="165972797"/>
                    </a:ext>
                  </a:extLst>
                </a:gridCol>
                <a:gridCol w="493776">
                  <a:extLst>
                    <a:ext uri="{9D8B030D-6E8A-4147-A177-3AD203B41FA5}">
                      <a16:colId xmlns:a16="http://schemas.microsoft.com/office/drawing/2014/main" val="1592981695"/>
                    </a:ext>
                  </a:extLst>
                </a:gridCol>
                <a:gridCol w="493776">
                  <a:extLst>
                    <a:ext uri="{9D8B030D-6E8A-4147-A177-3AD203B41FA5}">
                      <a16:colId xmlns:a16="http://schemas.microsoft.com/office/drawing/2014/main" val="246298820"/>
                    </a:ext>
                  </a:extLst>
                </a:gridCol>
                <a:gridCol w="493776">
                  <a:extLst>
                    <a:ext uri="{9D8B030D-6E8A-4147-A177-3AD203B41FA5}">
                      <a16:colId xmlns:a16="http://schemas.microsoft.com/office/drawing/2014/main" val="62309971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36744847"/>
                  </a:ext>
                </a:extLst>
              </a:tr>
              <a:tr h="370840">
                <a:tc>
                  <a:txBody>
                    <a:bodyPr/>
                    <a:lstStyle/>
                    <a:p>
                      <a:r>
                        <a:rPr lang="en-US" sz="1000"/>
                        <a:t>@FirstInsHI</a:t>
                      </a:r>
                    </a:p>
                  </a:txBody>
                  <a:tcPr/>
                </a:tc>
                <a:tc>
                  <a:txBody>
                    <a:bodyPr/>
                    <a:lstStyle/>
                    <a:p>
                      <a:r>
                        <a:rPr lang="en-US" sz="1000"/>
                        <a:t>1229</a:t>
                      </a:r>
                    </a:p>
                  </a:txBody>
                  <a:tcPr/>
                </a:tc>
                <a:tc>
                  <a:txBody>
                    <a:bodyPr/>
                    <a:lstStyle/>
                    <a:p>
                      <a:r>
                        <a:rPr lang="en-US" sz="1000"/>
                        <a:t>-1</a:t>
                      </a:r>
                    </a:p>
                  </a:txBody>
                  <a:tcPr/>
                </a:tc>
                <a:tc>
                  <a:txBody>
                    <a:bodyPr/>
                    <a:lstStyle/>
                    <a:p>
                      <a:r>
                        <a:rPr lang="en-US" sz="1000"/>
                        <a:t>30</a:t>
                      </a:r>
                    </a:p>
                  </a:txBody>
                  <a:tcPr/>
                </a:tc>
                <a:tc>
                  <a:txBody>
                    <a:bodyPr/>
                    <a:lstStyle/>
                    <a:p>
                      <a:r>
                        <a:rPr lang="en-US" sz="1000"/>
                        <a:t>30</a:t>
                      </a:r>
                    </a:p>
                  </a:txBody>
                  <a:tcPr/>
                </a:tc>
                <a:tc>
                  <a:txBody>
                    <a:bodyPr/>
                    <a:lstStyle/>
                    <a:p>
                      <a:r>
                        <a:rPr lang="en-US" sz="1000"/>
                        <a:t>0</a:t>
                      </a:r>
                    </a:p>
                  </a:txBody>
                  <a:tcPr/>
                </a:tc>
                <a:tc>
                  <a:txBody>
                    <a:bodyPr/>
                    <a:lstStyle/>
                    <a:p>
                      <a:r>
                        <a:rPr lang="en-US" sz="1000"/>
                        <a:t>0</a:t>
                      </a:r>
                    </a:p>
                  </a:txBody>
                  <a:tcPr/>
                </a:tc>
                <a:tc>
                  <a:txBody>
                    <a:bodyPr/>
                    <a:lstStyle/>
                    <a:p>
                      <a:r>
                        <a:rPr lang="en-US" sz="1000"/>
                        <a:t>7</a:t>
                      </a:r>
                    </a:p>
                  </a:txBody>
                  <a:tcPr/>
                </a:tc>
                <a:tc>
                  <a:txBody>
                    <a:bodyPr/>
                    <a:lstStyle/>
                    <a:p>
                      <a:r>
                        <a:rPr lang="en-US" sz="1000"/>
                        <a:t>7</a:t>
                      </a:r>
                    </a:p>
                  </a:txBody>
                  <a:tcPr/>
                </a:tc>
                <a:tc>
                  <a:txBody>
                    <a:bodyPr/>
                    <a:lstStyle/>
                    <a:p>
                      <a:r>
                        <a:rPr lang="en-US" sz="1000"/>
                        <a:t>44</a:t>
                      </a:r>
                    </a:p>
                  </a:txBody>
                  <a:tcPr/>
                </a:tc>
                <a:tc>
                  <a:txBody>
                    <a:bodyPr/>
                    <a:lstStyle/>
                    <a:p>
                      <a:r>
                        <a:rPr lang="en-US" sz="1000"/>
                        <a:t>2</a:t>
                      </a:r>
                    </a:p>
                  </a:txBody>
                  <a:tcPr/>
                </a:tc>
                <a:tc>
                  <a:txBody>
                    <a:bodyPr/>
                    <a:lstStyle/>
                    <a:p>
                      <a:r>
                        <a:rPr lang="en-US" sz="1000"/>
                        <a:t>4</a:t>
                      </a:r>
                    </a:p>
                  </a:txBody>
                  <a:tcPr/>
                </a:tc>
                <a:tc>
                  <a:txBody>
                    <a:bodyPr/>
                    <a:lstStyle/>
                    <a:p>
                      <a:r>
                        <a:rPr lang="en-US" sz="1000"/>
                        <a:t>0.1437 %</a:t>
                      </a:r>
                    </a:p>
                  </a:txBody>
                  <a:tcPr/>
                </a:tc>
                <a:tc>
                  <a:txBody>
                    <a:bodyPr/>
                    <a:lstStyle/>
                    <a:p>
                      <a:r>
                        <a:rPr lang="en-US" sz="1000"/>
                        <a:t>0.0 %</a:t>
                      </a:r>
                    </a:p>
                  </a:txBody>
                  <a:tcPr/>
                </a:tc>
                <a:extLst>
                  <a:ext uri="{0D108BD9-81ED-4DB2-BD59-A6C34878D82A}">
                    <a16:rowId xmlns:a16="http://schemas.microsoft.com/office/drawing/2014/main" val="1611237352"/>
                  </a:ext>
                </a:extLst>
              </a:tr>
            </a:tbl>
          </a:graphicData>
        </a:graphic>
      </p:graphicFrame>
      <p:sp>
        <p:nvSpPr>
          <p:cNvPr id="4" name="Text Placeholder 3">
            <a:extLst>
              <a:ext uri="{FF2B5EF4-FFF2-40B4-BE49-F238E27FC236}">
                <a16:creationId xmlns:a16="http://schemas.microsoft.com/office/drawing/2014/main" id="{211C23E2-FCCC-434C-AC21-7EA30E19EC0F}"/>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16775578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93EB7-AB18-498E-9449-B6989EB4CC1B}"/>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5677902F-BA86-4FA0-8256-EE56A168F16F}"/>
              </a:ext>
            </a:extLst>
          </p:cNvPr>
          <p:cNvGraphicFramePr>
            <a:graphicFrameLocks noGrp="1"/>
          </p:cNvGraphicFramePr>
          <p:nvPr>
            <p:ph type="chart" sz="quarter" idx="13"/>
            <p:extLst>
              <p:ext uri="{D42A27DB-BD31-4B8C-83A1-F6EECF244321}">
                <p14:modId xmlns:p14="http://schemas.microsoft.com/office/powerpoint/2010/main" val="26960297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F38569-CE3D-4DC4-9962-FE7056F89DB8}"/>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4D8233BD-B731-4D5A-825E-8297DB1723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8438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11FD2-94F9-404A-B4E8-B658D6CE875C}"/>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830C5D58-8231-4882-860A-FDC9FA0BFE15}"/>
              </a:ext>
            </a:extLst>
          </p:cNvPr>
          <p:cNvGraphicFramePr>
            <a:graphicFrameLocks noGrp="1"/>
          </p:cNvGraphicFramePr>
          <p:nvPr>
            <p:ph type="chart" sz="quarter" idx="13"/>
            <p:extLst>
              <p:ext uri="{D42A27DB-BD31-4B8C-83A1-F6EECF244321}">
                <p14:modId xmlns:p14="http://schemas.microsoft.com/office/powerpoint/2010/main" val="23019978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391536-67C3-4764-95E9-038C75C3D04D}"/>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B242707E-4681-48E7-9163-DB25806CAC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91863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97DFE-110C-43A3-B4A4-F2C6D47C42AD}"/>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3ED5CF40-BE9C-48E2-A743-A1BFE5E138C7}"/>
              </a:ext>
            </a:extLst>
          </p:cNvPr>
          <p:cNvGraphicFramePr>
            <a:graphicFrameLocks noGrp="1"/>
          </p:cNvGraphicFramePr>
          <p:nvPr>
            <p:ph type="tbl" sz="quarter" idx="13"/>
            <p:extLst>
              <p:ext uri="{D42A27DB-BD31-4B8C-83A1-F6EECF244321}">
                <p14:modId xmlns:p14="http://schemas.microsoft.com/office/powerpoint/2010/main" val="2926392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83092414"/>
                    </a:ext>
                  </a:extLst>
                </a:gridCol>
                <a:gridCol w="822960">
                  <a:extLst>
                    <a:ext uri="{9D8B030D-6E8A-4147-A177-3AD203B41FA5}">
                      <a16:colId xmlns:a16="http://schemas.microsoft.com/office/drawing/2014/main" val="3480975484"/>
                    </a:ext>
                  </a:extLst>
                </a:gridCol>
                <a:gridCol w="822960">
                  <a:extLst>
                    <a:ext uri="{9D8B030D-6E8A-4147-A177-3AD203B41FA5}">
                      <a16:colId xmlns:a16="http://schemas.microsoft.com/office/drawing/2014/main" val="3306307132"/>
                    </a:ext>
                  </a:extLst>
                </a:gridCol>
                <a:gridCol w="822960">
                  <a:extLst>
                    <a:ext uri="{9D8B030D-6E8A-4147-A177-3AD203B41FA5}">
                      <a16:colId xmlns:a16="http://schemas.microsoft.com/office/drawing/2014/main" val="1751533342"/>
                    </a:ext>
                  </a:extLst>
                </a:gridCol>
                <a:gridCol w="822960">
                  <a:extLst>
                    <a:ext uri="{9D8B030D-6E8A-4147-A177-3AD203B41FA5}">
                      <a16:colId xmlns:a16="http://schemas.microsoft.com/office/drawing/2014/main" val="3097577800"/>
                    </a:ext>
                  </a:extLst>
                </a:gridCol>
                <a:gridCol w="822960">
                  <a:extLst>
                    <a:ext uri="{9D8B030D-6E8A-4147-A177-3AD203B41FA5}">
                      <a16:colId xmlns:a16="http://schemas.microsoft.com/office/drawing/2014/main" val="3027406243"/>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1436996285"/>
                  </a:ext>
                </a:extLst>
              </a:tr>
              <a:tr h="370840">
                <a:tc>
                  <a:txBody>
                    <a:bodyPr/>
                    <a:lstStyle/>
                    <a:p>
                      <a:r>
                        <a:rPr lang="en-US" sz="1000" b="1"/>
                        <a:t> @FirstInsHI - 2019-01-04 18:53:26 </a:t>
                      </a:r>
                      <a:r>
                        <a:rPr lang="en-US" sz="1000"/>
                        <a:t>
  By law, a building on Kauai can be no taller than a palm tree. #NationalTriviaDay #Kauai https://t.co/ZrCKcDeTFG</a:t>
                      </a:r>
                    </a:p>
                  </a:txBody>
                  <a:tcPr/>
                </a:tc>
                <a:tc>
                  <a:txBody>
                    <a:bodyPr/>
                    <a:lstStyle/>
                    <a:p>
                      <a:r>
                        <a:rPr lang="en-US" sz="1000"/>
                        <a:t>No</a:t>
                      </a:r>
                    </a:p>
                  </a:txBody>
                  <a:tcPr/>
                </a:tc>
                <a:tc>
                  <a:txBody>
                    <a:bodyPr/>
                    <a:lstStyle/>
                    <a:p>
                      <a:r>
                        <a:rPr lang="en-US" sz="1000"/>
                        <a:t>2</a:t>
                      </a:r>
                    </a:p>
                  </a:txBody>
                  <a:tcPr/>
                </a:tc>
                <a:tc>
                  <a:txBody>
                    <a:bodyPr/>
                    <a:lstStyle/>
                    <a:p>
                      <a:r>
                        <a:rPr lang="en-US" sz="1000"/>
                        <a:t>3</a:t>
                      </a:r>
                    </a:p>
                  </a:txBody>
                  <a:tcPr/>
                </a:tc>
                <a:tc>
                  <a:txBody>
                    <a:bodyPr/>
                    <a:lstStyle/>
                    <a:p>
                      <a:r>
                        <a:rPr lang="en-US" sz="1000"/>
                        <a:t>0</a:t>
                      </a:r>
                    </a:p>
                  </a:txBody>
                  <a:tcPr/>
                </a:tc>
                <a:tc>
                  <a:txBody>
                    <a:bodyPr/>
                    <a:lstStyle/>
                    <a:p>
                      <a:r>
                        <a:rPr lang="en-US" sz="1000"/>
                        <a:t>0.4068 %</a:t>
                      </a:r>
                    </a:p>
                  </a:txBody>
                  <a:tcPr/>
                </a:tc>
                <a:extLst>
                  <a:ext uri="{0D108BD9-81ED-4DB2-BD59-A6C34878D82A}">
                    <a16:rowId xmlns:a16="http://schemas.microsoft.com/office/drawing/2014/main" val="899307022"/>
                  </a:ext>
                </a:extLst>
              </a:tr>
              <a:tr h="370840">
                <a:tc>
                  <a:txBody>
                    <a:bodyPr/>
                    <a:lstStyle/>
                    <a:p>
                      <a:r>
                        <a:rPr lang="en-US" sz="1000" b="1"/>
                        <a:t> @FirstInsHI - 2019-01-14 12:14:45 </a:t>
                      </a:r>
                      <a:r>
                        <a:rPr lang="en-US" sz="1000"/>
                        <a:t>
  Ever thought about a #career in #insurance? We have an entry level opening in our #premiumaduit dept. Here's your chance to enter a rewarding industry and work at one of Hawaii's #BestPlacestoWork. Apply here: https://t.co/87SKp6iqCi #insurancejobs #insurancecareers #hawaiijobs https://t.co/0QVEGgm4ND</a:t>
                      </a:r>
                    </a:p>
                  </a:txBody>
                  <a:tcPr/>
                </a:tc>
                <a:tc>
                  <a:txBody>
                    <a:bodyPr/>
                    <a:lstStyle/>
                    <a:p>
                      <a:r>
                        <a:rPr lang="en-US" sz="1000"/>
                        <a:t>No</a:t>
                      </a:r>
                    </a:p>
                  </a:txBody>
                  <a:tcPr/>
                </a:tc>
                <a:tc>
                  <a:txBody>
                    <a:bodyPr/>
                    <a:lstStyle/>
                    <a:p>
                      <a:r>
                        <a:rPr lang="en-US" sz="1000"/>
                        <a:t>1</a:t>
                      </a:r>
                    </a:p>
                  </a:txBody>
                  <a:tcPr/>
                </a:tc>
                <a:tc>
                  <a:txBody>
                    <a:bodyPr/>
                    <a:lstStyle/>
                    <a:p>
                      <a:r>
                        <a:rPr lang="en-US" sz="1000"/>
                        <a:t>3</a:t>
                      </a:r>
                    </a:p>
                  </a:txBody>
                  <a:tcPr/>
                </a:tc>
                <a:tc>
                  <a:txBody>
                    <a:bodyPr/>
                    <a:lstStyle/>
                    <a:p>
                      <a:r>
                        <a:rPr lang="en-US" sz="1000"/>
                        <a:t>1</a:t>
                      </a:r>
                    </a:p>
                  </a:txBody>
                  <a:tcPr/>
                </a:tc>
                <a:tc>
                  <a:txBody>
                    <a:bodyPr/>
                    <a:lstStyle/>
                    <a:p>
                      <a:r>
                        <a:rPr lang="en-US" sz="1000"/>
                        <a:t>0.4065 %</a:t>
                      </a:r>
                    </a:p>
                  </a:txBody>
                  <a:tcPr/>
                </a:tc>
                <a:extLst>
                  <a:ext uri="{0D108BD9-81ED-4DB2-BD59-A6C34878D82A}">
                    <a16:rowId xmlns:a16="http://schemas.microsoft.com/office/drawing/2014/main" val="1181690810"/>
                  </a:ext>
                </a:extLst>
              </a:tr>
              <a:tr h="370840">
                <a:tc>
                  <a:txBody>
                    <a:bodyPr/>
                    <a:lstStyle/>
                    <a:p>
                      <a:r>
                        <a:rPr lang="en-US" sz="1000" b="1"/>
                        <a:t> @FirstInsHI - 2019-01-21 13:39:31 </a:t>
                      </a:r>
                      <a:r>
                        <a:rPr lang="en-US" sz="1000"/>
                        <a:t>
  First Insurance donated a record 2K to #Hawaii #nonprofits in 2018, including K to @HawaiiMOW  https://t.co/AEkBHDu6DU #communityservice https://t.co/DnUpDPbzCH</a:t>
                      </a:r>
                    </a:p>
                  </a:txBody>
                  <a:tcPr/>
                </a:tc>
                <a:tc>
                  <a:txBody>
                    <a:bodyPr/>
                    <a:lstStyle/>
                    <a:p>
                      <a:r>
                        <a:rPr lang="en-US" sz="1000"/>
                        <a:t>No</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0.3263 %</a:t>
                      </a:r>
                    </a:p>
                  </a:txBody>
                  <a:tcPr/>
                </a:tc>
                <a:extLst>
                  <a:ext uri="{0D108BD9-81ED-4DB2-BD59-A6C34878D82A}">
                    <a16:rowId xmlns:a16="http://schemas.microsoft.com/office/drawing/2014/main" val="1773849347"/>
                  </a:ext>
                </a:extLst>
              </a:tr>
            </a:tbl>
          </a:graphicData>
        </a:graphic>
      </p:graphicFrame>
      <p:sp>
        <p:nvSpPr>
          <p:cNvPr id="4" name="Text Placeholder 3">
            <a:extLst>
              <a:ext uri="{FF2B5EF4-FFF2-40B4-BE49-F238E27FC236}">
                <a16:creationId xmlns:a16="http://schemas.microsoft.com/office/drawing/2014/main" id="{F6C329E6-BD46-4293-9C3B-2279CA4D21C9}"/>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11476035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DF4D8-273B-44ED-A346-713AFA95D2ED}"/>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C3BDBE31-8463-47D5-A0E4-A5AAEEB334ED}"/>
              </a:ext>
            </a:extLst>
          </p:cNvPr>
          <p:cNvGraphicFramePr>
            <a:graphicFrameLocks noGrp="1"/>
          </p:cNvGraphicFramePr>
          <p:nvPr>
            <p:ph type="tbl" sz="quarter" idx="13"/>
            <p:extLst>
              <p:ext uri="{D42A27DB-BD31-4B8C-83A1-F6EECF244321}">
                <p14:modId xmlns:p14="http://schemas.microsoft.com/office/powerpoint/2010/main" val="343502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78278032"/>
                    </a:ext>
                  </a:extLst>
                </a:gridCol>
                <a:gridCol w="1069848">
                  <a:extLst>
                    <a:ext uri="{9D8B030D-6E8A-4147-A177-3AD203B41FA5}">
                      <a16:colId xmlns:a16="http://schemas.microsoft.com/office/drawing/2014/main" val="777789674"/>
                    </a:ext>
                  </a:extLst>
                </a:gridCol>
                <a:gridCol w="1069848">
                  <a:extLst>
                    <a:ext uri="{9D8B030D-6E8A-4147-A177-3AD203B41FA5}">
                      <a16:colId xmlns:a16="http://schemas.microsoft.com/office/drawing/2014/main" val="202463254"/>
                    </a:ext>
                  </a:extLst>
                </a:gridCol>
                <a:gridCol w="1069848">
                  <a:extLst>
                    <a:ext uri="{9D8B030D-6E8A-4147-A177-3AD203B41FA5}">
                      <a16:colId xmlns:a16="http://schemas.microsoft.com/office/drawing/2014/main" val="3823254200"/>
                    </a:ext>
                  </a:extLst>
                </a:gridCol>
                <a:gridCol w="1069848">
                  <a:extLst>
                    <a:ext uri="{9D8B030D-6E8A-4147-A177-3AD203B41FA5}">
                      <a16:colId xmlns:a16="http://schemas.microsoft.com/office/drawing/2014/main" val="3370556860"/>
                    </a:ext>
                  </a:extLst>
                </a:gridCol>
                <a:gridCol w="1069848">
                  <a:extLst>
                    <a:ext uri="{9D8B030D-6E8A-4147-A177-3AD203B41FA5}">
                      <a16:colId xmlns:a16="http://schemas.microsoft.com/office/drawing/2014/main" val="308545398"/>
                    </a:ext>
                  </a:extLst>
                </a:gridCol>
                <a:gridCol w="1069848">
                  <a:extLst>
                    <a:ext uri="{9D8B030D-6E8A-4147-A177-3AD203B41FA5}">
                      <a16:colId xmlns:a16="http://schemas.microsoft.com/office/drawing/2014/main" val="234790382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533166267"/>
                  </a:ext>
                </a:extLst>
              </a:tr>
              <a:tr h="370840">
                <a:tc>
                  <a:txBody>
                    <a:bodyPr/>
                    <a:lstStyle/>
                    <a:p>
                      <a:r>
                        <a:rPr lang="en-US" sz="1000"/>
                        <a:t>First Insurance Company of Hawaii</a:t>
                      </a:r>
                    </a:p>
                  </a:txBody>
                  <a:tcPr/>
                </a:tc>
                <a:tc>
                  <a:txBody>
                    <a:bodyPr/>
                    <a:lstStyle/>
                    <a:p>
                      <a:r>
                        <a:rPr lang="en-US" sz="1000"/>
                        <a:t>1151</a:t>
                      </a:r>
                    </a:p>
                  </a:txBody>
                  <a:tcPr/>
                </a:tc>
                <a:tc>
                  <a:txBody>
                    <a:bodyPr/>
                    <a:lstStyle/>
                    <a:p>
                      <a:r>
                        <a:rPr lang="en-US" sz="1000"/>
                        <a:t>29</a:t>
                      </a:r>
                    </a:p>
                  </a:txBody>
                  <a:tcPr/>
                </a:tc>
                <a:tc>
                  <a:txBody>
                    <a:bodyPr/>
                    <a:lstStyle/>
                    <a:p>
                      <a:r>
                        <a:rPr lang="en-US" sz="1000"/>
                        <a:t>5</a:t>
                      </a:r>
                    </a:p>
                  </a:txBody>
                  <a:tcPr/>
                </a:tc>
                <a:tc>
                  <a:txBody>
                    <a:bodyPr/>
                    <a:lstStyle/>
                    <a:p>
                      <a:r>
                        <a:rPr lang="en-US" sz="1000"/>
                        <a:t>164</a:t>
                      </a:r>
                    </a:p>
                  </a:txBody>
                  <a:tcPr/>
                </a:tc>
                <a:tc>
                  <a:txBody>
                    <a:bodyPr/>
                    <a:lstStyle/>
                    <a:p>
                      <a:r>
                        <a:rPr lang="en-US" sz="1000"/>
                        <a:t>4</a:t>
                      </a:r>
                    </a:p>
                  </a:txBody>
                  <a:tcPr/>
                </a:tc>
                <a:tc>
                  <a:txBody>
                    <a:bodyPr/>
                    <a:lstStyle/>
                    <a:p>
                      <a:r>
                        <a:rPr lang="en-US" sz="1000"/>
                        <a:t>2.9577 %</a:t>
                      </a:r>
                    </a:p>
                  </a:txBody>
                  <a:tcPr/>
                </a:tc>
                <a:extLst>
                  <a:ext uri="{0D108BD9-81ED-4DB2-BD59-A6C34878D82A}">
                    <a16:rowId xmlns:a16="http://schemas.microsoft.com/office/drawing/2014/main" val="2909314175"/>
                  </a:ext>
                </a:extLst>
              </a:tr>
            </a:tbl>
          </a:graphicData>
        </a:graphic>
      </p:graphicFrame>
      <p:sp>
        <p:nvSpPr>
          <p:cNvPr id="4" name="Text Placeholder 3">
            <a:extLst>
              <a:ext uri="{FF2B5EF4-FFF2-40B4-BE49-F238E27FC236}">
                <a16:creationId xmlns:a16="http://schemas.microsoft.com/office/drawing/2014/main" id="{0F2D8A8E-4284-4520-AF7F-E16244E91C13}"/>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42900848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11100-984E-49CB-AE15-4CBF6EA072E3}"/>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63645D59-525C-4D3B-9B1B-EF6EA7846D7D}"/>
              </a:ext>
            </a:extLst>
          </p:cNvPr>
          <p:cNvGraphicFramePr>
            <a:graphicFrameLocks noGrp="1"/>
          </p:cNvGraphicFramePr>
          <p:nvPr>
            <p:ph type="chart" sz="quarter" idx="13"/>
            <p:extLst>
              <p:ext uri="{D42A27DB-BD31-4B8C-83A1-F6EECF244321}">
                <p14:modId xmlns:p14="http://schemas.microsoft.com/office/powerpoint/2010/main" val="25057670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31C65F-7169-4A98-910C-DEA02275B5AC}"/>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9FBFB6F7-8F66-4BC8-8DFC-38DBA562D9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64006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1BBD9-F9A7-4258-8301-82249C770680}"/>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0607311C-978D-4C57-A59C-0667FA0901E3}"/>
              </a:ext>
            </a:extLst>
          </p:cNvPr>
          <p:cNvGraphicFramePr>
            <a:graphicFrameLocks noGrp="1"/>
          </p:cNvGraphicFramePr>
          <p:nvPr>
            <p:ph type="chart" sz="quarter" idx="13"/>
            <p:extLst>
              <p:ext uri="{D42A27DB-BD31-4B8C-83A1-F6EECF244321}">
                <p14:modId xmlns:p14="http://schemas.microsoft.com/office/powerpoint/2010/main" val="22297510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4BD36D-CD18-4EC0-997F-BD816F523BDD}"/>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44DF6A5B-35CB-4BAB-B261-DA1A97E55A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79116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FDD03-FBDC-4427-A6D1-3D8A4838112E}"/>
              </a:ext>
            </a:extLst>
          </p:cNvPr>
          <p:cNvSpPr>
            <a:spLocks noGrp="1"/>
          </p:cNvSpPr>
          <p:nvPr>
            <p:ph type="title"/>
          </p:nvPr>
        </p:nvSpPr>
        <p:spPr/>
        <p:txBody>
          <a:bodyPr/>
          <a:lstStyle/>
          <a:p>
            <a:r>
              <a:rPr lang="en-US"/>
              <a:t>LinkedIn Updates Table | FICOH - 1 of 3</a:t>
            </a:r>
          </a:p>
        </p:txBody>
      </p:sp>
      <p:graphicFrame>
        <p:nvGraphicFramePr>
          <p:cNvPr id="5" name="Table Placeholder 4">
            <a:extLst>
              <a:ext uri="{FF2B5EF4-FFF2-40B4-BE49-F238E27FC236}">
                <a16:creationId xmlns:a16="http://schemas.microsoft.com/office/drawing/2014/main" id="{A887BE38-B482-4193-841F-5B73C7B92090}"/>
              </a:ext>
            </a:extLst>
          </p:cNvPr>
          <p:cNvGraphicFramePr>
            <a:graphicFrameLocks noGrp="1"/>
          </p:cNvGraphicFramePr>
          <p:nvPr>
            <p:ph type="tbl" sz="quarter" idx="13"/>
            <p:extLst>
              <p:ext uri="{D42A27DB-BD31-4B8C-83A1-F6EECF244321}">
                <p14:modId xmlns:p14="http://schemas.microsoft.com/office/powerpoint/2010/main" val="995799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19431798"/>
                    </a:ext>
                  </a:extLst>
                </a:gridCol>
                <a:gridCol w="905256">
                  <a:extLst>
                    <a:ext uri="{9D8B030D-6E8A-4147-A177-3AD203B41FA5}">
                      <a16:colId xmlns:a16="http://schemas.microsoft.com/office/drawing/2014/main" val="3228892333"/>
                    </a:ext>
                  </a:extLst>
                </a:gridCol>
                <a:gridCol w="987552">
                  <a:extLst>
                    <a:ext uri="{9D8B030D-6E8A-4147-A177-3AD203B41FA5}">
                      <a16:colId xmlns:a16="http://schemas.microsoft.com/office/drawing/2014/main" val="4035963502"/>
                    </a:ext>
                  </a:extLst>
                </a:gridCol>
                <a:gridCol w="987552">
                  <a:extLst>
                    <a:ext uri="{9D8B030D-6E8A-4147-A177-3AD203B41FA5}">
                      <a16:colId xmlns:a16="http://schemas.microsoft.com/office/drawing/2014/main" val="2916939368"/>
                    </a:ext>
                  </a:extLst>
                </a:gridCol>
                <a:gridCol w="987552">
                  <a:extLst>
                    <a:ext uri="{9D8B030D-6E8A-4147-A177-3AD203B41FA5}">
                      <a16:colId xmlns:a16="http://schemas.microsoft.com/office/drawing/2014/main" val="558026554"/>
                    </a:ext>
                  </a:extLst>
                </a:gridCol>
                <a:gridCol w="987552">
                  <a:extLst>
                    <a:ext uri="{9D8B030D-6E8A-4147-A177-3AD203B41FA5}">
                      <a16:colId xmlns:a16="http://schemas.microsoft.com/office/drawing/2014/main" val="1924897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4385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First Insurance Company of Hawaii - 2019-01-15 21:47:34 </a:t>
                      </a:r>
                      <a:r>
                        <a:rPr kumimoji="0" lang="en-US" sz="1000" b="0" i="0" u="none" strike="noStrike" kern="1200" cap="none" spc="0" normalizeH="0" baseline="0" noProof="0">
                          <a:ln>
                            <a:noFill/>
                          </a:ln>
                          <a:solidFill>
                            <a:prstClr val="black"/>
                          </a:solidFill>
                          <a:effectLst/>
                          <a:uLnTx/>
                          <a:uFillTx/>
                          <a:latin typeface="+mn-lt"/>
                          <a:ea typeface="+mn-ea"/>
                          <a:cs typeface="+mn-cs"/>
                        </a:rPr>
                        <a:t>
  Exciting news: First Insurance has selected 1001 Kamokila Boulevard in Kapolei as the location for our West Oahu satellite office. We are aiming to open the office in spring 2019. The office will occupy a portion of the building's 3rd floor. Although we have a growing number of telecommuters, FICOH associates have mostly been working out of a single building (First Insurance Center by Thomas Square) for decades. Opening a satellite office is a big and exciting change - especially for our associates who live on the west side!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https://media.licdn.com/dms/image/C4E22AQFtH2_eOkgtlg/feedshare-shrink_1280/0?e=1550466000&amp;v=beta&amp;t=eRIiBrjbkcvivA7e05f6kPnr5tzsF1ALcUOlhQq7qFk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99946841"/>
                  </a:ext>
                </a:extLst>
              </a:tr>
            </a:tbl>
          </a:graphicData>
        </a:graphic>
      </p:graphicFrame>
      <p:sp>
        <p:nvSpPr>
          <p:cNvPr id="4" name="Text Placeholder 3">
            <a:extLst>
              <a:ext uri="{FF2B5EF4-FFF2-40B4-BE49-F238E27FC236}">
                <a16:creationId xmlns:a16="http://schemas.microsoft.com/office/drawing/2014/main" id="{F320D141-241A-4149-9CD7-B2D9D175C399}"/>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18129944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4A7A8-E548-44B8-879C-356B3BE19755}"/>
              </a:ext>
            </a:extLst>
          </p:cNvPr>
          <p:cNvSpPr>
            <a:spLocks noGrp="1"/>
          </p:cNvSpPr>
          <p:nvPr>
            <p:ph type="title"/>
          </p:nvPr>
        </p:nvSpPr>
        <p:spPr/>
        <p:txBody>
          <a:bodyPr/>
          <a:lstStyle/>
          <a:p>
            <a:r>
              <a:rPr lang="en-US"/>
              <a:t>LinkedIn Updates Table | FICOH - 2 of 3</a:t>
            </a:r>
          </a:p>
        </p:txBody>
      </p:sp>
      <p:graphicFrame>
        <p:nvGraphicFramePr>
          <p:cNvPr id="5" name="Table Placeholder 4">
            <a:extLst>
              <a:ext uri="{FF2B5EF4-FFF2-40B4-BE49-F238E27FC236}">
                <a16:creationId xmlns:a16="http://schemas.microsoft.com/office/drawing/2014/main" id="{6F21FFC2-99D6-495C-81C1-C7F583510086}"/>
              </a:ext>
            </a:extLst>
          </p:cNvPr>
          <p:cNvGraphicFramePr>
            <a:graphicFrameLocks noGrp="1"/>
          </p:cNvGraphicFramePr>
          <p:nvPr>
            <p:ph type="tbl" sz="quarter" idx="13"/>
            <p:extLst>
              <p:ext uri="{D42A27DB-BD31-4B8C-83A1-F6EECF244321}">
                <p14:modId xmlns:p14="http://schemas.microsoft.com/office/powerpoint/2010/main" val="2995360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913776500"/>
                    </a:ext>
                  </a:extLst>
                </a:gridCol>
                <a:gridCol w="905256">
                  <a:extLst>
                    <a:ext uri="{9D8B030D-6E8A-4147-A177-3AD203B41FA5}">
                      <a16:colId xmlns:a16="http://schemas.microsoft.com/office/drawing/2014/main" val="4285991"/>
                    </a:ext>
                  </a:extLst>
                </a:gridCol>
                <a:gridCol w="987552">
                  <a:extLst>
                    <a:ext uri="{9D8B030D-6E8A-4147-A177-3AD203B41FA5}">
                      <a16:colId xmlns:a16="http://schemas.microsoft.com/office/drawing/2014/main" val="1947800778"/>
                    </a:ext>
                  </a:extLst>
                </a:gridCol>
                <a:gridCol w="987552">
                  <a:extLst>
                    <a:ext uri="{9D8B030D-6E8A-4147-A177-3AD203B41FA5}">
                      <a16:colId xmlns:a16="http://schemas.microsoft.com/office/drawing/2014/main" val="3026094308"/>
                    </a:ext>
                  </a:extLst>
                </a:gridCol>
                <a:gridCol w="987552">
                  <a:extLst>
                    <a:ext uri="{9D8B030D-6E8A-4147-A177-3AD203B41FA5}">
                      <a16:colId xmlns:a16="http://schemas.microsoft.com/office/drawing/2014/main" val="2175020406"/>
                    </a:ext>
                  </a:extLst>
                </a:gridCol>
                <a:gridCol w="987552">
                  <a:extLst>
                    <a:ext uri="{9D8B030D-6E8A-4147-A177-3AD203B41FA5}">
                      <a16:colId xmlns:a16="http://schemas.microsoft.com/office/drawing/2014/main" val="3736996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94899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First Insurance Company of Hawaii - 2019-01-07 19:04:46 </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share that A.M. Best has affirmed FICOH's A+ (Superior) Financial Strength Rating. Learn more here: http://ow.ly/VECA30ne3D4.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https://media.licdn.com/dms/image/C4E22AQHaHTARSj24Ug/feedshare-shrink_8192/0?e=1550466000&amp;v=beta&amp;t=nRGMH_lYGXPjctOE2eQzpwyteMkLl70G9kj5VeAwkHk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09470995"/>
                  </a:ext>
                </a:extLst>
              </a:tr>
            </a:tbl>
          </a:graphicData>
        </a:graphic>
      </p:graphicFrame>
      <p:sp>
        <p:nvSpPr>
          <p:cNvPr id="4" name="Text Placeholder 3">
            <a:extLst>
              <a:ext uri="{FF2B5EF4-FFF2-40B4-BE49-F238E27FC236}">
                <a16:creationId xmlns:a16="http://schemas.microsoft.com/office/drawing/2014/main" id="{F56D2BAF-63EF-44E9-A1AB-7BDFE7C4C07F}"/>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13503852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192E2-ACD0-490A-8B8E-574FD385F8DE}"/>
              </a:ext>
            </a:extLst>
          </p:cNvPr>
          <p:cNvSpPr>
            <a:spLocks noGrp="1"/>
          </p:cNvSpPr>
          <p:nvPr>
            <p:ph type="title"/>
          </p:nvPr>
        </p:nvSpPr>
        <p:spPr/>
        <p:txBody>
          <a:bodyPr/>
          <a:lstStyle/>
          <a:p>
            <a:r>
              <a:rPr lang="en-US"/>
              <a:t>LinkedIn Updates Table | FICOH - 3 of 3</a:t>
            </a:r>
          </a:p>
        </p:txBody>
      </p:sp>
      <p:graphicFrame>
        <p:nvGraphicFramePr>
          <p:cNvPr id="5" name="Table Placeholder 4">
            <a:extLst>
              <a:ext uri="{FF2B5EF4-FFF2-40B4-BE49-F238E27FC236}">
                <a16:creationId xmlns:a16="http://schemas.microsoft.com/office/drawing/2014/main" id="{9264BA12-A070-480A-ACFD-F004D7BB8190}"/>
              </a:ext>
            </a:extLst>
          </p:cNvPr>
          <p:cNvGraphicFramePr>
            <a:graphicFrameLocks noGrp="1"/>
          </p:cNvGraphicFramePr>
          <p:nvPr>
            <p:ph type="tbl" sz="quarter" idx="13"/>
            <p:extLst>
              <p:ext uri="{D42A27DB-BD31-4B8C-83A1-F6EECF244321}">
                <p14:modId xmlns:p14="http://schemas.microsoft.com/office/powerpoint/2010/main" val="594637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511393452"/>
                    </a:ext>
                  </a:extLst>
                </a:gridCol>
                <a:gridCol w="905256">
                  <a:extLst>
                    <a:ext uri="{9D8B030D-6E8A-4147-A177-3AD203B41FA5}">
                      <a16:colId xmlns:a16="http://schemas.microsoft.com/office/drawing/2014/main" val="2658016229"/>
                    </a:ext>
                  </a:extLst>
                </a:gridCol>
                <a:gridCol w="987552">
                  <a:extLst>
                    <a:ext uri="{9D8B030D-6E8A-4147-A177-3AD203B41FA5}">
                      <a16:colId xmlns:a16="http://schemas.microsoft.com/office/drawing/2014/main" val="4194651663"/>
                    </a:ext>
                  </a:extLst>
                </a:gridCol>
                <a:gridCol w="987552">
                  <a:extLst>
                    <a:ext uri="{9D8B030D-6E8A-4147-A177-3AD203B41FA5}">
                      <a16:colId xmlns:a16="http://schemas.microsoft.com/office/drawing/2014/main" val="1002512132"/>
                    </a:ext>
                  </a:extLst>
                </a:gridCol>
                <a:gridCol w="987552">
                  <a:extLst>
                    <a:ext uri="{9D8B030D-6E8A-4147-A177-3AD203B41FA5}">
                      <a16:colId xmlns:a16="http://schemas.microsoft.com/office/drawing/2014/main" val="1481639858"/>
                    </a:ext>
                  </a:extLst>
                </a:gridCol>
                <a:gridCol w="987552">
                  <a:extLst>
                    <a:ext uri="{9D8B030D-6E8A-4147-A177-3AD203B41FA5}">
                      <a16:colId xmlns:a16="http://schemas.microsoft.com/office/drawing/2014/main" val="693446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41734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First Insurance Company of Hawaii - 2019-01-24 13:48:12 </a:t>
                      </a:r>
                      <a:r>
                        <a:rPr kumimoji="0" lang="en-US" sz="1000" b="0" i="0" u="none" strike="noStrike" kern="1200" cap="none" spc="0" normalizeH="0" baseline="0" noProof="0">
                          <a:ln>
                            <a:noFill/>
                          </a:ln>
                          <a:solidFill>
                            <a:prstClr val="black"/>
                          </a:solidFill>
                          <a:effectLst/>
                          <a:uLnTx/>
                          <a:uFillTx/>
                          <a:latin typeface="+mn-lt"/>
                          <a:ea typeface="+mn-ea"/>
                          <a:cs typeface="+mn-cs"/>
                        </a:rPr>
                        <a:t>
  First Insurance donated a record 2,000 to Hawaii nonprofits in 2018, including ,000 to Hawaii Meals on Wheels. #charitablegiving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https://media.licdn.com/media-proxy/ext?w=534&amp;h=354&amp;f=n&amp;hash=fouAgSDUVc3OllBFt%2F3AEBrMxeE%3D&amp;ora=1%2CaFBCTXdkRmpGL2lvQUFBPQ%2CxAVta5g-0R69hAxUxBUi76bPrkC9q0pCQYvdTTGiXiK1oojfJ2q9JpmOPev--kAXZnZBxw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775173527"/>
                  </a:ext>
                </a:extLst>
              </a:tr>
            </a:tbl>
          </a:graphicData>
        </a:graphic>
      </p:graphicFrame>
      <p:sp>
        <p:nvSpPr>
          <p:cNvPr id="4" name="Text Placeholder 3">
            <a:extLst>
              <a:ext uri="{FF2B5EF4-FFF2-40B4-BE49-F238E27FC236}">
                <a16:creationId xmlns:a16="http://schemas.microsoft.com/office/drawing/2014/main" id="{90C6F56C-9524-4C8C-9289-D9D24ED20E84}"/>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4836362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73A48-3787-448D-9C95-25D0F30AA6D5}"/>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2C6C1275-AFCB-416C-B12A-D361CB304873}"/>
              </a:ext>
            </a:extLst>
          </p:cNvPr>
          <p:cNvGraphicFramePr>
            <a:graphicFrameLocks noGrp="1"/>
          </p:cNvGraphicFramePr>
          <p:nvPr>
            <p:ph type="tbl" sz="quarter" idx="13"/>
            <p:extLst>
              <p:ext uri="{D42A27DB-BD31-4B8C-83A1-F6EECF244321}">
                <p14:modId xmlns:p14="http://schemas.microsoft.com/office/powerpoint/2010/main" val="3329194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99949514"/>
                    </a:ext>
                  </a:extLst>
                </a:gridCol>
                <a:gridCol w="699516">
                  <a:extLst>
                    <a:ext uri="{9D8B030D-6E8A-4147-A177-3AD203B41FA5}">
                      <a16:colId xmlns:a16="http://schemas.microsoft.com/office/drawing/2014/main" val="1412316718"/>
                    </a:ext>
                  </a:extLst>
                </a:gridCol>
                <a:gridCol w="699516">
                  <a:extLst>
                    <a:ext uri="{9D8B030D-6E8A-4147-A177-3AD203B41FA5}">
                      <a16:colId xmlns:a16="http://schemas.microsoft.com/office/drawing/2014/main" val="2464877215"/>
                    </a:ext>
                  </a:extLst>
                </a:gridCol>
                <a:gridCol w="658368">
                  <a:extLst>
                    <a:ext uri="{9D8B030D-6E8A-4147-A177-3AD203B41FA5}">
                      <a16:colId xmlns:a16="http://schemas.microsoft.com/office/drawing/2014/main" val="2966569287"/>
                    </a:ext>
                  </a:extLst>
                </a:gridCol>
                <a:gridCol w="658368">
                  <a:extLst>
                    <a:ext uri="{9D8B030D-6E8A-4147-A177-3AD203B41FA5}">
                      <a16:colId xmlns:a16="http://schemas.microsoft.com/office/drawing/2014/main" val="3516765560"/>
                    </a:ext>
                  </a:extLst>
                </a:gridCol>
                <a:gridCol w="658368">
                  <a:extLst>
                    <a:ext uri="{9D8B030D-6E8A-4147-A177-3AD203B41FA5}">
                      <a16:colId xmlns:a16="http://schemas.microsoft.com/office/drawing/2014/main" val="1013526722"/>
                    </a:ext>
                  </a:extLst>
                </a:gridCol>
                <a:gridCol w="699516">
                  <a:extLst>
                    <a:ext uri="{9D8B030D-6E8A-4147-A177-3AD203B41FA5}">
                      <a16:colId xmlns:a16="http://schemas.microsoft.com/office/drawing/2014/main" val="980268387"/>
                    </a:ext>
                  </a:extLst>
                </a:gridCol>
                <a:gridCol w="699516">
                  <a:extLst>
                    <a:ext uri="{9D8B030D-6E8A-4147-A177-3AD203B41FA5}">
                      <a16:colId xmlns:a16="http://schemas.microsoft.com/office/drawing/2014/main" val="1528937847"/>
                    </a:ext>
                  </a:extLst>
                </a:gridCol>
                <a:gridCol w="699516">
                  <a:extLst>
                    <a:ext uri="{9D8B030D-6E8A-4147-A177-3AD203B41FA5}">
                      <a16:colId xmlns:a16="http://schemas.microsoft.com/office/drawing/2014/main" val="442285080"/>
                    </a:ext>
                  </a:extLst>
                </a:gridCol>
                <a:gridCol w="658368">
                  <a:extLst>
                    <a:ext uri="{9D8B030D-6E8A-4147-A177-3AD203B41FA5}">
                      <a16:colId xmlns:a16="http://schemas.microsoft.com/office/drawing/2014/main" val="126116773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275803989"/>
                  </a:ext>
                </a:extLst>
              </a:tr>
              <a:tr h="370840">
                <a:tc>
                  <a:txBody>
                    <a:bodyPr/>
                    <a:lstStyle/>
                    <a:p>
                      <a:r>
                        <a:rPr lang="en-US" sz="1000"/>
                        <a:t>firstinshi</a:t>
                      </a:r>
                    </a:p>
                  </a:txBody>
                  <a:tcPr/>
                </a:tc>
                <a:tc>
                  <a:txBody>
                    <a:bodyPr/>
                    <a:lstStyle/>
                    <a:p>
                      <a:r>
                        <a:rPr lang="en-US" sz="1000"/>
                        <a:t>2375</a:t>
                      </a:r>
                    </a:p>
                  </a:txBody>
                  <a:tcPr/>
                </a:tc>
                <a:tc>
                  <a:txBody>
                    <a:bodyPr/>
                    <a:lstStyle/>
                    <a:p>
                      <a:r>
                        <a:rPr lang="en-US" sz="1000"/>
                        <a:t>0</a:t>
                      </a:r>
                    </a:p>
                  </a:txBody>
                  <a:tcPr/>
                </a:tc>
                <a:tc>
                  <a:txBody>
                    <a:bodyPr/>
                    <a:lstStyle/>
                    <a:p>
                      <a:r>
                        <a:rPr lang="en-US" sz="1000"/>
                        <a:t>21</a:t>
                      </a:r>
                    </a:p>
                  </a:txBody>
                  <a:tcPr/>
                </a:tc>
                <a:tc>
                  <a:txBody>
                    <a:bodyPr/>
                    <a:lstStyle/>
                    <a:p>
                      <a:r>
                        <a:rPr lang="en-US" sz="1000"/>
                        <a:t>0</a:t>
                      </a:r>
                    </a:p>
                  </a:txBody>
                  <a:tcPr/>
                </a:tc>
                <a:tc>
                  <a:txBody>
                    <a:bodyPr/>
                    <a:lstStyle/>
                    <a:p>
                      <a:r>
                        <a:rPr lang="en-US" sz="1000"/>
                        <a:t>0</a:t>
                      </a:r>
                    </a:p>
                  </a:txBody>
                  <a:tcPr/>
                </a:tc>
                <a:tc>
                  <a:txBody>
                    <a:bodyPr/>
                    <a:lstStyle/>
                    <a:p>
                      <a:r>
                        <a:rPr lang="en-US" sz="1000"/>
                        <a:t>21</a:t>
                      </a:r>
                    </a:p>
                  </a:txBody>
                  <a:tcPr/>
                </a:tc>
                <a:tc>
                  <a:txBody>
                    <a:bodyPr/>
                    <a:lstStyle/>
                    <a:p>
                      <a:r>
                        <a:rPr lang="en-US" sz="1000"/>
                        <a:t>601</a:t>
                      </a:r>
                    </a:p>
                  </a:txBody>
                  <a:tcPr/>
                </a:tc>
                <a:tc>
                  <a:txBody>
                    <a:bodyPr/>
                    <a:lstStyle/>
                    <a:p>
                      <a:r>
                        <a:rPr lang="en-US" sz="1000"/>
                        <a:t>6</a:t>
                      </a:r>
                    </a:p>
                  </a:txBody>
                  <a:tcPr/>
                </a:tc>
                <a:tc>
                  <a:txBody>
                    <a:bodyPr/>
                    <a:lstStyle/>
                    <a:p>
                      <a:r>
                        <a:rPr lang="en-US" sz="1000"/>
                        <a:t>1.2170 %</a:t>
                      </a:r>
                    </a:p>
                  </a:txBody>
                  <a:tcPr/>
                </a:tc>
                <a:extLst>
                  <a:ext uri="{0D108BD9-81ED-4DB2-BD59-A6C34878D82A}">
                    <a16:rowId xmlns:a16="http://schemas.microsoft.com/office/drawing/2014/main" val="1598287001"/>
                  </a:ext>
                </a:extLst>
              </a:tr>
            </a:tbl>
          </a:graphicData>
        </a:graphic>
      </p:graphicFrame>
      <p:sp>
        <p:nvSpPr>
          <p:cNvPr id="4" name="Text Placeholder 3">
            <a:extLst>
              <a:ext uri="{FF2B5EF4-FFF2-40B4-BE49-F238E27FC236}">
                <a16:creationId xmlns:a16="http://schemas.microsoft.com/office/drawing/2014/main" id="{6DE77832-F215-4D88-B97D-827A795BBB63}"/>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2412696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7B289-DE93-4AE5-8D95-C763A700CCC6}"/>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9A1888A7-28AC-49B1-B9CC-DB3C5141CD2F}"/>
              </a:ext>
            </a:extLst>
          </p:cNvPr>
          <p:cNvGraphicFramePr>
            <a:graphicFrameLocks noGrp="1"/>
          </p:cNvGraphicFramePr>
          <p:nvPr>
            <p:ph type="chart" sz="quarter" idx="13"/>
            <p:extLst>
              <p:ext uri="{D42A27DB-BD31-4B8C-83A1-F6EECF244321}">
                <p14:modId xmlns:p14="http://schemas.microsoft.com/office/powerpoint/2010/main" val="20802902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8C949C-104F-4956-9801-22C0A273F14F}"/>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F3429CFB-5875-4C05-BF88-A394F6D263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49291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BC76C-4C65-4102-B0D3-B4D97E9581E2}"/>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9C4FF64A-2C98-4DC8-9995-599EE6AB1F62}"/>
              </a:ext>
            </a:extLst>
          </p:cNvPr>
          <p:cNvGraphicFramePr>
            <a:graphicFrameLocks noGrp="1"/>
          </p:cNvGraphicFramePr>
          <p:nvPr>
            <p:ph type="chart" sz="quarter" idx="13"/>
            <p:extLst>
              <p:ext uri="{D42A27DB-BD31-4B8C-83A1-F6EECF244321}">
                <p14:modId xmlns:p14="http://schemas.microsoft.com/office/powerpoint/2010/main" val="9521543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A0C7E2-354A-43F3-BCCC-CBBD5B1CB578}"/>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3007AE2B-581C-4CA2-9CFE-A1F2EEA4B9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95442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07159-9D6E-43AF-AF32-92C71D54627E}"/>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F983A7E4-0C80-41D3-AF6A-FCD6CB10F7F0}"/>
              </a:ext>
            </a:extLst>
          </p:cNvPr>
          <p:cNvGraphicFramePr>
            <a:graphicFrameLocks noGrp="1"/>
          </p:cNvGraphicFramePr>
          <p:nvPr>
            <p:ph type="tbl" sz="quarter" idx="13"/>
            <p:extLst>
              <p:ext uri="{D42A27DB-BD31-4B8C-83A1-F6EECF244321}">
                <p14:modId xmlns:p14="http://schemas.microsoft.com/office/powerpoint/2010/main" val="3369298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03625617"/>
                    </a:ext>
                  </a:extLst>
                </a:gridCol>
                <a:gridCol w="987552">
                  <a:extLst>
                    <a:ext uri="{9D8B030D-6E8A-4147-A177-3AD203B41FA5}">
                      <a16:colId xmlns:a16="http://schemas.microsoft.com/office/drawing/2014/main" val="2958362626"/>
                    </a:ext>
                  </a:extLst>
                </a:gridCol>
                <a:gridCol w="987552">
                  <a:extLst>
                    <a:ext uri="{9D8B030D-6E8A-4147-A177-3AD203B41FA5}">
                      <a16:colId xmlns:a16="http://schemas.microsoft.com/office/drawing/2014/main" val="4282407912"/>
                    </a:ext>
                  </a:extLst>
                </a:gridCol>
                <a:gridCol w="987552">
                  <a:extLst>
                    <a:ext uri="{9D8B030D-6E8A-4147-A177-3AD203B41FA5}">
                      <a16:colId xmlns:a16="http://schemas.microsoft.com/office/drawing/2014/main" val="2980097626"/>
                    </a:ext>
                  </a:extLst>
                </a:gridCol>
                <a:gridCol w="987552">
                  <a:extLst>
                    <a:ext uri="{9D8B030D-6E8A-4147-A177-3AD203B41FA5}">
                      <a16:colId xmlns:a16="http://schemas.microsoft.com/office/drawing/2014/main" val="2529239411"/>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003162294"/>
                  </a:ext>
                </a:extLst>
              </a:tr>
              <a:tr h="370840">
                <a:tc>
                  <a:txBody>
                    <a:bodyPr/>
                    <a:lstStyle/>
                    <a:p>
                      <a:r>
                        <a:rPr lang="en-US" sz="1000" b="1"/>
                        <a:t>firstinshi - 2019-01-14 21:50:04 </a:t>
                      </a:r>
                      <a:r>
                        <a:rPr lang="en-US" sz="1000"/>
                        <a:t>
 Exciting news: First Insurance has selected 1001 Kamokila Boulevard in #Kapolei as the location for our West Oahu satellite office. We are aiming to open the office in spring 2019. The office will occupy a portion of the building's 3rd floor. Although we have a growing number of telecommuters, FICOH associates have mostly been working out of a single building (First Insurance Center by Thomas Square) for decades. Opening a satellite office is a big and exciting change - especially for our associates who live on the west side! #kapolei #westoahu #satelliteoffice #teamficoh #worklifebalance #hitraffic</a:t>
                      </a:r>
                    </a:p>
                  </a:txBody>
                  <a:tcPr/>
                </a:tc>
                <a:tc>
                  <a:txBody>
                    <a:bodyPr/>
                    <a:lstStyle/>
                    <a:p>
                      <a:r>
                        <a:rPr lang="en-US" sz="1000"/>
                        <a:t>51</a:t>
                      </a:r>
                    </a:p>
                  </a:txBody>
                  <a:tcPr/>
                </a:tc>
                <a:tc>
                  <a:txBody>
                    <a:bodyPr/>
                    <a:lstStyle/>
                    <a:p>
                      <a:r>
                        <a:rPr lang="en-US" sz="1000"/>
                        <a:t>0</a:t>
                      </a:r>
                    </a:p>
                  </a:txBody>
                  <a:tcPr/>
                </a:tc>
                <a:tc>
                  <a:txBody>
                    <a:bodyPr/>
                    <a:lstStyle/>
                    <a:p>
                      <a:r>
                        <a:rPr lang="en-US" sz="1000"/>
                        <a:t>2.1492 %</a:t>
                      </a:r>
                    </a:p>
                  </a:txBody>
                  <a:tcPr/>
                </a:tc>
                <a:tc>
                  <a:txBody>
                    <a:bodyPr/>
                    <a:lstStyle/>
                    <a:p>
                      <a:r>
                        <a:rPr lang="en-US" sz="1000"/>
                        <a:t>Image</a:t>
                      </a:r>
                    </a:p>
                  </a:txBody>
                  <a:tcPr/>
                </a:tc>
                <a:extLst>
                  <a:ext uri="{0D108BD9-81ED-4DB2-BD59-A6C34878D82A}">
                    <a16:rowId xmlns:a16="http://schemas.microsoft.com/office/drawing/2014/main" val="3153660671"/>
                  </a:ext>
                </a:extLst>
              </a:tr>
              <a:tr h="370840">
                <a:tc>
                  <a:txBody>
                    <a:bodyPr/>
                    <a:lstStyle/>
                    <a:p>
                      <a:r>
                        <a:rPr lang="en-US" sz="1000" b="1"/>
                        <a:t>firstinshi - 2019-01-22 22:15:25 </a:t>
                      </a:r>
                      <a:r>
                        <a:rPr lang="en-US" sz="1000"/>
                        <a:t>
 Who remembers our TV ad where the photographer falls in the water with his equipment? We shot it on the east side of Oahu at this beautiful beach. Photo by Aimie D. of our Finance department. #eternitybeach #halonabeachcove #oahu</a:t>
                      </a:r>
                    </a:p>
                  </a:txBody>
                  <a:tcPr/>
                </a:tc>
                <a:tc>
                  <a:txBody>
                    <a:bodyPr/>
                    <a:lstStyle/>
                    <a:p>
                      <a:r>
                        <a:rPr lang="en-US" sz="1000"/>
                        <a:t>38</a:t>
                      </a:r>
                    </a:p>
                  </a:txBody>
                  <a:tcPr/>
                </a:tc>
                <a:tc>
                  <a:txBody>
                    <a:bodyPr/>
                    <a:lstStyle/>
                    <a:p>
                      <a:r>
                        <a:rPr lang="en-US" sz="1000"/>
                        <a:t>1</a:t>
                      </a:r>
                    </a:p>
                  </a:txBody>
                  <a:tcPr/>
                </a:tc>
                <a:tc>
                  <a:txBody>
                    <a:bodyPr/>
                    <a:lstStyle/>
                    <a:p>
                      <a:r>
                        <a:rPr lang="en-US" sz="1000"/>
                        <a:t>1.6428 %</a:t>
                      </a:r>
                    </a:p>
                  </a:txBody>
                  <a:tcPr/>
                </a:tc>
                <a:tc>
                  <a:txBody>
                    <a:bodyPr/>
                    <a:lstStyle/>
                    <a:p>
                      <a:r>
                        <a:rPr lang="en-US" sz="1000"/>
                        <a:t>Image</a:t>
                      </a:r>
                    </a:p>
                  </a:txBody>
                  <a:tcPr/>
                </a:tc>
                <a:extLst>
                  <a:ext uri="{0D108BD9-81ED-4DB2-BD59-A6C34878D82A}">
                    <a16:rowId xmlns:a16="http://schemas.microsoft.com/office/drawing/2014/main" val="2808011918"/>
                  </a:ext>
                </a:extLst>
              </a:tr>
              <a:tr h="370840">
                <a:tc>
                  <a:txBody>
                    <a:bodyPr/>
                    <a:lstStyle/>
                    <a:p>
                      <a:r>
                        <a:rPr lang="en-US" sz="1000" b="1"/>
                        <a:t>firstinshi - 2019-01-23 22:10:54 </a:t>
                      </a:r>
                      <a:r>
                        <a:rPr lang="en-US" sz="1000"/>
                        <a:t>
 Wow... The view from the top of the First Hawaiian Center is spectacular. Snapped this photo before our Majikira Forum community event on Jan. 10th. #birdseyeview #honolulu #downtownhonolulu #whataview #teamficoh</a:t>
                      </a:r>
                    </a:p>
                  </a:txBody>
                  <a:tcPr/>
                </a:tc>
                <a:tc>
                  <a:txBody>
                    <a:bodyPr/>
                    <a:lstStyle/>
                    <a:p>
                      <a:r>
                        <a:rPr lang="en-US" sz="1000"/>
                        <a:t>39</a:t>
                      </a:r>
                    </a:p>
                  </a:txBody>
                  <a:tcPr/>
                </a:tc>
                <a:tc>
                  <a:txBody>
                    <a:bodyPr/>
                    <a:lstStyle/>
                    <a:p>
                      <a:r>
                        <a:rPr lang="en-US" sz="1000"/>
                        <a:t>0</a:t>
                      </a:r>
                    </a:p>
                  </a:txBody>
                  <a:tcPr/>
                </a:tc>
                <a:tc>
                  <a:txBody>
                    <a:bodyPr/>
                    <a:lstStyle/>
                    <a:p>
                      <a:r>
                        <a:rPr lang="en-US" sz="1000"/>
                        <a:t>1.6407 %</a:t>
                      </a:r>
                    </a:p>
                  </a:txBody>
                  <a:tcPr/>
                </a:tc>
                <a:tc>
                  <a:txBody>
                    <a:bodyPr/>
                    <a:lstStyle/>
                    <a:p>
                      <a:r>
                        <a:rPr lang="en-US" sz="1000"/>
                        <a:t>Image</a:t>
                      </a:r>
                    </a:p>
                  </a:txBody>
                  <a:tcPr/>
                </a:tc>
                <a:extLst>
                  <a:ext uri="{0D108BD9-81ED-4DB2-BD59-A6C34878D82A}">
                    <a16:rowId xmlns:a16="http://schemas.microsoft.com/office/drawing/2014/main" val="3903102094"/>
                  </a:ext>
                </a:extLst>
              </a:tr>
              <a:tr h="370840">
                <a:tc>
                  <a:txBody>
                    <a:bodyPr/>
                    <a:lstStyle/>
                    <a:p>
                      <a:r>
                        <a:rPr lang="en-US" sz="1000" b="1"/>
                        <a:t>firstinshi - 2019-01-28 18:42:33 </a:t>
                      </a:r>
                      <a:r>
                        <a:rPr lang="en-US" sz="1000"/>
                        <a:t>
 In celebration of National #FunAtWork Day, we've compiled some of our favorite #teamficoh photos from 2018 of associates having fun in the office. Who says working for an #insurance company is boring? #NationalFunAtWorkDay #FunAtWorkDay #nowhiring #instajob #insurancecareers #GoodCompany</a:t>
                      </a:r>
                    </a:p>
                  </a:txBody>
                  <a:tcPr/>
                </a:tc>
                <a:tc>
                  <a:txBody>
                    <a:bodyPr/>
                    <a:lstStyle/>
                    <a:p>
                      <a:r>
                        <a:rPr lang="en-US" sz="1000"/>
                        <a:t>39</a:t>
                      </a:r>
                    </a:p>
                  </a:txBody>
                  <a:tcPr/>
                </a:tc>
                <a:tc>
                  <a:txBody>
                    <a:bodyPr/>
                    <a:lstStyle/>
                    <a:p>
                      <a:r>
                        <a:rPr lang="en-US" sz="1000"/>
                        <a:t>0</a:t>
                      </a:r>
                    </a:p>
                  </a:txBody>
                  <a:tcPr/>
                </a:tc>
                <a:tc>
                  <a:txBody>
                    <a:bodyPr/>
                    <a:lstStyle/>
                    <a:p>
                      <a:r>
                        <a:rPr lang="en-US" sz="1000"/>
                        <a:t>1.6400 %</a:t>
                      </a:r>
                    </a:p>
                  </a:txBody>
                  <a:tcPr/>
                </a:tc>
                <a:tc>
                  <a:txBody>
                    <a:bodyPr/>
                    <a:lstStyle/>
                    <a:p>
                      <a:r>
                        <a:rPr lang="en-US" sz="1000"/>
                        <a:t>Image</a:t>
                      </a:r>
                    </a:p>
                  </a:txBody>
                  <a:tcPr/>
                </a:tc>
                <a:extLst>
                  <a:ext uri="{0D108BD9-81ED-4DB2-BD59-A6C34878D82A}">
                    <a16:rowId xmlns:a16="http://schemas.microsoft.com/office/drawing/2014/main" val="282852032"/>
                  </a:ext>
                </a:extLst>
              </a:tr>
              <a:tr h="370840">
                <a:tc>
                  <a:txBody>
                    <a:bodyPr/>
                    <a:lstStyle/>
                    <a:p>
                      <a:r>
                        <a:rPr lang="en-US" sz="1000" b="1"/>
                        <a:t>firstinshi - 2019-01-17 22:00:18 </a:t>
                      </a:r>
                      <a:r>
                        <a:rPr lang="en-US" sz="1000"/>
                        <a:t>
 We're excited to have three new interns with us from shidlercollege. Over the next several months, they'll learn about the insurance industry and all aspects of our operation. We love insurance. We hope by the end of the internship, they'll love it too! #insurancecareers #teamficoh #internships #insurance</a:t>
                      </a:r>
                    </a:p>
                  </a:txBody>
                  <a:tcPr/>
                </a:tc>
                <a:tc>
                  <a:txBody>
                    <a:bodyPr/>
                    <a:lstStyle/>
                    <a:p>
                      <a:r>
                        <a:rPr lang="en-US" sz="1000"/>
                        <a:t>38</a:t>
                      </a:r>
                    </a:p>
                  </a:txBody>
                  <a:tcPr/>
                </a:tc>
                <a:tc>
                  <a:txBody>
                    <a:bodyPr/>
                    <a:lstStyle/>
                    <a:p>
                      <a:r>
                        <a:rPr lang="en-US" sz="1000"/>
                        <a:t>1</a:t>
                      </a:r>
                    </a:p>
                  </a:txBody>
                  <a:tcPr/>
                </a:tc>
                <a:tc>
                  <a:txBody>
                    <a:bodyPr/>
                    <a:lstStyle/>
                    <a:p>
                      <a:r>
                        <a:rPr lang="en-US" sz="1000"/>
                        <a:t>1.6393 %</a:t>
                      </a:r>
                    </a:p>
                  </a:txBody>
                  <a:tcPr/>
                </a:tc>
                <a:tc>
                  <a:txBody>
                    <a:bodyPr/>
                    <a:lstStyle/>
                    <a:p>
                      <a:r>
                        <a:rPr lang="en-US" sz="1000"/>
                        <a:t>Image</a:t>
                      </a:r>
                    </a:p>
                  </a:txBody>
                  <a:tcPr/>
                </a:tc>
                <a:extLst>
                  <a:ext uri="{0D108BD9-81ED-4DB2-BD59-A6C34878D82A}">
                    <a16:rowId xmlns:a16="http://schemas.microsoft.com/office/drawing/2014/main" val="612445318"/>
                  </a:ext>
                </a:extLst>
              </a:tr>
            </a:tbl>
          </a:graphicData>
        </a:graphic>
      </p:graphicFrame>
      <p:sp>
        <p:nvSpPr>
          <p:cNvPr id="4" name="Text Placeholder 3">
            <a:extLst>
              <a:ext uri="{FF2B5EF4-FFF2-40B4-BE49-F238E27FC236}">
                <a16:creationId xmlns:a16="http://schemas.microsoft.com/office/drawing/2014/main" id="{CF7C78D3-A4A3-40A8-96E2-096CDB96C041}"/>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35283063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0E79E-6413-4A7E-AE32-758BAE9CA452}"/>
              </a:ext>
            </a:extLst>
          </p:cNvPr>
          <p:cNvSpPr>
            <a:spLocks noGrp="1"/>
          </p:cNvSpPr>
          <p:nvPr>
            <p:ph type="title"/>
          </p:nvPr>
        </p:nvSpPr>
        <p:spPr/>
        <p:txBody>
          <a:bodyPr/>
          <a:lstStyle/>
          <a:p>
            <a:r>
              <a:rPr lang="en-US"/>
              <a:t>Instagram Stories Table  | FICOH</a:t>
            </a:r>
          </a:p>
        </p:txBody>
      </p:sp>
      <p:graphicFrame>
        <p:nvGraphicFramePr>
          <p:cNvPr id="5" name="Table Placeholder 4">
            <a:extLst>
              <a:ext uri="{FF2B5EF4-FFF2-40B4-BE49-F238E27FC236}">
                <a16:creationId xmlns:a16="http://schemas.microsoft.com/office/drawing/2014/main" id="{52CD36BC-795D-4569-92F1-5498D567C4B3}"/>
              </a:ext>
            </a:extLst>
          </p:cNvPr>
          <p:cNvGraphicFramePr>
            <a:graphicFrameLocks noGrp="1"/>
          </p:cNvGraphicFramePr>
          <p:nvPr>
            <p:ph type="tbl" sz="quarter" idx="13"/>
            <p:extLst>
              <p:ext uri="{D42A27DB-BD31-4B8C-83A1-F6EECF244321}">
                <p14:modId xmlns:p14="http://schemas.microsoft.com/office/powerpoint/2010/main" val="3671143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682206227"/>
                    </a:ext>
                  </a:extLst>
                </a:gridCol>
                <a:gridCol w="1645920">
                  <a:extLst>
                    <a:ext uri="{9D8B030D-6E8A-4147-A177-3AD203B41FA5}">
                      <a16:colId xmlns:a16="http://schemas.microsoft.com/office/drawing/2014/main" val="1068798921"/>
                    </a:ext>
                  </a:extLst>
                </a:gridCol>
                <a:gridCol w="658368">
                  <a:extLst>
                    <a:ext uri="{9D8B030D-6E8A-4147-A177-3AD203B41FA5}">
                      <a16:colId xmlns:a16="http://schemas.microsoft.com/office/drawing/2014/main" val="2902337487"/>
                    </a:ext>
                  </a:extLst>
                </a:gridCol>
                <a:gridCol w="658368">
                  <a:extLst>
                    <a:ext uri="{9D8B030D-6E8A-4147-A177-3AD203B41FA5}">
                      <a16:colId xmlns:a16="http://schemas.microsoft.com/office/drawing/2014/main" val="3360695843"/>
                    </a:ext>
                  </a:extLst>
                </a:gridCol>
                <a:gridCol w="658368">
                  <a:extLst>
                    <a:ext uri="{9D8B030D-6E8A-4147-A177-3AD203B41FA5}">
                      <a16:colId xmlns:a16="http://schemas.microsoft.com/office/drawing/2014/main" val="1396001215"/>
                    </a:ext>
                  </a:extLst>
                </a:gridCol>
                <a:gridCol w="658368">
                  <a:extLst>
                    <a:ext uri="{9D8B030D-6E8A-4147-A177-3AD203B41FA5}">
                      <a16:colId xmlns:a16="http://schemas.microsoft.com/office/drawing/2014/main" val="717812250"/>
                    </a:ext>
                  </a:extLst>
                </a:gridCol>
                <a:gridCol w="658368">
                  <a:extLst>
                    <a:ext uri="{9D8B030D-6E8A-4147-A177-3AD203B41FA5}">
                      <a16:colId xmlns:a16="http://schemas.microsoft.com/office/drawing/2014/main" val="2847926043"/>
                    </a:ext>
                  </a:extLst>
                </a:gridCol>
                <a:gridCol w="658368">
                  <a:extLst>
                    <a:ext uri="{9D8B030D-6E8A-4147-A177-3AD203B41FA5}">
                      <a16:colId xmlns:a16="http://schemas.microsoft.com/office/drawing/2014/main" val="722905471"/>
                    </a:ext>
                  </a:extLst>
                </a:gridCol>
                <a:gridCol w="658368">
                  <a:extLst>
                    <a:ext uri="{9D8B030D-6E8A-4147-A177-3AD203B41FA5}">
                      <a16:colId xmlns:a16="http://schemas.microsoft.com/office/drawing/2014/main" val="4245493071"/>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2204296166"/>
                  </a:ext>
                </a:extLst>
              </a:tr>
              <a:tr h="370840">
                <a:tc>
                  <a:txBody>
                    <a:bodyPr/>
                    <a:lstStyle/>
                    <a:p>
                      <a:r>
                        <a:rPr lang="en-US" sz="1000" b="1"/>
                        <a:t>firstinshi - 2019-01-31 14:19:27 </a:t>
                      </a:r>
                      <a:r>
                        <a:rPr lang="en-US" sz="1000"/>
                        <a:t>
 Twinning is winning! Office twins 😄</a:t>
                      </a:r>
                    </a:p>
                  </a:txBody>
                  <a:tcPr/>
                </a:tc>
                <a:tc>
                  <a:txBody>
                    <a:bodyPr/>
                    <a:lstStyle/>
                    <a:p>
                      <a:r>
                        <a:rPr lang="en-US" sz="1000"/>
                        <a:t>https://scontent.xx.fbcdn.net/v/t51.12442-15/50481149_561971580983679_1136402988942909649_n.jpg?_nc_cat=100&amp;_nc_ht=scontent.xx&amp;oh=90f4d2d109c9b66af8bf933453e598e3&amp;oe=5CBE32B3</a:t>
                      </a:r>
                    </a:p>
                  </a:txBody>
                  <a:tcPr/>
                </a:tc>
                <a:tc>
                  <a:txBody>
                    <a:bodyPr/>
                    <a:lstStyle/>
                    <a:p>
                      <a:r>
                        <a:rPr lang="en-US" sz="1000"/>
                        <a:t>Image</a:t>
                      </a:r>
                    </a:p>
                  </a:txBody>
                  <a:tcPr/>
                </a:tc>
                <a:tc>
                  <a:txBody>
                    <a:bodyPr/>
                    <a:lstStyle/>
                    <a:p>
                      <a:r>
                        <a:rPr lang="en-US" sz="1000"/>
                        <a:t>89</a:t>
                      </a:r>
                    </a:p>
                  </a:txBody>
                  <a:tcPr/>
                </a:tc>
                <a:tc>
                  <a:txBody>
                    <a:bodyPr/>
                    <a:lstStyle/>
                    <a:p>
                      <a:r>
                        <a:rPr lang="en-US" sz="1000"/>
                        <a:t>72</a:t>
                      </a:r>
                    </a:p>
                  </a:txBody>
                  <a:tcPr/>
                </a:tc>
                <a:tc>
                  <a:txBody>
                    <a:bodyPr/>
                    <a:lstStyle/>
                    <a:p>
                      <a:r>
                        <a:rPr lang="en-US" sz="1000"/>
                        <a:t>0</a:t>
                      </a:r>
                    </a:p>
                  </a:txBody>
                  <a:tcPr/>
                </a:tc>
                <a:tc>
                  <a:txBody>
                    <a:bodyPr/>
                    <a:lstStyle/>
                    <a:p>
                      <a:r>
                        <a:rPr lang="en-US" sz="1000"/>
                        <a:t>12</a:t>
                      </a:r>
                    </a:p>
                  </a:txBody>
                  <a:tcPr/>
                </a:tc>
                <a:tc>
                  <a:txBody>
                    <a:bodyPr/>
                    <a:lstStyle/>
                    <a:p>
                      <a:r>
                        <a:rPr lang="en-US" sz="1000"/>
                        <a:t>34</a:t>
                      </a:r>
                    </a:p>
                  </a:txBody>
                  <a:tcPr/>
                </a:tc>
                <a:tc>
                  <a:txBody>
                    <a:bodyPr/>
                    <a:lstStyle/>
                    <a:p>
                      <a:r>
                        <a:rPr lang="en-US" sz="1000"/>
                        <a:t>0</a:t>
                      </a:r>
                    </a:p>
                  </a:txBody>
                  <a:tcPr/>
                </a:tc>
                <a:extLst>
                  <a:ext uri="{0D108BD9-81ED-4DB2-BD59-A6C34878D82A}">
                    <a16:rowId xmlns:a16="http://schemas.microsoft.com/office/drawing/2014/main" val="3259168072"/>
                  </a:ext>
                </a:extLst>
              </a:tr>
            </a:tbl>
          </a:graphicData>
        </a:graphic>
      </p:graphicFrame>
      <p:sp>
        <p:nvSpPr>
          <p:cNvPr id="4" name="Text Placeholder 3">
            <a:extLst>
              <a:ext uri="{FF2B5EF4-FFF2-40B4-BE49-F238E27FC236}">
                <a16:creationId xmlns:a16="http://schemas.microsoft.com/office/drawing/2014/main" id="{CB631E1D-742A-4647-B9DC-A3B65281050F}"/>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34894067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D93E9-9552-4AC1-B476-61D219119F89}"/>
              </a:ext>
            </a:extLst>
          </p:cNvPr>
          <p:cNvSpPr>
            <a:spLocks noGrp="1"/>
          </p:cNvSpPr>
          <p:nvPr>
            <p:ph type="title"/>
          </p:nvPr>
        </p:nvSpPr>
        <p:spPr/>
        <p:txBody>
          <a:bodyPr/>
          <a:lstStyle/>
          <a:p>
            <a:r>
              <a:rPr lang="en-US"/>
              <a:t>Instagram Stories Key Metrics Table | FICOH</a:t>
            </a:r>
          </a:p>
        </p:txBody>
      </p:sp>
      <p:graphicFrame>
        <p:nvGraphicFramePr>
          <p:cNvPr id="5" name="Table Placeholder 4">
            <a:extLst>
              <a:ext uri="{FF2B5EF4-FFF2-40B4-BE49-F238E27FC236}">
                <a16:creationId xmlns:a16="http://schemas.microsoft.com/office/drawing/2014/main" id="{107C1333-3348-4488-AFDC-807308405802}"/>
              </a:ext>
            </a:extLst>
          </p:cNvPr>
          <p:cNvGraphicFramePr>
            <a:graphicFrameLocks noGrp="1"/>
          </p:cNvGraphicFramePr>
          <p:nvPr>
            <p:ph type="tbl" sz="quarter" idx="13"/>
            <p:extLst>
              <p:ext uri="{D42A27DB-BD31-4B8C-83A1-F6EECF244321}">
                <p14:modId xmlns:p14="http://schemas.microsoft.com/office/powerpoint/2010/main" val="3785125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341543773"/>
                    </a:ext>
                  </a:extLst>
                </a:gridCol>
                <a:gridCol w="707746">
                  <a:extLst>
                    <a:ext uri="{9D8B030D-6E8A-4147-A177-3AD203B41FA5}">
                      <a16:colId xmlns:a16="http://schemas.microsoft.com/office/drawing/2014/main" val="3760389203"/>
                    </a:ext>
                  </a:extLst>
                </a:gridCol>
                <a:gridCol w="707746">
                  <a:extLst>
                    <a:ext uri="{9D8B030D-6E8A-4147-A177-3AD203B41FA5}">
                      <a16:colId xmlns:a16="http://schemas.microsoft.com/office/drawing/2014/main" val="1048511939"/>
                    </a:ext>
                  </a:extLst>
                </a:gridCol>
                <a:gridCol w="353873">
                  <a:extLst>
                    <a:ext uri="{9D8B030D-6E8A-4147-A177-3AD203B41FA5}">
                      <a16:colId xmlns:a16="http://schemas.microsoft.com/office/drawing/2014/main" val="3789266792"/>
                    </a:ext>
                  </a:extLst>
                </a:gridCol>
                <a:gridCol w="353873">
                  <a:extLst>
                    <a:ext uri="{9D8B030D-6E8A-4147-A177-3AD203B41FA5}">
                      <a16:colId xmlns:a16="http://schemas.microsoft.com/office/drawing/2014/main" val="987380932"/>
                    </a:ext>
                  </a:extLst>
                </a:gridCol>
                <a:gridCol w="707746">
                  <a:extLst>
                    <a:ext uri="{9D8B030D-6E8A-4147-A177-3AD203B41FA5}">
                      <a16:colId xmlns:a16="http://schemas.microsoft.com/office/drawing/2014/main" val="82391514"/>
                    </a:ext>
                  </a:extLst>
                </a:gridCol>
                <a:gridCol w="707746">
                  <a:extLst>
                    <a:ext uri="{9D8B030D-6E8A-4147-A177-3AD203B41FA5}">
                      <a16:colId xmlns:a16="http://schemas.microsoft.com/office/drawing/2014/main" val="130136205"/>
                    </a:ext>
                  </a:extLst>
                </a:gridCol>
                <a:gridCol w="707746">
                  <a:extLst>
                    <a:ext uri="{9D8B030D-6E8A-4147-A177-3AD203B41FA5}">
                      <a16:colId xmlns:a16="http://schemas.microsoft.com/office/drawing/2014/main" val="707642662"/>
                    </a:ext>
                  </a:extLst>
                </a:gridCol>
                <a:gridCol w="707746">
                  <a:extLst>
                    <a:ext uri="{9D8B030D-6E8A-4147-A177-3AD203B41FA5}">
                      <a16:colId xmlns:a16="http://schemas.microsoft.com/office/drawing/2014/main" val="472602438"/>
                    </a:ext>
                  </a:extLst>
                </a:gridCol>
                <a:gridCol w="707746">
                  <a:extLst>
                    <a:ext uri="{9D8B030D-6E8A-4147-A177-3AD203B41FA5}">
                      <a16:colId xmlns:a16="http://schemas.microsoft.com/office/drawing/2014/main" val="3654275803"/>
                    </a:ext>
                  </a:extLst>
                </a:gridCol>
                <a:gridCol w="707746">
                  <a:extLst>
                    <a:ext uri="{9D8B030D-6E8A-4147-A177-3AD203B41FA5}">
                      <a16:colId xmlns:a16="http://schemas.microsoft.com/office/drawing/2014/main" val="3503619231"/>
                    </a:ext>
                  </a:extLst>
                </a:gridCol>
                <a:gridCol w="707746">
                  <a:extLst>
                    <a:ext uri="{9D8B030D-6E8A-4147-A177-3AD203B41FA5}">
                      <a16:colId xmlns:a16="http://schemas.microsoft.com/office/drawing/2014/main" val="1299505182"/>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206002546"/>
                  </a:ext>
                </a:extLst>
              </a:tr>
              <a:tr h="370840">
                <a:tc>
                  <a:txBody>
                    <a:bodyPr/>
                    <a:lstStyle/>
                    <a:p>
                      <a:r>
                        <a:rPr lang="en-US" sz="1000"/>
                        <a:t>firstinshi</a:t>
                      </a:r>
                    </a:p>
                  </a:txBody>
                  <a:tcPr/>
                </a:tc>
                <a:tc>
                  <a:txBody>
                    <a:bodyPr/>
                    <a:lstStyle/>
                    <a:p>
                      <a:r>
                        <a:rPr lang="en-US" sz="1000"/>
                        <a:t>1</a:t>
                      </a:r>
                    </a:p>
                  </a:txBody>
                  <a:tcPr/>
                </a:tc>
                <a:tc>
                  <a:txBody>
                    <a:bodyPr/>
                    <a:lstStyle/>
                    <a:p>
                      <a:r>
                        <a:rPr lang="en-US" sz="1000"/>
                        <a:t>0.4722</a:t>
                      </a:r>
                    </a:p>
                  </a:txBody>
                  <a:tcPr/>
                </a:tc>
                <a:tc>
                  <a:txBody>
                    <a:bodyPr/>
                    <a:lstStyle/>
                    <a:p>
                      <a:r>
                        <a:rPr lang="en-US" sz="1000"/>
                        <a:t>12.00</a:t>
                      </a:r>
                    </a:p>
                  </a:txBody>
                  <a:tcPr/>
                </a:tc>
                <a:tc>
                  <a:txBody>
                    <a:bodyPr/>
                    <a:lstStyle/>
                    <a:p>
                      <a:r>
                        <a:rPr lang="en-US" sz="1000"/>
                        <a:t>0.00</a:t>
                      </a:r>
                    </a:p>
                  </a:txBody>
                  <a:tcPr/>
                </a:tc>
                <a:tc>
                  <a:txBody>
                    <a:bodyPr/>
                    <a:lstStyle/>
                    <a:p>
                      <a:r>
                        <a:rPr lang="en-US" sz="1000"/>
                        <a:t>89.00</a:t>
                      </a:r>
                    </a:p>
                  </a:txBody>
                  <a:tcPr/>
                </a:tc>
                <a:tc>
                  <a:txBody>
                    <a:bodyPr/>
                    <a:lstStyle/>
                    <a:p>
                      <a:r>
                        <a:rPr lang="en-US" sz="1000"/>
                        <a:t>72.00</a:t>
                      </a:r>
                    </a:p>
                  </a:txBody>
                  <a:tcPr/>
                </a:tc>
                <a:tc>
                  <a:txBody>
                    <a:bodyPr/>
                    <a:lstStyle/>
                    <a:p>
                      <a:r>
                        <a:rPr lang="en-US" sz="1000"/>
                        <a:t>34.00</a:t>
                      </a:r>
                    </a:p>
                  </a:txBody>
                  <a:tcPr/>
                </a:tc>
                <a:tc>
                  <a:txBody>
                    <a:bodyPr/>
                    <a:lstStyle/>
                    <a:p>
                      <a:r>
                        <a:rPr lang="en-US" sz="1000"/>
                        <a:t>34.00</a:t>
                      </a:r>
                    </a:p>
                  </a:txBody>
                  <a:tcPr/>
                </a:tc>
                <a:tc>
                  <a:txBody>
                    <a:bodyPr/>
                    <a:lstStyle/>
                    <a:p>
                      <a:r>
                        <a:rPr lang="en-US" sz="1000"/>
                        <a:t>89</a:t>
                      </a:r>
                    </a:p>
                  </a:txBody>
                  <a:tcPr/>
                </a:tc>
                <a:tc>
                  <a:txBody>
                    <a:bodyPr/>
                    <a:lstStyle/>
                    <a:p>
                      <a:r>
                        <a:rPr lang="en-US" sz="1000"/>
                        <a:t>12</a:t>
                      </a:r>
                    </a:p>
                  </a:txBody>
                  <a:tcPr/>
                </a:tc>
                <a:tc>
                  <a:txBody>
                    <a:bodyPr/>
                    <a:lstStyle/>
                    <a:p>
                      <a:r>
                        <a:rPr lang="en-US" sz="1000"/>
                        <a:t>34</a:t>
                      </a:r>
                    </a:p>
                  </a:txBody>
                  <a:tcPr/>
                </a:tc>
                <a:extLst>
                  <a:ext uri="{0D108BD9-81ED-4DB2-BD59-A6C34878D82A}">
                    <a16:rowId xmlns:a16="http://schemas.microsoft.com/office/drawing/2014/main" val="3827435585"/>
                  </a:ext>
                </a:extLst>
              </a:tr>
            </a:tbl>
          </a:graphicData>
        </a:graphic>
      </p:graphicFrame>
      <p:sp>
        <p:nvSpPr>
          <p:cNvPr id="4" name="Text Placeholder 3">
            <a:extLst>
              <a:ext uri="{FF2B5EF4-FFF2-40B4-BE49-F238E27FC236}">
                <a16:creationId xmlns:a16="http://schemas.microsoft.com/office/drawing/2014/main" id="{A53B3B02-6D14-47D0-9141-D92EBE555A72}"/>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17073160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814</Words>
  <Application>Microsoft Office PowerPoint</Application>
  <PresentationFormat>On-screen Show (4:3)</PresentationFormat>
  <Paragraphs>302</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Own and Retweeted Tweets Table | FICOH</vt:lpstr>
      <vt:lpstr>LinkedIn Key Metrics Table | FICOH</vt:lpstr>
      <vt:lpstr>LinkedIn LinkedIn Followers Change | FICOH</vt:lpstr>
      <vt:lpstr>LinkedIn Average Interactions Per LinkedIn Update | FICOH</vt:lpstr>
      <vt:lpstr>LinkedIn Updates Table | FICOH - 1 of 3</vt:lpstr>
      <vt:lpstr>LinkedIn Updates Table | FICOH - 2 of 3</vt:lpstr>
      <vt:lpstr>LinkedIn Updates Table | FICOH - 3 of 3</vt:lpstr>
      <vt:lpstr>Instagram Key Metrics Table | FICOH</vt:lpstr>
      <vt:lpstr>Instagram Instagram Followers Change | FICOH</vt:lpstr>
      <vt:lpstr>Instagram Average Interactions Per Instagram Post | FICOH</vt:lpstr>
      <vt:lpstr>Instagram Top Instagram Posts Table | FICOH</vt:lpstr>
      <vt:lpstr>Instagram Stories Table  | FICOH</vt:lpstr>
      <vt:lpstr>Instagram Stories Key Metrics Table | FICOH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2019-02-15T20:30:58Z</dcterms:created>
  <dcterms:modified xsi:type="dcterms:W3CDTF">2019-02-15T20:31:26Z</dcterms:modified>
</cp:coreProperties>
</file>