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43466</c:v>
                </c:pt>
              </c:numCache>
            </c:numRef>
          </c:cat>
          <c:val>
            <c:numRef>
              <c:f>Sheet1!$B$2</c:f>
              <c:numCache>
                <c:formatCode>General</c:formatCode>
                <c:ptCount val="1"/>
                <c:pt idx="0">
                  <c:v>199</c:v>
                </c:pt>
              </c:numCache>
            </c:numRef>
          </c:val>
          <c:extLst>
            <c:ext xmlns:c16="http://schemas.microsoft.com/office/drawing/2014/chart" uri="{C3380CC4-5D6E-409C-BE32-E72D297353CC}">
              <c16:uniqueId val="{00000000-4FA4-402A-81EA-AEBD2F9DE52C}"/>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43466</c:v>
                </c:pt>
              </c:numCache>
            </c:numRef>
          </c:cat>
          <c:val>
            <c:numRef>
              <c:f>Sheet1!$C$2</c:f>
              <c:numCache>
                <c:formatCode>General</c:formatCode>
                <c:ptCount val="1"/>
                <c:pt idx="0">
                  <c:v>130</c:v>
                </c:pt>
              </c:numCache>
            </c:numRef>
          </c:val>
          <c:extLst>
            <c:ext xmlns:c16="http://schemas.microsoft.com/office/drawing/2014/chart" uri="{C3380CC4-5D6E-409C-BE32-E72D297353CC}">
              <c16:uniqueId val="{00000001-4FA4-402A-81EA-AEBD2F9DE52C}"/>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43466</c:v>
                </c:pt>
              </c:numCache>
            </c:numRef>
          </c:cat>
          <c:val>
            <c:numRef>
              <c:f>Sheet1!$D$2</c:f>
              <c:numCache>
                <c:formatCode>General</c:formatCode>
                <c:ptCount val="1"/>
                <c:pt idx="0">
                  <c:v>8782</c:v>
                </c:pt>
              </c:numCache>
            </c:numRef>
          </c:val>
          <c:extLst>
            <c:ext xmlns:c16="http://schemas.microsoft.com/office/drawing/2014/chart" uri="{C3380CC4-5D6E-409C-BE32-E72D297353CC}">
              <c16:uniqueId val="{00000002-4FA4-402A-81EA-AEBD2F9DE52C}"/>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43466</c:v>
                </c:pt>
              </c:numCache>
            </c:numRef>
          </c:cat>
          <c:val>
            <c:numRef>
              <c:f>Sheet1!$E$2</c:f>
              <c:numCache>
                <c:formatCode>General</c:formatCode>
                <c:ptCount val="1"/>
                <c:pt idx="0">
                  <c:v>113</c:v>
                </c:pt>
              </c:numCache>
            </c:numRef>
          </c:val>
          <c:extLst>
            <c:ext xmlns:c16="http://schemas.microsoft.com/office/drawing/2014/chart" uri="{C3380CC4-5D6E-409C-BE32-E72D297353CC}">
              <c16:uniqueId val="{00000003-4FA4-402A-81EA-AEBD2F9DE52C}"/>
            </c:ext>
          </c:extLst>
        </c:ser>
        <c:dLbls>
          <c:showLegendKey val="0"/>
          <c:showVal val="0"/>
          <c:showCatName val="0"/>
          <c:showSerName val="0"/>
          <c:showPercent val="0"/>
          <c:showBubbleSize val="0"/>
        </c:dLbls>
        <c:gapWidth val="219"/>
        <c:overlap val="-27"/>
        <c:axId val="289829760"/>
        <c:axId val="178732880"/>
      </c:barChart>
      <c:dateAx>
        <c:axId val="289829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732880"/>
        <c:crosses val="autoZero"/>
        <c:auto val="1"/>
        <c:lblOffset val="100"/>
        <c:baseTimeUnit val="days"/>
      </c:dateAx>
      <c:valAx>
        <c:axId val="178732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829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numCache>
            </c:numRef>
          </c:cat>
          <c:val>
            <c:numRef>
              <c:f>Sheet1!$B$2:$B$14</c:f>
              <c:numCache>
                <c:formatCode>General</c:formatCode>
                <c:ptCount val="13"/>
                <c:pt idx="0">
                  <c:v>8</c:v>
                </c:pt>
                <c:pt idx="1">
                  <c:v>6</c:v>
                </c:pt>
                <c:pt idx="2">
                  <c:v>11</c:v>
                </c:pt>
                <c:pt idx="3">
                  <c:v>6</c:v>
                </c:pt>
                <c:pt idx="4">
                  <c:v>8</c:v>
                </c:pt>
                <c:pt idx="5">
                  <c:v>2</c:v>
                </c:pt>
                <c:pt idx="6">
                  <c:v>9</c:v>
                </c:pt>
                <c:pt idx="7">
                  <c:v>4</c:v>
                </c:pt>
                <c:pt idx="8">
                  <c:v>10</c:v>
                </c:pt>
                <c:pt idx="9">
                  <c:v>7</c:v>
                </c:pt>
                <c:pt idx="10">
                  <c:v>14</c:v>
                </c:pt>
                <c:pt idx="11">
                  <c:v>4</c:v>
                </c:pt>
                <c:pt idx="12">
                  <c:v>-2</c:v>
                </c:pt>
              </c:numCache>
            </c:numRef>
          </c:val>
          <c:extLst>
            <c:ext xmlns:c16="http://schemas.microsoft.com/office/drawing/2014/chart" uri="{C3380CC4-5D6E-409C-BE32-E72D297353CC}">
              <c16:uniqueId val="{00000000-0FD1-47C0-8BA2-8A785038FC5D}"/>
            </c:ext>
          </c:extLst>
        </c:ser>
        <c:dLbls>
          <c:showLegendKey val="0"/>
          <c:showVal val="0"/>
          <c:showCatName val="0"/>
          <c:showSerName val="0"/>
          <c:showPercent val="0"/>
          <c:showBubbleSize val="0"/>
        </c:dLbls>
        <c:gapWidth val="219"/>
        <c:overlap val="-27"/>
        <c:axId val="353793248"/>
        <c:axId val="353794888"/>
      </c:barChart>
      <c:dateAx>
        <c:axId val="353793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794888"/>
        <c:crosses val="autoZero"/>
        <c:auto val="1"/>
        <c:lblOffset val="100"/>
        <c:baseTimeUnit val="months"/>
      </c:dateAx>
      <c:valAx>
        <c:axId val="353794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793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numCache>
            </c:numRef>
          </c:cat>
          <c:val>
            <c:numRef>
              <c:f>Sheet1!$B$2:$B$14</c:f>
              <c:numCache>
                <c:formatCode>General</c:formatCode>
                <c:ptCount val="13"/>
                <c:pt idx="0">
                  <c:v>2</c:v>
                </c:pt>
                <c:pt idx="1">
                  <c:v>2</c:v>
                </c:pt>
                <c:pt idx="2">
                  <c:v>7</c:v>
                </c:pt>
                <c:pt idx="3">
                  <c:v>4</c:v>
                </c:pt>
                <c:pt idx="4">
                  <c:v>3</c:v>
                </c:pt>
                <c:pt idx="5">
                  <c:v>4</c:v>
                </c:pt>
                <c:pt idx="6">
                  <c:v>18</c:v>
                </c:pt>
                <c:pt idx="7">
                  <c:v>10</c:v>
                </c:pt>
                <c:pt idx="8">
                  <c:v>15</c:v>
                </c:pt>
                <c:pt idx="9">
                  <c:v>12</c:v>
                </c:pt>
                <c:pt idx="10">
                  <c:v>9</c:v>
                </c:pt>
                <c:pt idx="11">
                  <c:v>10</c:v>
                </c:pt>
                <c:pt idx="12">
                  <c:v>12</c:v>
                </c:pt>
              </c:numCache>
            </c:numRef>
          </c:val>
          <c:extLst>
            <c:ext xmlns:c16="http://schemas.microsoft.com/office/drawing/2014/chart" uri="{C3380CC4-5D6E-409C-BE32-E72D297353CC}">
              <c16:uniqueId val="{00000000-6E16-4E59-A9F4-28716826E109}"/>
            </c:ext>
          </c:extLst>
        </c:ser>
        <c:dLbls>
          <c:showLegendKey val="0"/>
          <c:showVal val="0"/>
          <c:showCatName val="0"/>
          <c:showSerName val="0"/>
          <c:showPercent val="0"/>
          <c:showBubbleSize val="0"/>
        </c:dLbls>
        <c:gapWidth val="219"/>
        <c:overlap val="-27"/>
        <c:axId val="46214664"/>
        <c:axId val="46217616"/>
      </c:barChart>
      <c:dateAx>
        <c:axId val="46214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17616"/>
        <c:crosses val="autoZero"/>
        <c:auto val="1"/>
        <c:lblOffset val="100"/>
        <c:baseTimeUnit val="months"/>
      </c:dateAx>
      <c:valAx>
        <c:axId val="46217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14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numCache>
            </c:numRef>
          </c:cat>
          <c:val>
            <c:numRef>
              <c:f>Sheet1!$B$2:$B$14</c:f>
              <c:numCache>
                <c:formatCode>General</c:formatCode>
                <c:ptCount val="13"/>
                <c:pt idx="0">
                  <c:v>2059</c:v>
                </c:pt>
                <c:pt idx="1">
                  <c:v>1954</c:v>
                </c:pt>
                <c:pt idx="2">
                  <c:v>3951</c:v>
                </c:pt>
                <c:pt idx="3">
                  <c:v>3259</c:v>
                </c:pt>
                <c:pt idx="4">
                  <c:v>2134</c:v>
                </c:pt>
                <c:pt idx="5">
                  <c:v>4860</c:v>
                </c:pt>
                <c:pt idx="6">
                  <c:v>5472</c:v>
                </c:pt>
                <c:pt idx="7">
                  <c:v>7785</c:v>
                </c:pt>
                <c:pt idx="8">
                  <c:v>6797</c:v>
                </c:pt>
                <c:pt idx="9">
                  <c:v>4312</c:v>
                </c:pt>
                <c:pt idx="10">
                  <c:v>4690</c:v>
                </c:pt>
                <c:pt idx="11">
                  <c:v>7579</c:v>
                </c:pt>
                <c:pt idx="12">
                  <c:v>5210</c:v>
                </c:pt>
              </c:numCache>
            </c:numRef>
          </c:val>
          <c:extLst>
            <c:ext xmlns:c16="http://schemas.microsoft.com/office/drawing/2014/chart" uri="{C3380CC4-5D6E-409C-BE32-E72D297353CC}">
              <c16:uniqueId val="{00000000-13CA-482F-B8B1-AE5B13CE302A}"/>
            </c:ext>
          </c:extLst>
        </c:ser>
        <c:dLbls>
          <c:showLegendKey val="0"/>
          <c:showVal val="0"/>
          <c:showCatName val="0"/>
          <c:showSerName val="0"/>
          <c:showPercent val="0"/>
          <c:showBubbleSize val="0"/>
        </c:dLbls>
        <c:gapWidth val="219"/>
        <c:overlap val="-27"/>
        <c:axId val="46212696"/>
        <c:axId val="46211056"/>
      </c:barChart>
      <c:dateAx>
        <c:axId val="46212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11056"/>
        <c:crosses val="autoZero"/>
        <c:auto val="1"/>
        <c:lblOffset val="100"/>
        <c:baseTimeUnit val="months"/>
      </c:dateAx>
      <c:valAx>
        <c:axId val="46211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12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Sheet1!$A$2:$A$14</c:f>
              <c:numCache>
                <c:formatCode>m/d/yyyy</c:formatCode>
                <c:ptCount val="13"/>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numCache>
            </c:numRef>
          </c:cat>
          <c:val>
            <c:numRef>
              <c:f>Sheet1!$B$2:$B$14</c:f>
              <c:numCache>
                <c:formatCode>General</c:formatCode>
                <c:ptCount val="13"/>
                <c:pt idx="0">
                  <c:v>1</c:v>
                </c:pt>
                <c:pt idx="1">
                  <c:v>7</c:v>
                </c:pt>
                <c:pt idx="2">
                  <c:v>4</c:v>
                </c:pt>
                <c:pt idx="3">
                  <c:v>0</c:v>
                </c:pt>
                <c:pt idx="4">
                  <c:v>3</c:v>
                </c:pt>
                <c:pt idx="5">
                  <c:v>2</c:v>
                </c:pt>
                <c:pt idx="6">
                  <c:v>4</c:v>
                </c:pt>
                <c:pt idx="7">
                  <c:v>6</c:v>
                </c:pt>
                <c:pt idx="8">
                  <c:v>3</c:v>
                </c:pt>
                <c:pt idx="9">
                  <c:v>5</c:v>
                </c:pt>
                <c:pt idx="10">
                  <c:v>-2</c:v>
                </c:pt>
                <c:pt idx="11">
                  <c:v>6</c:v>
                </c:pt>
                <c:pt idx="12">
                  <c:v>6</c:v>
                </c:pt>
              </c:numCache>
            </c:numRef>
          </c:val>
          <c:extLst>
            <c:ext xmlns:c16="http://schemas.microsoft.com/office/drawing/2014/chart" uri="{C3380CC4-5D6E-409C-BE32-E72D297353CC}">
              <c16:uniqueId val="{00000000-672E-4548-91B7-6AA39F3B8046}"/>
            </c:ext>
          </c:extLst>
        </c:ser>
        <c:dLbls>
          <c:showLegendKey val="0"/>
          <c:showVal val="0"/>
          <c:showCatName val="0"/>
          <c:showSerName val="0"/>
          <c:showPercent val="0"/>
          <c:showBubbleSize val="0"/>
        </c:dLbls>
        <c:gapWidth val="219"/>
        <c:overlap val="-27"/>
        <c:axId val="360172144"/>
        <c:axId val="360175096"/>
      </c:barChart>
      <c:dateAx>
        <c:axId val="360172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175096"/>
        <c:crosses val="autoZero"/>
        <c:auto val="1"/>
        <c:lblOffset val="100"/>
        <c:baseTimeUnit val="months"/>
      </c:dateAx>
      <c:valAx>
        <c:axId val="360175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172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Sheet1!$A$2:$A$14</c:f>
              <c:numCache>
                <c:formatCode>m/d/yyyy</c:formatCode>
                <c:ptCount val="13"/>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numCache>
            </c:numRef>
          </c:cat>
          <c:val>
            <c:numRef>
              <c:f>Sheet1!$B$2:$B$14</c:f>
              <c:numCache>
                <c:formatCode>General</c:formatCode>
                <c:ptCount val="13"/>
                <c:pt idx="0">
                  <c:v>1</c:v>
                </c:pt>
                <c:pt idx="1">
                  <c:v>3</c:v>
                </c:pt>
                <c:pt idx="2">
                  <c:v>2</c:v>
                </c:pt>
                <c:pt idx="3">
                  <c:v>2</c:v>
                </c:pt>
                <c:pt idx="4">
                  <c:v>2</c:v>
                </c:pt>
                <c:pt idx="5">
                  <c:v>4</c:v>
                </c:pt>
                <c:pt idx="6">
                  <c:v>3</c:v>
                </c:pt>
                <c:pt idx="7">
                  <c:v>4</c:v>
                </c:pt>
                <c:pt idx="8">
                  <c:v>3</c:v>
                </c:pt>
                <c:pt idx="9">
                  <c:v>4</c:v>
                </c:pt>
                <c:pt idx="10">
                  <c:v>4</c:v>
                </c:pt>
                <c:pt idx="11">
                  <c:v>5</c:v>
                </c:pt>
                <c:pt idx="12">
                  <c:v>5</c:v>
                </c:pt>
              </c:numCache>
            </c:numRef>
          </c:val>
          <c:extLst>
            <c:ext xmlns:c16="http://schemas.microsoft.com/office/drawing/2014/chart" uri="{C3380CC4-5D6E-409C-BE32-E72D297353CC}">
              <c16:uniqueId val="{00000000-46C5-44BA-A103-4B9915E64DC7}"/>
            </c:ext>
          </c:extLst>
        </c:ser>
        <c:dLbls>
          <c:showLegendKey val="0"/>
          <c:showVal val="0"/>
          <c:showCatName val="0"/>
          <c:showSerName val="0"/>
          <c:showPercent val="0"/>
          <c:showBubbleSize val="0"/>
        </c:dLbls>
        <c:gapWidth val="219"/>
        <c:overlap val="-27"/>
        <c:axId val="360170832"/>
        <c:axId val="360168536"/>
      </c:barChart>
      <c:dateAx>
        <c:axId val="360170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168536"/>
        <c:crosses val="autoZero"/>
        <c:auto val="1"/>
        <c:lblOffset val="100"/>
        <c:baseTimeUnit val="months"/>
      </c:dateAx>
      <c:valAx>
        <c:axId val="360168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170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numCache>
            </c:numRef>
          </c:cat>
          <c:val>
            <c:numRef>
              <c:f>Sheet1!$B$2:$B$14</c:f>
              <c:numCache>
                <c:formatCode>General</c:formatCode>
                <c:ptCount val="13"/>
                <c:pt idx="0">
                  <c:v>214</c:v>
                </c:pt>
                <c:pt idx="1">
                  <c:v>263</c:v>
                </c:pt>
                <c:pt idx="2">
                  <c:v>238</c:v>
                </c:pt>
                <c:pt idx="3">
                  <c:v>257</c:v>
                </c:pt>
                <c:pt idx="4">
                  <c:v>133</c:v>
                </c:pt>
                <c:pt idx="5">
                  <c:v>113</c:v>
                </c:pt>
                <c:pt idx="6">
                  <c:v>110</c:v>
                </c:pt>
                <c:pt idx="7">
                  <c:v>125</c:v>
                </c:pt>
                <c:pt idx="8">
                  <c:v>187</c:v>
                </c:pt>
                <c:pt idx="9">
                  <c:v>156</c:v>
                </c:pt>
                <c:pt idx="10">
                  <c:v>1024</c:v>
                </c:pt>
                <c:pt idx="11">
                  <c:v>1561</c:v>
                </c:pt>
                <c:pt idx="12">
                  <c:v>186</c:v>
                </c:pt>
              </c:numCache>
            </c:numRef>
          </c:val>
          <c:extLst>
            <c:ext xmlns:c16="http://schemas.microsoft.com/office/drawing/2014/chart" uri="{C3380CC4-5D6E-409C-BE32-E72D297353CC}">
              <c16:uniqueId val="{00000000-CE6A-4B59-B133-A29CA2D7D279}"/>
            </c:ext>
          </c:extLst>
        </c:ser>
        <c:dLbls>
          <c:showLegendKey val="0"/>
          <c:showVal val="0"/>
          <c:showCatName val="0"/>
          <c:showSerName val="0"/>
          <c:showPercent val="0"/>
          <c:showBubbleSize val="0"/>
        </c:dLbls>
        <c:gapWidth val="219"/>
        <c:overlap val="-27"/>
        <c:axId val="361804992"/>
        <c:axId val="361800072"/>
      </c:barChart>
      <c:dateAx>
        <c:axId val="361804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800072"/>
        <c:crosses val="autoZero"/>
        <c:auto val="1"/>
        <c:lblOffset val="100"/>
        <c:baseTimeUnit val="months"/>
      </c:dateAx>
      <c:valAx>
        <c:axId val="361800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804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numCache>
            </c:numRef>
          </c:cat>
          <c:val>
            <c:numRef>
              <c:f>Sheet1!$B$2:$B$14</c:f>
              <c:numCache>
                <c:formatCode>General</c:formatCode>
                <c:ptCount val="13"/>
                <c:pt idx="0">
                  <c:v>25</c:v>
                </c:pt>
                <c:pt idx="1">
                  <c:v>19</c:v>
                </c:pt>
                <c:pt idx="2">
                  <c:v>27</c:v>
                </c:pt>
                <c:pt idx="3">
                  <c:v>26</c:v>
                </c:pt>
                <c:pt idx="4">
                  <c:v>21</c:v>
                </c:pt>
                <c:pt idx="5">
                  <c:v>25</c:v>
                </c:pt>
                <c:pt idx="6">
                  <c:v>22</c:v>
                </c:pt>
                <c:pt idx="7">
                  <c:v>23</c:v>
                </c:pt>
                <c:pt idx="8">
                  <c:v>25</c:v>
                </c:pt>
                <c:pt idx="9">
                  <c:v>40</c:v>
                </c:pt>
                <c:pt idx="10">
                  <c:v>21</c:v>
                </c:pt>
                <c:pt idx="11">
                  <c:v>36</c:v>
                </c:pt>
                <c:pt idx="12">
                  <c:v>30</c:v>
                </c:pt>
              </c:numCache>
            </c:numRef>
          </c:val>
          <c:extLst>
            <c:ext xmlns:c16="http://schemas.microsoft.com/office/drawing/2014/chart" uri="{C3380CC4-5D6E-409C-BE32-E72D297353CC}">
              <c16:uniqueId val="{00000000-E36A-492C-9D1A-ABD6D5C02C06}"/>
            </c:ext>
          </c:extLst>
        </c:ser>
        <c:dLbls>
          <c:showLegendKey val="0"/>
          <c:showVal val="0"/>
          <c:showCatName val="0"/>
          <c:showSerName val="0"/>
          <c:showPercent val="0"/>
          <c:showBubbleSize val="0"/>
        </c:dLbls>
        <c:gapWidth val="219"/>
        <c:overlap val="-27"/>
        <c:axId val="361799744"/>
        <c:axId val="361805976"/>
      </c:barChart>
      <c:dateAx>
        <c:axId val="361799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805976"/>
        <c:crosses val="autoZero"/>
        <c:auto val="1"/>
        <c:lblOffset val="100"/>
        <c:baseTimeUnit val="months"/>
      </c:dateAx>
      <c:valAx>
        <c:axId val="361805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99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Sheet1!$A$2:$A$14</c:f>
              <c:numCache>
                <c:formatCode>m/d/yyyy</c:formatCode>
                <c:ptCount val="13"/>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numCache>
            </c:numRef>
          </c:cat>
          <c:val>
            <c:numRef>
              <c:f>Sheet1!$B$2:$B$14</c:f>
              <c:numCache>
                <c:formatCode>General</c:formatCode>
                <c:ptCount val="13"/>
                <c:pt idx="0">
                  <c:v>7</c:v>
                </c:pt>
                <c:pt idx="1">
                  <c:v>5</c:v>
                </c:pt>
                <c:pt idx="2">
                  <c:v>6</c:v>
                </c:pt>
                <c:pt idx="3">
                  <c:v>7</c:v>
                </c:pt>
                <c:pt idx="4">
                  <c:v>3</c:v>
                </c:pt>
                <c:pt idx="5">
                  <c:v>11</c:v>
                </c:pt>
                <c:pt idx="6">
                  <c:v>5</c:v>
                </c:pt>
                <c:pt idx="7">
                  <c:v>-2</c:v>
                </c:pt>
                <c:pt idx="8">
                  <c:v>4</c:v>
                </c:pt>
                <c:pt idx="9">
                  <c:v>-1</c:v>
                </c:pt>
                <c:pt idx="10">
                  <c:v>4</c:v>
                </c:pt>
                <c:pt idx="11">
                  <c:v>3</c:v>
                </c:pt>
                <c:pt idx="12">
                  <c:v>11</c:v>
                </c:pt>
              </c:numCache>
            </c:numRef>
          </c:val>
          <c:extLst>
            <c:ext xmlns:c16="http://schemas.microsoft.com/office/drawing/2014/chart" uri="{C3380CC4-5D6E-409C-BE32-E72D297353CC}">
              <c16:uniqueId val="{00000000-73A8-44CB-BB45-E72E3F42BF33}"/>
            </c:ext>
          </c:extLst>
        </c:ser>
        <c:dLbls>
          <c:showLegendKey val="0"/>
          <c:showVal val="0"/>
          <c:showCatName val="0"/>
          <c:showSerName val="0"/>
          <c:showPercent val="0"/>
          <c:showBubbleSize val="0"/>
        </c:dLbls>
        <c:gapWidth val="219"/>
        <c:overlap val="-27"/>
        <c:axId val="364214752"/>
        <c:axId val="427589696"/>
      </c:barChart>
      <c:dateAx>
        <c:axId val="364214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589696"/>
        <c:crosses val="autoZero"/>
        <c:auto val="1"/>
        <c:lblOffset val="100"/>
        <c:baseTimeUnit val="months"/>
      </c:dateAx>
      <c:valAx>
        <c:axId val="427589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214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Sheet1!$A$2:$A$14</c:f>
              <c:numCache>
                <c:formatCode>m/d/yyyy</c:formatCode>
                <c:ptCount val="13"/>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numCache>
            </c:numRef>
          </c:cat>
          <c:val>
            <c:numRef>
              <c:f>Sheet1!$B$2:$B$14</c:f>
              <c:numCache>
                <c:formatCode>General</c:formatCode>
                <c:ptCount val="13"/>
                <c:pt idx="0">
                  <c:v>11</c:v>
                </c:pt>
                <c:pt idx="1">
                  <c:v>9</c:v>
                </c:pt>
                <c:pt idx="2">
                  <c:v>8</c:v>
                </c:pt>
                <c:pt idx="3">
                  <c:v>9</c:v>
                </c:pt>
                <c:pt idx="4">
                  <c:v>9</c:v>
                </c:pt>
                <c:pt idx="5">
                  <c:v>12</c:v>
                </c:pt>
                <c:pt idx="6">
                  <c:v>12</c:v>
                </c:pt>
                <c:pt idx="7">
                  <c:v>13</c:v>
                </c:pt>
                <c:pt idx="8">
                  <c:v>13</c:v>
                </c:pt>
                <c:pt idx="9">
                  <c:v>10</c:v>
                </c:pt>
                <c:pt idx="10">
                  <c:v>10</c:v>
                </c:pt>
                <c:pt idx="11">
                  <c:v>10</c:v>
                </c:pt>
                <c:pt idx="12">
                  <c:v>10</c:v>
                </c:pt>
              </c:numCache>
            </c:numRef>
          </c:val>
          <c:extLst>
            <c:ext xmlns:c16="http://schemas.microsoft.com/office/drawing/2014/chart" uri="{C3380CC4-5D6E-409C-BE32-E72D297353CC}">
              <c16:uniqueId val="{00000000-0E64-4CE9-9D8A-46E75E187C74}"/>
            </c:ext>
          </c:extLst>
        </c:ser>
        <c:dLbls>
          <c:showLegendKey val="0"/>
          <c:showVal val="0"/>
          <c:showCatName val="0"/>
          <c:showSerName val="0"/>
          <c:showPercent val="0"/>
          <c:showBubbleSize val="0"/>
        </c:dLbls>
        <c:gapWidth val="219"/>
        <c:overlap val="-27"/>
        <c:axId val="427594616"/>
        <c:axId val="427588384"/>
      </c:barChart>
      <c:dateAx>
        <c:axId val="427594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588384"/>
        <c:crosses val="autoZero"/>
        <c:auto val="1"/>
        <c:lblOffset val="100"/>
        <c:baseTimeUnit val="months"/>
      </c:dateAx>
      <c:valAx>
        <c:axId val="427588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594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ABA8E-D9F7-46C1-9F81-5F52F5F93DEA}"/>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AB8510D2-A748-47DD-9F32-B12027CD47B1}"/>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001226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EB2B4-5F27-4760-819C-7F904A326EE7}"/>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D4F6F1CD-D08B-430A-B888-043EF614971E}"/>
              </a:ext>
            </a:extLst>
          </p:cNvPr>
          <p:cNvGraphicFramePr>
            <a:graphicFrameLocks noGrp="1"/>
          </p:cNvGraphicFramePr>
          <p:nvPr>
            <p:ph type="chart" sz="quarter" idx="13"/>
            <p:extLst>
              <p:ext uri="{D42A27DB-BD31-4B8C-83A1-F6EECF244321}">
                <p14:modId xmlns:p14="http://schemas.microsoft.com/office/powerpoint/2010/main" val="32795706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8C0041-ED5C-43B1-A91E-0E1DA0F4F2AC}"/>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7CD4EE82-B8A5-4485-8BCB-F2FE599286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395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186B6-5C30-4204-8C1E-F73A8C9C9789}"/>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E43E26E0-22A3-4F87-B6C2-7A8306EBF757}"/>
              </a:ext>
            </a:extLst>
          </p:cNvPr>
          <p:cNvGraphicFramePr>
            <a:graphicFrameLocks noGrp="1"/>
          </p:cNvGraphicFramePr>
          <p:nvPr>
            <p:ph type="tbl" sz="quarter" idx="13"/>
            <p:extLst>
              <p:ext uri="{D42A27DB-BD31-4B8C-83A1-F6EECF244321}">
                <p14:modId xmlns:p14="http://schemas.microsoft.com/office/powerpoint/2010/main" val="280400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79500488"/>
                    </a:ext>
                  </a:extLst>
                </a:gridCol>
                <a:gridCol w="740664">
                  <a:extLst>
                    <a:ext uri="{9D8B030D-6E8A-4147-A177-3AD203B41FA5}">
                      <a16:colId xmlns:a16="http://schemas.microsoft.com/office/drawing/2014/main" val="90568190"/>
                    </a:ext>
                  </a:extLst>
                </a:gridCol>
                <a:gridCol w="740664">
                  <a:extLst>
                    <a:ext uri="{9D8B030D-6E8A-4147-A177-3AD203B41FA5}">
                      <a16:colId xmlns:a16="http://schemas.microsoft.com/office/drawing/2014/main" val="3053508385"/>
                    </a:ext>
                  </a:extLst>
                </a:gridCol>
                <a:gridCol w="740664">
                  <a:extLst>
                    <a:ext uri="{9D8B030D-6E8A-4147-A177-3AD203B41FA5}">
                      <a16:colId xmlns:a16="http://schemas.microsoft.com/office/drawing/2014/main" val="768659626"/>
                    </a:ext>
                  </a:extLst>
                </a:gridCol>
                <a:gridCol w="740664">
                  <a:extLst>
                    <a:ext uri="{9D8B030D-6E8A-4147-A177-3AD203B41FA5}">
                      <a16:colId xmlns:a16="http://schemas.microsoft.com/office/drawing/2014/main" val="4107510570"/>
                    </a:ext>
                  </a:extLst>
                </a:gridCol>
                <a:gridCol w="740664">
                  <a:extLst>
                    <a:ext uri="{9D8B030D-6E8A-4147-A177-3AD203B41FA5}">
                      <a16:colId xmlns:a16="http://schemas.microsoft.com/office/drawing/2014/main" val="2030604589"/>
                    </a:ext>
                  </a:extLst>
                </a:gridCol>
                <a:gridCol w="740664">
                  <a:extLst>
                    <a:ext uri="{9D8B030D-6E8A-4147-A177-3AD203B41FA5}">
                      <a16:colId xmlns:a16="http://schemas.microsoft.com/office/drawing/2014/main" val="2837391445"/>
                    </a:ext>
                  </a:extLst>
                </a:gridCol>
                <a:gridCol w="740664">
                  <a:extLst>
                    <a:ext uri="{9D8B030D-6E8A-4147-A177-3AD203B41FA5}">
                      <a16:colId xmlns:a16="http://schemas.microsoft.com/office/drawing/2014/main" val="482009105"/>
                    </a:ext>
                  </a:extLst>
                </a:gridCol>
                <a:gridCol w="740664">
                  <a:extLst>
                    <a:ext uri="{9D8B030D-6E8A-4147-A177-3AD203B41FA5}">
                      <a16:colId xmlns:a16="http://schemas.microsoft.com/office/drawing/2014/main" val="1663483969"/>
                    </a:ext>
                  </a:extLst>
                </a:gridCol>
                <a:gridCol w="740664">
                  <a:extLst>
                    <a:ext uri="{9D8B030D-6E8A-4147-A177-3AD203B41FA5}">
                      <a16:colId xmlns:a16="http://schemas.microsoft.com/office/drawing/2014/main" val="120272807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55328541"/>
                  </a:ext>
                </a:extLst>
              </a:tr>
              <a:tr h="370840">
                <a:tc>
                  <a:txBody>
                    <a:bodyPr/>
                    <a:lstStyle/>
                    <a:p>
                      <a:r>
                        <a:rPr lang="en-US" sz="1000"/>
                        <a:t>Tokio Marine America</a:t>
                      </a:r>
                    </a:p>
                  </a:txBody>
                  <a:tcPr/>
                </a:tc>
                <a:tc>
                  <a:txBody>
                    <a:bodyPr/>
                    <a:lstStyle/>
                    <a:p>
                      <a:r>
                        <a:rPr lang="en-US" sz="1000"/>
                        <a:t>199</a:t>
                      </a:r>
                    </a:p>
                  </a:txBody>
                  <a:tcPr/>
                </a:tc>
                <a:tc>
                  <a:txBody>
                    <a:bodyPr/>
                    <a:lstStyle/>
                    <a:p>
                      <a:r>
                        <a:rPr lang="en-US" sz="1000"/>
                        <a:t>-2</a:t>
                      </a:r>
                    </a:p>
                  </a:txBody>
                  <a:tcPr/>
                </a:tc>
                <a:tc>
                  <a:txBody>
                    <a:bodyPr/>
                    <a:lstStyle/>
                    <a:p>
                      <a:r>
                        <a:rPr lang="en-US" sz="1000"/>
                        <a:t>12</a:t>
                      </a:r>
                    </a:p>
                  </a:txBody>
                  <a:tcPr/>
                </a:tc>
                <a:tc>
                  <a:txBody>
                    <a:bodyPr/>
                    <a:lstStyle/>
                    <a:p>
                      <a:r>
                        <a:rPr lang="en-US" sz="1000"/>
                        <a:t>141</a:t>
                      </a:r>
                    </a:p>
                  </a:txBody>
                  <a:tcPr/>
                </a:tc>
                <a:tc>
                  <a:txBody>
                    <a:bodyPr/>
                    <a:lstStyle/>
                    <a:p>
                      <a:r>
                        <a:rPr lang="en-US" sz="1000"/>
                        <a:t>0</a:t>
                      </a:r>
                    </a:p>
                  </a:txBody>
                  <a:tcPr/>
                </a:tc>
                <a:tc>
                  <a:txBody>
                    <a:bodyPr/>
                    <a:lstStyle/>
                    <a:p>
                      <a:r>
                        <a:rPr lang="en-US" sz="1000"/>
                        <a:t>13</a:t>
                      </a:r>
                    </a:p>
                  </a:txBody>
                  <a:tcPr/>
                </a:tc>
                <a:tc>
                  <a:txBody>
                    <a:bodyPr/>
                    <a:lstStyle/>
                    <a:p>
                      <a:r>
                        <a:rPr lang="en-US" sz="1000"/>
                        <a:t>0</a:t>
                      </a:r>
                    </a:p>
                  </a:txBody>
                  <a:tcPr/>
                </a:tc>
                <a:tc>
                  <a:txBody>
                    <a:bodyPr/>
                    <a:lstStyle/>
                    <a:p>
                      <a:r>
                        <a:rPr lang="en-US" sz="1000"/>
                        <a:t>6.4167 %</a:t>
                      </a:r>
                    </a:p>
                  </a:txBody>
                  <a:tcPr/>
                </a:tc>
                <a:tc>
                  <a:txBody>
                    <a:bodyPr/>
                    <a:lstStyle/>
                    <a:p>
                      <a:r>
                        <a:rPr lang="en-US" sz="1000"/>
                        <a:t>0.0 %</a:t>
                      </a:r>
                    </a:p>
                  </a:txBody>
                  <a:tcPr/>
                </a:tc>
                <a:extLst>
                  <a:ext uri="{0D108BD9-81ED-4DB2-BD59-A6C34878D82A}">
                    <a16:rowId xmlns:a16="http://schemas.microsoft.com/office/drawing/2014/main" val="596088874"/>
                  </a:ext>
                </a:extLst>
              </a:tr>
            </a:tbl>
          </a:graphicData>
        </a:graphic>
      </p:graphicFrame>
      <p:sp>
        <p:nvSpPr>
          <p:cNvPr id="4" name="Text Placeholder 3">
            <a:extLst>
              <a:ext uri="{FF2B5EF4-FFF2-40B4-BE49-F238E27FC236}">
                <a16:creationId xmlns:a16="http://schemas.microsoft.com/office/drawing/2014/main" id="{46BB86EE-A0AB-4AD7-A122-DD2CD1E925CF}"/>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3501740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99275-3F9D-4EAD-824D-F781CC07BB58}"/>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038EE446-CDA6-4AB0-B7A9-C1D79DF2AF2F}"/>
              </a:ext>
            </a:extLst>
          </p:cNvPr>
          <p:cNvGraphicFramePr>
            <a:graphicFrameLocks noGrp="1"/>
          </p:cNvGraphicFramePr>
          <p:nvPr>
            <p:ph type="chart" sz="quarter" idx="13"/>
            <p:extLst>
              <p:ext uri="{D42A27DB-BD31-4B8C-83A1-F6EECF244321}">
                <p14:modId xmlns:p14="http://schemas.microsoft.com/office/powerpoint/2010/main" val="34736320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D7964F-B82F-4744-A900-44998477095C}"/>
              </a:ext>
            </a:extLst>
          </p:cNvPr>
          <p:cNvSpPr>
            <a:spLocks noGrp="1"/>
          </p:cNvSpPr>
          <p:nvPr>
            <p:ph type="body" sz="quarter" idx="14"/>
          </p:nvPr>
        </p:nvSpPr>
        <p:spPr/>
        <p:txBody>
          <a:bodyPr/>
          <a:lstStyle/>
          <a:p>
            <a:r>
              <a:rPr lang="en-US"/>
              <a:t>01/01/2018 - 01/31/2019</a:t>
            </a:r>
          </a:p>
        </p:txBody>
      </p:sp>
      <p:sp>
        <p:nvSpPr>
          <p:cNvPr id="5" name="Footer Placeholder 4">
            <a:extLst>
              <a:ext uri="{FF2B5EF4-FFF2-40B4-BE49-F238E27FC236}">
                <a16:creationId xmlns:a16="http://schemas.microsoft.com/office/drawing/2014/main" id="{F78077C3-A5ED-4EB0-A12C-1359ED1667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4721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A0E53-0FB0-45F6-81DC-834A67E2670A}"/>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5610FDF6-89D1-4167-88EF-6C6B74079776}"/>
              </a:ext>
            </a:extLst>
          </p:cNvPr>
          <p:cNvGraphicFramePr>
            <a:graphicFrameLocks noGrp="1"/>
          </p:cNvGraphicFramePr>
          <p:nvPr>
            <p:ph type="chart" sz="quarter" idx="13"/>
            <p:extLst>
              <p:ext uri="{D42A27DB-BD31-4B8C-83A1-F6EECF244321}">
                <p14:modId xmlns:p14="http://schemas.microsoft.com/office/powerpoint/2010/main" val="42743322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A3BD3D-B11D-4375-9962-4D8111C4290F}"/>
              </a:ext>
            </a:extLst>
          </p:cNvPr>
          <p:cNvSpPr>
            <a:spLocks noGrp="1"/>
          </p:cNvSpPr>
          <p:nvPr>
            <p:ph type="body" sz="quarter" idx="14"/>
          </p:nvPr>
        </p:nvSpPr>
        <p:spPr/>
        <p:txBody>
          <a:bodyPr/>
          <a:lstStyle/>
          <a:p>
            <a:r>
              <a:rPr lang="en-US"/>
              <a:t>01/01/2018 - 01/31/2019</a:t>
            </a:r>
          </a:p>
        </p:txBody>
      </p:sp>
      <p:sp>
        <p:nvSpPr>
          <p:cNvPr id="5" name="Footer Placeholder 4">
            <a:extLst>
              <a:ext uri="{FF2B5EF4-FFF2-40B4-BE49-F238E27FC236}">
                <a16:creationId xmlns:a16="http://schemas.microsoft.com/office/drawing/2014/main" id="{8EC78B9E-5036-4786-B7B0-E8869478EF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63921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B3185-A065-4C4D-85DB-56FC21475819}"/>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7854397A-51F0-4142-8BB7-432E7C4A17EF}"/>
              </a:ext>
            </a:extLst>
          </p:cNvPr>
          <p:cNvGraphicFramePr>
            <a:graphicFrameLocks noGrp="1"/>
          </p:cNvGraphicFramePr>
          <p:nvPr>
            <p:ph type="chart" sz="quarter" idx="13"/>
            <p:extLst>
              <p:ext uri="{D42A27DB-BD31-4B8C-83A1-F6EECF244321}">
                <p14:modId xmlns:p14="http://schemas.microsoft.com/office/powerpoint/2010/main" val="25775446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8FC0C0-25DD-48E6-AB95-2189F1AD0E1C}"/>
              </a:ext>
            </a:extLst>
          </p:cNvPr>
          <p:cNvSpPr>
            <a:spLocks noGrp="1"/>
          </p:cNvSpPr>
          <p:nvPr>
            <p:ph type="body" sz="quarter" idx="14"/>
          </p:nvPr>
        </p:nvSpPr>
        <p:spPr/>
        <p:txBody>
          <a:bodyPr/>
          <a:lstStyle/>
          <a:p>
            <a:r>
              <a:rPr lang="en-US"/>
              <a:t>01/01/2018 - 01/31/2019</a:t>
            </a:r>
          </a:p>
        </p:txBody>
      </p:sp>
      <p:sp>
        <p:nvSpPr>
          <p:cNvPr id="5" name="Footer Placeholder 4">
            <a:extLst>
              <a:ext uri="{FF2B5EF4-FFF2-40B4-BE49-F238E27FC236}">
                <a16:creationId xmlns:a16="http://schemas.microsoft.com/office/drawing/2014/main" id="{122BD4E3-3D69-4B06-846E-2003CB2DD7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8829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29638-A89C-442E-A564-1CE251360402}"/>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6F668D1C-8879-4FF8-84EE-5DE368B7865B}"/>
              </a:ext>
            </a:extLst>
          </p:cNvPr>
          <p:cNvGraphicFramePr>
            <a:graphicFrameLocks noGrp="1"/>
          </p:cNvGraphicFramePr>
          <p:nvPr>
            <p:ph type="tbl" sz="quarter" idx="13"/>
            <p:extLst>
              <p:ext uri="{D42A27DB-BD31-4B8C-83A1-F6EECF244321}">
                <p14:modId xmlns:p14="http://schemas.microsoft.com/office/powerpoint/2010/main" val="3672142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87245208"/>
                    </a:ext>
                  </a:extLst>
                </a:gridCol>
                <a:gridCol w="658368">
                  <a:extLst>
                    <a:ext uri="{9D8B030D-6E8A-4147-A177-3AD203B41FA5}">
                      <a16:colId xmlns:a16="http://schemas.microsoft.com/office/drawing/2014/main" val="331375017"/>
                    </a:ext>
                  </a:extLst>
                </a:gridCol>
                <a:gridCol w="658368">
                  <a:extLst>
                    <a:ext uri="{9D8B030D-6E8A-4147-A177-3AD203B41FA5}">
                      <a16:colId xmlns:a16="http://schemas.microsoft.com/office/drawing/2014/main" val="701886632"/>
                    </a:ext>
                  </a:extLst>
                </a:gridCol>
                <a:gridCol w="658368">
                  <a:extLst>
                    <a:ext uri="{9D8B030D-6E8A-4147-A177-3AD203B41FA5}">
                      <a16:colId xmlns:a16="http://schemas.microsoft.com/office/drawing/2014/main" val="3064275310"/>
                    </a:ext>
                  </a:extLst>
                </a:gridCol>
                <a:gridCol w="658368">
                  <a:extLst>
                    <a:ext uri="{9D8B030D-6E8A-4147-A177-3AD203B41FA5}">
                      <a16:colId xmlns:a16="http://schemas.microsoft.com/office/drawing/2014/main" val="107521872"/>
                    </a:ext>
                  </a:extLst>
                </a:gridCol>
                <a:gridCol w="658368">
                  <a:extLst>
                    <a:ext uri="{9D8B030D-6E8A-4147-A177-3AD203B41FA5}">
                      <a16:colId xmlns:a16="http://schemas.microsoft.com/office/drawing/2014/main" val="1924926157"/>
                    </a:ext>
                  </a:extLst>
                </a:gridCol>
                <a:gridCol w="658368">
                  <a:extLst>
                    <a:ext uri="{9D8B030D-6E8A-4147-A177-3AD203B41FA5}">
                      <a16:colId xmlns:a16="http://schemas.microsoft.com/office/drawing/2014/main" val="4197187863"/>
                    </a:ext>
                  </a:extLst>
                </a:gridCol>
                <a:gridCol w="658368">
                  <a:extLst>
                    <a:ext uri="{9D8B030D-6E8A-4147-A177-3AD203B41FA5}">
                      <a16:colId xmlns:a16="http://schemas.microsoft.com/office/drawing/2014/main" val="889911103"/>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3337017221"/>
                  </a:ext>
                </a:extLst>
              </a:tr>
              <a:tr h="370840">
                <a:tc>
                  <a:txBody>
                    <a:bodyPr/>
                    <a:lstStyle/>
                    <a:p>
                      <a:r>
                        <a:rPr lang="en-US" sz="1000" b="1"/>
                        <a:t> Tokio Marine America - 2019-01-09 17:00:00 </a:t>
                      </a:r>
                      <a:r>
                        <a:rPr lang="en-US" sz="1000"/>
                        <a:t> 
 We're excited to kick off our first #employeespotlight  of 2019 with the Director, Commercial Underwriting Ops, Emilie A.  Check out her video to learn more! http://bit.ly/2TC7mdi #coaching #underwriting #leadership</a:t>
                      </a:r>
                    </a:p>
                  </a:txBody>
                  <a:tcPr/>
                </a:tc>
                <a:tc>
                  <a:txBody>
                    <a:bodyPr/>
                    <a:lstStyle/>
                    <a:p>
                      <a:r>
                        <a:rPr lang="en-US" sz="1000"/>
                        <a:t>45</a:t>
                      </a:r>
                    </a:p>
                  </a:txBody>
                  <a:tcPr/>
                </a:tc>
                <a:tc>
                  <a:txBody>
                    <a:bodyPr/>
                    <a:lstStyle/>
                    <a:p>
                      <a:r>
                        <a:rPr lang="en-US" sz="1000"/>
                        <a:t>43</a:t>
                      </a:r>
                    </a:p>
                  </a:txBody>
                  <a:tcPr/>
                </a:tc>
                <a:tc>
                  <a:txBody>
                    <a:bodyPr/>
                    <a:lstStyle/>
                    <a:p>
                      <a:r>
                        <a:rPr lang="en-US" sz="1000"/>
                        <a:t>0</a:t>
                      </a:r>
                    </a:p>
                  </a:txBody>
                  <a:tcPr/>
                </a:tc>
                <a:tc>
                  <a:txBody>
                    <a:bodyPr/>
                    <a:lstStyle/>
                    <a:p>
                      <a:r>
                        <a:rPr lang="en-US" sz="1000"/>
                        <a:t>2</a:t>
                      </a:r>
                    </a:p>
                  </a:txBody>
                  <a:tcPr/>
                </a:tc>
                <a:tc>
                  <a:txBody>
                    <a:bodyPr/>
                    <a:lstStyle/>
                    <a:p>
                      <a:r>
                        <a:rPr lang="en-US" sz="1000"/>
                        <a:t>22.7273 %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414166082"/>
                  </a:ext>
                </a:extLst>
              </a:tr>
              <a:tr h="370840">
                <a:tc>
                  <a:txBody>
                    <a:bodyPr/>
                    <a:lstStyle/>
                    <a:p>
                      <a:r>
                        <a:rPr lang="en-US" sz="1000" b="1"/>
                        <a:t> Tokio Marine America - 2019-01-28 17:41:30 </a:t>
                      </a:r>
                      <a:r>
                        <a:rPr lang="en-US" sz="1000"/>
                        <a:t> 
 Our Pasadena office celebrated national #funatwork day with Pizza and we witnessed a very serious game of Jenga going on! #funandgames #teamtma</a:t>
                      </a:r>
                    </a:p>
                  </a:txBody>
                  <a:tcPr/>
                </a:tc>
                <a:tc>
                  <a:txBody>
                    <a:bodyPr/>
                    <a:lstStyle/>
                    <a:p>
                      <a:r>
                        <a:rPr lang="en-US" sz="1000"/>
                        <a:t>36</a:t>
                      </a:r>
                    </a:p>
                  </a:txBody>
                  <a:tcPr/>
                </a:tc>
                <a:tc>
                  <a:txBody>
                    <a:bodyPr/>
                    <a:lstStyle/>
                    <a:p>
                      <a:r>
                        <a:rPr lang="en-US" sz="1000"/>
                        <a:t>36</a:t>
                      </a:r>
                    </a:p>
                  </a:txBody>
                  <a:tcPr/>
                </a:tc>
                <a:tc>
                  <a:txBody>
                    <a:bodyPr/>
                    <a:lstStyle/>
                    <a:p>
                      <a:r>
                        <a:rPr lang="en-US" sz="1000"/>
                        <a:t>0</a:t>
                      </a:r>
                    </a:p>
                  </a:txBody>
                  <a:tcPr/>
                </a:tc>
                <a:tc>
                  <a:txBody>
                    <a:bodyPr/>
                    <a:lstStyle/>
                    <a:p>
                      <a:r>
                        <a:rPr lang="en-US" sz="1000"/>
                        <a:t>0</a:t>
                      </a:r>
                    </a:p>
                  </a:txBody>
                  <a:tcPr/>
                </a:tc>
                <a:tc>
                  <a:txBody>
                    <a:bodyPr/>
                    <a:lstStyle/>
                    <a:p>
                      <a:r>
                        <a:rPr lang="en-US" sz="1000"/>
                        <a:t>18.1818 %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765774104"/>
                  </a:ext>
                </a:extLst>
              </a:tr>
              <a:tr h="370840">
                <a:tc>
                  <a:txBody>
                    <a:bodyPr/>
                    <a:lstStyle/>
                    <a:p>
                      <a:r>
                        <a:rPr lang="en-US" sz="1000" b="1"/>
                        <a:t> Tokio Marine America - 2019-01-04 14:30:14 </a:t>
                      </a:r>
                      <a:r>
                        <a:rPr lang="en-US" sz="1000"/>
                        <a:t> 
 Last week our Jersey City office held their CSR office event in support of the @alzassociation - the theme was Happy 2019! It was a great way to kick off the new year and support an awesome organization! #tobeagoodcompany #employeeengagement #donate #giving</a:t>
                      </a:r>
                    </a:p>
                  </a:txBody>
                  <a:tcPr/>
                </a:tc>
                <a:tc>
                  <a:txBody>
                    <a:bodyPr/>
                    <a:lstStyle/>
                    <a:p>
                      <a:r>
                        <a:rPr lang="en-US" sz="1000"/>
                        <a:t>29</a:t>
                      </a:r>
                    </a:p>
                  </a:txBody>
                  <a:tcPr/>
                </a:tc>
                <a:tc>
                  <a:txBody>
                    <a:bodyPr/>
                    <a:lstStyle/>
                    <a:p>
                      <a:r>
                        <a:rPr lang="en-US" sz="1000"/>
                        <a:t>28</a:t>
                      </a:r>
                    </a:p>
                  </a:txBody>
                  <a:tcPr/>
                </a:tc>
                <a:tc>
                  <a:txBody>
                    <a:bodyPr/>
                    <a:lstStyle/>
                    <a:p>
                      <a:r>
                        <a:rPr lang="en-US" sz="1000"/>
                        <a:t>0</a:t>
                      </a:r>
                    </a:p>
                  </a:txBody>
                  <a:tcPr/>
                </a:tc>
                <a:tc>
                  <a:txBody>
                    <a:bodyPr/>
                    <a:lstStyle/>
                    <a:p>
                      <a:r>
                        <a:rPr lang="en-US" sz="1000"/>
                        <a:t>1</a:t>
                      </a:r>
                    </a:p>
                  </a:txBody>
                  <a:tcPr/>
                </a:tc>
                <a:tc>
                  <a:txBody>
                    <a:bodyPr/>
                    <a:lstStyle/>
                    <a:p>
                      <a:r>
                        <a:rPr lang="en-US" sz="1000"/>
                        <a:t>14.5000 %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195132298"/>
                  </a:ext>
                </a:extLst>
              </a:tr>
            </a:tbl>
          </a:graphicData>
        </a:graphic>
      </p:graphicFrame>
      <p:sp>
        <p:nvSpPr>
          <p:cNvPr id="4" name="Text Placeholder 3">
            <a:extLst>
              <a:ext uri="{FF2B5EF4-FFF2-40B4-BE49-F238E27FC236}">
                <a16:creationId xmlns:a16="http://schemas.microsoft.com/office/drawing/2014/main" id="{3E511118-9CE2-48DD-AA90-697CEA77C11D}"/>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186815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8E344-AA80-4BA5-A7AD-FEB9491128EF}"/>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0744C6CA-EF83-4D36-88FC-CD4D3F38514F}"/>
              </a:ext>
            </a:extLst>
          </p:cNvPr>
          <p:cNvGraphicFramePr>
            <a:graphicFrameLocks noGrp="1"/>
          </p:cNvGraphicFramePr>
          <p:nvPr>
            <p:ph type="tbl" sz="quarter" idx="13"/>
            <p:extLst>
              <p:ext uri="{D42A27DB-BD31-4B8C-83A1-F6EECF244321}">
                <p14:modId xmlns:p14="http://schemas.microsoft.com/office/powerpoint/2010/main" val="87760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768168734"/>
                    </a:ext>
                  </a:extLst>
                </a:gridCol>
                <a:gridCol w="493776">
                  <a:extLst>
                    <a:ext uri="{9D8B030D-6E8A-4147-A177-3AD203B41FA5}">
                      <a16:colId xmlns:a16="http://schemas.microsoft.com/office/drawing/2014/main" val="2120375027"/>
                    </a:ext>
                  </a:extLst>
                </a:gridCol>
                <a:gridCol w="493776">
                  <a:extLst>
                    <a:ext uri="{9D8B030D-6E8A-4147-A177-3AD203B41FA5}">
                      <a16:colId xmlns:a16="http://schemas.microsoft.com/office/drawing/2014/main" val="2624787577"/>
                    </a:ext>
                  </a:extLst>
                </a:gridCol>
                <a:gridCol w="493776">
                  <a:extLst>
                    <a:ext uri="{9D8B030D-6E8A-4147-A177-3AD203B41FA5}">
                      <a16:colId xmlns:a16="http://schemas.microsoft.com/office/drawing/2014/main" val="3579441553"/>
                    </a:ext>
                  </a:extLst>
                </a:gridCol>
                <a:gridCol w="493776">
                  <a:extLst>
                    <a:ext uri="{9D8B030D-6E8A-4147-A177-3AD203B41FA5}">
                      <a16:colId xmlns:a16="http://schemas.microsoft.com/office/drawing/2014/main" val="1181716540"/>
                    </a:ext>
                  </a:extLst>
                </a:gridCol>
                <a:gridCol w="493776">
                  <a:extLst>
                    <a:ext uri="{9D8B030D-6E8A-4147-A177-3AD203B41FA5}">
                      <a16:colId xmlns:a16="http://schemas.microsoft.com/office/drawing/2014/main" val="1840757187"/>
                    </a:ext>
                  </a:extLst>
                </a:gridCol>
                <a:gridCol w="493776">
                  <a:extLst>
                    <a:ext uri="{9D8B030D-6E8A-4147-A177-3AD203B41FA5}">
                      <a16:colId xmlns:a16="http://schemas.microsoft.com/office/drawing/2014/main" val="213980836"/>
                    </a:ext>
                  </a:extLst>
                </a:gridCol>
                <a:gridCol w="493776">
                  <a:extLst>
                    <a:ext uri="{9D8B030D-6E8A-4147-A177-3AD203B41FA5}">
                      <a16:colId xmlns:a16="http://schemas.microsoft.com/office/drawing/2014/main" val="187996086"/>
                    </a:ext>
                  </a:extLst>
                </a:gridCol>
                <a:gridCol w="493776">
                  <a:extLst>
                    <a:ext uri="{9D8B030D-6E8A-4147-A177-3AD203B41FA5}">
                      <a16:colId xmlns:a16="http://schemas.microsoft.com/office/drawing/2014/main" val="3804191848"/>
                    </a:ext>
                  </a:extLst>
                </a:gridCol>
                <a:gridCol w="493776">
                  <a:extLst>
                    <a:ext uri="{9D8B030D-6E8A-4147-A177-3AD203B41FA5}">
                      <a16:colId xmlns:a16="http://schemas.microsoft.com/office/drawing/2014/main" val="2305327209"/>
                    </a:ext>
                  </a:extLst>
                </a:gridCol>
                <a:gridCol w="493776">
                  <a:extLst>
                    <a:ext uri="{9D8B030D-6E8A-4147-A177-3AD203B41FA5}">
                      <a16:colId xmlns:a16="http://schemas.microsoft.com/office/drawing/2014/main" val="1133218745"/>
                    </a:ext>
                  </a:extLst>
                </a:gridCol>
                <a:gridCol w="493776">
                  <a:extLst>
                    <a:ext uri="{9D8B030D-6E8A-4147-A177-3AD203B41FA5}">
                      <a16:colId xmlns:a16="http://schemas.microsoft.com/office/drawing/2014/main" val="3950610366"/>
                    </a:ext>
                  </a:extLst>
                </a:gridCol>
                <a:gridCol w="493776">
                  <a:extLst>
                    <a:ext uri="{9D8B030D-6E8A-4147-A177-3AD203B41FA5}">
                      <a16:colId xmlns:a16="http://schemas.microsoft.com/office/drawing/2014/main" val="2259310862"/>
                    </a:ext>
                  </a:extLst>
                </a:gridCol>
                <a:gridCol w="493776">
                  <a:extLst>
                    <a:ext uri="{9D8B030D-6E8A-4147-A177-3AD203B41FA5}">
                      <a16:colId xmlns:a16="http://schemas.microsoft.com/office/drawing/2014/main" val="424831118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91924160"/>
                  </a:ext>
                </a:extLst>
              </a:tr>
              <a:tr h="370840">
                <a:tc>
                  <a:txBody>
                    <a:bodyPr/>
                    <a:lstStyle/>
                    <a:p>
                      <a:r>
                        <a:rPr lang="en-US" sz="1000"/>
                        <a:t>@TokioMAmerica</a:t>
                      </a:r>
                    </a:p>
                  </a:txBody>
                  <a:tcPr/>
                </a:tc>
                <a:tc>
                  <a:txBody>
                    <a:bodyPr/>
                    <a:lstStyle/>
                    <a:p>
                      <a:r>
                        <a:rPr lang="en-US" sz="1000"/>
                        <a:t>113</a:t>
                      </a:r>
                    </a:p>
                  </a:txBody>
                  <a:tcPr/>
                </a:tc>
                <a:tc>
                  <a:txBody>
                    <a:bodyPr/>
                    <a:lstStyle/>
                    <a:p>
                      <a:r>
                        <a:rPr lang="en-US" sz="1000"/>
                        <a:t>6</a:t>
                      </a:r>
                    </a:p>
                  </a:txBody>
                  <a:tcPr/>
                </a:tc>
                <a:tc>
                  <a:txBody>
                    <a:bodyPr/>
                    <a:lstStyle/>
                    <a:p>
                      <a:r>
                        <a:rPr lang="en-US" sz="1000"/>
                        <a:t>12</a:t>
                      </a:r>
                    </a:p>
                  </a:txBody>
                  <a:tcPr/>
                </a:tc>
                <a:tc>
                  <a:txBody>
                    <a:bodyPr/>
                    <a:lstStyle/>
                    <a:p>
                      <a:r>
                        <a:rPr lang="en-US" sz="1000"/>
                        <a:t>10</a:t>
                      </a:r>
                    </a:p>
                  </a:txBody>
                  <a:tcPr/>
                </a:tc>
                <a:tc>
                  <a:txBody>
                    <a:bodyPr/>
                    <a:lstStyle/>
                    <a:p>
                      <a:r>
                        <a:rPr lang="en-US" sz="1000"/>
                        <a:t>1</a:t>
                      </a:r>
                    </a:p>
                  </a:txBody>
                  <a:tcPr/>
                </a:tc>
                <a:tc>
                  <a:txBody>
                    <a:bodyPr/>
                    <a:lstStyle/>
                    <a:p>
                      <a:r>
                        <a:rPr lang="en-US" sz="1000"/>
                        <a:t>1</a:t>
                      </a:r>
                    </a:p>
                  </a:txBody>
                  <a:tcPr/>
                </a:tc>
                <a:tc>
                  <a:txBody>
                    <a:bodyPr/>
                    <a:lstStyle/>
                    <a:p>
                      <a:r>
                        <a:rPr lang="en-US" sz="1000"/>
                        <a:t>12</a:t>
                      </a:r>
                    </a:p>
                  </a:txBody>
                  <a:tcPr/>
                </a:tc>
                <a:tc>
                  <a:txBody>
                    <a:bodyPr/>
                    <a:lstStyle/>
                    <a:p>
                      <a:r>
                        <a:rPr lang="en-US" sz="1000"/>
                        <a:t>12</a:t>
                      </a:r>
                    </a:p>
                  </a:txBody>
                  <a:tcPr/>
                </a:tc>
                <a:tc>
                  <a:txBody>
                    <a:bodyPr/>
                    <a:lstStyle/>
                    <a:p>
                      <a:r>
                        <a:rPr lang="en-US" sz="1000"/>
                        <a:t>44</a:t>
                      </a:r>
                    </a:p>
                  </a:txBody>
                  <a:tcPr/>
                </a:tc>
                <a:tc>
                  <a:txBody>
                    <a:bodyPr/>
                    <a:lstStyle/>
                    <a:p>
                      <a:r>
                        <a:rPr lang="en-US" sz="1000"/>
                        <a:t>0</a:t>
                      </a:r>
                    </a:p>
                  </a:txBody>
                  <a:tcPr/>
                </a:tc>
                <a:tc>
                  <a:txBody>
                    <a:bodyPr/>
                    <a:lstStyle/>
                    <a:p>
                      <a:r>
                        <a:rPr lang="en-US" sz="1000"/>
                        <a:t>0</a:t>
                      </a:r>
                    </a:p>
                  </a:txBody>
                  <a:tcPr/>
                </a:tc>
                <a:tc>
                  <a:txBody>
                    <a:bodyPr/>
                    <a:lstStyle/>
                    <a:p>
                      <a:r>
                        <a:rPr lang="en-US" sz="1000"/>
                        <a:t>5.0909 %</a:t>
                      </a:r>
                    </a:p>
                  </a:txBody>
                  <a:tcPr/>
                </a:tc>
                <a:tc>
                  <a:txBody>
                    <a:bodyPr/>
                    <a:lstStyle/>
                    <a:p>
                      <a:r>
                        <a:rPr lang="en-US" sz="1000"/>
                        <a:t>0.0 %</a:t>
                      </a:r>
                    </a:p>
                  </a:txBody>
                  <a:tcPr/>
                </a:tc>
                <a:extLst>
                  <a:ext uri="{0D108BD9-81ED-4DB2-BD59-A6C34878D82A}">
                    <a16:rowId xmlns:a16="http://schemas.microsoft.com/office/drawing/2014/main" val="3242137161"/>
                  </a:ext>
                </a:extLst>
              </a:tr>
            </a:tbl>
          </a:graphicData>
        </a:graphic>
      </p:graphicFrame>
      <p:sp>
        <p:nvSpPr>
          <p:cNvPr id="4" name="Text Placeholder 3">
            <a:extLst>
              <a:ext uri="{FF2B5EF4-FFF2-40B4-BE49-F238E27FC236}">
                <a16:creationId xmlns:a16="http://schemas.microsoft.com/office/drawing/2014/main" id="{7FC5F1BF-9DD2-4892-B228-59476F5AFBFB}"/>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18973642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708C4-FE13-4CB3-BE6F-E4BA87C98085}"/>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2A9EBB23-4735-4E2C-AC7F-61430A5AD8C2}"/>
              </a:ext>
            </a:extLst>
          </p:cNvPr>
          <p:cNvGraphicFramePr>
            <a:graphicFrameLocks noGrp="1"/>
          </p:cNvGraphicFramePr>
          <p:nvPr>
            <p:ph type="chart" sz="quarter" idx="13"/>
            <p:extLst>
              <p:ext uri="{D42A27DB-BD31-4B8C-83A1-F6EECF244321}">
                <p14:modId xmlns:p14="http://schemas.microsoft.com/office/powerpoint/2010/main" val="38104797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4AFCB5-6629-4AF2-BEA9-B301EB92B69F}"/>
              </a:ext>
            </a:extLst>
          </p:cNvPr>
          <p:cNvSpPr>
            <a:spLocks noGrp="1"/>
          </p:cNvSpPr>
          <p:nvPr>
            <p:ph type="body" sz="quarter" idx="14"/>
          </p:nvPr>
        </p:nvSpPr>
        <p:spPr/>
        <p:txBody>
          <a:bodyPr/>
          <a:lstStyle/>
          <a:p>
            <a:r>
              <a:rPr lang="en-US"/>
              <a:t>01/01/2018 - 01/31/2019</a:t>
            </a:r>
          </a:p>
        </p:txBody>
      </p:sp>
      <p:sp>
        <p:nvSpPr>
          <p:cNvPr id="5" name="Footer Placeholder 4">
            <a:extLst>
              <a:ext uri="{FF2B5EF4-FFF2-40B4-BE49-F238E27FC236}">
                <a16:creationId xmlns:a16="http://schemas.microsoft.com/office/drawing/2014/main" id="{AD322D34-CE55-4C42-93C5-EC8A5FFB0D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55446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BF930-4C91-4809-A1EB-517936738C3F}"/>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36A606DE-B3BC-42B0-BAAC-5FFBC02A92CE}"/>
              </a:ext>
            </a:extLst>
          </p:cNvPr>
          <p:cNvGraphicFramePr>
            <a:graphicFrameLocks noGrp="1"/>
          </p:cNvGraphicFramePr>
          <p:nvPr>
            <p:ph type="chart" sz="quarter" idx="13"/>
            <p:extLst>
              <p:ext uri="{D42A27DB-BD31-4B8C-83A1-F6EECF244321}">
                <p14:modId xmlns:p14="http://schemas.microsoft.com/office/powerpoint/2010/main" val="28220449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59BFDE-D8A3-4186-9481-8DEB86BE55FE}"/>
              </a:ext>
            </a:extLst>
          </p:cNvPr>
          <p:cNvSpPr>
            <a:spLocks noGrp="1"/>
          </p:cNvSpPr>
          <p:nvPr>
            <p:ph type="body" sz="quarter" idx="14"/>
          </p:nvPr>
        </p:nvSpPr>
        <p:spPr/>
        <p:txBody>
          <a:bodyPr/>
          <a:lstStyle/>
          <a:p>
            <a:r>
              <a:rPr lang="en-US"/>
              <a:t>01/01/2018 - 01/31/2019</a:t>
            </a:r>
          </a:p>
        </p:txBody>
      </p:sp>
      <p:sp>
        <p:nvSpPr>
          <p:cNvPr id="5" name="Footer Placeholder 4">
            <a:extLst>
              <a:ext uri="{FF2B5EF4-FFF2-40B4-BE49-F238E27FC236}">
                <a16:creationId xmlns:a16="http://schemas.microsoft.com/office/drawing/2014/main" id="{0AB093A7-4FDA-480C-8C6A-4F222D99BC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6320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003D0-35EB-4540-8051-C5723557950E}"/>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B94566ED-9D63-4724-AD3D-E12C0DC3E419}"/>
              </a:ext>
            </a:extLst>
          </p:cNvPr>
          <p:cNvGraphicFramePr>
            <a:graphicFrameLocks noGrp="1"/>
          </p:cNvGraphicFramePr>
          <p:nvPr>
            <p:ph type="tbl" sz="quarter" idx="13"/>
            <p:extLst>
              <p:ext uri="{D42A27DB-BD31-4B8C-83A1-F6EECF244321}">
                <p14:modId xmlns:p14="http://schemas.microsoft.com/office/powerpoint/2010/main" val="3450793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61149267"/>
                    </a:ext>
                  </a:extLst>
                </a:gridCol>
                <a:gridCol w="822960">
                  <a:extLst>
                    <a:ext uri="{9D8B030D-6E8A-4147-A177-3AD203B41FA5}">
                      <a16:colId xmlns:a16="http://schemas.microsoft.com/office/drawing/2014/main" val="2773214861"/>
                    </a:ext>
                  </a:extLst>
                </a:gridCol>
                <a:gridCol w="822960">
                  <a:extLst>
                    <a:ext uri="{9D8B030D-6E8A-4147-A177-3AD203B41FA5}">
                      <a16:colId xmlns:a16="http://schemas.microsoft.com/office/drawing/2014/main" val="850397598"/>
                    </a:ext>
                  </a:extLst>
                </a:gridCol>
                <a:gridCol w="822960">
                  <a:extLst>
                    <a:ext uri="{9D8B030D-6E8A-4147-A177-3AD203B41FA5}">
                      <a16:colId xmlns:a16="http://schemas.microsoft.com/office/drawing/2014/main" val="3470032662"/>
                    </a:ext>
                  </a:extLst>
                </a:gridCol>
                <a:gridCol w="822960">
                  <a:extLst>
                    <a:ext uri="{9D8B030D-6E8A-4147-A177-3AD203B41FA5}">
                      <a16:colId xmlns:a16="http://schemas.microsoft.com/office/drawing/2014/main" val="2342166544"/>
                    </a:ext>
                  </a:extLst>
                </a:gridCol>
                <a:gridCol w="822960">
                  <a:extLst>
                    <a:ext uri="{9D8B030D-6E8A-4147-A177-3AD203B41FA5}">
                      <a16:colId xmlns:a16="http://schemas.microsoft.com/office/drawing/2014/main" val="462454918"/>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4234712771"/>
                  </a:ext>
                </a:extLst>
              </a:tr>
              <a:tr h="370840">
                <a:tc>
                  <a:txBody>
                    <a:bodyPr/>
                    <a:lstStyle/>
                    <a:p>
                      <a:r>
                        <a:rPr lang="en-US" sz="1000" b="1"/>
                        <a:t> @TokioMAmerica - 2019-01-09 12:14:42 </a:t>
                      </a:r>
                      <a:r>
                        <a:rPr lang="en-US" sz="1000"/>
                        <a:t>
  We're excited to kick off our first #employeespotlight  of 2019 with the Director, Commercial Underwriting Ops, Emilie !.  Check out her video to learn more! https://t.co/bqquMqrpeD #coaching #underwriting #leadership https://t.co/Fx0Yne2vjd</a:t>
                      </a:r>
                    </a:p>
                  </a:txBody>
                  <a:tcPr/>
                </a:tc>
                <a:tc>
                  <a:txBody>
                    <a:bodyPr/>
                    <a:lstStyle/>
                    <a:p>
                      <a:r>
                        <a:rPr lang="en-US" sz="1000"/>
                        <a:t>No</a:t>
                      </a:r>
                    </a:p>
                  </a:txBody>
                  <a:tcPr/>
                </a:tc>
                <a:tc>
                  <a:txBody>
                    <a:bodyPr/>
                    <a:lstStyle/>
                    <a:p>
                      <a:r>
                        <a:rPr lang="en-US" sz="1000"/>
                        <a:t>2</a:t>
                      </a:r>
                    </a:p>
                  </a:txBody>
                  <a:tcPr/>
                </a:tc>
                <a:tc>
                  <a:txBody>
                    <a:bodyPr/>
                    <a:lstStyle/>
                    <a:p>
                      <a:r>
                        <a:rPr lang="en-US" sz="1000"/>
                        <a:t>8</a:t>
                      </a:r>
                    </a:p>
                  </a:txBody>
                  <a:tcPr/>
                </a:tc>
                <a:tc>
                  <a:txBody>
                    <a:bodyPr/>
                    <a:lstStyle/>
                    <a:p>
                      <a:r>
                        <a:rPr lang="en-US" sz="1000"/>
                        <a:t>0</a:t>
                      </a:r>
                    </a:p>
                  </a:txBody>
                  <a:tcPr/>
                </a:tc>
                <a:tc>
                  <a:txBody>
                    <a:bodyPr/>
                    <a:lstStyle/>
                    <a:p>
                      <a:r>
                        <a:rPr lang="en-US" sz="1000"/>
                        <a:t>9.4340 %</a:t>
                      </a:r>
                    </a:p>
                  </a:txBody>
                  <a:tcPr/>
                </a:tc>
                <a:extLst>
                  <a:ext uri="{0D108BD9-81ED-4DB2-BD59-A6C34878D82A}">
                    <a16:rowId xmlns:a16="http://schemas.microsoft.com/office/drawing/2014/main" val="3408571122"/>
                  </a:ext>
                </a:extLst>
              </a:tr>
              <a:tr h="370840">
                <a:tc>
                  <a:txBody>
                    <a:bodyPr/>
                    <a:lstStyle/>
                    <a:p>
                      <a:r>
                        <a:rPr lang="en-US" sz="1000" b="1"/>
                        <a:t> @TokioMAmerica - 2019-01-10 17:00:52 </a:t>
                      </a:r>
                      <a:r>
                        <a:rPr lang="en-US" sz="1000"/>
                        <a:t>
  We have an exciting opportunity in our Jersey City, NJ office for someone looking to work in Workers Comp Claims! Do you like working with a great team? If so, this might be the right job for you! https://t.co/kqM0uBfYhv #insurance #hiring #jobs #teamtma https://t.co/62vRweJmVI</a:t>
                      </a:r>
                    </a:p>
                  </a:txBody>
                  <a:tcPr/>
                </a:tc>
                <a:tc>
                  <a:txBody>
                    <a:bodyPr/>
                    <a:lstStyle/>
                    <a:p>
                      <a:r>
                        <a:rPr lang="en-US" sz="1000"/>
                        <a:t>No</a:t>
                      </a:r>
                    </a:p>
                  </a:txBody>
                  <a:tcPr/>
                </a:tc>
                <a:tc>
                  <a:txBody>
                    <a:bodyPr/>
                    <a:lstStyle/>
                    <a:p>
                      <a:r>
                        <a:rPr lang="en-US" sz="1000"/>
                        <a:t>2</a:t>
                      </a:r>
                    </a:p>
                  </a:txBody>
                  <a:tcPr/>
                </a:tc>
                <a:tc>
                  <a:txBody>
                    <a:bodyPr/>
                    <a:lstStyle/>
                    <a:p>
                      <a:r>
                        <a:rPr lang="en-US" sz="1000"/>
                        <a:t>6</a:t>
                      </a:r>
                    </a:p>
                  </a:txBody>
                  <a:tcPr/>
                </a:tc>
                <a:tc>
                  <a:txBody>
                    <a:bodyPr/>
                    <a:lstStyle/>
                    <a:p>
                      <a:r>
                        <a:rPr lang="en-US" sz="1000"/>
                        <a:t>0</a:t>
                      </a:r>
                    </a:p>
                  </a:txBody>
                  <a:tcPr/>
                </a:tc>
                <a:tc>
                  <a:txBody>
                    <a:bodyPr/>
                    <a:lstStyle/>
                    <a:p>
                      <a:r>
                        <a:rPr lang="en-US" sz="1000"/>
                        <a:t>7.5472 %</a:t>
                      </a:r>
                    </a:p>
                  </a:txBody>
                  <a:tcPr/>
                </a:tc>
                <a:extLst>
                  <a:ext uri="{0D108BD9-81ED-4DB2-BD59-A6C34878D82A}">
                    <a16:rowId xmlns:a16="http://schemas.microsoft.com/office/drawing/2014/main" val="371408078"/>
                  </a:ext>
                </a:extLst>
              </a:tr>
              <a:tr h="370840">
                <a:tc>
                  <a:txBody>
                    <a:bodyPr/>
                    <a:lstStyle/>
                    <a:p>
                      <a:r>
                        <a:rPr lang="en-US" sz="1000" b="1"/>
                        <a:t> @TokioMAmerica - 2019-01-30 13:00:48 </a:t>
                      </a:r>
                      <a:r>
                        <a:rPr lang="en-US" sz="1000"/>
                        <a:t>
  Do you have experience adjusting auto claims? Are you fluent in Japanese and English? If so, check out our opening in Plano, TX!  https://t.co/xTx9iY5w1y  #jobs #hiring #teamTMA https://t.co/pMT2SgZoaX</a:t>
                      </a:r>
                    </a:p>
                  </a:txBody>
                  <a:tcPr/>
                </a:tc>
                <a:tc>
                  <a:txBody>
                    <a:bodyPr/>
                    <a:lstStyle/>
                    <a:p>
                      <a:r>
                        <a:rPr lang="en-US" sz="1000"/>
                        <a:t>No</a:t>
                      </a:r>
                    </a:p>
                  </a:txBody>
                  <a:tcPr/>
                </a:tc>
                <a:tc>
                  <a:txBody>
                    <a:bodyPr/>
                    <a:lstStyle/>
                    <a:p>
                      <a:r>
                        <a:rPr lang="en-US" sz="1000"/>
                        <a:t>3</a:t>
                      </a:r>
                    </a:p>
                  </a:txBody>
                  <a:tcPr/>
                </a:tc>
                <a:tc>
                  <a:txBody>
                    <a:bodyPr/>
                    <a:lstStyle/>
                    <a:p>
                      <a:r>
                        <a:rPr lang="en-US" sz="1000"/>
                        <a:t>5</a:t>
                      </a:r>
                    </a:p>
                  </a:txBody>
                  <a:tcPr/>
                </a:tc>
                <a:tc>
                  <a:txBody>
                    <a:bodyPr/>
                    <a:lstStyle/>
                    <a:p>
                      <a:r>
                        <a:rPr lang="en-US" sz="1000"/>
                        <a:t>0</a:t>
                      </a:r>
                    </a:p>
                  </a:txBody>
                  <a:tcPr/>
                </a:tc>
                <a:tc>
                  <a:txBody>
                    <a:bodyPr/>
                    <a:lstStyle/>
                    <a:p>
                      <a:r>
                        <a:rPr lang="en-US" sz="1000"/>
                        <a:t>7.1429 %</a:t>
                      </a:r>
                    </a:p>
                  </a:txBody>
                  <a:tcPr/>
                </a:tc>
                <a:extLst>
                  <a:ext uri="{0D108BD9-81ED-4DB2-BD59-A6C34878D82A}">
                    <a16:rowId xmlns:a16="http://schemas.microsoft.com/office/drawing/2014/main" val="184032069"/>
                  </a:ext>
                </a:extLst>
              </a:tr>
            </a:tbl>
          </a:graphicData>
        </a:graphic>
      </p:graphicFrame>
      <p:sp>
        <p:nvSpPr>
          <p:cNvPr id="4" name="Text Placeholder 3">
            <a:extLst>
              <a:ext uri="{FF2B5EF4-FFF2-40B4-BE49-F238E27FC236}">
                <a16:creationId xmlns:a16="http://schemas.microsoft.com/office/drawing/2014/main" id="{416A9E73-32A8-4376-94D6-27AB2D08F220}"/>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27210134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13625-FEE3-4A93-B734-426A4D29DA2F}"/>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2C10D5F0-F573-41E8-9D71-25944AC8F820}"/>
              </a:ext>
            </a:extLst>
          </p:cNvPr>
          <p:cNvGraphicFramePr>
            <a:graphicFrameLocks noGrp="1"/>
          </p:cNvGraphicFramePr>
          <p:nvPr>
            <p:ph type="tbl" sz="quarter" idx="13"/>
            <p:extLst>
              <p:ext uri="{D42A27DB-BD31-4B8C-83A1-F6EECF244321}">
                <p14:modId xmlns:p14="http://schemas.microsoft.com/office/powerpoint/2010/main" val="1641378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76807586"/>
                    </a:ext>
                  </a:extLst>
                </a:gridCol>
                <a:gridCol w="1069848">
                  <a:extLst>
                    <a:ext uri="{9D8B030D-6E8A-4147-A177-3AD203B41FA5}">
                      <a16:colId xmlns:a16="http://schemas.microsoft.com/office/drawing/2014/main" val="3441749570"/>
                    </a:ext>
                  </a:extLst>
                </a:gridCol>
                <a:gridCol w="1069848">
                  <a:extLst>
                    <a:ext uri="{9D8B030D-6E8A-4147-A177-3AD203B41FA5}">
                      <a16:colId xmlns:a16="http://schemas.microsoft.com/office/drawing/2014/main" val="139062520"/>
                    </a:ext>
                  </a:extLst>
                </a:gridCol>
                <a:gridCol w="1069848">
                  <a:extLst>
                    <a:ext uri="{9D8B030D-6E8A-4147-A177-3AD203B41FA5}">
                      <a16:colId xmlns:a16="http://schemas.microsoft.com/office/drawing/2014/main" val="2205017479"/>
                    </a:ext>
                  </a:extLst>
                </a:gridCol>
                <a:gridCol w="1069848">
                  <a:extLst>
                    <a:ext uri="{9D8B030D-6E8A-4147-A177-3AD203B41FA5}">
                      <a16:colId xmlns:a16="http://schemas.microsoft.com/office/drawing/2014/main" val="1195113314"/>
                    </a:ext>
                  </a:extLst>
                </a:gridCol>
                <a:gridCol w="1069848">
                  <a:extLst>
                    <a:ext uri="{9D8B030D-6E8A-4147-A177-3AD203B41FA5}">
                      <a16:colId xmlns:a16="http://schemas.microsoft.com/office/drawing/2014/main" val="1554505320"/>
                    </a:ext>
                  </a:extLst>
                </a:gridCol>
                <a:gridCol w="1069848">
                  <a:extLst>
                    <a:ext uri="{9D8B030D-6E8A-4147-A177-3AD203B41FA5}">
                      <a16:colId xmlns:a16="http://schemas.microsoft.com/office/drawing/2014/main" val="38800455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900056182"/>
                  </a:ext>
                </a:extLst>
              </a:tr>
              <a:tr h="370840">
                <a:tc>
                  <a:txBody>
                    <a:bodyPr/>
                    <a:lstStyle/>
                    <a:p>
                      <a:r>
                        <a:rPr lang="en-US" sz="1000"/>
                        <a:t>Tokio Marine America</a:t>
                      </a:r>
                    </a:p>
                  </a:txBody>
                  <a:tcPr/>
                </a:tc>
                <a:tc>
                  <a:txBody>
                    <a:bodyPr/>
                    <a:lstStyle/>
                    <a:p>
                      <a:r>
                        <a:rPr lang="en-US" sz="1000"/>
                        <a:t>8782</a:t>
                      </a:r>
                    </a:p>
                  </a:txBody>
                  <a:tcPr/>
                </a:tc>
                <a:tc>
                  <a:txBody>
                    <a:bodyPr/>
                    <a:lstStyle/>
                    <a:p>
                      <a:r>
                        <a:rPr lang="en-US" sz="1000"/>
                        <a:t>186</a:t>
                      </a:r>
                    </a:p>
                  </a:txBody>
                  <a:tcPr/>
                </a:tc>
                <a:tc>
                  <a:txBody>
                    <a:bodyPr/>
                    <a:lstStyle/>
                    <a:p>
                      <a:r>
                        <a:rPr lang="en-US" sz="1000"/>
                        <a:t>10</a:t>
                      </a:r>
                    </a:p>
                  </a:txBody>
                  <a:tcPr/>
                </a:tc>
                <a:tc>
                  <a:txBody>
                    <a:bodyPr/>
                    <a:lstStyle/>
                    <a:p>
                      <a:r>
                        <a:rPr lang="en-US" sz="1000"/>
                        <a:t>302</a:t>
                      </a:r>
                    </a:p>
                  </a:txBody>
                  <a:tcPr/>
                </a:tc>
                <a:tc>
                  <a:txBody>
                    <a:bodyPr/>
                    <a:lstStyle/>
                    <a:p>
                      <a:r>
                        <a:rPr lang="en-US" sz="1000"/>
                        <a:t>4</a:t>
                      </a:r>
                    </a:p>
                  </a:txBody>
                  <a:tcPr/>
                </a:tc>
                <a:tc>
                  <a:txBody>
                    <a:bodyPr/>
                    <a:lstStyle/>
                    <a:p>
                      <a:r>
                        <a:rPr lang="en-US" sz="1000"/>
                        <a:t>0.3522 %</a:t>
                      </a:r>
                    </a:p>
                  </a:txBody>
                  <a:tcPr/>
                </a:tc>
                <a:extLst>
                  <a:ext uri="{0D108BD9-81ED-4DB2-BD59-A6C34878D82A}">
                    <a16:rowId xmlns:a16="http://schemas.microsoft.com/office/drawing/2014/main" val="1119336499"/>
                  </a:ext>
                </a:extLst>
              </a:tr>
            </a:tbl>
          </a:graphicData>
        </a:graphic>
      </p:graphicFrame>
      <p:sp>
        <p:nvSpPr>
          <p:cNvPr id="4" name="Text Placeholder 3">
            <a:extLst>
              <a:ext uri="{FF2B5EF4-FFF2-40B4-BE49-F238E27FC236}">
                <a16:creationId xmlns:a16="http://schemas.microsoft.com/office/drawing/2014/main" id="{0B639143-FE2B-4A25-B2F5-BF330F0507C6}"/>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39510252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79B2D-6A17-483B-8564-9AEA74E8E495}"/>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679C7302-927F-402A-8760-AF87C3282370}"/>
              </a:ext>
            </a:extLst>
          </p:cNvPr>
          <p:cNvGraphicFramePr>
            <a:graphicFrameLocks noGrp="1"/>
          </p:cNvGraphicFramePr>
          <p:nvPr>
            <p:ph type="chart" sz="quarter" idx="13"/>
            <p:extLst>
              <p:ext uri="{D42A27DB-BD31-4B8C-83A1-F6EECF244321}">
                <p14:modId xmlns:p14="http://schemas.microsoft.com/office/powerpoint/2010/main" val="30845447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99B119-80FA-423E-86CB-CC50B0BDE80D}"/>
              </a:ext>
            </a:extLst>
          </p:cNvPr>
          <p:cNvSpPr>
            <a:spLocks noGrp="1"/>
          </p:cNvSpPr>
          <p:nvPr>
            <p:ph type="body" sz="quarter" idx="14"/>
          </p:nvPr>
        </p:nvSpPr>
        <p:spPr/>
        <p:txBody>
          <a:bodyPr/>
          <a:lstStyle/>
          <a:p>
            <a:r>
              <a:rPr lang="en-US"/>
              <a:t>01/01/2018 - 01/31/2019</a:t>
            </a:r>
          </a:p>
        </p:txBody>
      </p:sp>
      <p:sp>
        <p:nvSpPr>
          <p:cNvPr id="5" name="Footer Placeholder 4">
            <a:extLst>
              <a:ext uri="{FF2B5EF4-FFF2-40B4-BE49-F238E27FC236}">
                <a16:creationId xmlns:a16="http://schemas.microsoft.com/office/drawing/2014/main" id="{1C61B567-5DC2-4281-BFA4-5D5A10759C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564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93AB2-08EF-4223-A8BB-9656A1D7D78F}"/>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713AC0A4-9C02-46B2-9C64-F9ED5275DA2A}"/>
              </a:ext>
            </a:extLst>
          </p:cNvPr>
          <p:cNvGraphicFramePr>
            <a:graphicFrameLocks noGrp="1"/>
          </p:cNvGraphicFramePr>
          <p:nvPr>
            <p:ph type="chart" sz="quarter" idx="13"/>
            <p:extLst>
              <p:ext uri="{D42A27DB-BD31-4B8C-83A1-F6EECF244321}">
                <p14:modId xmlns:p14="http://schemas.microsoft.com/office/powerpoint/2010/main" val="37000461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301660-E469-4D15-A3BE-779D3D17DE68}"/>
              </a:ext>
            </a:extLst>
          </p:cNvPr>
          <p:cNvSpPr>
            <a:spLocks noGrp="1"/>
          </p:cNvSpPr>
          <p:nvPr>
            <p:ph type="body" sz="quarter" idx="14"/>
          </p:nvPr>
        </p:nvSpPr>
        <p:spPr/>
        <p:txBody>
          <a:bodyPr/>
          <a:lstStyle/>
          <a:p>
            <a:r>
              <a:rPr lang="en-US"/>
              <a:t>01/01/2018 - 01/31/2019</a:t>
            </a:r>
          </a:p>
        </p:txBody>
      </p:sp>
      <p:sp>
        <p:nvSpPr>
          <p:cNvPr id="5" name="Footer Placeholder 4">
            <a:extLst>
              <a:ext uri="{FF2B5EF4-FFF2-40B4-BE49-F238E27FC236}">
                <a16:creationId xmlns:a16="http://schemas.microsoft.com/office/drawing/2014/main" id="{203D01FD-F08F-4B06-8143-81FAE22974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38224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0EF1A-511C-41CB-AEB8-047A06590BD5}"/>
              </a:ext>
            </a:extLst>
          </p:cNvPr>
          <p:cNvSpPr>
            <a:spLocks noGrp="1"/>
          </p:cNvSpPr>
          <p:nvPr>
            <p:ph type="title"/>
          </p:nvPr>
        </p:nvSpPr>
        <p:spPr/>
        <p:txBody>
          <a:bodyPr/>
          <a:lstStyle/>
          <a:p>
            <a:r>
              <a:rPr lang="en-US"/>
              <a:t>LinkedIn Updates Table | Tokio Marine America</a:t>
            </a:r>
          </a:p>
        </p:txBody>
      </p:sp>
      <p:graphicFrame>
        <p:nvGraphicFramePr>
          <p:cNvPr id="5" name="Table Placeholder 4">
            <a:extLst>
              <a:ext uri="{FF2B5EF4-FFF2-40B4-BE49-F238E27FC236}">
                <a16:creationId xmlns:a16="http://schemas.microsoft.com/office/drawing/2014/main" id="{DE9479AE-C680-49A7-9BD9-E08FE433994F}"/>
              </a:ext>
            </a:extLst>
          </p:cNvPr>
          <p:cNvGraphicFramePr>
            <a:graphicFrameLocks noGrp="1"/>
          </p:cNvGraphicFramePr>
          <p:nvPr>
            <p:ph type="tbl" sz="quarter" idx="13"/>
            <p:extLst>
              <p:ext uri="{D42A27DB-BD31-4B8C-83A1-F6EECF244321}">
                <p14:modId xmlns:p14="http://schemas.microsoft.com/office/powerpoint/2010/main" val="660412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4165937796"/>
                    </a:ext>
                  </a:extLst>
                </a:gridCol>
                <a:gridCol w="905256">
                  <a:extLst>
                    <a:ext uri="{9D8B030D-6E8A-4147-A177-3AD203B41FA5}">
                      <a16:colId xmlns:a16="http://schemas.microsoft.com/office/drawing/2014/main" val="1977853699"/>
                    </a:ext>
                  </a:extLst>
                </a:gridCol>
                <a:gridCol w="987552">
                  <a:extLst>
                    <a:ext uri="{9D8B030D-6E8A-4147-A177-3AD203B41FA5}">
                      <a16:colId xmlns:a16="http://schemas.microsoft.com/office/drawing/2014/main" val="2018231692"/>
                    </a:ext>
                  </a:extLst>
                </a:gridCol>
                <a:gridCol w="987552">
                  <a:extLst>
                    <a:ext uri="{9D8B030D-6E8A-4147-A177-3AD203B41FA5}">
                      <a16:colId xmlns:a16="http://schemas.microsoft.com/office/drawing/2014/main" val="4036849847"/>
                    </a:ext>
                  </a:extLst>
                </a:gridCol>
                <a:gridCol w="987552">
                  <a:extLst>
                    <a:ext uri="{9D8B030D-6E8A-4147-A177-3AD203B41FA5}">
                      <a16:colId xmlns:a16="http://schemas.microsoft.com/office/drawing/2014/main" val="529280665"/>
                    </a:ext>
                  </a:extLst>
                </a:gridCol>
                <a:gridCol w="987552">
                  <a:extLst>
                    <a:ext uri="{9D8B030D-6E8A-4147-A177-3AD203B41FA5}">
                      <a16:colId xmlns:a16="http://schemas.microsoft.com/office/drawing/2014/main" val="2760909688"/>
                    </a:ext>
                  </a:extLst>
                </a:gridCol>
              </a:tblGrid>
              <a:tr h="370840">
                <a:tc>
                  <a:txBody>
                    <a:bodyPr/>
                    <a:lstStyle/>
                    <a:p>
                      <a:r>
                        <a:rPr lang="en-US" sz="1000"/>
                        <a:t>Status Update</a:t>
                      </a:r>
                    </a:p>
                  </a:txBody>
                  <a:tcPr/>
                </a:tc>
                <a:tc>
                  <a:txBody>
                    <a:bodyPr/>
                    <a:lstStyle/>
                    <a:p>
                      <a:r>
                        <a:rPr lang="en-US" sz="1000"/>
                        <a:t>Thumbnail</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8969749"/>
                  </a:ext>
                </a:extLst>
              </a:tr>
              <a:tr h="370840">
                <a:tc>
                  <a:txBody>
                    <a:bodyPr/>
                    <a:lstStyle/>
                    <a:p>
                      <a:r>
                        <a:rPr lang="en-US" sz="1000" b="1"/>
                        <a:t> Tokio Marine America - 2019-01-09 12:29:29 </a:t>
                      </a:r>
                      <a:r>
                        <a:rPr lang="en-US" sz="1000"/>
                        <a:t>
  We're excited to kick off our first #employeespotlight  of 2019 with the Director, Commercial Underwriting Ops, Emilie A.  Check out her video to learn more! http://bit.ly/2TC7mdi #coaching #underwriting #leadership #careerpath</a:t>
                      </a:r>
                    </a:p>
                  </a:txBody>
                  <a:tcPr/>
                </a:tc>
                <a:tc>
                  <a:txBody>
                    <a:bodyPr/>
                    <a:lstStyle/>
                    <a:p>
                      <a:r>
                        <a:rPr lang="en-US" sz="1000"/>
                        <a:t>https://media.licdn.com/dms/image/C4E22AQEV-nBF64cOLw/feedshare-shrink_8192/0?e=1550466000&amp;v=beta&amp;t=39PFPuJWL1PUCW2cLy1XOJgqnuB1nzTcWf_dm-veGSw</a:t>
                      </a:r>
                    </a:p>
                  </a:txBody>
                  <a:tcPr/>
                </a:tc>
                <a:tc>
                  <a:txBody>
                    <a:bodyPr/>
                    <a:lstStyle/>
                    <a:p>
                      <a:r>
                        <a:rPr lang="en-US" sz="1000"/>
                        <a:t>62</a:t>
                      </a:r>
                    </a:p>
                  </a:txBody>
                  <a:tcPr/>
                </a:tc>
                <a:tc>
                  <a:txBody>
                    <a:bodyPr/>
                    <a:lstStyle/>
                    <a:p>
                      <a:r>
                        <a:rPr lang="en-US" sz="1000"/>
                        <a:t>1</a:t>
                      </a:r>
                    </a:p>
                  </a:txBody>
                  <a:tcPr/>
                </a:tc>
                <a:tc>
                  <a:txBody>
                    <a:bodyPr/>
                    <a:lstStyle/>
                    <a:p>
                      <a:r>
                        <a:rPr lang="en-US" sz="1000"/>
                        <a:t>0.7297 %</a:t>
                      </a:r>
                    </a:p>
                  </a:txBody>
                  <a:tcPr/>
                </a:tc>
                <a:tc>
                  <a:txBody>
                    <a:bodyPr/>
                    <a:lstStyle/>
                    <a:p>
                      <a:r>
                        <a:rPr lang="en-US" sz="1000"/>
                        <a:t>Photo</a:t>
                      </a:r>
                    </a:p>
                  </a:txBody>
                  <a:tcPr/>
                </a:tc>
                <a:extLst>
                  <a:ext uri="{0D108BD9-81ED-4DB2-BD59-A6C34878D82A}">
                    <a16:rowId xmlns:a16="http://schemas.microsoft.com/office/drawing/2014/main" val="3177135520"/>
                  </a:ext>
                </a:extLst>
              </a:tr>
              <a:tr h="370840">
                <a:tc>
                  <a:txBody>
                    <a:bodyPr/>
                    <a:lstStyle/>
                    <a:p>
                      <a:r>
                        <a:rPr lang="en-US" sz="1000" b="1"/>
                        <a:t> Tokio Marine America - 2019-01-04 13:48:22 </a:t>
                      </a:r>
                      <a:r>
                        <a:rPr lang="en-US" sz="1000"/>
                        <a:t>
  Last week our Jersey City office held their CSR office event in support of the Alzheimer's Association  - the theme was Happy 2019! It was a great way to kick off the new year and support an awesome organization! #tobeagoodcompany #employeeengagement #donate #giving</a:t>
                      </a:r>
                    </a:p>
                  </a:txBody>
                  <a:tcPr/>
                </a:tc>
                <a:tc>
                  <a:txBody>
                    <a:bodyPr/>
                    <a:lstStyle/>
                    <a:p>
                      <a:r>
                        <a:rPr lang="en-US" sz="1000"/>
                        <a:t>https://image-store.slidesharecdn.com/76bc85f8-fba1-4ca9-8eaf-f4c9709a8911-large.jpeg</a:t>
                      </a:r>
                    </a:p>
                  </a:txBody>
                  <a:tcPr/>
                </a:tc>
                <a:tc>
                  <a:txBody>
                    <a:bodyPr/>
                    <a:lstStyle/>
                    <a:p>
                      <a:r>
                        <a:rPr lang="en-US" sz="1000"/>
                        <a:t>40</a:t>
                      </a:r>
                    </a:p>
                  </a:txBody>
                  <a:tcPr/>
                </a:tc>
                <a:tc>
                  <a:txBody>
                    <a:bodyPr/>
                    <a:lstStyle/>
                    <a:p>
                      <a:r>
                        <a:rPr lang="en-US" sz="1000"/>
                        <a:t>0</a:t>
                      </a:r>
                    </a:p>
                  </a:txBody>
                  <a:tcPr/>
                </a:tc>
                <a:tc>
                  <a:txBody>
                    <a:bodyPr/>
                    <a:lstStyle/>
                    <a:p>
                      <a:r>
                        <a:rPr lang="en-US" sz="1000"/>
                        <a:t>0.4648 %</a:t>
                      </a:r>
                    </a:p>
                  </a:txBody>
                  <a:tcPr/>
                </a:tc>
                <a:tc>
                  <a:txBody>
                    <a:bodyPr/>
                    <a:lstStyle/>
                    <a:p>
                      <a:r>
                        <a:rPr lang="en-US" sz="1000"/>
                        <a:t>Photo</a:t>
                      </a:r>
                    </a:p>
                  </a:txBody>
                  <a:tcPr/>
                </a:tc>
                <a:extLst>
                  <a:ext uri="{0D108BD9-81ED-4DB2-BD59-A6C34878D82A}">
                    <a16:rowId xmlns:a16="http://schemas.microsoft.com/office/drawing/2014/main" val="2528416729"/>
                  </a:ext>
                </a:extLst>
              </a:tr>
              <a:tr h="370840">
                <a:tc>
                  <a:txBody>
                    <a:bodyPr/>
                    <a:lstStyle/>
                    <a:p>
                      <a:r>
                        <a:rPr lang="en-US" sz="1000" b="1"/>
                        <a:t> Tokio Marine America - 2019-01-18 11:00:45 </a:t>
                      </a:r>
                      <a:r>
                        <a:rPr lang="en-US" sz="1000"/>
                        <a:t>
  TMA Offices close at 3pm today and will remain closed through Monday, Jan 21st in observance of Dr. Martin Luther King Jr.'s birthday. 
Did you know that Monday is national MLK Day of Service? Check out this website to find volunteer opportunities near you: https://lnkd.in/eFznfFQ
#MLKDay #IHaveADream</a:t>
                      </a:r>
                    </a:p>
                  </a:txBody>
                  <a:tcPr/>
                </a:tc>
                <a:tc>
                  <a:txBody>
                    <a:bodyPr/>
                    <a:lstStyle/>
                    <a:p>
                      <a:r>
                        <a:rPr lang="en-US" sz="1000"/>
                        <a:t>https://image-store.slidesharecdn.com/ed6e8d6a-449c-4d95-a6b9-33228f693c84-large.jpeg</a:t>
                      </a:r>
                    </a:p>
                  </a:txBody>
                  <a:tcPr/>
                </a:tc>
                <a:tc>
                  <a:txBody>
                    <a:bodyPr/>
                    <a:lstStyle/>
                    <a:p>
                      <a:r>
                        <a:rPr lang="en-US" sz="1000"/>
                        <a:t>37</a:t>
                      </a:r>
                    </a:p>
                  </a:txBody>
                  <a:tcPr/>
                </a:tc>
                <a:tc>
                  <a:txBody>
                    <a:bodyPr/>
                    <a:lstStyle/>
                    <a:p>
                      <a:r>
                        <a:rPr lang="en-US" sz="1000"/>
                        <a:t>0</a:t>
                      </a:r>
                    </a:p>
                  </a:txBody>
                  <a:tcPr/>
                </a:tc>
                <a:tc>
                  <a:txBody>
                    <a:bodyPr/>
                    <a:lstStyle/>
                    <a:p>
                      <a:r>
                        <a:rPr lang="en-US" sz="1000"/>
                        <a:t>0.4249 %</a:t>
                      </a:r>
                    </a:p>
                  </a:txBody>
                  <a:tcPr/>
                </a:tc>
                <a:tc>
                  <a:txBody>
                    <a:bodyPr/>
                    <a:lstStyle/>
                    <a:p>
                      <a:r>
                        <a:rPr lang="en-US" sz="1000"/>
                        <a:t>Photo</a:t>
                      </a:r>
                    </a:p>
                  </a:txBody>
                  <a:tcPr/>
                </a:tc>
                <a:extLst>
                  <a:ext uri="{0D108BD9-81ED-4DB2-BD59-A6C34878D82A}">
                    <a16:rowId xmlns:a16="http://schemas.microsoft.com/office/drawing/2014/main" val="2894258764"/>
                  </a:ext>
                </a:extLst>
              </a:tr>
            </a:tbl>
          </a:graphicData>
        </a:graphic>
      </p:graphicFrame>
      <p:sp>
        <p:nvSpPr>
          <p:cNvPr id="4" name="Text Placeholder 3">
            <a:extLst>
              <a:ext uri="{FF2B5EF4-FFF2-40B4-BE49-F238E27FC236}">
                <a16:creationId xmlns:a16="http://schemas.microsoft.com/office/drawing/2014/main" id="{8618FFF8-C409-423E-A18A-2CECFDA3BD0C}"/>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29500201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D4FE4-AAD9-4E1F-BFAD-C66937CF1C6D}"/>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4F97F626-9441-448C-838E-4A5D84D315BF}"/>
              </a:ext>
            </a:extLst>
          </p:cNvPr>
          <p:cNvGraphicFramePr>
            <a:graphicFrameLocks noGrp="1"/>
          </p:cNvGraphicFramePr>
          <p:nvPr>
            <p:ph type="tbl" sz="quarter" idx="13"/>
            <p:extLst>
              <p:ext uri="{D42A27DB-BD31-4B8C-83A1-F6EECF244321}">
                <p14:modId xmlns:p14="http://schemas.microsoft.com/office/powerpoint/2010/main" val="812491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7991850"/>
                    </a:ext>
                  </a:extLst>
                </a:gridCol>
                <a:gridCol w="699516">
                  <a:extLst>
                    <a:ext uri="{9D8B030D-6E8A-4147-A177-3AD203B41FA5}">
                      <a16:colId xmlns:a16="http://schemas.microsoft.com/office/drawing/2014/main" val="4022549124"/>
                    </a:ext>
                  </a:extLst>
                </a:gridCol>
                <a:gridCol w="699516">
                  <a:extLst>
                    <a:ext uri="{9D8B030D-6E8A-4147-A177-3AD203B41FA5}">
                      <a16:colId xmlns:a16="http://schemas.microsoft.com/office/drawing/2014/main" val="313053167"/>
                    </a:ext>
                  </a:extLst>
                </a:gridCol>
                <a:gridCol w="658368">
                  <a:extLst>
                    <a:ext uri="{9D8B030D-6E8A-4147-A177-3AD203B41FA5}">
                      <a16:colId xmlns:a16="http://schemas.microsoft.com/office/drawing/2014/main" val="656924278"/>
                    </a:ext>
                  </a:extLst>
                </a:gridCol>
                <a:gridCol w="658368">
                  <a:extLst>
                    <a:ext uri="{9D8B030D-6E8A-4147-A177-3AD203B41FA5}">
                      <a16:colId xmlns:a16="http://schemas.microsoft.com/office/drawing/2014/main" val="1580109212"/>
                    </a:ext>
                  </a:extLst>
                </a:gridCol>
                <a:gridCol w="658368">
                  <a:extLst>
                    <a:ext uri="{9D8B030D-6E8A-4147-A177-3AD203B41FA5}">
                      <a16:colId xmlns:a16="http://schemas.microsoft.com/office/drawing/2014/main" val="1076238031"/>
                    </a:ext>
                  </a:extLst>
                </a:gridCol>
                <a:gridCol w="699516">
                  <a:extLst>
                    <a:ext uri="{9D8B030D-6E8A-4147-A177-3AD203B41FA5}">
                      <a16:colId xmlns:a16="http://schemas.microsoft.com/office/drawing/2014/main" val="3804908704"/>
                    </a:ext>
                  </a:extLst>
                </a:gridCol>
                <a:gridCol w="699516">
                  <a:extLst>
                    <a:ext uri="{9D8B030D-6E8A-4147-A177-3AD203B41FA5}">
                      <a16:colId xmlns:a16="http://schemas.microsoft.com/office/drawing/2014/main" val="938113184"/>
                    </a:ext>
                  </a:extLst>
                </a:gridCol>
                <a:gridCol w="699516">
                  <a:extLst>
                    <a:ext uri="{9D8B030D-6E8A-4147-A177-3AD203B41FA5}">
                      <a16:colId xmlns:a16="http://schemas.microsoft.com/office/drawing/2014/main" val="2699226934"/>
                    </a:ext>
                  </a:extLst>
                </a:gridCol>
                <a:gridCol w="658368">
                  <a:extLst>
                    <a:ext uri="{9D8B030D-6E8A-4147-A177-3AD203B41FA5}">
                      <a16:colId xmlns:a16="http://schemas.microsoft.com/office/drawing/2014/main" val="211914549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704283801"/>
                  </a:ext>
                </a:extLst>
              </a:tr>
              <a:tr h="370840">
                <a:tc>
                  <a:txBody>
                    <a:bodyPr/>
                    <a:lstStyle/>
                    <a:p>
                      <a:r>
                        <a:rPr lang="en-US" sz="1000"/>
                        <a:t>tmamerica</a:t>
                      </a:r>
                    </a:p>
                  </a:txBody>
                  <a:tcPr/>
                </a:tc>
                <a:tc>
                  <a:txBody>
                    <a:bodyPr/>
                    <a:lstStyle/>
                    <a:p>
                      <a:r>
                        <a:rPr lang="en-US" sz="1000"/>
                        <a:t>130</a:t>
                      </a:r>
                    </a:p>
                  </a:txBody>
                  <a:tcPr/>
                </a:tc>
                <a:tc>
                  <a:txBody>
                    <a:bodyPr/>
                    <a:lstStyle/>
                    <a:p>
                      <a:r>
                        <a:rPr lang="en-US" sz="1000"/>
                        <a:t>11</a:t>
                      </a:r>
                    </a:p>
                  </a:txBody>
                  <a:tcPr/>
                </a:tc>
                <a:tc>
                  <a:txBody>
                    <a:bodyPr/>
                    <a:lstStyle/>
                    <a:p>
                      <a:r>
                        <a:rPr lang="en-US" sz="1000"/>
                        <a:t>7</a:t>
                      </a:r>
                    </a:p>
                  </a:txBody>
                  <a:tcPr/>
                </a:tc>
                <a:tc>
                  <a:txBody>
                    <a:bodyPr/>
                    <a:lstStyle/>
                    <a:p>
                      <a:r>
                        <a:rPr lang="en-US" sz="1000"/>
                        <a:t>3</a:t>
                      </a:r>
                    </a:p>
                  </a:txBody>
                  <a:tcPr/>
                </a:tc>
                <a:tc>
                  <a:txBody>
                    <a:bodyPr/>
                    <a:lstStyle/>
                    <a:p>
                      <a:r>
                        <a:rPr lang="en-US" sz="1000"/>
                        <a:t>0</a:t>
                      </a:r>
                    </a:p>
                  </a:txBody>
                  <a:tcPr/>
                </a:tc>
                <a:tc>
                  <a:txBody>
                    <a:bodyPr/>
                    <a:lstStyle/>
                    <a:p>
                      <a:r>
                        <a:rPr lang="en-US" sz="1000"/>
                        <a:t>10</a:t>
                      </a:r>
                    </a:p>
                  </a:txBody>
                  <a:tcPr/>
                </a:tc>
                <a:tc>
                  <a:txBody>
                    <a:bodyPr/>
                    <a:lstStyle/>
                    <a:p>
                      <a:r>
                        <a:rPr lang="en-US" sz="1000"/>
                        <a:t>106</a:t>
                      </a:r>
                    </a:p>
                  </a:txBody>
                  <a:tcPr/>
                </a:tc>
                <a:tc>
                  <a:txBody>
                    <a:bodyPr/>
                    <a:lstStyle/>
                    <a:p>
                      <a:r>
                        <a:rPr lang="en-US" sz="1000"/>
                        <a:t>0</a:t>
                      </a:r>
                    </a:p>
                  </a:txBody>
                  <a:tcPr/>
                </a:tc>
                <a:tc>
                  <a:txBody>
                    <a:bodyPr/>
                    <a:lstStyle/>
                    <a:p>
                      <a:r>
                        <a:rPr lang="en-US" sz="1000"/>
                        <a:t>8.5484 %</a:t>
                      </a:r>
                    </a:p>
                  </a:txBody>
                  <a:tcPr/>
                </a:tc>
                <a:extLst>
                  <a:ext uri="{0D108BD9-81ED-4DB2-BD59-A6C34878D82A}">
                    <a16:rowId xmlns:a16="http://schemas.microsoft.com/office/drawing/2014/main" val="3327372711"/>
                  </a:ext>
                </a:extLst>
              </a:tr>
            </a:tbl>
          </a:graphicData>
        </a:graphic>
      </p:graphicFrame>
      <p:sp>
        <p:nvSpPr>
          <p:cNvPr id="4" name="Text Placeholder 3">
            <a:extLst>
              <a:ext uri="{FF2B5EF4-FFF2-40B4-BE49-F238E27FC236}">
                <a16:creationId xmlns:a16="http://schemas.microsoft.com/office/drawing/2014/main" id="{B153941B-D02B-48C0-8D6B-5A28C9FA08E9}"/>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36591338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E23F1-ADEE-4E02-889E-C5EF7173D078}"/>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56372D28-4A77-49DE-AF70-A5855876A8D9}"/>
              </a:ext>
            </a:extLst>
          </p:cNvPr>
          <p:cNvGraphicFramePr>
            <a:graphicFrameLocks noGrp="1"/>
          </p:cNvGraphicFramePr>
          <p:nvPr>
            <p:ph type="chart" sz="quarter" idx="13"/>
            <p:extLst>
              <p:ext uri="{D42A27DB-BD31-4B8C-83A1-F6EECF244321}">
                <p14:modId xmlns:p14="http://schemas.microsoft.com/office/powerpoint/2010/main" val="5233364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2CA150-239E-4DAA-AA9A-0B8D1D63C42C}"/>
              </a:ext>
            </a:extLst>
          </p:cNvPr>
          <p:cNvSpPr>
            <a:spLocks noGrp="1"/>
          </p:cNvSpPr>
          <p:nvPr>
            <p:ph type="body" sz="quarter" idx="14"/>
          </p:nvPr>
        </p:nvSpPr>
        <p:spPr/>
        <p:txBody>
          <a:bodyPr/>
          <a:lstStyle/>
          <a:p>
            <a:r>
              <a:rPr lang="en-US"/>
              <a:t>01/01/2018 - 01/31/2019</a:t>
            </a:r>
          </a:p>
        </p:txBody>
      </p:sp>
      <p:sp>
        <p:nvSpPr>
          <p:cNvPr id="5" name="Footer Placeholder 4">
            <a:extLst>
              <a:ext uri="{FF2B5EF4-FFF2-40B4-BE49-F238E27FC236}">
                <a16:creationId xmlns:a16="http://schemas.microsoft.com/office/drawing/2014/main" id="{46C425E8-65E7-4078-B999-29FFE55B55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38137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EB2A3-1868-4686-BA8D-86A010C02FAF}"/>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53B39FED-6AC8-4FE2-BF6D-9C87CF32F94C}"/>
              </a:ext>
            </a:extLst>
          </p:cNvPr>
          <p:cNvGraphicFramePr>
            <a:graphicFrameLocks noGrp="1"/>
          </p:cNvGraphicFramePr>
          <p:nvPr>
            <p:ph type="chart" sz="quarter" idx="13"/>
            <p:extLst>
              <p:ext uri="{D42A27DB-BD31-4B8C-83A1-F6EECF244321}">
                <p14:modId xmlns:p14="http://schemas.microsoft.com/office/powerpoint/2010/main" val="24791313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877729-B21E-4934-BD1C-7AB06EF03687}"/>
              </a:ext>
            </a:extLst>
          </p:cNvPr>
          <p:cNvSpPr>
            <a:spLocks noGrp="1"/>
          </p:cNvSpPr>
          <p:nvPr>
            <p:ph type="body" sz="quarter" idx="14"/>
          </p:nvPr>
        </p:nvSpPr>
        <p:spPr/>
        <p:txBody>
          <a:bodyPr/>
          <a:lstStyle/>
          <a:p>
            <a:r>
              <a:rPr lang="en-US"/>
              <a:t>01/01/2018 - 01/31/2019</a:t>
            </a:r>
          </a:p>
        </p:txBody>
      </p:sp>
      <p:sp>
        <p:nvSpPr>
          <p:cNvPr id="5" name="Footer Placeholder 4">
            <a:extLst>
              <a:ext uri="{FF2B5EF4-FFF2-40B4-BE49-F238E27FC236}">
                <a16:creationId xmlns:a16="http://schemas.microsoft.com/office/drawing/2014/main" id="{83F58675-F93E-46E9-BC7E-C401B93696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10303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C9369-B753-49B0-AF5E-901E8BFC9405}"/>
              </a:ext>
            </a:extLst>
          </p:cNvPr>
          <p:cNvSpPr>
            <a:spLocks noGrp="1"/>
          </p:cNvSpPr>
          <p:nvPr>
            <p:ph type="title"/>
          </p:nvPr>
        </p:nvSpPr>
        <p:spPr/>
        <p:txBody>
          <a:bodyPr/>
          <a:lstStyle/>
          <a:p>
            <a:r>
              <a:rPr lang="en-US"/>
              <a:t>Instagram Top Posts | Tokio Marine America</a:t>
            </a:r>
          </a:p>
        </p:txBody>
      </p:sp>
      <p:graphicFrame>
        <p:nvGraphicFramePr>
          <p:cNvPr id="5" name="Table Placeholder 4">
            <a:extLst>
              <a:ext uri="{FF2B5EF4-FFF2-40B4-BE49-F238E27FC236}">
                <a16:creationId xmlns:a16="http://schemas.microsoft.com/office/drawing/2014/main" id="{676AB761-41FA-4899-AB0F-56A4E8A6EA35}"/>
              </a:ext>
            </a:extLst>
          </p:cNvPr>
          <p:cNvGraphicFramePr>
            <a:graphicFrameLocks noGrp="1"/>
          </p:cNvGraphicFramePr>
          <p:nvPr>
            <p:ph type="tbl" sz="quarter" idx="13"/>
            <p:extLst>
              <p:ext uri="{D42A27DB-BD31-4B8C-83A1-F6EECF244321}">
                <p14:modId xmlns:p14="http://schemas.microsoft.com/office/powerpoint/2010/main" val="2436907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96732736"/>
                    </a:ext>
                  </a:extLst>
                </a:gridCol>
                <a:gridCol w="987552">
                  <a:extLst>
                    <a:ext uri="{9D8B030D-6E8A-4147-A177-3AD203B41FA5}">
                      <a16:colId xmlns:a16="http://schemas.microsoft.com/office/drawing/2014/main" val="4157212965"/>
                    </a:ext>
                  </a:extLst>
                </a:gridCol>
                <a:gridCol w="987552">
                  <a:extLst>
                    <a:ext uri="{9D8B030D-6E8A-4147-A177-3AD203B41FA5}">
                      <a16:colId xmlns:a16="http://schemas.microsoft.com/office/drawing/2014/main" val="621326396"/>
                    </a:ext>
                  </a:extLst>
                </a:gridCol>
                <a:gridCol w="987552">
                  <a:extLst>
                    <a:ext uri="{9D8B030D-6E8A-4147-A177-3AD203B41FA5}">
                      <a16:colId xmlns:a16="http://schemas.microsoft.com/office/drawing/2014/main" val="578056444"/>
                    </a:ext>
                  </a:extLst>
                </a:gridCol>
                <a:gridCol w="987552">
                  <a:extLst>
                    <a:ext uri="{9D8B030D-6E8A-4147-A177-3AD203B41FA5}">
                      <a16:colId xmlns:a16="http://schemas.microsoft.com/office/drawing/2014/main" val="2769010287"/>
                    </a:ext>
                  </a:extLst>
                </a:gridCol>
                <a:gridCol w="987552">
                  <a:extLst>
                    <a:ext uri="{9D8B030D-6E8A-4147-A177-3AD203B41FA5}">
                      <a16:colId xmlns:a16="http://schemas.microsoft.com/office/drawing/2014/main" val="2069519634"/>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791170447"/>
                  </a:ext>
                </a:extLst>
              </a:tr>
              <a:tr h="370840">
                <a:tc>
                  <a:txBody>
                    <a:bodyPr/>
                    <a:lstStyle/>
                    <a:p>
                      <a:r>
                        <a:rPr lang="en-US" sz="1000" b="1"/>
                        <a:t>tmamerica - 2019-01-04 14:14:09 </a:t>
                      </a:r>
                      <a:r>
                        <a:rPr lang="en-US" sz="1000"/>
                        <a:t>
 Last week our Jersey City office held their CSR office event in support of the alzassociation - the theme was Happy 2019! It was a great way to kick off the new year and support an awesome organization! #tobeagoodcompany #employeeengagement #donate #giving</a:t>
                      </a:r>
                    </a:p>
                  </a:txBody>
                  <a:tcPr/>
                </a:tc>
                <a:tc>
                  <a:txBody>
                    <a:bodyPr/>
                    <a:lstStyle/>
                    <a:p>
                      <a:r>
                        <a:rPr lang="en-US" sz="1000"/>
                        <a:t>https://www.instagram.com/p/BsOVbB5A07i/media</a:t>
                      </a:r>
                    </a:p>
                  </a:txBody>
                  <a:tcPr/>
                </a:tc>
                <a:tc>
                  <a:txBody>
                    <a:bodyPr/>
                    <a:lstStyle/>
                    <a:p>
                      <a:r>
                        <a:rPr lang="en-US" sz="1000"/>
                        <a:t>19</a:t>
                      </a:r>
                    </a:p>
                  </a:txBody>
                  <a:tcPr/>
                </a:tc>
                <a:tc>
                  <a:txBody>
                    <a:bodyPr/>
                    <a:lstStyle/>
                    <a:p>
                      <a:r>
                        <a:rPr lang="en-US" sz="1000"/>
                        <a:t>0</a:t>
                      </a:r>
                    </a:p>
                  </a:txBody>
                  <a:tcPr/>
                </a:tc>
                <a:tc>
                  <a:txBody>
                    <a:bodyPr/>
                    <a:lstStyle/>
                    <a:p>
                      <a:r>
                        <a:rPr lang="en-US" sz="1000"/>
                        <a:t>15.9664 %</a:t>
                      </a:r>
                    </a:p>
                  </a:txBody>
                  <a:tcPr/>
                </a:tc>
                <a:tc>
                  <a:txBody>
                    <a:bodyPr/>
                    <a:lstStyle/>
                    <a:p>
                      <a:r>
                        <a:rPr lang="en-US" sz="1000"/>
                        <a:t>Carousel</a:t>
                      </a:r>
                    </a:p>
                  </a:txBody>
                  <a:tcPr/>
                </a:tc>
                <a:extLst>
                  <a:ext uri="{0D108BD9-81ED-4DB2-BD59-A6C34878D82A}">
                    <a16:rowId xmlns:a16="http://schemas.microsoft.com/office/drawing/2014/main" val="1476364392"/>
                  </a:ext>
                </a:extLst>
              </a:tr>
              <a:tr h="370840">
                <a:tc>
                  <a:txBody>
                    <a:bodyPr/>
                    <a:lstStyle/>
                    <a:p>
                      <a:r>
                        <a:rPr lang="en-US" sz="1000" b="1"/>
                        <a:t>tmamerica - 2019-01-28 16:55:16 </a:t>
                      </a:r>
                      <a:r>
                        <a:rPr lang="en-US" sz="1000"/>
                        <a:t>
 Happy national #funatwork day! Our Pasadena office enjoyed pizza 🍕 and a very serious game of jenga!</a:t>
                      </a:r>
                    </a:p>
                  </a:txBody>
                  <a:tcPr/>
                </a:tc>
                <a:tc>
                  <a:txBody>
                    <a:bodyPr/>
                    <a:lstStyle/>
                    <a:p>
                      <a:r>
                        <a:rPr lang="en-US" sz="1000"/>
                        <a:t>https://www.instagram.com/p/BtMa8KTAhnM/media</a:t>
                      </a:r>
                    </a:p>
                  </a:txBody>
                  <a:tcPr/>
                </a:tc>
                <a:tc>
                  <a:txBody>
                    <a:bodyPr/>
                    <a:lstStyle/>
                    <a:p>
                      <a:r>
                        <a:rPr lang="en-US" sz="1000"/>
                        <a:t>20</a:t>
                      </a:r>
                    </a:p>
                  </a:txBody>
                  <a:tcPr/>
                </a:tc>
                <a:tc>
                  <a:txBody>
                    <a:bodyPr/>
                    <a:lstStyle/>
                    <a:p>
                      <a:r>
                        <a:rPr lang="en-US" sz="1000"/>
                        <a:t>0</a:t>
                      </a:r>
                    </a:p>
                  </a:txBody>
                  <a:tcPr/>
                </a:tc>
                <a:tc>
                  <a:txBody>
                    <a:bodyPr/>
                    <a:lstStyle/>
                    <a:p>
                      <a:r>
                        <a:rPr lang="en-US" sz="1000"/>
                        <a:t>15.6250 %</a:t>
                      </a:r>
                    </a:p>
                  </a:txBody>
                  <a:tcPr/>
                </a:tc>
                <a:tc>
                  <a:txBody>
                    <a:bodyPr/>
                    <a:lstStyle/>
                    <a:p>
                      <a:r>
                        <a:rPr lang="en-US" sz="1000"/>
                        <a:t>Carousel</a:t>
                      </a:r>
                    </a:p>
                  </a:txBody>
                  <a:tcPr/>
                </a:tc>
                <a:extLst>
                  <a:ext uri="{0D108BD9-81ED-4DB2-BD59-A6C34878D82A}">
                    <a16:rowId xmlns:a16="http://schemas.microsoft.com/office/drawing/2014/main" val="836963185"/>
                  </a:ext>
                </a:extLst>
              </a:tr>
              <a:tr h="370840">
                <a:tc>
                  <a:txBody>
                    <a:bodyPr/>
                    <a:lstStyle/>
                    <a:p>
                      <a:r>
                        <a:rPr lang="en-US" sz="1000" b="1"/>
                        <a:t>tmamerica - 2019-01-23 19:49:49 </a:t>
                      </a:r>
                      <a:r>
                        <a:rPr lang="en-US" sz="1000"/>
                        <a:t>
 Last week, the Jersey City office had their "Return of Game Day" treat to raise additional donations for shrinershospitals . Employees enjoyed games, pizza and of course, giving to Shriners! #teamtma #lovetotherescue #giving</a:t>
                      </a:r>
                    </a:p>
                  </a:txBody>
                  <a:tcPr/>
                </a:tc>
                <a:tc>
                  <a:txBody>
                    <a:bodyPr/>
                    <a:lstStyle/>
                    <a:p>
                      <a:r>
                        <a:rPr lang="en-US" sz="1000"/>
                        <a:t>https://www.instagram.com/p/Bs_28NAgpoU/media</a:t>
                      </a:r>
                    </a:p>
                  </a:txBody>
                  <a:tcPr/>
                </a:tc>
                <a:tc>
                  <a:txBody>
                    <a:bodyPr/>
                    <a:lstStyle/>
                    <a:p>
                      <a:r>
                        <a:rPr lang="en-US" sz="1000"/>
                        <a:t>14</a:t>
                      </a:r>
                    </a:p>
                  </a:txBody>
                  <a:tcPr/>
                </a:tc>
                <a:tc>
                  <a:txBody>
                    <a:bodyPr/>
                    <a:lstStyle/>
                    <a:p>
                      <a:r>
                        <a:rPr lang="en-US" sz="1000"/>
                        <a:t>0</a:t>
                      </a:r>
                    </a:p>
                  </a:txBody>
                  <a:tcPr/>
                </a:tc>
                <a:tc>
                  <a:txBody>
                    <a:bodyPr/>
                    <a:lstStyle/>
                    <a:p>
                      <a:r>
                        <a:rPr lang="en-US" sz="1000"/>
                        <a:t>11.2000 %</a:t>
                      </a:r>
                    </a:p>
                  </a:txBody>
                  <a:tcPr/>
                </a:tc>
                <a:tc>
                  <a:txBody>
                    <a:bodyPr/>
                    <a:lstStyle/>
                    <a:p>
                      <a:r>
                        <a:rPr lang="en-US" sz="1000"/>
                        <a:t>Carousel</a:t>
                      </a:r>
                    </a:p>
                  </a:txBody>
                  <a:tcPr/>
                </a:tc>
                <a:extLst>
                  <a:ext uri="{0D108BD9-81ED-4DB2-BD59-A6C34878D82A}">
                    <a16:rowId xmlns:a16="http://schemas.microsoft.com/office/drawing/2014/main" val="4198379771"/>
                  </a:ext>
                </a:extLst>
              </a:tr>
            </a:tbl>
          </a:graphicData>
        </a:graphic>
      </p:graphicFrame>
      <p:sp>
        <p:nvSpPr>
          <p:cNvPr id="4" name="Text Placeholder 3">
            <a:extLst>
              <a:ext uri="{FF2B5EF4-FFF2-40B4-BE49-F238E27FC236}">
                <a16:creationId xmlns:a16="http://schemas.microsoft.com/office/drawing/2014/main" id="{E6200718-DB25-47A9-A337-0872D0C93B18}"/>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22173001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621</Words>
  <Application>Microsoft Office PowerPoint</Application>
  <PresentationFormat>On-screen Show (4:3)</PresentationFormat>
  <Paragraphs>234</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Updates Table | Tokio Marine America</vt:lpstr>
      <vt:lpstr>Instagram Key Metrics Table | Tokio Marine America</vt:lpstr>
      <vt:lpstr>Instagram Followers Change | Tokio Marine America</vt:lpstr>
      <vt:lpstr>Instagram Average Interactions Per Post | Tokio Marine America</vt:lpstr>
      <vt:lpstr>Instagram Top Posts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2019-02-15T18:55:02Z</dcterms:created>
  <dcterms:modified xsi:type="dcterms:W3CDTF">2019-02-15T18:55:22Z</dcterms:modified>
</cp:coreProperties>
</file>