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3" r:id="rId27"/>
    <p:sldId id="284" r:id="rId28"/>
    <p:sldId id="285" r:id="rId29"/>
    <p:sldId id="286" r:id="rId30"/>
    <p:sldId id="288" r:id="rId31"/>
    <p:sldId id="289" r:id="rId3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43466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3909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9B-409C-87D0-5132E7B7DF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43466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1191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9B-409C-87D0-5132E7B7DF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43466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17280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9B-409C-87D0-5132E7B7DFA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43466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3135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49B-409C-87D0-5132E7B7DF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629192"/>
        <c:axId val="353629520"/>
      </c:barChart>
      <c:dateAx>
        <c:axId val="353629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29520"/>
        <c:crosses val="autoZero"/>
        <c:auto val="1"/>
        <c:lblOffset val="100"/>
        <c:baseTimeUnit val="days"/>
      </c:dateAx>
      <c:valAx>
        <c:axId val="353629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29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39</c:v>
                </c:pt>
                <c:pt idx="1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6A-4763-AB9A-F9CF4F1DD8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5771880"/>
        <c:axId val="185770896"/>
      </c:barChart>
      <c:dateAx>
        <c:axId val="185771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770896"/>
        <c:crosses val="autoZero"/>
        <c:auto val="1"/>
        <c:lblOffset val="100"/>
        <c:baseTimeUnit val="months"/>
      </c:dateAx>
      <c:valAx>
        <c:axId val="185770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771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35</c:v>
                </c:pt>
                <c:pt idx="1">
                  <c:v>27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02-4EA1-A0EF-1E847DA380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6521608"/>
        <c:axId val="356523904"/>
      </c:barChart>
      <c:dateAx>
        <c:axId val="356521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523904"/>
        <c:crosses val="autoZero"/>
        <c:auto val="1"/>
        <c:lblOffset val="100"/>
        <c:baseTimeUnit val="months"/>
      </c:dateAx>
      <c:valAx>
        <c:axId val="35652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521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366879</c:v>
                </c:pt>
                <c:pt idx="1">
                  <c:v>263080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92-4139-88BB-D947A6C724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6523248"/>
        <c:axId val="356522592"/>
      </c:barChart>
      <c:dateAx>
        <c:axId val="356523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522592"/>
        <c:crosses val="autoZero"/>
        <c:auto val="1"/>
        <c:lblOffset val="100"/>
        <c:baseTimeUnit val="months"/>
      </c:dateAx>
      <c:valAx>
        <c:axId val="356522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523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60</c:v>
                </c:pt>
                <c:pt idx="2">
                  <c:v>390</c:v>
                </c:pt>
                <c:pt idx="3">
                  <c:v>536</c:v>
                </c:pt>
                <c:pt idx="4">
                  <c:v>587</c:v>
                </c:pt>
                <c:pt idx="5">
                  <c:v>488</c:v>
                </c:pt>
                <c:pt idx="6">
                  <c:v>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71-4C0D-948E-6665DBE020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55</c:v>
                </c:pt>
                <c:pt idx="2">
                  <c:v>297</c:v>
                </c:pt>
                <c:pt idx="3">
                  <c:v>396</c:v>
                </c:pt>
                <c:pt idx="4">
                  <c:v>332</c:v>
                </c:pt>
                <c:pt idx="5">
                  <c:v>298</c:v>
                </c:pt>
                <c:pt idx="6">
                  <c:v>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71-4C0D-948E-6665DBE020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455264"/>
        <c:axId val="298464776"/>
      </c:barChart>
      <c:catAx>
        <c:axId val="29845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464776"/>
        <c:crosses val="autoZero"/>
        <c:auto val="1"/>
        <c:lblAlgn val="ctr"/>
        <c:lblOffset val="100"/>
        <c:noMultiLvlLbl val="0"/>
      </c:catAx>
      <c:valAx>
        <c:axId val="298464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455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17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02-45AD-8DE4-DE22DF697A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143984"/>
        <c:axId val="362148576"/>
      </c:barChart>
      <c:dateAx>
        <c:axId val="362143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148576"/>
        <c:crosses val="autoZero"/>
        <c:auto val="1"/>
        <c:lblOffset val="100"/>
        <c:baseTimeUnit val="months"/>
      </c:dateAx>
      <c:valAx>
        <c:axId val="36214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143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</c:v>
                </c:pt>
                <c:pt idx="1">
                  <c:v>6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9F-4291-8682-F2C0BDB10B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152512"/>
        <c:axId val="362155792"/>
      </c:barChart>
      <c:dateAx>
        <c:axId val="362152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155792"/>
        <c:crosses val="autoZero"/>
        <c:auto val="1"/>
        <c:lblOffset val="100"/>
        <c:baseTimeUnit val="months"/>
      </c:dateAx>
      <c:valAx>
        <c:axId val="362155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152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</c:v>
                </c:pt>
                <c:pt idx="1">
                  <c:v>10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95-43EF-B713-6FD651CB00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555440"/>
        <c:axId val="294228896"/>
      </c:barChart>
      <c:dateAx>
        <c:axId val="298555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28896"/>
        <c:crosses val="autoZero"/>
        <c:auto val="1"/>
        <c:lblOffset val="100"/>
        <c:baseTimeUnit val="months"/>
      </c:dateAx>
      <c:valAx>
        <c:axId val="294228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55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724</c:v>
                </c:pt>
                <c:pt idx="1">
                  <c:v>181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59-4AF2-8BED-90ADA1C363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894400"/>
        <c:axId val="367899976"/>
      </c:barChart>
      <c:dateAx>
        <c:axId val="367894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899976"/>
        <c:crosses val="autoZero"/>
        <c:auto val="1"/>
        <c:lblOffset val="100"/>
        <c:baseTimeUnit val="months"/>
      </c:dateAx>
      <c:valAx>
        <c:axId val="367899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894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84</c:v>
                </c:pt>
                <c:pt idx="1">
                  <c:v>66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CF-4EE6-A907-196F251867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897352"/>
        <c:axId val="367893744"/>
      </c:barChart>
      <c:dateAx>
        <c:axId val="367897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893744"/>
        <c:crosses val="autoZero"/>
        <c:auto val="1"/>
        <c:lblOffset val="100"/>
        <c:baseTimeUnit val="months"/>
      </c:dateAx>
      <c:valAx>
        <c:axId val="367893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897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43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5C-447F-BB83-9D57D9E7A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7022240"/>
        <c:axId val="437018304"/>
      </c:barChart>
      <c:dateAx>
        <c:axId val="437022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018304"/>
        <c:crosses val="autoZero"/>
        <c:auto val="1"/>
        <c:lblOffset val="100"/>
        <c:baseTimeUnit val="months"/>
      </c:dateAx>
      <c:valAx>
        <c:axId val="437018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02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54</c:v>
                </c:pt>
                <c:pt idx="1">
                  <c:v>55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5B-47B7-A411-54CF465051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8869120"/>
        <c:axId val="358863544"/>
      </c:barChart>
      <c:dateAx>
        <c:axId val="358869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863544"/>
        <c:crosses val="autoZero"/>
        <c:auto val="1"/>
        <c:lblOffset val="100"/>
        <c:baseTimeUnit val="months"/>
      </c:dateAx>
      <c:valAx>
        <c:axId val="358863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869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52753-E0F8-4921-AF41-B2C604F704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PHLY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A6B435-700D-4585-93D3-B534A9F4C8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61800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2E38D-FE07-4B93-A802-9170EAC86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9F9342-2BC1-40DC-880C-E11B45BE93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17944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0788E5-F562-4767-B0EA-9032265938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9240A-FF14-4783-9B21-305A230FF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885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C0BB8-1A98-4DC6-A790-B17A14BC0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31320B-E7EC-4113-891C-9B991161BA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0833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200970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0045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23203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45420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986424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89248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5643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492201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60023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9762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986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Philadelphia Insurance Companies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0.9349 %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104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49889C-D06C-45F3-BAA9-11A4389ED5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554529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12F5-79DB-4950-8014-5AB5AB369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Fans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CD66DA-17FF-4A60-919F-F3232BDC18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02470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E14E07-60EC-4AE5-A4C1-A054857355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D85C4C-5623-4D84-89F2-4FEE79DA4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891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0D8D9-3668-49A0-99F2-64A0EB4AE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Facebook Post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68E412-A749-4589-A881-8DF9668BC9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05959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459576-7CF3-4D29-BEB7-BFE464D3B9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566B0A-DD40-481D-9D30-F02F57A90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423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8CD72-C241-4234-AD84-DD6531332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Impressions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9C55F0-B6CD-4F28-BBC9-502210A103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37997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F1D370-A2BB-47FE-84B1-85BD9CEA7B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337871-9A06-45F6-9111-D819ADE99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974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A142A-5DBF-4B5D-A83B-0A41C413C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A72518-D583-4C78-B419-953E52BAB2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7880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1606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8727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588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9738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2853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2750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8546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4271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955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Philadelphia Insurance Companies - 2019-01-09 13:00:01 </a:t>
                      </a:r>
                      <a:r>
                        <a:rPr lang="en-US" sz="1000"/>
                        <a:t> 
 Congratulations to PHLY SVP of Customer Service, Seth Hall, for being recognized as one of Risk &amp; Insurance Magazine's Insurance Executives to Watch in 2019! Find out how Seth is helping to position PHLY for the future, as culture and technology shift customer needs: https://goo.gl/PDWH3Z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3.2192 %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234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Philadelphia Insurance Companies - 2019-01-07 16:00:01 </a:t>
                      </a:r>
                      <a:r>
                        <a:rPr lang="en-US" sz="1000"/>
                        <a:t> 
 We're pleased to share that A.M. Best has affirmed PHLY's Financial Strength Rating of A++ (Superior). PHLY has maintained this rating since first earning it in 2011. https://goo.gl/KYhwLJ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2.0108 %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741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Philadelphia Insurance Companies - 2019-01-14 10:44:59 </a:t>
                      </a:r>
                      <a:r>
                        <a:rPr lang="en-US" sz="1000"/>
                        <a:t> 
 PHLY’s executive team travels across the country each year to meet with employees. Recently, they joined our Sacramento area employees in California at the Golden 1 Center, home of the Sacramento Kings. These meetings give our employees an opportunity to talk face-to-face with leadership, share their opinions and ideas, and hear firsthand how we can all work together to support our customers and each other.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1.6722 %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701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Philadelphia Insurance Companies - 2019-01-11 16:15:00 </a:t>
                      </a:r>
                      <a:r>
                        <a:rPr lang="en-US" sz="1000"/>
                        <a:t> 
 Best of luck to our partners, the Philadelphia Eagles, in their playoff game this weekend! #FlyEaglesFly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1.6212 %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149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Philadelphia Insurance Companies - 2019-01-23 17:23:00 </a:t>
                      </a:r>
                      <a:r>
                        <a:rPr lang="en-US" sz="1000"/>
                        <a:t> 
 Do you enjoy working in a team environment? At PHLY, we believe culture matters. Whether we’re working together in the office or pulling together for a little friendly competition, we value teamwork and believe it’s the key to success. Want to join #TEAMPHLY? We’re looking for an Assistant Vice President to join our Human Services Underwriting division in Bala Cynwyd, PA! Apply now: https://goo.gl/G346Yg 
Visit PHLY.com/careers to view all of our current openings.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1.0516 %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898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566EF0-3D13-4ECC-B0DA-C3D7B00809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511180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9E7C1-FEC5-4572-BB4C-52B195DBD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833757-9787-4974-A62F-7323B301B7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13129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339888-39D9-4FCB-88F8-F0628D75D5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7D4DD7-CFF9-4C3D-B6E5-472ECF802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115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10ADD-B493-4139-9C1D-BA04E6CB1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40DC77-EB8B-4A27-B7E6-768E51EA5E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58644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3991389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9601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462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4896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0841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0556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8588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1420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7692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7381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0682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3855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920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1897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203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@PHLYINS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734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656DC9-BB69-4052-8B4B-34D4810585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036686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92E4C-D53C-44A3-AE31-9C0494090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C4F7F4-F344-4359-92C4-E7273425DC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317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3BBA43-6FA8-435B-840A-7010009E29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331BFA-77E0-46FB-BE2C-884AFC125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906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F71AA-1190-4A15-934F-177745A20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Tweet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B13C57-0BCA-4FAB-BA44-9D891EC00C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90925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32944-53C3-434D-892E-21A33A68CA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9BAAAF-7EE3-4C19-A704-2E222CC03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89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8991F-EC70-44B4-B503-47E561A44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PHLY Twitter Mentions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1C4F6F-46C4-433F-B01F-FE72A5E7E9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24384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8602DD-2D7D-4D83-AFDA-40CCFCEBF5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F31F0-00D2-4D13-956E-FC6980BAC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498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C2DD7-27BB-4ACC-A42D-1858765D7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CAAAB5-49C6-4764-BDB6-6D3C300D99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9621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37912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39185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9003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4651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489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@PHLYINS 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 @confirmit - 2019-01-11 10:45:03 </a:t>
                      </a:r>
                      <a:r>
                        <a:rPr lang="en-US" sz="1000"/>
                        <a:t>
 Congratulations to Seth Hall of @PHLYINS on his well-deserved recognition as one of @RiskInsurance's Insurance Exes… https://t.co/d3dzrbdmAD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720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@PHLYINS 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 @MA_Multisport - 2019-01-08 14:17:29 </a:t>
                      </a:r>
                      <a:r>
                        <a:rPr lang="en-US" sz="1000"/>
                        <a:t>
 @bbculp Definitely talk to Philadelphia Insurance Co @PHLYINS and @PHLYCHAIRMAN Jamie Maguire!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01/08/2019 14:54:02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971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@PHLYINS 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 @RiskInsurance - 2019-01-09 15:00:30 </a:t>
                      </a:r>
                      <a:r>
                        <a:rPr lang="en-US" sz="1000"/>
                        <a:t>
 Seth Hall of @PHLYINS is one of this year's #execstowatch. As the #SVP of #CustomerService, Seth will be focused on… https://t.co/NjYiZggZX9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248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@PHLYINS 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 @RiskInsurance - 2019-01-23 10:20:21 </a:t>
                      </a:r>
                      <a:r>
                        <a:rPr lang="en-US" sz="1000"/>
                        <a:t>
 Seth Hall of @PHLYINS is one of this year's #execstowatch. As the #SVP of #CustomerService, Seth will be focused on… https://t.co/g23G2WR9ID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839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@PHLYINS 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 @BusInsMagazine - 2019-01-24 15:56:10 </a:t>
                      </a:r>
                      <a:r>
                        <a:rPr lang="en-US" sz="1000"/>
                        <a:t>
 @PHLYINS @AmDiabetesAssn Congratulations on being named a finalist! We look forward to seeing you at the awards gal… https://t.co/lOiYrhWTEs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01/24/2019 16:08:46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129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A7B3D-460A-4344-A4D1-2EA69E27E8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826104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5598C-3711-46D8-B839-0BC0CB857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6FD424-561B-4056-8570-6A2B618043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59298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893971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080266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3640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151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@MargueriteTort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120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@Regore2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451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@EaglesCommunity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14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@JSMBrokerage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718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@GammaIotaSigma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18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@Bill_Procopio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121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@SilversSteve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39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@TTFWatershed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725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@thDigitalReader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667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@srocf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6639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1DD4BF-1DC9-4B67-8D92-29EB329D04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06/01/2018 - 12/31/2019</a:t>
            </a:r>
          </a:p>
        </p:txBody>
      </p:sp>
    </p:spTree>
    <p:extLst>
      <p:ext uri="{BB962C8B-B14F-4D97-AF65-F5344CB8AC3E}">
        <p14:creationId xmlns:p14="http://schemas.microsoft.com/office/powerpoint/2010/main" val="13792723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029C7-15AB-4884-8721-70A4CEE52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0790B6-0842-4603-B15C-60E3711E3E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51543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46860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7669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2990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5164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76444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7886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406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@PHLYINS - 2019-01-21 13:58:50 </a:t>
                      </a:r>
                      <a:r>
                        <a:rPr lang="en-US" sz="1000"/>
                        <a:t>
  Each year, #TEAMPHLY joins thousands of volunteers in #Philadelphia to #giveback on #MLKDayOfService. Today, PHLY employees partnered with @CityYearPhilly at Kensington HS &amp;amp; painted murals to create a bright space for 600+ students. Did you participate in #MLKDay? Comment below! https://t.co/7pnHIKlrdU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0.6718 %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533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@PHLYINS - 2019-01-09 11:55:13 </a:t>
                      </a:r>
                      <a:r>
                        <a:rPr lang="en-US" sz="1000"/>
                        <a:t>
  Congratulations to PHLY SVP of #CustomerService, Seth Hall, for being recognized as one of @RiskInsurance's Insurance Executives to Watch in 2019! Find out how Seth is helping to position #PHLY for the future, as culture &amp;amp; technology shift customer needs: https://t.co/Qp2QY5s1Tx https://t.co/ksRqoJzBKc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07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@PHLYINS - 2019-01-10 14:45:37 </a:t>
                      </a:r>
                      <a:r>
                        <a:rPr lang="en-US" sz="1000"/>
                        <a:t>
  We strongly believe that the success we have can only be celebrated if we share it with the most needy in our #community. During the holiday season, #PHLY shared warm wishes and warm blankets with our friends at @facetofacegtown. #ThinkPHLY #ThursdayThoughts https://t.co/7oYWA2KF3S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72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@PHLYINS - 2019-01-07 11:28:37 </a:t>
                      </a:r>
                      <a:r>
                        <a:rPr lang="en-US" sz="1000"/>
                        <a:t>
  We're pleased to share that @AMBestRatings has affirmed PHLY's Financial Strength Rating of A++ (Superior). PHLY has maintained this rating since first earning it in 2011. https://t.co/ibmIcwrZLu https://t.co/wuYWVI0nmk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209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@PHLYINS - 2019-01-03 14:31:44 </a:t>
                      </a:r>
                      <a:r>
                        <a:rPr lang="en-US" sz="1000"/>
                        <a:t>
  #PHLY employees select an outstanding non-profit insured each month as the beneficiary of our Jeans Day program. Employees wear jeans on Fridays for a  donation to the selected #charity. We're pleased to support @CFShawaii as our Charity of the Month! #ThinkPHLY https://t.co/vo3CRegK2I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148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686601-19BA-4EF9-B4D2-F3E0223017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478830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A3174-4D09-45B7-A9F5-919441AAA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F91AAE-8C57-4CD5-8E07-46ABF8482F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60697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20268428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275324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8447476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3295978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6066873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5815404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55922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457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Philadelphia Insurance Companies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0.4978 %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188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A419A3-8B62-4FFE-8D4E-DF3564694A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449287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CAACB-BA26-46E1-AD3A-F2CD36D0D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1697C4-B79A-4601-BECF-390B4CA890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55691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E5DE63-11FA-4000-8BE5-94E8AB998C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B463D6-86B3-4ABF-9D28-F96EB681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6223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B207A-7635-484D-80CB-D7D417987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LinkedIn Update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9F52F3-2051-43E3-A979-DD24094216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70904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C3B6F5-6DC0-46B9-A118-B9D8D960B7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5E84B-D7DA-4AB6-9430-F067911FB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8409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DA315-98B2-4995-8088-33E739FD5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Philadelphia Insurance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E79204-B8D8-4D68-8A1A-D9A0EE3DCB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783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19589629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215255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924220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96176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927738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38407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259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Philadelphia Insurance Companies - 2019-01-07 11:45:58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We're pleased to share that A.M. Best has affirmed PHLY's Financial Strength Rating of A++ (Superior). PHLY has maintained this rating since first earning it in 2011. https://goo.gl/KYhwLJ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https://media.licdn.com/dms/image/C4E22AQE1cUj2QXaODw/feedshare-shrink_8192/0?e=1550293200&amp;v=beta&amp;t=hePSo4FCn4MsOb_mNMhOlFHLv25tALO1mjZd4RY-xrM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0442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7B8A87-8E9E-4EDE-884B-87983EA5AC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9248835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B37DE-C824-4FE2-B4BF-80E43284F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Philadelphia Insurance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7A8FEF-6468-4AC1-BBD5-973D313FBA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92626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6372443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117802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64114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67906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812442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234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388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Philadelphia Insurance Companies - 2019-01-21 13:56:39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Every year, #TEAMPHLY joins thousands of volunteers in the Greater Philadelphia area to give back on #MLKDayOfService. This year, Home Office employees partnered with City Year at Kensington High School and painted murals to help create a bright and welcoming space for 600+ students. Did you participate in #MLKDay of Service? Comment below and tell us what you did!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https://media.licdn.com/dms/image/C4E22AQF1tjuoXw79AA/feedshare-shrink_8192/0?e=1550293200&amp;v=beta&amp;t=-siopBHuhRCycK2ibpWJ3lTgV7aP1uqu203E4jKnorw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1232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C97326-9F8D-415E-97EC-94A70DD4D7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7884025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1B49B-67C2-4D5B-9998-4FD7F4296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Philadelphia Insurance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572B5E-F2FD-4D0C-A306-E2B9A71460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9226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24761989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342025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425368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11783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605783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99596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329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Philadelphia Insurance Companies - 2019-01-14 16:03:50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PHLY’s executive team travels across the country each year to meet with employees. Recently, they joined our Sacramento area employees in California at the Golden 1 Center, home of the Sacramento Kings. These meetings give our employees an opportunity to talk face-to-face with leadership, share their opinions and ideas, and hear firsthand how we can all work together to support our customers and each other.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https://media.licdn.com/dms/image/C4E22AQF2yCM__aDT2Q/feedshare-shrink_8192/0?e=1550293200&amp;v=beta&amp;t=n1VIt2SU2cD4qtfAQc-APKteo48juwKo1tMe9ntcaBE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826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Philadelphia Insurance Companies - 2019-01-09 10:00:23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Congratulations to PHLY SVP of Customer Service, Seth Hall, for being recognized as one of Risk &amp; Insurance Magazine's Insurance Executives to Watch in 2019! Find out how Seth is helping to position PHLY for the future, as culture and technology shift customer needs: https://goo.gl/PDWH3Z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https://image-store.slidesharecdn.com/01d59885-ef8e-4ae2-a119-718971fb2288-large.jpeg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484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6A530-7877-49D2-A0AB-5F6C79EB54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3435906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3BEFF-077A-4F7C-A9B5-C3078D45F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Philadelphia Insurance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DE9A3A-57B5-4C25-9C7A-010D3CC8A0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60840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20598009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265539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12678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964708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87400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09353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544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Philadelphia Insurance Companies - 2019-01-31 15:57:19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Yesterday, a group of Home Office employees volunteered with the Easterseals, a local non-profit organization that provides services to children and adults who are challenged with a variety of disabilities. With sub-zero wind chills in Philadelphia, #TEAMPHLY braved the cold to help disassemble and load donated furniture onto a U-Haul truck.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https://media.licdn.com/dms/image/C4D22AQE6hYdMRL02IQ/feedshare-shrink_8192/0?e=1550293200&amp;v=beta&amp;t=MrNkB5CpQiv22ne5Z_1Tf2WPCT2isUc2Y27tOelhh30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0127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B5A761-1F7B-4BC9-B036-20D12D0DA7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9698487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5F58D-EB1C-4209-8CC0-BB61C8903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898C23-855D-453B-B224-60ECCA510F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7709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1359948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7736165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47653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9046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8265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069650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4084367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7592146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24301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2876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295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phlyinsurance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4.6491 %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939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D5EC0A-AC94-4B20-AB94-64FF8A1646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7939533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09A9B-E1A5-430C-AAF4-CF598107C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4D22E4-DB73-483D-B1F7-BD51E028FD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04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B496E7-2F79-4F38-B121-D206A14047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1C9249-8661-4964-8980-90B580DA2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8707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67B19-E2FB-4F7B-97D0-46945DA7A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Instagram Post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D20E76-1998-47B2-AFC7-A00DF081AC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04018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12370C-E070-40F8-B873-193D842F81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C06361-A247-4C0F-ABEF-1F6169A1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1114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3AF2F-005E-4FEF-9713-D89170165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4525DB-6222-4CB5-9A04-CA7A24EA0D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3384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87472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56752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95259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541919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71632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7678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01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- 2019-01-09 16:18:39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#Congratulations to #PHLY SVP of #CustomerService, Seth Hall, for being recognized as one of Risk &amp; Insurance Magazine's Insurance Executives to Watch in 2019! 👏🏼 Enter this link into your web browser to find out how Seth is helping to position PHLY for the future, as #culture and #technology shift customer needs: https://goo.gl/PDWH3Z 👈🏼😃 #ThinkPHLY #TEAMPHLY #insurance #instanews #article #insurancelife #career #goals #success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https://www.instagram.com/p/BsbbpRVgRzw/media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9.8616 %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31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- 2019-01-14 16:11:08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#PHLY’s executive team travels across the country each year to meet with employees. Recently, they joined our #Sacramento area employees in #California at the golden1center, home of the #SacramentoKings. These meetings give our employees an opportunity to talk face-to-face with #leadership, share their opinions and ideas, and hear firsthand how we can all work together to #support our customers and each other. 😃#ThinkPHLY #TEAMPHLY #insurance #career #roadshow #insurancelife #teamwork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https://www.instagram.com/p/BsoSwllAdO7/media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8.1315 %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106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047346-B686-4B14-AE3B-F80BD10514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162766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8AD7F-5F87-46A0-A42E-F1545510A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D2B54C-3FAD-4CE4-A2AC-77AC831E53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90936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127369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204855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803223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3796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26095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86636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414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- 2019-01-28 16:07:11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Think #working for an #insurancecompany is boring? Think again! In celebration of #NationalHaveFunAtWorkDay we’ve compiled some of our favorite moments of #TEAMPHLY having #fun together! Stay tuned for more myth-busting, behind-the-scenes looks at careers at #PHLY during #InsuranceCareersMonth which kicks off February 1st. Swipe ⬅️ to see more! 😊👏🏼 #ThinkPHLY #TEAMPHLY #GoodCompany #culture #insurance #career #funatwork #insurancelife #nowhiring #instajob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https://www.instagram.com/p/BtMVb8yjXLe/media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7.8349 %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122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- 2019-01-23 18:35:04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 you enjoy #working in a #team environment? At #PHLY, we believe culture matters. Whether we’re working together in the office or pulling together for a little friendly #competition, we value #teamwork and believe it’s the key to #success. Want to join #TEAMPHLY? We’re looking for an Assistant Vice President to join our Human Services #Underwriting division in #BalaCynwyd, PA! Tap on the link in our bio to apply now. Visit PHLY.com/careers to view all of our current openings. #ThinkPHLY #insurance #jobsearch #instajob #jobshiring #jobalert #jobseekers #photooftheday #philadelphia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https://www.instagram.com/p/Bs_uYusDeZI/media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5.9574 %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33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B22AB5-BB57-4A0F-8A7D-15D607B644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5160920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52253-DBCB-4AFA-959D-97F4F52FA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E10B64-9EBB-438B-B38B-33E3DB64E8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3148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263840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465717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595733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2199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89888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103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- 2019-01-31 16:33:01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Yesterday, a group of Home Office employees volunteered with the eastersealshq, a local #nonprofit organization that provides services to children and adults who are challenged with a variety of #disabilities. With sub-zero wind chills in #Philadelphia, #TEAMPHLY braved the cold to help disassemble and load donated furniture onto a U-Haul truck. 😃👍🏼 #ThinkPHLY #easterseals #giveback #dogood #volunteer #donate #charity #community #picoftheday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https://www.instagram.com/p/BtUGxvAjBSe/media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5.2897 %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955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82E18D-3F7C-4D24-8916-D4AB8897AF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8501927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2C949-BEBC-4A93-B919-367A96E2D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B8B3B8-1D63-4A14-99CF-661E1C4D65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01123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08869891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114079175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796189376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1243929623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608147679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666670095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36380753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48454362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535982038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498604117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576919360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8472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161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phlyinsurance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646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06C341-DDBD-4FA2-8D31-1FB3969AEA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5333108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0F0B8-4CDF-4016-B432-7C9CDF376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Philadelphia Insurance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103F9A-878B-4104-B954-4EDE907DC4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9083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9153206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9135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0244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91957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94172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0790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1789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1552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4703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710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- 2019-01-30 14:19:10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tap to learn more visit our blog for tips!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https://scontent.xx.fbcdn.net/v/t51.12442-15/50026704_2099613663452761_1763989950137202545_n.jpg?_nc_cat=106&amp;_nc_ht=scontent.xx&amp;oh=7018e78daaf53f7df3194aaa913c26d6&amp;oe=5CFA776E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173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- 2019-01-22 16:10:21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planning a #specialevent? tap to learn more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https://scontent.xx.fbcdn.net/v/t51.12442-15/50107772_2150884521617671_3703633348290946131_n.jpg?_nc_cat=100&amp;_nc_ht=scontent.xx&amp;oh=c3963a5e92fd92b21d56558952a15af0&amp;oe=5CBA56D2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387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- 2019-01-21 14:05:55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TAP TO SEE MORE #teamphly #MLKDAYOFSERVICE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https://scontent.xx.fbcdn.net/v/t51.12442-15/49599982_1166184373559449_7539659127649136246_n.jpg?_nc_cat=103&amp;_nc_ht=scontent.xx&amp;oh=02602c143ad0a759bb8866ee69869f54&amp;oe=5D00AEC3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3435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D99F9-B89C-4493-AD07-C6D199C8F3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6815170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1BB2F-F5FD-4BD9-BCFA-C8EF0D3E1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Philadelphia Insurance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4547A1-70F1-4388-AFE7-2424B75DEB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84324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6639688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04639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30832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8405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7184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65396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6846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9667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377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83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- 2019-01-17 14:40:49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TAP TO LEARN MORE! #seattle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https://scontent.xx.fbcdn.net/v/t51.12442-15/49405722_335392833973455_1468205069177000324_n.jpg?_nc_cat=111&amp;_nc_ht=scontent.xx&amp;oh=c32d3d47476413647cadca96b6a77457&amp;oe=5CB3B9A4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794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- 2019-01-17 14:33:58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We’re 
hiring 
a 
Marketing 
Rep 
in our 
#Seattle 
office We’re #hiring a 
Marketing Rep in our #Seattle office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https://scontent.xx.fbcdn.net/v/t51.12442-15/49858031_323558318281508_6347031632603513108_n.jpg?_nc_cat=107&amp;_nc_ht=scontent.xx&amp;oh=f85fd0208734e82eeeaf37d3d469c5c0&amp;oe=5CC21E4E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2480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EE3F99-509B-40B9-9442-1286DBDA29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063163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1491</Words>
  <Application>Microsoft Office PowerPoint</Application>
  <PresentationFormat>On-screen Show (4:3)</PresentationFormat>
  <Paragraphs>486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quintly_template</vt:lpstr>
      <vt:lpstr>PHLY Social Media</vt:lpstr>
      <vt:lpstr>Overall Overall Audience | Philadelphia Insurance</vt:lpstr>
      <vt:lpstr>Facebook Key Metrics | Philadelphia Insurance</vt:lpstr>
      <vt:lpstr>Facebook Facebook Fans Change | Philadelphia Insurance</vt:lpstr>
      <vt:lpstr>Facebook Average Interactions Per Facebook Post | Philadelphia Insurance</vt:lpstr>
      <vt:lpstr>Facebook Facebook Impressions | Philadelphia Insurance</vt:lpstr>
      <vt:lpstr>Facebook Own Posts Table | Philadelphia Insurance</vt:lpstr>
      <vt:lpstr>Facebook Fan Demographics | Philadelphia Insurance</vt:lpstr>
      <vt:lpstr>Twitter Key Metrics Table | Philadelphia Insurance</vt:lpstr>
      <vt:lpstr>Twitter Twitter Followers Change | Philadelphia Insurance</vt:lpstr>
      <vt:lpstr>Twitter Average Interactions Per Tweet | Philadelphia Insurance</vt:lpstr>
      <vt:lpstr>Twitter PHLY Twitter Mentions | Philadelphia Insurance</vt:lpstr>
      <vt:lpstr>Twitter Mentions Table | Philadelphia Insurance</vt:lpstr>
      <vt:lpstr>Twitter Key Influencers | Philadelphia Insurance</vt:lpstr>
      <vt:lpstr>Twitter Own and Retweeted Tweets Table | Philadelphia Insurance</vt:lpstr>
      <vt:lpstr>LinkedIn Key Metrics Table | Philadelphia Insurance</vt:lpstr>
      <vt:lpstr>LinkedIn LinkedIn Followers Change | Philadelphia Insurance</vt:lpstr>
      <vt:lpstr>LinkedIn Average Interactions Per LinkedIn Update | Philadelphia Insurance</vt:lpstr>
      <vt:lpstr>LinkedIn Updates Table | Philadelphia Insurance - 1 of 4</vt:lpstr>
      <vt:lpstr>LinkedIn Updates Table | Philadelphia Insurance - 2 of 4</vt:lpstr>
      <vt:lpstr>LinkedIn Updates Table | Philadelphia Insurance - 3 of 4</vt:lpstr>
      <vt:lpstr>LinkedIn Updates Table | Philadelphia Insurance - 4 of 4</vt:lpstr>
      <vt:lpstr>Instagram Key Metrics Table | Philadelphia Insurance</vt:lpstr>
      <vt:lpstr>Instagram Instagram Followers Change | Philadelphia Insurance</vt:lpstr>
      <vt:lpstr>Instagram Average Interactions Per Instagram Post | Philadelphia Insurance</vt:lpstr>
      <vt:lpstr>Instagram Posts Table | Philadelphia Insurance - 1 of 3</vt:lpstr>
      <vt:lpstr>Instagram Posts Table | Philadelphia Insurance - 2 of 3</vt:lpstr>
      <vt:lpstr>Instagram Posts Table | Philadelphia Insurance - 3 of 3</vt:lpstr>
      <vt:lpstr>Instagram Stories Key Metrics Table | Philadelphia Insurance</vt:lpstr>
      <vt:lpstr>Instagram Stories Table  | Philadelphia Insurance - 1 of 2</vt:lpstr>
      <vt:lpstr>Instagram Stories Table  | Philadelphia Insurance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PHLY Social Media</dc:title>
  <dc:creator>Frederik Peiniger</dc:creator>
  <cp:lastModifiedBy>Frederik Peiniger</cp:lastModifiedBy>
  <cp:revision>1</cp:revision>
  <dcterms:created xsi:type="dcterms:W3CDTF">2019-02-13T23:15:32Z</dcterms:created>
  <dcterms:modified xsi:type="dcterms:W3CDTF">2019-02-13T23:16:12Z</dcterms:modified>
</cp:coreProperties>
</file>