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43435</c:v>
                </c:pt>
              </c:numCache>
            </c:numRef>
          </c:cat>
          <c:val>
            <c:numRef>
              <c:f>Sheet1!$B$2</c:f>
              <c:numCache>
                <c:formatCode>General</c:formatCode>
                <c:ptCount val="1"/>
                <c:pt idx="0">
                  <c:v>1635</c:v>
                </c:pt>
              </c:numCache>
            </c:numRef>
          </c:val>
          <c:extLst>
            <c:ext xmlns:c16="http://schemas.microsoft.com/office/drawing/2014/chart" uri="{C3380CC4-5D6E-409C-BE32-E72D297353CC}">
              <c16:uniqueId val="{00000000-B5AD-4832-A703-20EE9FF88CF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43435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B5AD-4832-A703-20EE9FF88CF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43435</c:v>
                </c:pt>
              </c:numCache>
            </c:numRef>
          </c:cat>
          <c:val>
            <c:numRef>
              <c:f>Sheet1!$D$2</c:f>
              <c:numCache>
                <c:formatCode>General</c:formatCode>
                <c:ptCount val="1"/>
                <c:pt idx="0">
                  <c:v>1122</c:v>
                </c:pt>
              </c:numCache>
            </c:numRef>
          </c:val>
          <c:extLst>
            <c:ext xmlns:c16="http://schemas.microsoft.com/office/drawing/2014/chart" uri="{C3380CC4-5D6E-409C-BE32-E72D297353CC}">
              <c16:uniqueId val="{00000002-B5AD-4832-A703-20EE9FF88CF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43435</c:v>
                </c:pt>
              </c:numCache>
            </c:numRef>
          </c:cat>
          <c:val>
            <c:numRef>
              <c:f>Sheet1!$E$2</c:f>
              <c:numCache>
                <c:formatCode>General</c:formatCode>
                <c:ptCount val="1"/>
                <c:pt idx="0">
                  <c:v>1230</c:v>
                </c:pt>
              </c:numCache>
            </c:numRef>
          </c:val>
          <c:extLst>
            <c:ext xmlns:c16="http://schemas.microsoft.com/office/drawing/2014/chart" uri="{C3380CC4-5D6E-409C-BE32-E72D297353CC}">
              <c16:uniqueId val="{00000003-B5AD-4832-A703-20EE9FF88CFC}"/>
            </c:ext>
          </c:extLst>
        </c:ser>
        <c:dLbls>
          <c:showLegendKey val="0"/>
          <c:showVal val="0"/>
          <c:showCatName val="0"/>
          <c:showSerName val="0"/>
          <c:showPercent val="0"/>
          <c:showBubbleSize val="0"/>
        </c:dLbls>
        <c:gapWidth val="219"/>
        <c:overlap val="-27"/>
        <c:axId val="42731040"/>
        <c:axId val="42732352"/>
      </c:barChart>
      <c:dateAx>
        <c:axId val="4273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2352"/>
        <c:crosses val="autoZero"/>
        <c:auto val="1"/>
        <c:lblOffset val="100"/>
        <c:baseTimeUnit val="days"/>
      </c:dateAx>
      <c:valAx>
        <c:axId val="4273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1</c:v>
                </c:pt>
              </c:numCache>
            </c:numRef>
          </c:val>
          <c:extLst>
            <c:ext xmlns:c16="http://schemas.microsoft.com/office/drawing/2014/chart" uri="{C3380CC4-5D6E-409C-BE32-E72D297353CC}">
              <c16:uniqueId val="{00000000-4D45-4106-B7CD-BB26816A6FEC}"/>
            </c:ext>
          </c:extLst>
        </c:ser>
        <c:dLbls>
          <c:showLegendKey val="0"/>
          <c:showVal val="0"/>
          <c:showCatName val="0"/>
          <c:showSerName val="0"/>
          <c:showPercent val="0"/>
          <c:showBubbleSize val="0"/>
        </c:dLbls>
        <c:gapWidth val="219"/>
        <c:overlap val="-27"/>
        <c:axId val="496985416"/>
        <c:axId val="496980824"/>
      </c:barChart>
      <c:dateAx>
        <c:axId val="49698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80824"/>
        <c:crosses val="autoZero"/>
        <c:auto val="1"/>
        <c:lblOffset val="100"/>
        <c:baseTimeUnit val="months"/>
      </c:dateAx>
      <c:valAx>
        <c:axId val="49698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8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27</c:v>
                </c:pt>
              </c:numCache>
            </c:numRef>
          </c:val>
          <c:extLst>
            <c:ext xmlns:c16="http://schemas.microsoft.com/office/drawing/2014/chart" uri="{C3380CC4-5D6E-409C-BE32-E72D297353CC}">
              <c16:uniqueId val="{00000000-460B-432F-BA8B-19ACFCEEEEBB}"/>
            </c:ext>
          </c:extLst>
        </c:ser>
        <c:dLbls>
          <c:showLegendKey val="0"/>
          <c:showVal val="0"/>
          <c:showCatName val="0"/>
          <c:showSerName val="0"/>
          <c:showPercent val="0"/>
          <c:showBubbleSize val="0"/>
        </c:dLbls>
        <c:gapWidth val="219"/>
        <c:overlap val="-27"/>
        <c:axId val="496985088"/>
        <c:axId val="496982136"/>
      </c:barChart>
      <c:dateAx>
        <c:axId val="496985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82136"/>
        <c:crosses val="autoZero"/>
        <c:auto val="1"/>
        <c:lblOffset val="100"/>
        <c:baseTimeUnit val="months"/>
      </c:dateAx>
      <c:valAx>
        <c:axId val="49698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8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18250</c:v>
                </c:pt>
              </c:numCache>
            </c:numRef>
          </c:val>
          <c:extLst>
            <c:ext xmlns:c16="http://schemas.microsoft.com/office/drawing/2014/chart" uri="{C3380CC4-5D6E-409C-BE32-E72D297353CC}">
              <c16:uniqueId val="{00000000-31F5-4823-AB3B-8132C04619D6}"/>
            </c:ext>
          </c:extLst>
        </c:ser>
        <c:dLbls>
          <c:showLegendKey val="0"/>
          <c:showVal val="0"/>
          <c:showCatName val="0"/>
          <c:showSerName val="0"/>
          <c:showPercent val="0"/>
          <c:showBubbleSize val="0"/>
        </c:dLbls>
        <c:gapWidth val="219"/>
        <c:overlap val="-27"/>
        <c:axId val="401532392"/>
        <c:axId val="401531408"/>
      </c:barChart>
      <c:dateAx>
        <c:axId val="40153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31408"/>
        <c:crosses val="autoZero"/>
        <c:auto val="1"/>
        <c:lblOffset val="100"/>
        <c:baseTimeUnit val="months"/>
      </c:dateAx>
      <c:valAx>
        <c:axId val="40153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3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6C55-4934-99FA-6A85ECFC85C9}"/>
            </c:ext>
          </c:extLst>
        </c:ser>
        <c:dLbls>
          <c:showLegendKey val="0"/>
          <c:showVal val="0"/>
          <c:showCatName val="0"/>
          <c:showSerName val="0"/>
          <c:showPercent val="0"/>
          <c:showBubbleSize val="0"/>
        </c:dLbls>
        <c:gapWidth val="219"/>
        <c:overlap val="-27"/>
        <c:axId val="496999520"/>
        <c:axId val="497002144"/>
      </c:barChart>
      <c:dateAx>
        <c:axId val="49699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002144"/>
        <c:crosses val="autoZero"/>
        <c:auto val="1"/>
        <c:lblOffset val="100"/>
        <c:baseTimeUnit val="months"/>
      </c:dateAx>
      <c:valAx>
        <c:axId val="49700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9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68B4-4AD3-BB1D-973591CADA42}"/>
            </c:ext>
          </c:extLst>
        </c:ser>
        <c:dLbls>
          <c:showLegendKey val="0"/>
          <c:showVal val="0"/>
          <c:showCatName val="0"/>
          <c:showSerName val="0"/>
          <c:showPercent val="0"/>
          <c:showBubbleSize val="0"/>
        </c:dLbls>
        <c:gapWidth val="219"/>
        <c:overlap val="-27"/>
        <c:axId val="496880128"/>
        <c:axId val="496877832"/>
      </c:barChart>
      <c:dateAx>
        <c:axId val="49688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77832"/>
        <c:crosses val="autoZero"/>
        <c:auto val="1"/>
        <c:lblOffset val="100"/>
        <c:baseTimeUnit val="months"/>
      </c:dateAx>
      <c:valAx>
        <c:axId val="49687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8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25</c:v>
                </c:pt>
              </c:numCache>
            </c:numRef>
          </c:val>
          <c:extLst>
            <c:ext xmlns:c16="http://schemas.microsoft.com/office/drawing/2014/chart" uri="{C3380CC4-5D6E-409C-BE32-E72D297353CC}">
              <c16:uniqueId val="{00000000-AAB5-481F-8C21-A6B51C16818C}"/>
            </c:ext>
          </c:extLst>
        </c:ser>
        <c:dLbls>
          <c:showLegendKey val="0"/>
          <c:showVal val="0"/>
          <c:showCatName val="0"/>
          <c:showSerName val="0"/>
          <c:showPercent val="0"/>
          <c:showBubbleSize val="0"/>
        </c:dLbls>
        <c:gapWidth val="219"/>
        <c:overlap val="-27"/>
        <c:axId val="496891608"/>
        <c:axId val="496891936"/>
      </c:barChart>
      <c:dateAx>
        <c:axId val="49689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91936"/>
        <c:crosses val="autoZero"/>
        <c:auto val="1"/>
        <c:lblOffset val="100"/>
        <c:baseTimeUnit val="months"/>
      </c:dateAx>
      <c:valAx>
        <c:axId val="49689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9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33</c:v>
                </c:pt>
                <c:pt idx="5">
                  <c:v>33</c:v>
                </c:pt>
                <c:pt idx="6">
                  <c:v>27</c:v>
                </c:pt>
                <c:pt idx="7">
                  <c:v>29</c:v>
                </c:pt>
                <c:pt idx="8">
                  <c:v>22</c:v>
                </c:pt>
                <c:pt idx="9">
                  <c:v>38</c:v>
                </c:pt>
                <c:pt idx="10">
                  <c:v>44</c:v>
                </c:pt>
                <c:pt idx="11">
                  <c:v>30</c:v>
                </c:pt>
              </c:numCache>
            </c:numRef>
          </c:val>
          <c:extLst>
            <c:ext xmlns:c16="http://schemas.microsoft.com/office/drawing/2014/chart" uri="{C3380CC4-5D6E-409C-BE32-E72D297353CC}">
              <c16:uniqueId val="{00000000-D13C-4DE1-9BBE-7BD021869E2E}"/>
            </c:ext>
          </c:extLst>
        </c:ser>
        <c:dLbls>
          <c:showLegendKey val="0"/>
          <c:showVal val="0"/>
          <c:showCatName val="0"/>
          <c:showSerName val="0"/>
          <c:showPercent val="0"/>
          <c:showBubbleSize val="0"/>
        </c:dLbls>
        <c:gapWidth val="219"/>
        <c:overlap val="-27"/>
        <c:axId val="496901776"/>
        <c:axId val="496903744"/>
      </c:barChart>
      <c:dateAx>
        <c:axId val="49690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03744"/>
        <c:crosses val="autoZero"/>
        <c:auto val="1"/>
        <c:lblOffset val="100"/>
        <c:baseTimeUnit val="months"/>
      </c:dateAx>
      <c:valAx>
        <c:axId val="49690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0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27A2-4C5D-8269-C34E3D655F04}"/>
            </c:ext>
          </c:extLst>
        </c:ser>
        <c:dLbls>
          <c:showLegendKey val="0"/>
          <c:showVal val="0"/>
          <c:showCatName val="0"/>
          <c:showSerName val="0"/>
          <c:showPercent val="0"/>
          <c:showBubbleSize val="0"/>
        </c:dLbls>
        <c:gapWidth val="219"/>
        <c:overlap val="-27"/>
        <c:axId val="496896528"/>
        <c:axId val="496903088"/>
      </c:barChart>
      <c:dateAx>
        <c:axId val="49689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03088"/>
        <c:crosses val="autoZero"/>
        <c:auto val="1"/>
        <c:lblOffset val="100"/>
        <c:baseTimeUnit val="months"/>
      </c:dateAx>
      <c:valAx>
        <c:axId val="49690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9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30</c:v>
                </c:pt>
              </c:numCache>
            </c:numRef>
          </c:val>
          <c:extLst>
            <c:ext xmlns:c16="http://schemas.microsoft.com/office/drawing/2014/chart" uri="{C3380CC4-5D6E-409C-BE32-E72D297353CC}">
              <c16:uniqueId val="{00000000-EEE6-4EA2-A3BE-98FACEEB02B7}"/>
            </c:ext>
          </c:extLst>
        </c:ser>
        <c:dLbls>
          <c:showLegendKey val="0"/>
          <c:showVal val="0"/>
          <c:showCatName val="0"/>
          <c:showSerName val="0"/>
          <c:showPercent val="0"/>
          <c:showBubbleSize val="0"/>
        </c:dLbls>
        <c:gapWidth val="219"/>
        <c:overlap val="-27"/>
        <c:axId val="496909320"/>
        <c:axId val="496912600"/>
      </c:barChart>
      <c:dateAx>
        <c:axId val="49690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12600"/>
        <c:crosses val="autoZero"/>
        <c:auto val="1"/>
        <c:lblOffset val="100"/>
        <c:baseTimeUnit val="months"/>
      </c:dateAx>
      <c:valAx>
        <c:axId val="49691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90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6D75-9A8C-4DF7-A196-194C698341B8}"/>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A17F714-16AB-47AE-A6E5-34A51BCC3F3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81625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BA0C-1CA5-4D01-9FA2-276C87C96BB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F5A4ED7-FEFE-4EB2-8D78-918F369B8648}"/>
              </a:ext>
            </a:extLst>
          </p:cNvPr>
          <p:cNvGraphicFramePr>
            <a:graphicFrameLocks noGrp="1"/>
          </p:cNvGraphicFramePr>
          <p:nvPr>
            <p:ph type="chart" sz="quarter" idx="13"/>
            <p:extLst>
              <p:ext uri="{D42A27DB-BD31-4B8C-83A1-F6EECF244321}">
                <p14:modId xmlns:p14="http://schemas.microsoft.com/office/powerpoint/2010/main" val="211896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A7ECC-1BD4-4464-A8CC-C7E7AEF14CC3}"/>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A4A8371C-24CC-4188-8D5E-0AB210EDEF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647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6290-490E-4BEB-A7AF-64F5C9D44DF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8C81472-19F8-443F-979C-435EC2F4A8CA}"/>
              </a:ext>
            </a:extLst>
          </p:cNvPr>
          <p:cNvGraphicFramePr>
            <a:graphicFrameLocks noGrp="1"/>
          </p:cNvGraphicFramePr>
          <p:nvPr>
            <p:ph type="tbl" sz="quarter" idx="13"/>
            <p:extLst>
              <p:ext uri="{D42A27DB-BD31-4B8C-83A1-F6EECF244321}">
                <p14:modId xmlns:p14="http://schemas.microsoft.com/office/powerpoint/2010/main" val="3168442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57509682"/>
                    </a:ext>
                  </a:extLst>
                </a:gridCol>
                <a:gridCol w="740664">
                  <a:extLst>
                    <a:ext uri="{9D8B030D-6E8A-4147-A177-3AD203B41FA5}">
                      <a16:colId xmlns:a16="http://schemas.microsoft.com/office/drawing/2014/main" val="1897509669"/>
                    </a:ext>
                  </a:extLst>
                </a:gridCol>
                <a:gridCol w="740664">
                  <a:extLst>
                    <a:ext uri="{9D8B030D-6E8A-4147-A177-3AD203B41FA5}">
                      <a16:colId xmlns:a16="http://schemas.microsoft.com/office/drawing/2014/main" val="3361540099"/>
                    </a:ext>
                  </a:extLst>
                </a:gridCol>
                <a:gridCol w="740664">
                  <a:extLst>
                    <a:ext uri="{9D8B030D-6E8A-4147-A177-3AD203B41FA5}">
                      <a16:colId xmlns:a16="http://schemas.microsoft.com/office/drawing/2014/main" val="2500964017"/>
                    </a:ext>
                  </a:extLst>
                </a:gridCol>
                <a:gridCol w="740664">
                  <a:extLst>
                    <a:ext uri="{9D8B030D-6E8A-4147-A177-3AD203B41FA5}">
                      <a16:colId xmlns:a16="http://schemas.microsoft.com/office/drawing/2014/main" val="395518136"/>
                    </a:ext>
                  </a:extLst>
                </a:gridCol>
                <a:gridCol w="740664">
                  <a:extLst>
                    <a:ext uri="{9D8B030D-6E8A-4147-A177-3AD203B41FA5}">
                      <a16:colId xmlns:a16="http://schemas.microsoft.com/office/drawing/2014/main" val="130467379"/>
                    </a:ext>
                  </a:extLst>
                </a:gridCol>
                <a:gridCol w="740664">
                  <a:extLst>
                    <a:ext uri="{9D8B030D-6E8A-4147-A177-3AD203B41FA5}">
                      <a16:colId xmlns:a16="http://schemas.microsoft.com/office/drawing/2014/main" val="1210383438"/>
                    </a:ext>
                  </a:extLst>
                </a:gridCol>
                <a:gridCol w="740664">
                  <a:extLst>
                    <a:ext uri="{9D8B030D-6E8A-4147-A177-3AD203B41FA5}">
                      <a16:colId xmlns:a16="http://schemas.microsoft.com/office/drawing/2014/main" val="2415777783"/>
                    </a:ext>
                  </a:extLst>
                </a:gridCol>
                <a:gridCol w="740664">
                  <a:extLst>
                    <a:ext uri="{9D8B030D-6E8A-4147-A177-3AD203B41FA5}">
                      <a16:colId xmlns:a16="http://schemas.microsoft.com/office/drawing/2014/main" val="3957518231"/>
                    </a:ext>
                  </a:extLst>
                </a:gridCol>
                <a:gridCol w="740664">
                  <a:extLst>
                    <a:ext uri="{9D8B030D-6E8A-4147-A177-3AD203B41FA5}">
                      <a16:colId xmlns:a16="http://schemas.microsoft.com/office/drawing/2014/main" val="4313875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74244998"/>
                  </a:ext>
                </a:extLst>
              </a:tr>
              <a:tr h="370840">
                <a:tc>
                  <a:txBody>
                    <a:bodyPr/>
                    <a:lstStyle/>
                    <a:p>
                      <a:r>
                        <a:rPr lang="en-US" sz="1000"/>
                        <a:t>First Insurance Company of Hawaii, LTD</a:t>
                      </a:r>
                    </a:p>
                  </a:txBody>
                  <a:tcPr/>
                </a:tc>
                <a:tc>
                  <a:txBody>
                    <a:bodyPr/>
                    <a:lstStyle/>
                    <a:p>
                      <a:r>
                        <a:rPr lang="en-US" sz="1000"/>
                        <a:t>1635</a:t>
                      </a:r>
                    </a:p>
                  </a:txBody>
                  <a:tcPr/>
                </a:tc>
                <a:tc>
                  <a:txBody>
                    <a:bodyPr/>
                    <a:lstStyle/>
                    <a:p>
                      <a:r>
                        <a:rPr lang="en-US" sz="1000"/>
                        <a:t>1</a:t>
                      </a:r>
                    </a:p>
                  </a:txBody>
                  <a:tcPr/>
                </a:tc>
                <a:tc>
                  <a:txBody>
                    <a:bodyPr/>
                    <a:lstStyle/>
                    <a:p>
                      <a:r>
                        <a:rPr lang="en-US" sz="1000"/>
                        <a:t>18</a:t>
                      </a:r>
                    </a:p>
                  </a:txBody>
                  <a:tcPr/>
                </a:tc>
                <a:tc>
                  <a:txBody>
                    <a:bodyPr/>
                    <a:lstStyle/>
                    <a:p>
                      <a:r>
                        <a:rPr lang="en-US" sz="1000"/>
                        <a:t>501</a:t>
                      </a:r>
                    </a:p>
                  </a:txBody>
                  <a:tcPr/>
                </a:tc>
                <a:tc>
                  <a:txBody>
                    <a:bodyPr/>
                    <a:lstStyle/>
                    <a:p>
                      <a:r>
                        <a:rPr lang="en-US" sz="1000"/>
                        <a:t>19</a:t>
                      </a:r>
                    </a:p>
                  </a:txBody>
                  <a:tcPr/>
                </a:tc>
                <a:tc>
                  <a:txBody>
                    <a:bodyPr/>
                    <a:lstStyle/>
                    <a:p>
                      <a:r>
                        <a:rPr lang="en-US" sz="1000"/>
                        <a:t>15</a:t>
                      </a:r>
                    </a:p>
                  </a:txBody>
                  <a:tcPr/>
                </a:tc>
                <a:tc>
                  <a:txBody>
                    <a:bodyPr/>
                    <a:lstStyle/>
                    <a:p>
                      <a:r>
                        <a:rPr lang="en-US" sz="1000"/>
                        <a:t>0</a:t>
                      </a:r>
                    </a:p>
                  </a:txBody>
                  <a:tcPr/>
                </a:tc>
                <a:tc>
                  <a:txBody>
                    <a:bodyPr/>
                    <a:lstStyle/>
                    <a:p>
                      <a:r>
                        <a:rPr lang="en-US" sz="1000"/>
                        <a:t>1.8190 %</a:t>
                      </a:r>
                    </a:p>
                  </a:txBody>
                  <a:tcPr/>
                </a:tc>
                <a:tc>
                  <a:txBody>
                    <a:bodyPr/>
                    <a:lstStyle/>
                    <a:p>
                      <a:r>
                        <a:rPr lang="en-US" sz="1000"/>
                        <a:t>0.0 %</a:t>
                      </a:r>
                    </a:p>
                  </a:txBody>
                  <a:tcPr/>
                </a:tc>
                <a:extLst>
                  <a:ext uri="{0D108BD9-81ED-4DB2-BD59-A6C34878D82A}">
                    <a16:rowId xmlns:a16="http://schemas.microsoft.com/office/drawing/2014/main" val="1182039880"/>
                  </a:ext>
                </a:extLst>
              </a:tr>
            </a:tbl>
          </a:graphicData>
        </a:graphic>
      </p:graphicFrame>
      <p:sp>
        <p:nvSpPr>
          <p:cNvPr id="4" name="Text Placeholder 3">
            <a:extLst>
              <a:ext uri="{FF2B5EF4-FFF2-40B4-BE49-F238E27FC236}">
                <a16:creationId xmlns:a16="http://schemas.microsoft.com/office/drawing/2014/main" id="{E3BE053D-09CE-4830-A30E-C6F2EBEA007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51057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A8ED-03C0-4E86-B8BF-91136071515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AC3EA18-A882-42B0-BF88-524699A434CC}"/>
              </a:ext>
            </a:extLst>
          </p:cNvPr>
          <p:cNvGraphicFramePr>
            <a:graphicFrameLocks noGrp="1"/>
          </p:cNvGraphicFramePr>
          <p:nvPr>
            <p:ph type="chart" sz="quarter" idx="13"/>
            <p:extLst>
              <p:ext uri="{D42A27DB-BD31-4B8C-83A1-F6EECF244321}">
                <p14:modId xmlns:p14="http://schemas.microsoft.com/office/powerpoint/2010/main" val="2292555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FDFA1-96BA-4B13-B5D5-64D3D9A4A46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DA996FD-DFF8-47E8-A0FD-690998A0F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0220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CEBE8-FF42-45D6-A2CF-88ACC4C076B3}"/>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BA6A438-8A20-43CC-B567-37CE6176C634}"/>
              </a:ext>
            </a:extLst>
          </p:cNvPr>
          <p:cNvGraphicFramePr>
            <a:graphicFrameLocks noGrp="1"/>
          </p:cNvGraphicFramePr>
          <p:nvPr>
            <p:ph type="chart" sz="quarter" idx="13"/>
            <p:extLst>
              <p:ext uri="{D42A27DB-BD31-4B8C-83A1-F6EECF244321}">
                <p14:modId xmlns:p14="http://schemas.microsoft.com/office/powerpoint/2010/main" val="1144882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569340-5782-40B3-8155-E57200DF017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6D66995-850F-4D89-9A4D-58EB63D7E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140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D2B5-8ED3-4FB7-8102-CBFE563E164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1B905AD-889C-4AC1-A9CA-D482C565B161}"/>
              </a:ext>
            </a:extLst>
          </p:cNvPr>
          <p:cNvGraphicFramePr>
            <a:graphicFrameLocks noGrp="1"/>
          </p:cNvGraphicFramePr>
          <p:nvPr>
            <p:ph type="chart" sz="quarter" idx="13"/>
            <p:extLst>
              <p:ext uri="{D42A27DB-BD31-4B8C-83A1-F6EECF244321}">
                <p14:modId xmlns:p14="http://schemas.microsoft.com/office/powerpoint/2010/main" val="471709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9111DD-3516-4A78-A650-3EA699CE413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9DEA658-CF4A-4907-B4D5-217181462A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5017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4020-21EE-4189-B612-16CC0D2E90CA}"/>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1618C3EF-5E1A-4E1B-B4F7-7862E0EC9A42}"/>
              </a:ext>
            </a:extLst>
          </p:cNvPr>
          <p:cNvGraphicFramePr>
            <a:graphicFrameLocks noGrp="1"/>
          </p:cNvGraphicFramePr>
          <p:nvPr>
            <p:ph type="tbl" sz="quarter" idx="13"/>
            <p:extLst>
              <p:ext uri="{D42A27DB-BD31-4B8C-83A1-F6EECF244321}">
                <p14:modId xmlns:p14="http://schemas.microsoft.com/office/powerpoint/2010/main" val="3958284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7982860"/>
                    </a:ext>
                  </a:extLst>
                </a:gridCol>
                <a:gridCol w="658368">
                  <a:extLst>
                    <a:ext uri="{9D8B030D-6E8A-4147-A177-3AD203B41FA5}">
                      <a16:colId xmlns:a16="http://schemas.microsoft.com/office/drawing/2014/main" val="276423251"/>
                    </a:ext>
                  </a:extLst>
                </a:gridCol>
                <a:gridCol w="658368">
                  <a:extLst>
                    <a:ext uri="{9D8B030D-6E8A-4147-A177-3AD203B41FA5}">
                      <a16:colId xmlns:a16="http://schemas.microsoft.com/office/drawing/2014/main" val="1747347569"/>
                    </a:ext>
                  </a:extLst>
                </a:gridCol>
                <a:gridCol w="658368">
                  <a:extLst>
                    <a:ext uri="{9D8B030D-6E8A-4147-A177-3AD203B41FA5}">
                      <a16:colId xmlns:a16="http://schemas.microsoft.com/office/drawing/2014/main" val="1385903892"/>
                    </a:ext>
                  </a:extLst>
                </a:gridCol>
                <a:gridCol w="658368">
                  <a:extLst>
                    <a:ext uri="{9D8B030D-6E8A-4147-A177-3AD203B41FA5}">
                      <a16:colId xmlns:a16="http://schemas.microsoft.com/office/drawing/2014/main" val="344821716"/>
                    </a:ext>
                  </a:extLst>
                </a:gridCol>
                <a:gridCol w="658368">
                  <a:extLst>
                    <a:ext uri="{9D8B030D-6E8A-4147-A177-3AD203B41FA5}">
                      <a16:colId xmlns:a16="http://schemas.microsoft.com/office/drawing/2014/main" val="2974421393"/>
                    </a:ext>
                  </a:extLst>
                </a:gridCol>
                <a:gridCol w="658368">
                  <a:extLst>
                    <a:ext uri="{9D8B030D-6E8A-4147-A177-3AD203B41FA5}">
                      <a16:colId xmlns:a16="http://schemas.microsoft.com/office/drawing/2014/main" val="3186672076"/>
                    </a:ext>
                  </a:extLst>
                </a:gridCol>
                <a:gridCol w="658368">
                  <a:extLst>
                    <a:ext uri="{9D8B030D-6E8A-4147-A177-3AD203B41FA5}">
                      <a16:colId xmlns:a16="http://schemas.microsoft.com/office/drawing/2014/main" val="247523712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72085050"/>
                  </a:ext>
                </a:extLst>
              </a:tr>
              <a:tr h="370840">
                <a:tc>
                  <a:txBody>
                    <a:bodyPr/>
                    <a:lstStyle/>
                    <a:p>
                      <a:r>
                        <a:rPr lang="en-US" sz="1000" b="1"/>
                        <a:t> First Insurance Company of Hawaii, LTD - 2018-12-18 17:30:06 </a:t>
                      </a:r>
                      <a:r>
                        <a:rPr lang="en-US" sz="1000"/>
                        <a:t> 
 Last week Charla Chandler of our Claims department celebrated 55 years at First Insurance. Or rather, we celebrated her because 55 years of dedication is nothing short of amazing. And no, she's not retiring!</a:t>
                      </a:r>
                    </a:p>
                  </a:txBody>
                  <a:tcPr/>
                </a:tc>
                <a:tc>
                  <a:txBody>
                    <a:bodyPr/>
                    <a:lstStyle/>
                    <a:p>
                      <a:r>
                        <a:rPr lang="en-US" sz="1000"/>
                        <a:t>56</a:t>
                      </a:r>
                    </a:p>
                  </a:txBody>
                  <a:tcPr/>
                </a:tc>
                <a:tc>
                  <a:txBody>
                    <a:bodyPr/>
                    <a:lstStyle/>
                    <a:p>
                      <a:r>
                        <a:rPr lang="en-US" sz="1000"/>
                        <a:t>50</a:t>
                      </a:r>
                    </a:p>
                  </a:txBody>
                  <a:tcPr/>
                </a:tc>
                <a:tc>
                  <a:txBody>
                    <a:bodyPr/>
                    <a:lstStyle/>
                    <a:p>
                      <a:r>
                        <a:rPr lang="en-US" sz="1000"/>
                        <a:t>4</a:t>
                      </a:r>
                    </a:p>
                  </a:txBody>
                  <a:tcPr/>
                </a:tc>
                <a:tc>
                  <a:txBody>
                    <a:bodyPr/>
                    <a:lstStyle/>
                    <a:p>
                      <a:r>
                        <a:rPr lang="en-US" sz="1000"/>
                        <a:t>2</a:t>
                      </a:r>
                    </a:p>
                  </a:txBody>
                  <a:tcPr/>
                </a:tc>
                <a:tc>
                  <a:txBody>
                    <a:bodyPr/>
                    <a:lstStyle/>
                    <a:p>
                      <a:r>
                        <a:rPr lang="en-US" sz="1000"/>
                        <a:t>3.4251 %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54821360"/>
                  </a:ext>
                </a:extLst>
              </a:tr>
              <a:tr h="370840">
                <a:tc>
                  <a:txBody>
                    <a:bodyPr/>
                    <a:lstStyle/>
                    <a:p>
                      <a:r>
                        <a:rPr lang="en-US" sz="1000" b="1"/>
                        <a:t> First Insurance Company of Hawaii, LTD - 2018-12-28 14:07:56 </a:t>
                      </a:r>
                      <a:r>
                        <a:rPr lang="en-US" sz="1000"/>
                        <a:t> 
 First Insurance's offices will close at 3pm today and remain closed through Tuesday, Jan. 1. We'd like to wish you and your families a safe and happy New Year. See you in 2019! Photo by Lance K. of our Commercial Underwriting department.</a:t>
                      </a:r>
                    </a:p>
                  </a:txBody>
                  <a:tcPr/>
                </a:tc>
                <a:tc>
                  <a:txBody>
                    <a:bodyPr/>
                    <a:lstStyle/>
                    <a:p>
                      <a:r>
                        <a:rPr lang="en-US" sz="1000"/>
                        <a:t>54</a:t>
                      </a:r>
                    </a:p>
                  </a:txBody>
                  <a:tcPr/>
                </a:tc>
                <a:tc>
                  <a:txBody>
                    <a:bodyPr/>
                    <a:lstStyle/>
                    <a:p>
                      <a:r>
                        <a:rPr lang="en-US" sz="1000"/>
                        <a:t>50</a:t>
                      </a:r>
                    </a:p>
                  </a:txBody>
                  <a:tcPr/>
                </a:tc>
                <a:tc>
                  <a:txBody>
                    <a:bodyPr/>
                    <a:lstStyle/>
                    <a:p>
                      <a:r>
                        <a:rPr lang="en-US" sz="1000"/>
                        <a:t>0</a:t>
                      </a:r>
                    </a:p>
                  </a:txBody>
                  <a:tcPr/>
                </a:tc>
                <a:tc>
                  <a:txBody>
                    <a:bodyPr/>
                    <a:lstStyle/>
                    <a:p>
                      <a:r>
                        <a:rPr lang="en-US" sz="1000"/>
                        <a:t>4</a:t>
                      </a:r>
                    </a:p>
                  </a:txBody>
                  <a:tcPr/>
                </a:tc>
                <a:tc>
                  <a:txBody>
                    <a:bodyPr/>
                    <a:lstStyle/>
                    <a:p>
                      <a:r>
                        <a:rPr lang="en-US" sz="1000"/>
                        <a:t>3.3028 %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244372523"/>
                  </a:ext>
                </a:extLst>
              </a:tr>
              <a:tr h="370840">
                <a:tc>
                  <a:txBody>
                    <a:bodyPr/>
                    <a:lstStyle/>
                    <a:p>
                      <a:r>
                        <a:rPr lang="en-US" sz="1000" b="1"/>
                        <a:t> First Insurance Company of Hawaii, LTD - 2018-12-11 12:57:15 </a:t>
                      </a:r>
                      <a:r>
                        <a:rPr lang="en-US" sz="1000"/>
                        <a:t> 
 The epitome of grace... This is the hula Charla Chandler did for us on the occasion of her 55th anniversary with First Insurance Company of Hawaii. We're so lucky to have her!</a:t>
                      </a:r>
                    </a:p>
                  </a:txBody>
                  <a:tcPr/>
                </a:tc>
                <a:tc>
                  <a:txBody>
                    <a:bodyPr/>
                    <a:lstStyle/>
                    <a:p>
                      <a:r>
                        <a:rPr lang="en-US" sz="1000"/>
                        <a:t>49</a:t>
                      </a:r>
                    </a:p>
                  </a:txBody>
                  <a:tcPr/>
                </a:tc>
                <a:tc>
                  <a:txBody>
                    <a:bodyPr/>
                    <a:lstStyle/>
                    <a:p>
                      <a:r>
                        <a:rPr lang="en-US" sz="1000"/>
                        <a:t>40</a:t>
                      </a:r>
                    </a:p>
                  </a:txBody>
                  <a:tcPr/>
                </a:tc>
                <a:tc>
                  <a:txBody>
                    <a:bodyPr/>
                    <a:lstStyle/>
                    <a:p>
                      <a:r>
                        <a:rPr lang="en-US" sz="1000"/>
                        <a:t>6</a:t>
                      </a:r>
                    </a:p>
                  </a:txBody>
                  <a:tcPr/>
                </a:tc>
                <a:tc>
                  <a:txBody>
                    <a:bodyPr/>
                    <a:lstStyle/>
                    <a:p>
                      <a:r>
                        <a:rPr lang="en-US" sz="1000"/>
                        <a:t>3</a:t>
                      </a:r>
                    </a:p>
                  </a:txBody>
                  <a:tcPr/>
                </a:tc>
                <a:tc>
                  <a:txBody>
                    <a:bodyPr/>
                    <a:lstStyle/>
                    <a:p>
                      <a:r>
                        <a:rPr lang="en-US" sz="1000"/>
                        <a:t>2.9969 %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3161108892"/>
                  </a:ext>
                </a:extLst>
              </a:tr>
            </a:tbl>
          </a:graphicData>
        </a:graphic>
      </p:graphicFrame>
      <p:sp>
        <p:nvSpPr>
          <p:cNvPr id="4" name="Text Placeholder 3">
            <a:extLst>
              <a:ext uri="{FF2B5EF4-FFF2-40B4-BE49-F238E27FC236}">
                <a16:creationId xmlns:a16="http://schemas.microsoft.com/office/drawing/2014/main" id="{95EE2E14-E024-4190-BC4F-9EDD6A3570A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70355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C924F-3DCC-4CB5-A33D-BB8E06D9114A}"/>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2DD5C05-D926-4A5D-AC74-78BD520DC0E5}"/>
              </a:ext>
            </a:extLst>
          </p:cNvPr>
          <p:cNvGraphicFramePr>
            <a:graphicFrameLocks noGrp="1"/>
          </p:cNvGraphicFramePr>
          <p:nvPr>
            <p:ph type="tbl" sz="quarter" idx="13"/>
            <p:extLst>
              <p:ext uri="{D42A27DB-BD31-4B8C-83A1-F6EECF244321}">
                <p14:modId xmlns:p14="http://schemas.microsoft.com/office/powerpoint/2010/main" val="269978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98450937"/>
                    </a:ext>
                  </a:extLst>
                </a:gridCol>
                <a:gridCol w="493776">
                  <a:extLst>
                    <a:ext uri="{9D8B030D-6E8A-4147-A177-3AD203B41FA5}">
                      <a16:colId xmlns:a16="http://schemas.microsoft.com/office/drawing/2014/main" val="2322368279"/>
                    </a:ext>
                  </a:extLst>
                </a:gridCol>
                <a:gridCol w="493776">
                  <a:extLst>
                    <a:ext uri="{9D8B030D-6E8A-4147-A177-3AD203B41FA5}">
                      <a16:colId xmlns:a16="http://schemas.microsoft.com/office/drawing/2014/main" val="994030503"/>
                    </a:ext>
                  </a:extLst>
                </a:gridCol>
                <a:gridCol w="493776">
                  <a:extLst>
                    <a:ext uri="{9D8B030D-6E8A-4147-A177-3AD203B41FA5}">
                      <a16:colId xmlns:a16="http://schemas.microsoft.com/office/drawing/2014/main" val="3579551809"/>
                    </a:ext>
                  </a:extLst>
                </a:gridCol>
                <a:gridCol w="493776">
                  <a:extLst>
                    <a:ext uri="{9D8B030D-6E8A-4147-A177-3AD203B41FA5}">
                      <a16:colId xmlns:a16="http://schemas.microsoft.com/office/drawing/2014/main" val="1961451112"/>
                    </a:ext>
                  </a:extLst>
                </a:gridCol>
                <a:gridCol w="493776">
                  <a:extLst>
                    <a:ext uri="{9D8B030D-6E8A-4147-A177-3AD203B41FA5}">
                      <a16:colId xmlns:a16="http://schemas.microsoft.com/office/drawing/2014/main" val="499100547"/>
                    </a:ext>
                  </a:extLst>
                </a:gridCol>
                <a:gridCol w="493776">
                  <a:extLst>
                    <a:ext uri="{9D8B030D-6E8A-4147-A177-3AD203B41FA5}">
                      <a16:colId xmlns:a16="http://schemas.microsoft.com/office/drawing/2014/main" val="289906454"/>
                    </a:ext>
                  </a:extLst>
                </a:gridCol>
                <a:gridCol w="493776">
                  <a:extLst>
                    <a:ext uri="{9D8B030D-6E8A-4147-A177-3AD203B41FA5}">
                      <a16:colId xmlns:a16="http://schemas.microsoft.com/office/drawing/2014/main" val="4247507680"/>
                    </a:ext>
                  </a:extLst>
                </a:gridCol>
                <a:gridCol w="493776">
                  <a:extLst>
                    <a:ext uri="{9D8B030D-6E8A-4147-A177-3AD203B41FA5}">
                      <a16:colId xmlns:a16="http://schemas.microsoft.com/office/drawing/2014/main" val="1512932881"/>
                    </a:ext>
                  </a:extLst>
                </a:gridCol>
                <a:gridCol w="493776">
                  <a:extLst>
                    <a:ext uri="{9D8B030D-6E8A-4147-A177-3AD203B41FA5}">
                      <a16:colId xmlns:a16="http://schemas.microsoft.com/office/drawing/2014/main" val="125480134"/>
                    </a:ext>
                  </a:extLst>
                </a:gridCol>
                <a:gridCol w="493776">
                  <a:extLst>
                    <a:ext uri="{9D8B030D-6E8A-4147-A177-3AD203B41FA5}">
                      <a16:colId xmlns:a16="http://schemas.microsoft.com/office/drawing/2014/main" val="3826174706"/>
                    </a:ext>
                  </a:extLst>
                </a:gridCol>
                <a:gridCol w="493776">
                  <a:extLst>
                    <a:ext uri="{9D8B030D-6E8A-4147-A177-3AD203B41FA5}">
                      <a16:colId xmlns:a16="http://schemas.microsoft.com/office/drawing/2014/main" val="228444185"/>
                    </a:ext>
                  </a:extLst>
                </a:gridCol>
                <a:gridCol w="493776">
                  <a:extLst>
                    <a:ext uri="{9D8B030D-6E8A-4147-A177-3AD203B41FA5}">
                      <a16:colId xmlns:a16="http://schemas.microsoft.com/office/drawing/2014/main" val="1862139690"/>
                    </a:ext>
                  </a:extLst>
                </a:gridCol>
                <a:gridCol w="493776">
                  <a:extLst>
                    <a:ext uri="{9D8B030D-6E8A-4147-A177-3AD203B41FA5}">
                      <a16:colId xmlns:a16="http://schemas.microsoft.com/office/drawing/2014/main" val="31369458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10718574"/>
                  </a:ext>
                </a:extLst>
              </a:tr>
              <a:tr h="370840">
                <a:tc>
                  <a:txBody>
                    <a:bodyPr/>
                    <a:lstStyle/>
                    <a:p>
                      <a:r>
                        <a:rPr lang="en-US" sz="1000"/>
                        <a:t>@FirstInsHI</a:t>
                      </a:r>
                    </a:p>
                  </a:txBody>
                  <a:tcPr/>
                </a:tc>
                <a:tc>
                  <a:txBody>
                    <a:bodyPr/>
                    <a:lstStyle/>
                    <a:p>
                      <a:r>
                        <a:rPr lang="en-US" sz="1000"/>
                        <a:t>1230</a:t>
                      </a:r>
                    </a:p>
                  </a:txBody>
                  <a:tcPr/>
                </a:tc>
                <a:tc>
                  <a:txBody>
                    <a:bodyPr/>
                    <a:lstStyle/>
                    <a:p>
                      <a:r>
                        <a:rPr lang="en-US" sz="1000"/>
                        <a:t>1</a:t>
                      </a:r>
                    </a:p>
                  </a:txBody>
                  <a:tcPr/>
                </a:tc>
                <a:tc>
                  <a:txBody>
                    <a:bodyPr/>
                    <a:lstStyle/>
                    <a:p>
                      <a:r>
                        <a:rPr lang="en-US" sz="1000"/>
                        <a:t>22</a:t>
                      </a:r>
                    </a:p>
                  </a:txBody>
                  <a:tcPr/>
                </a:tc>
                <a:tc>
                  <a:txBody>
                    <a:bodyPr/>
                    <a:lstStyle/>
                    <a:p>
                      <a:r>
                        <a:rPr lang="en-US" sz="1000"/>
                        <a:t>21</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0.0697 %</a:t>
                      </a:r>
                    </a:p>
                  </a:txBody>
                  <a:tcPr/>
                </a:tc>
                <a:tc>
                  <a:txBody>
                    <a:bodyPr/>
                    <a:lstStyle/>
                    <a:p>
                      <a:r>
                        <a:rPr lang="en-US" sz="1000"/>
                        <a:t>0.0 %</a:t>
                      </a:r>
                    </a:p>
                  </a:txBody>
                  <a:tcPr/>
                </a:tc>
                <a:extLst>
                  <a:ext uri="{0D108BD9-81ED-4DB2-BD59-A6C34878D82A}">
                    <a16:rowId xmlns:a16="http://schemas.microsoft.com/office/drawing/2014/main" val="2154784005"/>
                  </a:ext>
                </a:extLst>
              </a:tr>
            </a:tbl>
          </a:graphicData>
        </a:graphic>
      </p:graphicFrame>
      <p:sp>
        <p:nvSpPr>
          <p:cNvPr id="4" name="Text Placeholder 3">
            <a:extLst>
              <a:ext uri="{FF2B5EF4-FFF2-40B4-BE49-F238E27FC236}">
                <a16:creationId xmlns:a16="http://schemas.microsoft.com/office/drawing/2014/main" id="{441FEE93-DF59-4900-85B4-6CD99347729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552840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7C24B-E0DC-4D78-A426-EE977E51E36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FEACA10-E75E-4580-89F6-870E6BE080D1}"/>
              </a:ext>
            </a:extLst>
          </p:cNvPr>
          <p:cNvGraphicFramePr>
            <a:graphicFrameLocks noGrp="1"/>
          </p:cNvGraphicFramePr>
          <p:nvPr>
            <p:ph type="chart" sz="quarter" idx="13"/>
            <p:extLst>
              <p:ext uri="{D42A27DB-BD31-4B8C-83A1-F6EECF244321}">
                <p14:modId xmlns:p14="http://schemas.microsoft.com/office/powerpoint/2010/main" val="2338586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320013-8BAF-421E-BFF3-5A33DEDA118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CC2161D-625A-449B-9165-7DC676E2B0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6682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D195-5886-4369-AA86-AE45EF151C0B}"/>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C13DFC5-1ACC-43FE-8456-DF23C5DB78C6}"/>
              </a:ext>
            </a:extLst>
          </p:cNvPr>
          <p:cNvGraphicFramePr>
            <a:graphicFrameLocks noGrp="1"/>
          </p:cNvGraphicFramePr>
          <p:nvPr>
            <p:ph type="chart" sz="quarter" idx="13"/>
            <p:extLst>
              <p:ext uri="{D42A27DB-BD31-4B8C-83A1-F6EECF244321}">
                <p14:modId xmlns:p14="http://schemas.microsoft.com/office/powerpoint/2010/main" val="1950878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9408B6-4C19-4C4B-83F7-92E3A212C30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B5D28C6-D871-4F61-8724-54B3FB21EB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8518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52A6B-0131-4F37-9E49-8085EAFDD13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8DAB342-5075-47C1-A5AE-A2FB3FCD4615}"/>
              </a:ext>
            </a:extLst>
          </p:cNvPr>
          <p:cNvGraphicFramePr>
            <a:graphicFrameLocks noGrp="1"/>
          </p:cNvGraphicFramePr>
          <p:nvPr>
            <p:ph type="tbl" sz="quarter" idx="13"/>
            <p:extLst>
              <p:ext uri="{D42A27DB-BD31-4B8C-83A1-F6EECF244321}">
                <p14:modId xmlns:p14="http://schemas.microsoft.com/office/powerpoint/2010/main" val="197972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13513697"/>
                    </a:ext>
                  </a:extLst>
                </a:gridCol>
                <a:gridCol w="822960">
                  <a:extLst>
                    <a:ext uri="{9D8B030D-6E8A-4147-A177-3AD203B41FA5}">
                      <a16:colId xmlns:a16="http://schemas.microsoft.com/office/drawing/2014/main" val="785174954"/>
                    </a:ext>
                  </a:extLst>
                </a:gridCol>
                <a:gridCol w="822960">
                  <a:extLst>
                    <a:ext uri="{9D8B030D-6E8A-4147-A177-3AD203B41FA5}">
                      <a16:colId xmlns:a16="http://schemas.microsoft.com/office/drawing/2014/main" val="247505150"/>
                    </a:ext>
                  </a:extLst>
                </a:gridCol>
                <a:gridCol w="822960">
                  <a:extLst>
                    <a:ext uri="{9D8B030D-6E8A-4147-A177-3AD203B41FA5}">
                      <a16:colId xmlns:a16="http://schemas.microsoft.com/office/drawing/2014/main" val="2791433368"/>
                    </a:ext>
                  </a:extLst>
                </a:gridCol>
                <a:gridCol w="822960">
                  <a:extLst>
                    <a:ext uri="{9D8B030D-6E8A-4147-A177-3AD203B41FA5}">
                      <a16:colId xmlns:a16="http://schemas.microsoft.com/office/drawing/2014/main" val="2393923701"/>
                    </a:ext>
                  </a:extLst>
                </a:gridCol>
                <a:gridCol w="822960">
                  <a:extLst>
                    <a:ext uri="{9D8B030D-6E8A-4147-A177-3AD203B41FA5}">
                      <a16:colId xmlns:a16="http://schemas.microsoft.com/office/drawing/2014/main" val="409041853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624076321"/>
                  </a:ext>
                </a:extLst>
              </a:tr>
              <a:tr h="370840">
                <a:tc>
                  <a:txBody>
                    <a:bodyPr/>
                    <a:lstStyle/>
                    <a:p>
                      <a:r>
                        <a:rPr lang="en-US" sz="1000" b="1"/>
                        <a:t> @FirstInsHI - 2018-12-10 21:15:02 </a:t>
                      </a:r>
                      <a:r>
                        <a:rPr lang="en-US" sz="1000"/>
                        <a:t>
  Excited to see our associates' faces and shakas in Friday's KHON News broadcast! Watch here: https://t.co/B0QETWc2ub Thanks @KHONnews for coming out to our Pie-a-Friend fundraiser for @alohaunitedway. #teamficoh #alohaunitedway #community #goodsports https://t.co/vBuI6Y2fDu</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0.2445 %</a:t>
                      </a:r>
                    </a:p>
                  </a:txBody>
                  <a:tcPr/>
                </a:tc>
                <a:extLst>
                  <a:ext uri="{0D108BD9-81ED-4DB2-BD59-A6C34878D82A}">
                    <a16:rowId xmlns:a16="http://schemas.microsoft.com/office/drawing/2014/main" val="1362411128"/>
                  </a:ext>
                </a:extLst>
              </a:tr>
              <a:tr h="370840">
                <a:tc>
                  <a:txBody>
                    <a:bodyPr/>
                    <a:lstStyle/>
                    <a:p>
                      <a:r>
                        <a:rPr lang="en-US" sz="1000" b="1"/>
                        <a:t> @FirstInsHI - 2018-12-06 23:00:56 </a:t>
                      </a:r>
                      <a:r>
                        <a:rPr lang="en-US" sz="1000"/>
                        <a:t>
  Our @ShidlerCollege interns did themselves proud, delivering a polished and informative final presentation today. #relief #internships #insurancecareers #teamficoh https://t.co/u2wxDw2HLW</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0.1629 %</a:t>
                      </a:r>
                    </a:p>
                  </a:txBody>
                  <a:tcPr/>
                </a:tc>
                <a:extLst>
                  <a:ext uri="{0D108BD9-81ED-4DB2-BD59-A6C34878D82A}">
                    <a16:rowId xmlns:a16="http://schemas.microsoft.com/office/drawing/2014/main" val="864979184"/>
                  </a:ext>
                </a:extLst>
              </a:tr>
              <a:tr h="370840">
                <a:tc>
                  <a:txBody>
                    <a:bodyPr/>
                    <a:lstStyle/>
                    <a:p>
                      <a:r>
                        <a:rPr lang="en-US" sz="1000" b="1"/>
                        <a:t> @FirstInsHI - 2018-12-07 16:44:39 </a:t>
                      </a:r>
                      <a:r>
                        <a:rPr lang="en-US" sz="1000"/>
                        <a:t>
  Our Pie a Friend fundraiser for @alohaunitedway is getting kind of messy! #teamficoh #alohaunitedway https://t.co/1ScrNKsBub</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0.1629 %</a:t>
                      </a:r>
                    </a:p>
                  </a:txBody>
                  <a:tcPr/>
                </a:tc>
                <a:extLst>
                  <a:ext uri="{0D108BD9-81ED-4DB2-BD59-A6C34878D82A}">
                    <a16:rowId xmlns:a16="http://schemas.microsoft.com/office/drawing/2014/main" val="130000614"/>
                  </a:ext>
                </a:extLst>
              </a:tr>
            </a:tbl>
          </a:graphicData>
        </a:graphic>
      </p:graphicFrame>
      <p:sp>
        <p:nvSpPr>
          <p:cNvPr id="4" name="Text Placeholder 3">
            <a:extLst>
              <a:ext uri="{FF2B5EF4-FFF2-40B4-BE49-F238E27FC236}">
                <a16:creationId xmlns:a16="http://schemas.microsoft.com/office/drawing/2014/main" id="{1BD72D4C-C046-4385-A53E-EDCC4211F0E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89852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8A3B-3CE8-4A8B-91C8-DC06DEA31EB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C1E86831-8874-4D05-84B0-3DDE893D17A3}"/>
              </a:ext>
            </a:extLst>
          </p:cNvPr>
          <p:cNvGraphicFramePr>
            <a:graphicFrameLocks noGrp="1"/>
          </p:cNvGraphicFramePr>
          <p:nvPr>
            <p:ph type="tbl" sz="quarter" idx="13"/>
            <p:extLst>
              <p:ext uri="{D42A27DB-BD31-4B8C-83A1-F6EECF244321}">
                <p14:modId xmlns:p14="http://schemas.microsoft.com/office/powerpoint/2010/main" val="204705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8681271"/>
                    </a:ext>
                  </a:extLst>
                </a:gridCol>
                <a:gridCol w="1069848">
                  <a:extLst>
                    <a:ext uri="{9D8B030D-6E8A-4147-A177-3AD203B41FA5}">
                      <a16:colId xmlns:a16="http://schemas.microsoft.com/office/drawing/2014/main" val="2690048958"/>
                    </a:ext>
                  </a:extLst>
                </a:gridCol>
                <a:gridCol w="1069848">
                  <a:extLst>
                    <a:ext uri="{9D8B030D-6E8A-4147-A177-3AD203B41FA5}">
                      <a16:colId xmlns:a16="http://schemas.microsoft.com/office/drawing/2014/main" val="3467702124"/>
                    </a:ext>
                  </a:extLst>
                </a:gridCol>
                <a:gridCol w="1069848">
                  <a:extLst>
                    <a:ext uri="{9D8B030D-6E8A-4147-A177-3AD203B41FA5}">
                      <a16:colId xmlns:a16="http://schemas.microsoft.com/office/drawing/2014/main" val="2601541362"/>
                    </a:ext>
                  </a:extLst>
                </a:gridCol>
                <a:gridCol w="1069848">
                  <a:extLst>
                    <a:ext uri="{9D8B030D-6E8A-4147-A177-3AD203B41FA5}">
                      <a16:colId xmlns:a16="http://schemas.microsoft.com/office/drawing/2014/main" val="3013559374"/>
                    </a:ext>
                  </a:extLst>
                </a:gridCol>
                <a:gridCol w="1069848">
                  <a:extLst>
                    <a:ext uri="{9D8B030D-6E8A-4147-A177-3AD203B41FA5}">
                      <a16:colId xmlns:a16="http://schemas.microsoft.com/office/drawing/2014/main" val="720737748"/>
                    </a:ext>
                  </a:extLst>
                </a:gridCol>
                <a:gridCol w="1069848">
                  <a:extLst>
                    <a:ext uri="{9D8B030D-6E8A-4147-A177-3AD203B41FA5}">
                      <a16:colId xmlns:a16="http://schemas.microsoft.com/office/drawing/2014/main" val="27922794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22185812"/>
                  </a:ext>
                </a:extLst>
              </a:tr>
              <a:tr h="370840">
                <a:tc>
                  <a:txBody>
                    <a:bodyPr/>
                    <a:lstStyle/>
                    <a:p>
                      <a:r>
                        <a:rPr lang="en-US" sz="1000"/>
                        <a:t>First Insurance Company of Hawaii</a:t>
                      </a:r>
                    </a:p>
                  </a:txBody>
                  <a:tcPr/>
                </a:tc>
                <a:tc>
                  <a:txBody>
                    <a:bodyPr/>
                    <a:lstStyle/>
                    <a:p>
                      <a:r>
                        <a:rPr lang="en-US" sz="1000"/>
                        <a:t>1122</a:t>
                      </a:r>
                    </a:p>
                  </a:txBody>
                  <a:tcPr/>
                </a:tc>
                <a:tc>
                  <a:txBody>
                    <a:bodyPr/>
                    <a:lstStyle/>
                    <a:p>
                      <a:r>
                        <a:rPr lang="en-US" sz="1000"/>
                        <a:t>25</a:t>
                      </a:r>
                    </a:p>
                  </a:txBody>
                  <a:tcPr/>
                </a:tc>
                <a:tc>
                  <a:txBody>
                    <a:bodyPr/>
                    <a:lstStyle/>
                    <a:p>
                      <a:r>
                        <a:rPr lang="en-US" sz="1000"/>
                        <a:t>6</a:t>
                      </a:r>
                    </a:p>
                  </a:txBody>
                  <a:tcPr/>
                </a:tc>
                <a:tc>
                  <a:txBody>
                    <a:bodyPr/>
                    <a:lstStyle/>
                    <a:p>
                      <a:r>
                        <a:rPr lang="en-US" sz="1000"/>
                        <a:t>175</a:t>
                      </a:r>
                    </a:p>
                  </a:txBody>
                  <a:tcPr/>
                </a:tc>
                <a:tc>
                  <a:txBody>
                    <a:bodyPr/>
                    <a:lstStyle/>
                    <a:p>
                      <a:r>
                        <a:rPr lang="en-US" sz="1000"/>
                        <a:t>5</a:t>
                      </a:r>
                    </a:p>
                  </a:txBody>
                  <a:tcPr/>
                </a:tc>
                <a:tc>
                  <a:txBody>
                    <a:bodyPr/>
                    <a:lstStyle/>
                    <a:p>
                      <a:r>
                        <a:rPr lang="en-US" sz="1000"/>
                        <a:t>2.7051 %</a:t>
                      </a:r>
                    </a:p>
                  </a:txBody>
                  <a:tcPr/>
                </a:tc>
                <a:extLst>
                  <a:ext uri="{0D108BD9-81ED-4DB2-BD59-A6C34878D82A}">
                    <a16:rowId xmlns:a16="http://schemas.microsoft.com/office/drawing/2014/main" val="2900905574"/>
                  </a:ext>
                </a:extLst>
              </a:tr>
            </a:tbl>
          </a:graphicData>
        </a:graphic>
      </p:graphicFrame>
      <p:sp>
        <p:nvSpPr>
          <p:cNvPr id="4" name="Text Placeholder 3">
            <a:extLst>
              <a:ext uri="{FF2B5EF4-FFF2-40B4-BE49-F238E27FC236}">
                <a16:creationId xmlns:a16="http://schemas.microsoft.com/office/drawing/2014/main" id="{7467DFD2-49EF-4590-B33E-2161EB6FD1C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10253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1E92-7B8D-43DC-92D1-056C58F3B4B7}"/>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94181158-8629-4384-B2AA-FE135E4F212A}"/>
              </a:ext>
            </a:extLst>
          </p:cNvPr>
          <p:cNvGraphicFramePr>
            <a:graphicFrameLocks noGrp="1"/>
          </p:cNvGraphicFramePr>
          <p:nvPr>
            <p:ph type="chart" sz="quarter" idx="13"/>
            <p:extLst>
              <p:ext uri="{D42A27DB-BD31-4B8C-83A1-F6EECF244321}">
                <p14:modId xmlns:p14="http://schemas.microsoft.com/office/powerpoint/2010/main" val="3026255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EB551D-A47A-4C31-922C-51F1435B8DE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7988C50-9A49-4E26-87C9-D43D6B9B45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9635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634A-82D4-49E4-A15E-A07186A93AE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63C92CED-27B0-4BB4-83CF-2720C6E21601}"/>
              </a:ext>
            </a:extLst>
          </p:cNvPr>
          <p:cNvGraphicFramePr>
            <a:graphicFrameLocks noGrp="1"/>
          </p:cNvGraphicFramePr>
          <p:nvPr>
            <p:ph type="chart" sz="quarter" idx="13"/>
            <p:extLst>
              <p:ext uri="{D42A27DB-BD31-4B8C-83A1-F6EECF244321}">
                <p14:modId xmlns:p14="http://schemas.microsoft.com/office/powerpoint/2010/main" val="598766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6EB37B-6B3C-4703-9FF4-AB55AF63CCE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3DCAFCF-804A-467A-895A-E7F6F29B2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450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D877-88B0-4E59-82A8-231F9749A628}"/>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344E699A-1BC5-4FD3-8582-CFE6AEAB3300}"/>
              </a:ext>
            </a:extLst>
          </p:cNvPr>
          <p:cNvGraphicFramePr>
            <a:graphicFrameLocks noGrp="1"/>
          </p:cNvGraphicFramePr>
          <p:nvPr>
            <p:ph type="tbl" sz="quarter" idx="13"/>
            <p:extLst>
              <p:ext uri="{D42A27DB-BD31-4B8C-83A1-F6EECF244321}">
                <p14:modId xmlns:p14="http://schemas.microsoft.com/office/powerpoint/2010/main" val="46509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869552561"/>
                    </a:ext>
                  </a:extLst>
                </a:gridCol>
                <a:gridCol w="905256">
                  <a:extLst>
                    <a:ext uri="{9D8B030D-6E8A-4147-A177-3AD203B41FA5}">
                      <a16:colId xmlns:a16="http://schemas.microsoft.com/office/drawing/2014/main" val="2735958897"/>
                    </a:ext>
                  </a:extLst>
                </a:gridCol>
                <a:gridCol w="987552">
                  <a:extLst>
                    <a:ext uri="{9D8B030D-6E8A-4147-A177-3AD203B41FA5}">
                      <a16:colId xmlns:a16="http://schemas.microsoft.com/office/drawing/2014/main" val="1536028657"/>
                    </a:ext>
                  </a:extLst>
                </a:gridCol>
                <a:gridCol w="987552">
                  <a:extLst>
                    <a:ext uri="{9D8B030D-6E8A-4147-A177-3AD203B41FA5}">
                      <a16:colId xmlns:a16="http://schemas.microsoft.com/office/drawing/2014/main" val="3809514461"/>
                    </a:ext>
                  </a:extLst>
                </a:gridCol>
                <a:gridCol w="987552">
                  <a:extLst>
                    <a:ext uri="{9D8B030D-6E8A-4147-A177-3AD203B41FA5}">
                      <a16:colId xmlns:a16="http://schemas.microsoft.com/office/drawing/2014/main" val="1095366834"/>
                    </a:ext>
                  </a:extLst>
                </a:gridCol>
                <a:gridCol w="987552">
                  <a:extLst>
                    <a:ext uri="{9D8B030D-6E8A-4147-A177-3AD203B41FA5}">
                      <a16:colId xmlns:a16="http://schemas.microsoft.com/office/drawing/2014/main" val="3882153080"/>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84307507"/>
                  </a:ext>
                </a:extLst>
              </a:tr>
              <a:tr h="370840">
                <a:tc>
                  <a:txBody>
                    <a:bodyPr/>
                    <a:lstStyle/>
                    <a:p>
                      <a:r>
                        <a:rPr lang="en-US" sz="1000" b="1"/>
                        <a:t> First Insurance Company of Hawaii - 2018-12-18 17:38:31 </a:t>
                      </a:r>
                      <a:r>
                        <a:rPr lang="en-US" sz="1000"/>
                        <a:t>
  Last week Charla Chandler of our Claims department celebrated 55 years at First Insurance. Or rather, we celebrated her because 55 years of dedication is nothing short of amazing. And no, she's not retiring!</a:t>
                      </a:r>
                    </a:p>
                  </a:txBody>
                  <a:tcPr/>
                </a:tc>
                <a:tc>
                  <a:txBody>
                    <a:bodyPr/>
                    <a:lstStyle/>
                    <a:p>
                      <a:r>
                        <a:rPr lang="en-US" sz="1000"/>
                        <a:t>https://image-store.slidesharecdn.com/82ae21ea-aa77-4d40-bae5-a307c1cbf919-original.jpeg</a:t>
                      </a:r>
                    </a:p>
                  </a:txBody>
                  <a:tcPr/>
                </a:tc>
                <a:tc>
                  <a:txBody>
                    <a:bodyPr/>
                    <a:lstStyle/>
                    <a:p>
                      <a:r>
                        <a:rPr lang="en-US" sz="1000"/>
                        <a:t>53</a:t>
                      </a:r>
                    </a:p>
                  </a:txBody>
                  <a:tcPr/>
                </a:tc>
                <a:tc>
                  <a:txBody>
                    <a:bodyPr/>
                    <a:lstStyle/>
                    <a:p>
                      <a:r>
                        <a:rPr lang="en-US" sz="1000"/>
                        <a:t>1</a:t>
                      </a:r>
                    </a:p>
                  </a:txBody>
                  <a:tcPr/>
                </a:tc>
                <a:tc>
                  <a:txBody>
                    <a:bodyPr/>
                    <a:lstStyle/>
                    <a:p>
                      <a:r>
                        <a:rPr lang="en-US" sz="1000"/>
                        <a:t>4.8430 %</a:t>
                      </a:r>
                    </a:p>
                  </a:txBody>
                  <a:tcPr/>
                </a:tc>
                <a:tc>
                  <a:txBody>
                    <a:bodyPr/>
                    <a:lstStyle/>
                    <a:p>
                      <a:r>
                        <a:rPr lang="en-US" sz="1000"/>
                        <a:t>Photo</a:t>
                      </a:r>
                    </a:p>
                  </a:txBody>
                  <a:tcPr/>
                </a:tc>
                <a:extLst>
                  <a:ext uri="{0D108BD9-81ED-4DB2-BD59-A6C34878D82A}">
                    <a16:rowId xmlns:a16="http://schemas.microsoft.com/office/drawing/2014/main" val="3800599014"/>
                  </a:ext>
                </a:extLst>
              </a:tr>
              <a:tr h="370840">
                <a:tc>
                  <a:txBody>
                    <a:bodyPr/>
                    <a:lstStyle/>
                    <a:p>
                      <a:r>
                        <a:rPr lang="en-US" sz="1000" b="1"/>
                        <a:t> First Insurance Company of Hawaii - 2018-12-03 13:46:38 </a:t>
                      </a:r>
                      <a:r>
                        <a:rPr lang="en-US" sz="1000"/>
                        <a:t>
  Check out our new 5th floor break room! Our office refresh has taken us from drab and dated to fresh and modern, and we're liking the results.</a:t>
                      </a:r>
                    </a:p>
                  </a:txBody>
                  <a:tcPr/>
                </a:tc>
                <a:tc>
                  <a:txBody>
                    <a:bodyPr/>
                    <a:lstStyle/>
                    <a:p>
                      <a:r>
                        <a:rPr lang="en-US" sz="1000"/>
                        <a:t>https://image-store.slidesharecdn.com/bd434a75-dd5b-4f24-9e75-e0fadb4e57f1-original.jpeg</a:t>
                      </a:r>
                    </a:p>
                  </a:txBody>
                  <a:tcPr/>
                </a:tc>
                <a:tc>
                  <a:txBody>
                    <a:bodyPr/>
                    <a:lstStyle/>
                    <a:p>
                      <a:r>
                        <a:rPr lang="en-US" sz="1000"/>
                        <a:t>46</a:t>
                      </a:r>
                    </a:p>
                  </a:txBody>
                  <a:tcPr/>
                </a:tc>
                <a:tc>
                  <a:txBody>
                    <a:bodyPr/>
                    <a:lstStyle/>
                    <a:p>
                      <a:r>
                        <a:rPr lang="en-US" sz="1000"/>
                        <a:t>4</a:t>
                      </a:r>
                    </a:p>
                  </a:txBody>
                  <a:tcPr/>
                </a:tc>
                <a:tc>
                  <a:txBody>
                    <a:bodyPr/>
                    <a:lstStyle/>
                    <a:p>
                      <a:r>
                        <a:rPr lang="en-US" sz="1000"/>
                        <a:t>4.5455 %</a:t>
                      </a:r>
                    </a:p>
                  </a:txBody>
                  <a:tcPr/>
                </a:tc>
                <a:tc>
                  <a:txBody>
                    <a:bodyPr/>
                    <a:lstStyle/>
                    <a:p>
                      <a:r>
                        <a:rPr lang="en-US" sz="1000"/>
                        <a:t>Photo</a:t>
                      </a:r>
                    </a:p>
                  </a:txBody>
                  <a:tcPr/>
                </a:tc>
                <a:extLst>
                  <a:ext uri="{0D108BD9-81ED-4DB2-BD59-A6C34878D82A}">
                    <a16:rowId xmlns:a16="http://schemas.microsoft.com/office/drawing/2014/main" val="44540259"/>
                  </a:ext>
                </a:extLst>
              </a:tr>
              <a:tr h="370840">
                <a:tc>
                  <a:txBody>
                    <a:bodyPr/>
                    <a:lstStyle/>
                    <a:p>
                      <a:r>
                        <a:rPr lang="en-US" sz="1000" b="1"/>
                        <a:t> First Insurance Company of Hawaii - 2018-12-10 14:53:14 </a:t>
                      </a:r>
                      <a:r>
                        <a:rPr lang="en-US" sz="1000"/>
                        <a:t>
  Our Shidler College of Business, University of Hawai'i at Mānoa interns did themselves proud last week, delivering a polished and informative final presentation.</a:t>
                      </a:r>
                    </a:p>
                  </a:txBody>
                  <a:tcPr/>
                </a:tc>
                <a:tc>
                  <a:txBody>
                    <a:bodyPr/>
                    <a:lstStyle/>
                    <a:p>
                      <a:r>
                        <a:rPr lang="en-US" sz="1000"/>
                        <a:t>https://image-store.slidesharecdn.com/685afec0-20a1-4244-8ae1-d8ab9493bc2f-original.jpeg</a:t>
                      </a:r>
                    </a:p>
                  </a:txBody>
                  <a:tcPr/>
                </a:tc>
                <a:tc>
                  <a:txBody>
                    <a:bodyPr/>
                    <a:lstStyle/>
                    <a:p>
                      <a:r>
                        <a:rPr lang="en-US" sz="1000"/>
                        <a:t>32</a:t>
                      </a:r>
                    </a:p>
                  </a:txBody>
                  <a:tcPr/>
                </a:tc>
                <a:tc>
                  <a:txBody>
                    <a:bodyPr/>
                    <a:lstStyle/>
                    <a:p>
                      <a:r>
                        <a:rPr lang="en-US" sz="1000"/>
                        <a:t>0</a:t>
                      </a:r>
                    </a:p>
                  </a:txBody>
                  <a:tcPr/>
                </a:tc>
                <a:tc>
                  <a:txBody>
                    <a:bodyPr/>
                    <a:lstStyle/>
                    <a:p>
                      <a:r>
                        <a:rPr lang="en-US" sz="1000"/>
                        <a:t>2.8933 %</a:t>
                      </a:r>
                    </a:p>
                  </a:txBody>
                  <a:tcPr/>
                </a:tc>
                <a:tc>
                  <a:txBody>
                    <a:bodyPr/>
                    <a:lstStyle/>
                    <a:p>
                      <a:r>
                        <a:rPr lang="en-US" sz="1000"/>
                        <a:t>Photo</a:t>
                      </a:r>
                    </a:p>
                  </a:txBody>
                  <a:tcPr/>
                </a:tc>
                <a:extLst>
                  <a:ext uri="{0D108BD9-81ED-4DB2-BD59-A6C34878D82A}">
                    <a16:rowId xmlns:a16="http://schemas.microsoft.com/office/drawing/2014/main" val="3570435100"/>
                  </a:ext>
                </a:extLst>
              </a:tr>
            </a:tbl>
          </a:graphicData>
        </a:graphic>
      </p:graphicFrame>
      <p:sp>
        <p:nvSpPr>
          <p:cNvPr id="4" name="Text Placeholder 3">
            <a:extLst>
              <a:ext uri="{FF2B5EF4-FFF2-40B4-BE49-F238E27FC236}">
                <a16:creationId xmlns:a16="http://schemas.microsoft.com/office/drawing/2014/main" id="{7ACCD259-A2CF-4BEF-97C9-3B9D8632911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16624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30930-73C5-41FD-B6E0-27970BB36E73}"/>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536B15B-98F9-4CF3-B052-FB0193D2B1A1}"/>
              </a:ext>
            </a:extLst>
          </p:cNvPr>
          <p:cNvGraphicFramePr>
            <a:graphicFrameLocks noGrp="1"/>
          </p:cNvGraphicFramePr>
          <p:nvPr>
            <p:ph type="tbl" sz="quarter" idx="13"/>
            <p:extLst>
              <p:ext uri="{D42A27DB-BD31-4B8C-83A1-F6EECF244321}">
                <p14:modId xmlns:p14="http://schemas.microsoft.com/office/powerpoint/2010/main" val="198662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6145603"/>
                    </a:ext>
                  </a:extLst>
                </a:gridCol>
                <a:gridCol w="699516">
                  <a:extLst>
                    <a:ext uri="{9D8B030D-6E8A-4147-A177-3AD203B41FA5}">
                      <a16:colId xmlns:a16="http://schemas.microsoft.com/office/drawing/2014/main" val="493445602"/>
                    </a:ext>
                  </a:extLst>
                </a:gridCol>
                <a:gridCol w="699516">
                  <a:extLst>
                    <a:ext uri="{9D8B030D-6E8A-4147-A177-3AD203B41FA5}">
                      <a16:colId xmlns:a16="http://schemas.microsoft.com/office/drawing/2014/main" val="1181625165"/>
                    </a:ext>
                  </a:extLst>
                </a:gridCol>
                <a:gridCol w="658368">
                  <a:extLst>
                    <a:ext uri="{9D8B030D-6E8A-4147-A177-3AD203B41FA5}">
                      <a16:colId xmlns:a16="http://schemas.microsoft.com/office/drawing/2014/main" val="3808536687"/>
                    </a:ext>
                  </a:extLst>
                </a:gridCol>
                <a:gridCol w="658368">
                  <a:extLst>
                    <a:ext uri="{9D8B030D-6E8A-4147-A177-3AD203B41FA5}">
                      <a16:colId xmlns:a16="http://schemas.microsoft.com/office/drawing/2014/main" val="3339399177"/>
                    </a:ext>
                  </a:extLst>
                </a:gridCol>
                <a:gridCol w="658368">
                  <a:extLst>
                    <a:ext uri="{9D8B030D-6E8A-4147-A177-3AD203B41FA5}">
                      <a16:colId xmlns:a16="http://schemas.microsoft.com/office/drawing/2014/main" val="3933981597"/>
                    </a:ext>
                  </a:extLst>
                </a:gridCol>
                <a:gridCol w="699516">
                  <a:extLst>
                    <a:ext uri="{9D8B030D-6E8A-4147-A177-3AD203B41FA5}">
                      <a16:colId xmlns:a16="http://schemas.microsoft.com/office/drawing/2014/main" val="2162846725"/>
                    </a:ext>
                  </a:extLst>
                </a:gridCol>
                <a:gridCol w="699516">
                  <a:extLst>
                    <a:ext uri="{9D8B030D-6E8A-4147-A177-3AD203B41FA5}">
                      <a16:colId xmlns:a16="http://schemas.microsoft.com/office/drawing/2014/main" val="1298390677"/>
                    </a:ext>
                  </a:extLst>
                </a:gridCol>
                <a:gridCol w="699516">
                  <a:extLst>
                    <a:ext uri="{9D8B030D-6E8A-4147-A177-3AD203B41FA5}">
                      <a16:colId xmlns:a16="http://schemas.microsoft.com/office/drawing/2014/main" val="2519851384"/>
                    </a:ext>
                  </a:extLst>
                </a:gridCol>
                <a:gridCol w="658368">
                  <a:extLst>
                    <a:ext uri="{9D8B030D-6E8A-4147-A177-3AD203B41FA5}">
                      <a16:colId xmlns:a16="http://schemas.microsoft.com/office/drawing/2014/main" val="11740976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78610712"/>
                  </a:ext>
                </a:extLst>
              </a:tr>
              <a:tr h="370840">
                <a:tc>
                  <a:txBody>
                    <a:bodyPr/>
                    <a:lstStyle/>
                    <a:p>
                      <a:r>
                        <a:rPr lang="en-US" sz="1000"/>
                        <a:t>firstinshi</a:t>
                      </a:r>
                    </a:p>
                  </a:txBody>
                  <a:tcPr/>
                </a:tc>
                <a:tc>
                  <a:txBody>
                    <a:bodyPr/>
                    <a:lstStyle/>
                    <a:p>
                      <a:r>
                        <a:rPr lang="en-US" sz="1000"/>
                        <a:t>2375</a:t>
                      </a:r>
                    </a:p>
                  </a:txBody>
                  <a:tcPr/>
                </a:tc>
                <a:tc>
                  <a:txBody>
                    <a:bodyPr/>
                    <a:lstStyle/>
                    <a:p>
                      <a:r>
                        <a:rPr lang="en-US" sz="1000"/>
                        <a:t>-1</a:t>
                      </a:r>
                    </a:p>
                  </a:txBody>
                  <a:tcPr/>
                </a:tc>
                <a:tc>
                  <a:txBody>
                    <a:bodyPr/>
                    <a:lstStyle/>
                    <a:p>
                      <a:r>
                        <a:rPr lang="en-US" sz="1000"/>
                        <a:t>16</a:t>
                      </a:r>
                    </a:p>
                  </a:txBody>
                  <a:tcPr/>
                </a:tc>
                <a:tc>
                  <a:txBody>
                    <a:bodyPr/>
                    <a:lstStyle/>
                    <a:p>
                      <a:r>
                        <a:rPr lang="en-US" sz="1000"/>
                        <a:t>3</a:t>
                      </a:r>
                    </a:p>
                  </a:txBody>
                  <a:tcPr/>
                </a:tc>
                <a:tc>
                  <a:txBody>
                    <a:bodyPr/>
                    <a:lstStyle/>
                    <a:p>
                      <a:r>
                        <a:rPr lang="en-US" sz="1000"/>
                        <a:t>2</a:t>
                      </a:r>
                    </a:p>
                  </a:txBody>
                  <a:tcPr/>
                </a:tc>
                <a:tc>
                  <a:txBody>
                    <a:bodyPr/>
                    <a:lstStyle/>
                    <a:p>
                      <a:r>
                        <a:rPr lang="en-US" sz="1000"/>
                        <a:t>21</a:t>
                      </a:r>
                    </a:p>
                  </a:txBody>
                  <a:tcPr/>
                </a:tc>
                <a:tc>
                  <a:txBody>
                    <a:bodyPr/>
                    <a:lstStyle/>
                    <a:p>
                      <a:r>
                        <a:rPr lang="en-US" sz="1000"/>
                        <a:t>629</a:t>
                      </a:r>
                    </a:p>
                  </a:txBody>
                  <a:tcPr/>
                </a:tc>
                <a:tc>
                  <a:txBody>
                    <a:bodyPr/>
                    <a:lstStyle/>
                    <a:p>
                      <a:r>
                        <a:rPr lang="en-US" sz="1000"/>
                        <a:t>6</a:t>
                      </a:r>
                    </a:p>
                  </a:txBody>
                  <a:tcPr/>
                </a:tc>
                <a:tc>
                  <a:txBody>
                    <a:bodyPr/>
                    <a:lstStyle/>
                    <a:p>
                      <a:r>
                        <a:rPr lang="en-US" sz="1000"/>
                        <a:t>1.2732 %</a:t>
                      </a:r>
                    </a:p>
                  </a:txBody>
                  <a:tcPr/>
                </a:tc>
                <a:extLst>
                  <a:ext uri="{0D108BD9-81ED-4DB2-BD59-A6C34878D82A}">
                    <a16:rowId xmlns:a16="http://schemas.microsoft.com/office/drawing/2014/main" val="2352619662"/>
                  </a:ext>
                </a:extLst>
              </a:tr>
            </a:tbl>
          </a:graphicData>
        </a:graphic>
      </p:graphicFrame>
      <p:sp>
        <p:nvSpPr>
          <p:cNvPr id="4" name="Text Placeholder 3">
            <a:extLst>
              <a:ext uri="{FF2B5EF4-FFF2-40B4-BE49-F238E27FC236}">
                <a16:creationId xmlns:a16="http://schemas.microsoft.com/office/drawing/2014/main" id="{3188E08C-E868-4369-ABF8-BDDE346CE9C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26550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EF6E-93B1-4E70-9D6D-18CB1E231D4D}"/>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A08DA856-E45C-4AF4-97A3-DD62FD89363D}"/>
              </a:ext>
            </a:extLst>
          </p:cNvPr>
          <p:cNvGraphicFramePr>
            <a:graphicFrameLocks noGrp="1"/>
          </p:cNvGraphicFramePr>
          <p:nvPr>
            <p:ph type="chart" sz="quarter" idx="13"/>
            <p:extLst>
              <p:ext uri="{D42A27DB-BD31-4B8C-83A1-F6EECF244321}">
                <p14:modId xmlns:p14="http://schemas.microsoft.com/office/powerpoint/2010/main" val="1645903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04536-0E7F-411F-82BD-58AD899F6C4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39AA304-3D23-439F-8B2F-433DFA6A9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163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2FEBB-AEBF-478B-9B83-C90AFB060E0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2AC2229-42F4-4458-A15E-209F64BDDD83}"/>
              </a:ext>
            </a:extLst>
          </p:cNvPr>
          <p:cNvGraphicFramePr>
            <a:graphicFrameLocks noGrp="1"/>
          </p:cNvGraphicFramePr>
          <p:nvPr>
            <p:ph type="chart" sz="quarter" idx="13"/>
            <p:extLst>
              <p:ext uri="{D42A27DB-BD31-4B8C-83A1-F6EECF244321}">
                <p14:modId xmlns:p14="http://schemas.microsoft.com/office/powerpoint/2010/main" val="2444506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DD5236-D455-4249-98D1-29CAB0805FB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9AA9A5D-5BA4-4E0D-BFED-388C406C1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71182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AC467-91AB-4F5B-9753-CC492D124C93}"/>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F5820200-45C6-43CB-AFE1-95864CA7537D}"/>
              </a:ext>
            </a:extLst>
          </p:cNvPr>
          <p:cNvGraphicFramePr>
            <a:graphicFrameLocks noGrp="1"/>
          </p:cNvGraphicFramePr>
          <p:nvPr>
            <p:ph type="tbl" sz="quarter" idx="13"/>
            <p:extLst>
              <p:ext uri="{D42A27DB-BD31-4B8C-83A1-F6EECF244321}">
                <p14:modId xmlns:p14="http://schemas.microsoft.com/office/powerpoint/2010/main" val="856497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38571472"/>
                    </a:ext>
                  </a:extLst>
                </a:gridCol>
                <a:gridCol w="987552">
                  <a:extLst>
                    <a:ext uri="{9D8B030D-6E8A-4147-A177-3AD203B41FA5}">
                      <a16:colId xmlns:a16="http://schemas.microsoft.com/office/drawing/2014/main" val="1562963030"/>
                    </a:ext>
                  </a:extLst>
                </a:gridCol>
                <a:gridCol w="987552">
                  <a:extLst>
                    <a:ext uri="{9D8B030D-6E8A-4147-A177-3AD203B41FA5}">
                      <a16:colId xmlns:a16="http://schemas.microsoft.com/office/drawing/2014/main" val="3562607654"/>
                    </a:ext>
                  </a:extLst>
                </a:gridCol>
                <a:gridCol w="987552">
                  <a:extLst>
                    <a:ext uri="{9D8B030D-6E8A-4147-A177-3AD203B41FA5}">
                      <a16:colId xmlns:a16="http://schemas.microsoft.com/office/drawing/2014/main" val="398906863"/>
                    </a:ext>
                  </a:extLst>
                </a:gridCol>
                <a:gridCol w="987552">
                  <a:extLst>
                    <a:ext uri="{9D8B030D-6E8A-4147-A177-3AD203B41FA5}">
                      <a16:colId xmlns:a16="http://schemas.microsoft.com/office/drawing/2014/main" val="164284910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75823565"/>
                  </a:ext>
                </a:extLst>
              </a:tr>
              <a:tr h="370840">
                <a:tc>
                  <a:txBody>
                    <a:bodyPr/>
                    <a:lstStyle/>
                    <a:p>
                      <a:r>
                        <a:rPr lang="en-US" sz="1000" b="1"/>
                        <a:t>firstinshi - 2018-12-06 22:23:00 </a:t>
                      </a:r>
                      <a:r>
                        <a:rPr lang="en-US" sz="1000"/>
                        <a:t>
 Our shidlercollege interns did themselves proud, delivering a polished and informative final presentation today. #relief #internships #insurancecareers #teamficoh</a:t>
                      </a:r>
                    </a:p>
                  </a:txBody>
                  <a:tcPr/>
                </a:tc>
                <a:tc>
                  <a:txBody>
                    <a:bodyPr/>
                    <a:lstStyle/>
                    <a:p>
                      <a:r>
                        <a:rPr lang="en-US" sz="1000"/>
                        <a:t>40</a:t>
                      </a:r>
                    </a:p>
                  </a:txBody>
                  <a:tcPr/>
                </a:tc>
                <a:tc>
                  <a:txBody>
                    <a:bodyPr/>
                    <a:lstStyle/>
                    <a:p>
                      <a:r>
                        <a:rPr lang="en-US" sz="1000"/>
                        <a:t>1</a:t>
                      </a:r>
                    </a:p>
                  </a:txBody>
                  <a:tcPr/>
                </a:tc>
                <a:tc>
                  <a:txBody>
                    <a:bodyPr/>
                    <a:lstStyle/>
                    <a:p>
                      <a:r>
                        <a:rPr lang="en-US" sz="1000"/>
                        <a:t>1.7256 %</a:t>
                      </a:r>
                    </a:p>
                  </a:txBody>
                  <a:tcPr/>
                </a:tc>
                <a:tc>
                  <a:txBody>
                    <a:bodyPr/>
                    <a:lstStyle/>
                    <a:p>
                      <a:r>
                        <a:rPr lang="en-US" sz="1000"/>
                        <a:t>Image</a:t>
                      </a:r>
                    </a:p>
                  </a:txBody>
                  <a:tcPr/>
                </a:tc>
                <a:extLst>
                  <a:ext uri="{0D108BD9-81ED-4DB2-BD59-A6C34878D82A}">
                    <a16:rowId xmlns:a16="http://schemas.microsoft.com/office/drawing/2014/main" val="2312268867"/>
                  </a:ext>
                </a:extLst>
              </a:tr>
              <a:tr h="370840">
                <a:tc>
                  <a:txBody>
                    <a:bodyPr/>
                    <a:lstStyle/>
                    <a:p>
                      <a:r>
                        <a:rPr lang="en-US" sz="1000" b="1"/>
                        <a:t>firstinshi - 2018-12-03 12:29:44 </a:t>
                      </a:r>
                      <a:r>
                        <a:rPr lang="en-US" sz="1000"/>
                        <a:t>
 Our new 5th floor breakroom is finished! We've gone from drab and dated to sleek and modern. Yeesss! #teamficoh #officebreakroom #officerefresh #officekitchen</a:t>
                      </a:r>
                    </a:p>
                  </a:txBody>
                  <a:tcPr/>
                </a:tc>
                <a:tc>
                  <a:txBody>
                    <a:bodyPr/>
                    <a:lstStyle/>
                    <a:p>
                      <a:r>
                        <a:rPr lang="en-US" sz="1000"/>
                        <a:t>39</a:t>
                      </a:r>
                    </a:p>
                  </a:txBody>
                  <a:tcPr/>
                </a:tc>
                <a:tc>
                  <a:txBody>
                    <a:bodyPr/>
                    <a:lstStyle/>
                    <a:p>
                      <a:r>
                        <a:rPr lang="en-US" sz="1000"/>
                        <a:t>0</a:t>
                      </a:r>
                    </a:p>
                  </a:txBody>
                  <a:tcPr/>
                </a:tc>
                <a:tc>
                  <a:txBody>
                    <a:bodyPr/>
                    <a:lstStyle/>
                    <a:p>
                      <a:r>
                        <a:rPr lang="en-US" sz="1000"/>
                        <a:t>1.6442 %</a:t>
                      </a:r>
                    </a:p>
                  </a:txBody>
                  <a:tcPr/>
                </a:tc>
                <a:tc>
                  <a:txBody>
                    <a:bodyPr/>
                    <a:lstStyle/>
                    <a:p>
                      <a:r>
                        <a:rPr lang="en-US" sz="1000"/>
                        <a:t>Carousel</a:t>
                      </a:r>
                    </a:p>
                  </a:txBody>
                  <a:tcPr/>
                </a:tc>
                <a:extLst>
                  <a:ext uri="{0D108BD9-81ED-4DB2-BD59-A6C34878D82A}">
                    <a16:rowId xmlns:a16="http://schemas.microsoft.com/office/drawing/2014/main" val="4123293748"/>
                  </a:ext>
                </a:extLst>
              </a:tr>
              <a:tr h="370840">
                <a:tc>
                  <a:txBody>
                    <a:bodyPr/>
                    <a:lstStyle/>
                    <a:p>
                      <a:r>
                        <a:rPr lang="en-US" sz="1000" b="1"/>
                        <a:t>firstinshi - 2018-12-13 17:13:24 </a:t>
                      </a:r>
                      <a:r>
                        <a:rPr lang="en-US" sz="1000"/>
                        <a:t>
 FICOH's offices will be closed Friday for #EmployeeAppreciationDay. We'll resume normal business hours on Monday. Claims may be reported 24/7 at 808-527-7711 or 800-272-5202 toll free. Happy holidays!</a:t>
                      </a:r>
                    </a:p>
                  </a:txBody>
                  <a:tcPr/>
                </a:tc>
                <a:tc>
                  <a:txBody>
                    <a:bodyPr/>
                    <a:lstStyle/>
                    <a:p>
                      <a:r>
                        <a:rPr lang="en-US" sz="1000"/>
                        <a:t>36</a:t>
                      </a:r>
                    </a:p>
                  </a:txBody>
                  <a:tcPr/>
                </a:tc>
                <a:tc>
                  <a:txBody>
                    <a:bodyPr/>
                    <a:lstStyle/>
                    <a:p>
                      <a:r>
                        <a:rPr lang="en-US" sz="1000"/>
                        <a:t>0</a:t>
                      </a:r>
                    </a:p>
                  </a:txBody>
                  <a:tcPr/>
                </a:tc>
                <a:tc>
                  <a:txBody>
                    <a:bodyPr/>
                    <a:lstStyle/>
                    <a:p>
                      <a:r>
                        <a:rPr lang="en-US" sz="1000"/>
                        <a:t>1.5164 %</a:t>
                      </a:r>
                    </a:p>
                  </a:txBody>
                  <a:tcPr/>
                </a:tc>
                <a:tc>
                  <a:txBody>
                    <a:bodyPr/>
                    <a:lstStyle/>
                    <a:p>
                      <a:r>
                        <a:rPr lang="en-US" sz="1000"/>
                        <a:t>Image</a:t>
                      </a:r>
                    </a:p>
                  </a:txBody>
                  <a:tcPr/>
                </a:tc>
                <a:extLst>
                  <a:ext uri="{0D108BD9-81ED-4DB2-BD59-A6C34878D82A}">
                    <a16:rowId xmlns:a16="http://schemas.microsoft.com/office/drawing/2014/main" val="643483871"/>
                  </a:ext>
                </a:extLst>
              </a:tr>
              <a:tr h="370840">
                <a:tc>
                  <a:txBody>
                    <a:bodyPr/>
                    <a:lstStyle/>
                    <a:p>
                      <a:r>
                        <a:rPr lang="en-US" sz="1000" b="1"/>
                        <a:t>firstinshi - 2018-12-08 17:08:12 </a:t>
                      </a:r>
                      <a:r>
                        <a:rPr lang="en-US" sz="1000"/>
                        <a:t>
 Oh what fun! Our annual Brunch with Santa event for #teamficoh associates and their families is always a holiday season hit. #xmas #holidayseason #ohana #keiki</a:t>
                      </a:r>
                    </a:p>
                  </a:txBody>
                  <a:tcPr/>
                </a:tc>
                <a:tc>
                  <a:txBody>
                    <a:bodyPr/>
                    <a:lstStyle/>
                    <a:p>
                      <a:r>
                        <a:rPr lang="en-US" sz="1000"/>
                        <a:t>34</a:t>
                      </a:r>
                    </a:p>
                  </a:txBody>
                  <a:tcPr/>
                </a:tc>
                <a:tc>
                  <a:txBody>
                    <a:bodyPr/>
                    <a:lstStyle/>
                    <a:p>
                      <a:r>
                        <a:rPr lang="en-US" sz="1000"/>
                        <a:t>1</a:t>
                      </a:r>
                    </a:p>
                  </a:txBody>
                  <a:tcPr/>
                </a:tc>
                <a:tc>
                  <a:txBody>
                    <a:bodyPr/>
                    <a:lstStyle/>
                    <a:p>
                      <a:r>
                        <a:rPr lang="en-US" sz="1000"/>
                        <a:t>1.4737 %</a:t>
                      </a:r>
                    </a:p>
                  </a:txBody>
                  <a:tcPr/>
                </a:tc>
                <a:tc>
                  <a:txBody>
                    <a:bodyPr/>
                    <a:lstStyle/>
                    <a:p>
                      <a:r>
                        <a:rPr lang="en-US" sz="1000"/>
                        <a:t>Image</a:t>
                      </a:r>
                    </a:p>
                  </a:txBody>
                  <a:tcPr/>
                </a:tc>
                <a:extLst>
                  <a:ext uri="{0D108BD9-81ED-4DB2-BD59-A6C34878D82A}">
                    <a16:rowId xmlns:a16="http://schemas.microsoft.com/office/drawing/2014/main" val="872443768"/>
                  </a:ext>
                </a:extLst>
              </a:tr>
              <a:tr h="370840">
                <a:tc>
                  <a:txBody>
                    <a:bodyPr/>
                    <a:lstStyle/>
                    <a:p>
                      <a:r>
                        <a:rPr lang="en-US" sz="1000" b="1"/>
                        <a:t>firstinshi - 2018-12-28 17:41:44 </a:t>
                      </a:r>
                      <a:r>
                        <a:rPr lang="en-US" sz="1000"/>
                        <a:t>
 First Insurance's offices will close at 3pm today and remain closed through Tuesday, Jan. 1. We'd like to wish you and your families a safe and happy New Year. See you in 2019! Photo by Lance K. of our Commercial Underwriting department. #happynewyear #closures #2019 #teamficoh</a:t>
                      </a:r>
                    </a:p>
                  </a:txBody>
                  <a:tcPr/>
                </a:tc>
                <a:tc>
                  <a:txBody>
                    <a:bodyPr/>
                    <a:lstStyle/>
                    <a:p>
                      <a:r>
                        <a:rPr lang="en-US" sz="1000"/>
                        <a:t>34</a:t>
                      </a:r>
                    </a:p>
                  </a:txBody>
                  <a:tcPr/>
                </a:tc>
                <a:tc>
                  <a:txBody>
                    <a:bodyPr/>
                    <a:lstStyle/>
                    <a:p>
                      <a:r>
                        <a:rPr lang="en-US" sz="1000"/>
                        <a:t>1</a:t>
                      </a:r>
                    </a:p>
                  </a:txBody>
                  <a:tcPr/>
                </a:tc>
                <a:tc>
                  <a:txBody>
                    <a:bodyPr/>
                    <a:lstStyle/>
                    <a:p>
                      <a:r>
                        <a:rPr lang="en-US" sz="1000"/>
                        <a:t>1.4731 %</a:t>
                      </a:r>
                    </a:p>
                  </a:txBody>
                  <a:tcPr/>
                </a:tc>
                <a:tc>
                  <a:txBody>
                    <a:bodyPr/>
                    <a:lstStyle/>
                    <a:p>
                      <a:r>
                        <a:rPr lang="en-US" sz="1000"/>
                        <a:t>Image</a:t>
                      </a:r>
                    </a:p>
                  </a:txBody>
                  <a:tcPr/>
                </a:tc>
                <a:extLst>
                  <a:ext uri="{0D108BD9-81ED-4DB2-BD59-A6C34878D82A}">
                    <a16:rowId xmlns:a16="http://schemas.microsoft.com/office/drawing/2014/main" val="1701428241"/>
                  </a:ext>
                </a:extLst>
              </a:tr>
            </a:tbl>
          </a:graphicData>
        </a:graphic>
      </p:graphicFrame>
      <p:sp>
        <p:nvSpPr>
          <p:cNvPr id="4" name="Text Placeholder 3">
            <a:extLst>
              <a:ext uri="{FF2B5EF4-FFF2-40B4-BE49-F238E27FC236}">
                <a16:creationId xmlns:a16="http://schemas.microsoft.com/office/drawing/2014/main" id="{88271B5E-7940-4395-B6EE-180659611D0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753849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569</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2019-01-21T09:41:57Z</dcterms:created>
  <dcterms:modified xsi:type="dcterms:W3CDTF">2019-01-21T09:42:19Z</dcterms:modified>
</cp:coreProperties>
</file>