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43435</c:v>
                </c:pt>
              </c:numCache>
            </c:numRef>
          </c:cat>
          <c:val>
            <c:numRef>
              <c:f>Sheet1!$B$2</c:f>
              <c:numCache>
                <c:formatCode>General</c:formatCode>
                <c:ptCount val="1"/>
                <c:pt idx="0">
                  <c:v>34</c:v>
                </c:pt>
              </c:numCache>
            </c:numRef>
          </c:val>
          <c:extLst>
            <c:ext xmlns:c16="http://schemas.microsoft.com/office/drawing/2014/chart" uri="{C3380CC4-5D6E-409C-BE32-E72D297353CC}">
              <c16:uniqueId val="{00000000-A5F3-4116-987F-E629D69CF7E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43435</c:v>
                </c:pt>
              </c:numCache>
            </c:numRef>
          </c:cat>
          <c:val>
            <c:numRef>
              <c:f>Sheet1!$C$2</c:f>
              <c:numCache>
                <c:formatCode>General</c:formatCode>
                <c:ptCount val="1"/>
                <c:pt idx="0">
                  <c:v>352</c:v>
                </c:pt>
              </c:numCache>
            </c:numRef>
          </c:val>
          <c:extLst>
            <c:ext xmlns:c16="http://schemas.microsoft.com/office/drawing/2014/chart" uri="{C3380CC4-5D6E-409C-BE32-E72D297353CC}">
              <c16:uniqueId val="{00000001-A5F3-4116-987F-E629D69CF7E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43435</c:v>
                </c:pt>
              </c:numCache>
            </c:numRef>
          </c:cat>
          <c:val>
            <c:numRef>
              <c:f>Sheet1!$D$2</c:f>
              <c:numCache>
                <c:formatCode>General</c:formatCode>
                <c:ptCount val="1"/>
                <c:pt idx="0">
                  <c:v>4018</c:v>
                </c:pt>
              </c:numCache>
            </c:numRef>
          </c:val>
          <c:extLst>
            <c:ext xmlns:c16="http://schemas.microsoft.com/office/drawing/2014/chart" uri="{C3380CC4-5D6E-409C-BE32-E72D297353CC}">
              <c16:uniqueId val="{00000002-A5F3-4116-987F-E629D69CF7E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43435</c:v>
                </c:pt>
              </c:numCache>
            </c:numRef>
          </c:cat>
          <c:val>
            <c:numRef>
              <c:f>Sheet1!$E$2</c:f>
              <c:numCache>
                <c:formatCode>General</c:formatCode>
                <c:ptCount val="1"/>
                <c:pt idx="0">
                  <c:v>175</c:v>
                </c:pt>
              </c:numCache>
            </c:numRef>
          </c:val>
          <c:extLst>
            <c:ext xmlns:c16="http://schemas.microsoft.com/office/drawing/2014/chart" uri="{C3380CC4-5D6E-409C-BE32-E72D297353CC}">
              <c16:uniqueId val="{00000003-A5F3-4116-987F-E629D69CF7E9}"/>
            </c:ext>
          </c:extLst>
        </c:ser>
        <c:dLbls>
          <c:showLegendKey val="0"/>
          <c:showVal val="0"/>
          <c:showCatName val="0"/>
          <c:showSerName val="0"/>
          <c:showPercent val="0"/>
          <c:showBubbleSize val="0"/>
        </c:dLbls>
        <c:gapWidth val="219"/>
        <c:overlap val="-27"/>
        <c:axId val="296347312"/>
        <c:axId val="296350592"/>
      </c:barChart>
      <c:dateAx>
        <c:axId val="29634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50592"/>
        <c:crosses val="autoZero"/>
        <c:auto val="1"/>
        <c:lblOffset val="100"/>
        <c:baseTimeUnit val="days"/>
      </c:dateAx>
      <c:valAx>
        <c:axId val="2963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4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9</c:v>
                </c:pt>
                <c:pt idx="10">
                  <c:v>7</c:v>
                </c:pt>
                <c:pt idx="11">
                  <c:v>6</c:v>
                </c:pt>
              </c:numCache>
            </c:numRef>
          </c:val>
          <c:extLst>
            <c:ext xmlns:c16="http://schemas.microsoft.com/office/drawing/2014/chart" uri="{C3380CC4-5D6E-409C-BE32-E72D297353CC}">
              <c16:uniqueId val="{00000000-FAD1-4B60-A65B-5FE404611832}"/>
            </c:ext>
          </c:extLst>
        </c:ser>
        <c:dLbls>
          <c:showLegendKey val="0"/>
          <c:showVal val="0"/>
          <c:showCatName val="0"/>
          <c:showSerName val="0"/>
          <c:showPercent val="0"/>
          <c:showBubbleSize val="0"/>
        </c:dLbls>
        <c:gapWidth val="219"/>
        <c:overlap val="-27"/>
        <c:axId val="354071144"/>
        <c:axId val="354066880"/>
      </c:barChart>
      <c:dateAx>
        <c:axId val="35407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66880"/>
        <c:crosses val="autoZero"/>
        <c:auto val="1"/>
        <c:lblOffset val="100"/>
        <c:baseTimeUnit val="months"/>
      </c:dateAx>
      <c:valAx>
        <c:axId val="35406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07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c:v>
                </c:pt>
                <c:pt idx="1">
                  <c:v>3</c:v>
                </c:pt>
                <c:pt idx="2">
                  <c:v>3</c:v>
                </c:pt>
                <c:pt idx="3">
                  <c:v>2</c:v>
                </c:pt>
                <c:pt idx="4">
                  <c:v>4</c:v>
                </c:pt>
                <c:pt idx="5">
                  <c:v>4</c:v>
                </c:pt>
                <c:pt idx="6">
                  <c:v>5</c:v>
                </c:pt>
                <c:pt idx="7">
                  <c:v>7</c:v>
                </c:pt>
                <c:pt idx="8">
                  <c:v>6</c:v>
                </c:pt>
                <c:pt idx="9">
                  <c:v>7</c:v>
                </c:pt>
                <c:pt idx="10">
                  <c:v>8</c:v>
                </c:pt>
                <c:pt idx="11">
                  <c:v>10</c:v>
                </c:pt>
              </c:numCache>
            </c:numRef>
          </c:val>
          <c:extLst>
            <c:ext xmlns:c16="http://schemas.microsoft.com/office/drawing/2014/chart" uri="{C3380CC4-5D6E-409C-BE32-E72D297353CC}">
              <c16:uniqueId val="{00000000-27BB-4B3D-AD57-D2FCE08F7E14}"/>
            </c:ext>
          </c:extLst>
        </c:ser>
        <c:dLbls>
          <c:showLegendKey val="0"/>
          <c:showVal val="0"/>
          <c:showCatName val="0"/>
          <c:showSerName val="0"/>
          <c:showPercent val="0"/>
          <c:showBubbleSize val="0"/>
        </c:dLbls>
        <c:gapWidth val="219"/>
        <c:overlap val="-27"/>
        <c:axId val="359034424"/>
        <c:axId val="359038032"/>
      </c:barChart>
      <c:dateAx>
        <c:axId val="35903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38032"/>
        <c:crosses val="autoZero"/>
        <c:auto val="1"/>
        <c:lblOffset val="100"/>
        <c:baseTimeUnit val="months"/>
      </c:dateAx>
      <c:valAx>
        <c:axId val="35903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3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717</c:v>
                </c:pt>
                <c:pt idx="10">
                  <c:v>14</c:v>
                </c:pt>
                <c:pt idx="11">
                  <c:v>36</c:v>
                </c:pt>
              </c:numCache>
            </c:numRef>
          </c:val>
          <c:extLst>
            <c:ext xmlns:c16="http://schemas.microsoft.com/office/drawing/2014/chart" uri="{C3380CC4-5D6E-409C-BE32-E72D297353CC}">
              <c16:uniqueId val="{00000000-57A1-4A0F-9CC6-515BD09A4060}"/>
            </c:ext>
          </c:extLst>
        </c:ser>
        <c:dLbls>
          <c:showLegendKey val="0"/>
          <c:showVal val="0"/>
          <c:showCatName val="0"/>
          <c:showSerName val="0"/>
          <c:showPercent val="0"/>
          <c:showBubbleSize val="0"/>
        </c:dLbls>
        <c:gapWidth val="219"/>
        <c:overlap val="-27"/>
        <c:axId val="355010976"/>
        <c:axId val="355004744"/>
      </c:barChart>
      <c:dateAx>
        <c:axId val="35501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04744"/>
        <c:crosses val="autoZero"/>
        <c:auto val="1"/>
        <c:lblOffset val="100"/>
        <c:baseTimeUnit val="months"/>
      </c:dateAx>
      <c:valAx>
        <c:axId val="35500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1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30</c:v>
                </c:pt>
                <c:pt idx="9">
                  <c:v>42</c:v>
                </c:pt>
                <c:pt idx="10">
                  <c:v>50</c:v>
                </c:pt>
                <c:pt idx="11">
                  <c:v>55</c:v>
                </c:pt>
              </c:numCache>
            </c:numRef>
          </c:val>
          <c:extLst>
            <c:ext xmlns:c16="http://schemas.microsoft.com/office/drawing/2014/chart" uri="{C3380CC4-5D6E-409C-BE32-E72D297353CC}">
              <c16:uniqueId val="{00000000-B4D7-4FC8-8F42-09B144A6252A}"/>
            </c:ext>
          </c:extLst>
        </c:ser>
        <c:dLbls>
          <c:showLegendKey val="0"/>
          <c:showVal val="0"/>
          <c:showCatName val="0"/>
          <c:showSerName val="0"/>
          <c:showPercent val="0"/>
          <c:showBubbleSize val="0"/>
        </c:dLbls>
        <c:gapWidth val="219"/>
        <c:overlap val="-27"/>
        <c:axId val="363748120"/>
        <c:axId val="363750744"/>
      </c:barChart>
      <c:dateAx>
        <c:axId val="36374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50744"/>
        <c:crosses val="autoZero"/>
        <c:auto val="1"/>
        <c:lblOffset val="100"/>
        <c:baseTimeUnit val="months"/>
      </c:dateAx>
      <c:valAx>
        <c:axId val="36375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10</c:v>
                </c:pt>
                <c:pt idx="10">
                  <c:v>16</c:v>
                </c:pt>
                <c:pt idx="11">
                  <c:v>1</c:v>
                </c:pt>
              </c:numCache>
            </c:numRef>
          </c:val>
          <c:extLst>
            <c:ext xmlns:c16="http://schemas.microsoft.com/office/drawing/2014/chart" uri="{C3380CC4-5D6E-409C-BE32-E72D297353CC}">
              <c16:uniqueId val="{00000000-9CF1-43E2-9705-9525C06075AF}"/>
            </c:ext>
          </c:extLst>
        </c:ser>
        <c:dLbls>
          <c:showLegendKey val="0"/>
          <c:showVal val="0"/>
          <c:showCatName val="0"/>
          <c:showSerName val="0"/>
          <c:showPercent val="0"/>
          <c:showBubbleSize val="0"/>
        </c:dLbls>
        <c:gapWidth val="219"/>
        <c:overlap val="-27"/>
        <c:axId val="366941536"/>
        <c:axId val="366932024"/>
      </c:barChart>
      <c:dateAx>
        <c:axId val="36694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2024"/>
        <c:crosses val="autoZero"/>
        <c:auto val="1"/>
        <c:lblOffset val="100"/>
        <c:baseTimeUnit val="months"/>
      </c:dateAx>
      <c:valAx>
        <c:axId val="36693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26</c:v>
                </c:pt>
                <c:pt idx="9">
                  <c:v>40</c:v>
                </c:pt>
                <c:pt idx="10">
                  <c:v>34</c:v>
                </c:pt>
                <c:pt idx="11">
                  <c:v>29</c:v>
                </c:pt>
              </c:numCache>
            </c:numRef>
          </c:val>
          <c:extLst>
            <c:ext xmlns:c16="http://schemas.microsoft.com/office/drawing/2014/chart" uri="{C3380CC4-5D6E-409C-BE32-E72D297353CC}">
              <c16:uniqueId val="{00000000-D0C7-4E1F-8108-0117F7AB6356}"/>
            </c:ext>
          </c:extLst>
        </c:ser>
        <c:dLbls>
          <c:showLegendKey val="0"/>
          <c:showVal val="0"/>
          <c:showCatName val="0"/>
          <c:showSerName val="0"/>
          <c:showPercent val="0"/>
          <c:showBubbleSize val="0"/>
        </c:dLbls>
        <c:gapWidth val="219"/>
        <c:overlap val="-27"/>
        <c:axId val="366939240"/>
        <c:axId val="366942848"/>
      </c:barChart>
      <c:dateAx>
        <c:axId val="36693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2848"/>
        <c:crosses val="autoZero"/>
        <c:auto val="1"/>
        <c:lblOffset val="100"/>
        <c:baseTimeUnit val="months"/>
      </c:dateAx>
      <c:valAx>
        <c:axId val="36694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10">
                  <c:v>11</c:v>
                </c:pt>
                <c:pt idx="11">
                  <c:v>4</c:v>
                </c:pt>
              </c:numCache>
            </c:numRef>
          </c:val>
          <c:extLst>
            <c:ext xmlns:c16="http://schemas.microsoft.com/office/drawing/2014/chart" uri="{C3380CC4-5D6E-409C-BE32-E72D297353CC}">
              <c16:uniqueId val="{00000000-BA30-4C9A-9E41-FE6BDD7FEDF9}"/>
            </c:ext>
          </c:extLst>
        </c:ser>
        <c:dLbls>
          <c:showLegendKey val="0"/>
          <c:showVal val="0"/>
          <c:showCatName val="0"/>
          <c:showSerName val="0"/>
          <c:showPercent val="0"/>
          <c:showBubbleSize val="0"/>
        </c:dLbls>
        <c:gapWidth val="219"/>
        <c:overlap val="-27"/>
        <c:axId val="428034632"/>
        <c:axId val="428033976"/>
      </c:barChart>
      <c:dateAx>
        <c:axId val="42803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3976"/>
        <c:crosses val="autoZero"/>
        <c:auto val="1"/>
        <c:lblOffset val="100"/>
        <c:baseTimeUnit val="months"/>
      </c:dateAx>
      <c:valAx>
        <c:axId val="42803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0</c:v>
                </c:pt>
                <c:pt idx="1">
                  <c:v>0</c:v>
                </c:pt>
                <c:pt idx="2">
                  <c:v>0</c:v>
                </c:pt>
                <c:pt idx="3">
                  <c:v>0</c:v>
                </c:pt>
                <c:pt idx="4">
                  <c:v>1</c:v>
                </c:pt>
                <c:pt idx="5">
                  <c:v>0</c:v>
                </c:pt>
                <c:pt idx="6">
                  <c:v>0</c:v>
                </c:pt>
                <c:pt idx="7">
                  <c:v>0</c:v>
                </c:pt>
                <c:pt idx="8">
                  <c:v>1</c:v>
                </c:pt>
                <c:pt idx="9">
                  <c:v>5</c:v>
                </c:pt>
                <c:pt idx="10">
                  <c:v>12</c:v>
                </c:pt>
                <c:pt idx="11">
                  <c:v>6</c:v>
                </c:pt>
              </c:numCache>
            </c:numRef>
          </c:val>
          <c:extLst>
            <c:ext xmlns:c16="http://schemas.microsoft.com/office/drawing/2014/chart" uri="{C3380CC4-5D6E-409C-BE32-E72D297353CC}">
              <c16:uniqueId val="{00000000-DA2F-4E82-A621-60DECFFC4584}"/>
            </c:ext>
          </c:extLst>
        </c:ser>
        <c:dLbls>
          <c:showLegendKey val="0"/>
          <c:showVal val="0"/>
          <c:showCatName val="0"/>
          <c:showSerName val="0"/>
          <c:showPercent val="0"/>
          <c:showBubbleSize val="0"/>
        </c:dLbls>
        <c:gapWidth val="219"/>
        <c:overlap val="-27"/>
        <c:axId val="428025120"/>
        <c:axId val="428028400"/>
      </c:barChart>
      <c:dateAx>
        <c:axId val="42802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8400"/>
        <c:crosses val="autoZero"/>
        <c:auto val="1"/>
        <c:lblOffset val="100"/>
        <c:baseTimeUnit val="months"/>
      </c:dateAx>
      <c:valAx>
        <c:axId val="42802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2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25E92-9EDE-4F13-A01C-13B01D888A3B}"/>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3E33BC4F-F8C6-443B-91AD-81F08C022C6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52173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2C2D-2CAC-4F3F-B947-CFA56FDA0E3D}"/>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370CC85-530C-420A-87AC-C30169C6DC87}"/>
              </a:ext>
            </a:extLst>
          </p:cNvPr>
          <p:cNvGraphicFramePr>
            <a:graphicFrameLocks noGrp="1"/>
          </p:cNvGraphicFramePr>
          <p:nvPr>
            <p:ph type="chart" sz="quarter" idx="13"/>
            <p:extLst>
              <p:ext uri="{D42A27DB-BD31-4B8C-83A1-F6EECF244321}">
                <p14:modId xmlns:p14="http://schemas.microsoft.com/office/powerpoint/2010/main" val="696071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9E175-C046-4052-BE85-C368A4CC28D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05619621-4182-428A-A800-BF4076DDF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33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B84C8-F8B6-4444-BAA8-52FB95B4ACA7}"/>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98307851-A475-4DA5-8180-CF9CFE8D6BE1}"/>
              </a:ext>
            </a:extLst>
          </p:cNvPr>
          <p:cNvGraphicFramePr>
            <a:graphicFrameLocks noGrp="1"/>
          </p:cNvGraphicFramePr>
          <p:nvPr>
            <p:ph type="tbl" sz="quarter" idx="13"/>
            <p:extLst>
              <p:ext uri="{D42A27DB-BD31-4B8C-83A1-F6EECF244321}">
                <p14:modId xmlns:p14="http://schemas.microsoft.com/office/powerpoint/2010/main" val="2411525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56188656"/>
                    </a:ext>
                  </a:extLst>
                </a:gridCol>
                <a:gridCol w="493776">
                  <a:extLst>
                    <a:ext uri="{9D8B030D-6E8A-4147-A177-3AD203B41FA5}">
                      <a16:colId xmlns:a16="http://schemas.microsoft.com/office/drawing/2014/main" val="2513954348"/>
                    </a:ext>
                  </a:extLst>
                </a:gridCol>
                <a:gridCol w="493776">
                  <a:extLst>
                    <a:ext uri="{9D8B030D-6E8A-4147-A177-3AD203B41FA5}">
                      <a16:colId xmlns:a16="http://schemas.microsoft.com/office/drawing/2014/main" val="125786298"/>
                    </a:ext>
                  </a:extLst>
                </a:gridCol>
                <a:gridCol w="493776">
                  <a:extLst>
                    <a:ext uri="{9D8B030D-6E8A-4147-A177-3AD203B41FA5}">
                      <a16:colId xmlns:a16="http://schemas.microsoft.com/office/drawing/2014/main" val="3375567790"/>
                    </a:ext>
                  </a:extLst>
                </a:gridCol>
                <a:gridCol w="493776">
                  <a:extLst>
                    <a:ext uri="{9D8B030D-6E8A-4147-A177-3AD203B41FA5}">
                      <a16:colId xmlns:a16="http://schemas.microsoft.com/office/drawing/2014/main" val="3875537367"/>
                    </a:ext>
                  </a:extLst>
                </a:gridCol>
                <a:gridCol w="493776">
                  <a:extLst>
                    <a:ext uri="{9D8B030D-6E8A-4147-A177-3AD203B41FA5}">
                      <a16:colId xmlns:a16="http://schemas.microsoft.com/office/drawing/2014/main" val="1818893146"/>
                    </a:ext>
                  </a:extLst>
                </a:gridCol>
                <a:gridCol w="493776">
                  <a:extLst>
                    <a:ext uri="{9D8B030D-6E8A-4147-A177-3AD203B41FA5}">
                      <a16:colId xmlns:a16="http://schemas.microsoft.com/office/drawing/2014/main" val="2792916523"/>
                    </a:ext>
                  </a:extLst>
                </a:gridCol>
                <a:gridCol w="493776">
                  <a:extLst>
                    <a:ext uri="{9D8B030D-6E8A-4147-A177-3AD203B41FA5}">
                      <a16:colId xmlns:a16="http://schemas.microsoft.com/office/drawing/2014/main" val="1190711391"/>
                    </a:ext>
                  </a:extLst>
                </a:gridCol>
                <a:gridCol w="493776">
                  <a:extLst>
                    <a:ext uri="{9D8B030D-6E8A-4147-A177-3AD203B41FA5}">
                      <a16:colId xmlns:a16="http://schemas.microsoft.com/office/drawing/2014/main" val="380635629"/>
                    </a:ext>
                  </a:extLst>
                </a:gridCol>
                <a:gridCol w="493776">
                  <a:extLst>
                    <a:ext uri="{9D8B030D-6E8A-4147-A177-3AD203B41FA5}">
                      <a16:colId xmlns:a16="http://schemas.microsoft.com/office/drawing/2014/main" val="902245039"/>
                    </a:ext>
                  </a:extLst>
                </a:gridCol>
                <a:gridCol w="493776">
                  <a:extLst>
                    <a:ext uri="{9D8B030D-6E8A-4147-A177-3AD203B41FA5}">
                      <a16:colId xmlns:a16="http://schemas.microsoft.com/office/drawing/2014/main" val="1205663820"/>
                    </a:ext>
                  </a:extLst>
                </a:gridCol>
                <a:gridCol w="493776">
                  <a:extLst>
                    <a:ext uri="{9D8B030D-6E8A-4147-A177-3AD203B41FA5}">
                      <a16:colId xmlns:a16="http://schemas.microsoft.com/office/drawing/2014/main" val="1602974642"/>
                    </a:ext>
                  </a:extLst>
                </a:gridCol>
                <a:gridCol w="493776">
                  <a:extLst>
                    <a:ext uri="{9D8B030D-6E8A-4147-A177-3AD203B41FA5}">
                      <a16:colId xmlns:a16="http://schemas.microsoft.com/office/drawing/2014/main" val="1353827204"/>
                    </a:ext>
                  </a:extLst>
                </a:gridCol>
                <a:gridCol w="493776">
                  <a:extLst>
                    <a:ext uri="{9D8B030D-6E8A-4147-A177-3AD203B41FA5}">
                      <a16:colId xmlns:a16="http://schemas.microsoft.com/office/drawing/2014/main" val="35708753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8493260"/>
                  </a:ext>
                </a:extLst>
              </a:tr>
              <a:tr h="370840">
                <a:tc>
                  <a:txBody>
                    <a:bodyPr/>
                    <a:lstStyle/>
                    <a:p>
                      <a:r>
                        <a:rPr lang="en-US" sz="1000"/>
                        <a:t>@TMNA_Services</a:t>
                      </a:r>
                    </a:p>
                  </a:txBody>
                  <a:tcPr/>
                </a:tc>
                <a:tc>
                  <a:txBody>
                    <a:bodyPr/>
                    <a:lstStyle/>
                    <a:p>
                      <a:r>
                        <a:rPr lang="en-US" sz="1000"/>
                        <a:t>175</a:t>
                      </a:r>
                    </a:p>
                  </a:txBody>
                  <a:tcPr/>
                </a:tc>
                <a:tc>
                  <a:txBody>
                    <a:bodyPr/>
                    <a:lstStyle/>
                    <a:p>
                      <a:r>
                        <a:rPr lang="en-US" sz="1000"/>
                        <a:t>6</a:t>
                      </a:r>
                    </a:p>
                  </a:txBody>
                  <a:tcPr/>
                </a:tc>
                <a:tc>
                  <a:txBody>
                    <a:bodyPr/>
                    <a:lstStyle/>
                    <a:p>
                      <a:r>
                        <a:rPr lang="en-US" sz="1000"/>
                        <a:t>14</a:t>
                      </a:r>
                    </a:p>
                  </a:txBody>
                  <a:tcPr/>
                </a:tc>
                <a:tc>
                  <a:txBody>
                    <a:bodyPr/>
                    <a:lstStyle/>
                    <a:p>
                      <a:r>
                        <a:rPr lang="en-US" sz="1000"/>
                        <a:t>10</a:t>
                      </a:r>
                    </a:p>
                  </a:txBody>
                  <a:tcPr/>
                </a:tc>
                <a:tc>
                  <a:txBody>
                    <a:bodyPr/>
                    <a:lstStyle/>
                    <a:p>
                      <a:r>
                        <a:rPr lang="en-US" sz="1000"/>
                        <a:t>1</a:t>
                      </a:r>
                    </a:p>
                  </a:txBody>
                  <a:tcPr/>
                </a:tc>
                <a:tc>
                  <a:txBody>
                    <a:bodyPr/>
                    <a:lstStyle/>
                    <a:p>
                      <a:r>
                        <a:rPr lang="en-US" sz="1000"/>
                        <a:t>3</a:t>
                      </a:r>
                    </a:p>
                  </a:txBody>
                  <a:tcPr/>
                </a:tc>
                <a:tc>
                  <a:txBody>
                    <a:bodyPr/>
                    <a:lstStyle/>
                    <a:p>
                      <a:r>
                        <a:rPr lang="en-US" sz="1000"/>
                        <a:t>15</a:t>
                      </a:r>
                    </a:p>
                  </a:txBody>
                  <a:tcPr/>
                </a:tc>
                <a:tc>
                  <a:txBody>
                    <a:bodyPr/>
                    <a:lstStyle/>
                    <a:p>
                      <a:r>
                        <a:rPr lang="en-US" sz="1000"/>
                        <a:t>15</a:t>
                      </a:r>
                    </a:p>
                  </a:txBody>
                  <a:tcPr/>
                </a:tc>
                <a:tc>
                  <a:txBody>
                    <a:bodyPr/>
                    <a:lstStyle/>
                    <a:p>
                      <a:r>
                        <a:rPr lang="en-US" sz="1000"/>
                        <a:t>74</a:t>
                      </a:r>
                    </a:p>
                  </a:txBody>
                  <a:tcPr/>
                </a:tc>
                <a:tc>
                  <a:txBody>
                    <a:bodyPr/>
                    <a:lstStyle/>
                    <a:p>
                      <a:r>
                        <a:rPr lang="en-US" sz="1000"/>
                        <a:t>12</a:t>
                      </a:r>
                    </a:p>
                  </a:txBody>
                  <a:tcPr/>
                </a:tc>
                <a:tc>
                  <a:txBody>
                    <a:bodyPr/>
                    <a:lstStyle/>
                    <a:p>
                      <a:r>
                        <a:rPr lang="en-US" sz="1000"/>
                        <a:t>14</a:t>
                      </a:r>
                    </a:p>
                  </a:txBody>
                  <a:tcPr/>
                </a:tc>
                <a:tc>
                  <a:txBody>
                    <a:bodyPr/>
                    <a:lstStyle/>
                    <a:p>
                      <a:r>
                        <a:rPr lang="en-US" sz="1000"/>
                        <a:t>5.8721 %</a:t>
                      </a:r>
                    </a:p>
                  </a:txBody>
                  <a:tcPr/>
                </a:tc>
                <a:tc>
                  <a:txBody>
                    <a:bodyPr/>
                    <a:lstStyle/>
                    <a:p>
                      <a:r>
                        <a:rPr lang="en-US" sz="1000"/>
                        <a:t>0.0 %</a:t>
                      </a:r>
                    </a:p>
                  </a:txBody>
                  <a:tcPr/>
                </a:tc>
                <a:extLst>
                  <a:ext uri="{0D108BD9-81ED-4DB2-BD59-A6C34878D82A}">
                    <a16:rowId xmlns:a16="http://schemas.microsoft.com/office/drawing/2014/main" val="3452805086"/>
                  </a:ext>
                </a:extLst>
              </a:tr>
            </a:tbl>
          </a:graphicData>
        </a:graphic>
      </p:graphicFrame>
      <p:sp>
        <p:nvSpPr>
          <p:cNvPr id="4" name="Text Placeholder 3">
            <a:extLst>
              <a:ext uri="{FF2B5EF4-FFF2-40B4-BE49-F238E27FC236}">
                <a16:creationId xmlns:a16="http://schemas.microsoft.com/office/drawing/2014/main" id="{01B3CE34-6C12-403C-A436-7B06BCD7153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489975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D7097-8BD0-479D-828C-724E5E6820D4}"/>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20BE3E8A-A170-43BE-AFB3-46F8BAF4F295}"/>
              </a:ext>
            </a:extLst>
          </p:cNvPr>
          <p:cNvGraphicFramePr>
            <a:graphicFrameLocks noGrp="1"/>
          </p:cNvGraphicFramePr>
          <p:nvPr>
            <p:ph type="chart" sz="quarter" idx="13"/>
            <p:extLst>
              <p:ext uri="{D42A27DB-BD31-4B8C-83A1-F6EECF244321}">
                <p14:modId xmlns:p14="http://schemas.microsoft.com/office/powerpoint/2010/main" val="399944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B5396-3E93-4F8C-B355-800F9B205C7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DDE8F7D-C8EE-498C-B211-C9BD316D43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747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CC91-C558-4D26-8010-3796FD6FF28C}"/>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8CC700D7-241B-4552-8CCF-8F9AD71F7567}"/>
              </a:ext>
            </a:extLst>
          </p:cNvPr>
          <p:cNvGraphicFramePr>
            <a:graphicFrameLocks noGrp="1"/>
          </p:cNvGraphicFramePr>
          <p:nvPr>
            <p:ph type="chart" sz="quarter" idx="13"/>
            <p:extLst>
              <p:ext uri="{D42A27DB-BD31-4B8C-83A1-F6EECF244321}">
                <p14:modId xmlns:p14="http://schemas.microsoft.com/office/powerpoint/2010/main" val="3818452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C6DCA3-FF46-4CEF-943D-713EECDD6D0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6C8FD50-470E-476A-B204-690DFBC9C1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14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B1F02-ED71-4A36-B3E9-0F5EC324F47F}"/>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1EAABC96-74D7-485E-9EE1-E03B9553A8E9}"/>
              </a:ext>
            </a:extLst>
          </p:cNvPr>
          <p:cNvGraphicFramePr>
            <a:graphicFrameLocks noGrp="1"/>
          </p:cNvGraphicFramePr>
          <p:nvPr>
            <p:ph type="tbl" sz="quarter" idx="13"/>
            <p:extLst>
              <p:ext uri="{D42A27DB-BD31-4B8C-83A1-F6EECF244321}">
                <p14:modId xmlns:p14="http://schemas.microsoft.com/office/powerpoint/2010/main" val="1631261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2159637"/>
                    </a:ext>
                  </a:extLst>
                </a:gridCol>
                <a:gridCol w="822960">
                  <a:extLst>
                    <a:ext uri="{9D8B030D-6E8A-4147-A177-3AD203B41FA5}">
                      <a16:colId xmlns:a16="http://schemas.microsoft.com/office/drawing/2014/main" val="3267287093"/>
                    </a:ext>
                  </a:extLst>
                </a:gridCol>
                <a:gridCol w="822960">
                  <a:extLst>
                    <a:ext uri="{9D8B030D-6E8A-4147-A177-3AD203B41FA5}">
                      <a16:colId xmlns:a16="http://schemas.microsoft.com/office/drawing/2014/main" val="92141729"/>
                    </a:ext>
                  </a:extLst>
                </a:gridCol>
                <a:gridCol w="822960">
                  <a:extLst>
                    <a:ext uri="{9D8B030D-6E8A-4147-A177-3AD203B41FA5}">
                      <a16:colId xmlns:a16="http://schemas.microsoft.com/office/drawing/2014/main" val="4098592880"/>
                    </a:ext>
                  </a:extLst>
                </a:gridCol>
                <a:gridCol w="822960">
                  <a:extLst>
                    <a:ext uri="{9D8B030D-6E8A-4147-A177-3AD203B41FA5}">
                      <a16:colId xmlns:a16="http://schemas.microsoft.com/office/drawing/2014/main" val="2254497069"/>
                    </a:ext>
                  </a:extLst>
                </a:gridCol>
                <a:gridCol w="822960">
                  <a:extLst>
                    <a:ext uri="{9D8B030D-6E8A-4147-A177-3AD203B41FA5}">
                      <a16:colId xmlns:a16="http://schemas.microsoft.com/office/drawing/2014/main" val="258653834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323645682"/>
                  </a:ext>
                </a:extLst>
              </a:tr>
              <a:tr h="370840">
                <a:tc>
                  <a:txBody>
                    <a:bodyPr/>
                    <a:lstStyle/>
                    <a:p>
                      <a:r>
                        <a:rPr lang="en-US" sz="1000" b="1"/>
                        <a:t> @TMNA_Services - 2018-12-04 15:49:59 </a:t>
                      </a:r>
                      <a:r>
                        <a:rPr lang="en-US" sz="1000"/>
                        <a:t>
  HOLIDAY GIVEAWAY‼️With the holidays quickly approaching, TMNAS is giving away an #Amazon gift card to one lucky winner!  To enter: “retweet with comment” what is on your holiday wish list this year. Winner will be announced on 12/13. #Giveaways #Contest #Prizes #HolidayGiveaway https://t.co/9UNRgVSzc9</a:t>
                      </a:r>
                    </a:p>
                  </a:txBody>
                  <a:tcPr/>
                </a:tc>
                <a:tc>
                  <a:txBody>
                    <a:bodyPr/>
                    <a:lstStyle/>
                    <a:p>
                      <a:r>
                        <a:rPr lang="en-US" sz="1000"/>
                        <a:t>No</a:t>
                      </a:r>
                    </a:p>
                  </a:txBody>
                  <a:tcPr/>
                </a:tc>
                <a:tc>
                  <a:txBody>
                    <a:bodyPr/>
                    <a:lstStyle/>
                    <a:p>
                      <a:r>
                        <a:rPr lang="en-US" sz="1000"/>
                        <a:t>12</a:t>
                      </a:r>
                    </a:p>
                  </a:txBody>
                  <a:tcPr/>
                </a:tc>
                <a:tc>
                  <a:txBody>
                    <a:bodyPr/>
                    <a:lstStyle/>
                    <a:p>
                      <a:r>
                        <a:rPr lang="en-US" sz="1000"/>
                        <a:t>11</a:t>
                      </a:r>
                    </a:p>
                  </a:txBody>
                  <a:tcPr/>
                </a:tc>
                <a:tc>
                  <a:txBody>
                    <a:bodyPr/>
                    <a:lstStyle/>
                    <a:p>
                      <a:r>
                        <a:rPr lang="en-US" sz="1000"/>
                        <a:t>9</a:t>
                      </a:r>
                    </a:p>
                  </a:txBody>
                  <a:tcPr/>
                </a:tc>
                <a:tc>
                  <a:txBody>
                    <a:bodyPr/>
                    <a:lstStyle/>
                    <a:p>
                      <a:r>
                        <a:rPr lang="en-US" sz="1000"/>
                        <a:t>18.8235 %</a:t>
                      </a:r>
                    </a:p>
                  </a:txBody>
                  <a:tcPr/>
                </a:tc>
                <a:extLst>
                  <a:ext uri="{0D108BD9-81ED-4DB2-BD59-A6C34878D82A}">
                    <a16:rowId xmlns:a16="http://schemas.microsoft.com/office/drawing/2014/main" val="1111555245"/>
                  </a:ext>
                </a:extLst>
              </a:tr>
              <a:tr h="370840">
                <a:tc>
                  <a:txBody>
                    <a:bodyPr/>
                    <a:lstStyle/>
                    <a:p>
                      <a:r>
                        <a:rPr lang="en-US" sz="1000" b="1"/>
                        <a:t> @TMNA_Services - 2018-12-18 10:56:12 </a:t>
                      </a:r>
                      <a:r>
                        <a:rPr lang="en-US" sz="1000"/>
                        <a:t>
  Thank you to all employees who contributed to our annual toy drive to support @PhillyAdvoKid. This year, TMNAS proudly sponsored 70 children!! Thank you again to all of those who brightened the holidays for these children! 🎁🌟 #toydrive #giveback #holidaygiving #childadvocates https://t.co/Uz7Tgjlezx</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7.3034 %</a:t>
                      </a:r>
                    </a:p>
                  </a:txBody>
                  <a:tcPr/>
                </a:tc>
                <a:extLst>
                  <a:ext uri="{0D108BD9-81ED-4DB2-BD59-A6C34878D82A}">
                    <a16:rowId xmlns:a16="http://schemas.microsoft.com/office/drawing/2014/main" val="2381964407"/>
                  </a:ext>
                </a:extLst>
              </a:tr>
              <a:tr h="370840">
                <a:tc>
                  <a:txBody>
                    <a:bodyPr/>
                    <a:lstStyle/>
                    <a:p>
                      <a:r>
                        <a:rPr lang="en-US" sz="1000" b="1"/>
                        <a:t> @TMNA_Services - 2018-12-21 13:09:16 </a:t>
                      </a:r>
                      <a:r>
                        <a:rPr lang="en-US" sz="1000"/>
                        <a:t>
  RT @cioec: Congratulations to the #IT leaders receiving a 2019 Ones to Watch Award! Winners include @CIOEC members from the following organ…</a:t>
                      </a:r>
                    </a:p>
                  </a:txBody>
                  <a:tcPr/>
                </a:tc>
                <a:tc>
                  <a:txBody>
                    <a:bodyPr/>
                    <a:lstStyle/>
                    <a:p>
                      <a:r>
                        <a:rPr lang="en-US" sz="1000"/>
                        <a:t>Yes</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1170787"/>
                  </a:ext>
                </a:extLst>
              </a:tr>
              <a:tr h="370840">
                <a:tc>
                  <a:txBody>
                    <a:bodyPr/>
                    <a:lstStyle/>
                    <a:p>
                      <a:r>
                        <a:rPr lang="en-US" sz="1000" b="1"/>
                        <a:t> @TMNA_Services - 2018-12-28 11:22:45 </a:t>
                      </a:r>
                      <a:r>
                        <a:rPr lang="en-US" sz="1000"/>
                        <a:t>
  In observance of the holiday, TMNAS will be closed on Monday, 12/31 and Tuesday, 1/1. We would like to wish you and your families a safe and happy New Year filled with new opportunities and possibilities! #HappyNewYear #newyear2019 #experienceTMNAS https://t.co/9qYcXHAFoN</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4.5714 %</a:t>
                      </a:r>
                    </a:p>
                  </a:txBody>
                  <a:tcPr/>
                </a:tc>
                <a:extLst>
                  <a:ext uri="{0D108BD9-81ED-4DB2-BD59-A6C34878D82A}">
                    <a16:rowId xmlns:a16="http://schemas.microsoft.com/office/drawing/2014/main" val="2969273579"/>
                  </a:ext>
                </a:extLst>
              </a:tr>
              <a:tr h="370840">
                <a:tc>
                  <a:txBody>
                    <a:bodyPr/>
                    <a:lstStyle/>
                    <a:p>
                      <a:r>
                        <a:rPr lang="en-US" sz="1000" b="1"/>
                        <a:t> @TMNA_Services - 2018-12-06 14:44:59 </a:t>
                      </a:r>
                      <a:r>
                        <a:rPr lang="en-US" sz="1000"/>
                        <a:t>
  TMNAS’ Friday Jeans Day contributions for December will go to @WomenAgnstAbuse. Women Against Abuse serves to provide a continuum of care from telephone crisis counseling to long-term supporting housing for persons experiencing intimate partner violence. #womenagainstabuse https://t.co/16NcClK4Vd</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1</a:t>
                      </a:r>
                    </a:p>
                  </a:txBody>
                  <a:tcPr/>
                </a:tc>
                <a:tc>
                  <a:txBody>
                    <a:bodyPr/>
                    <a:lstStyle/>
                    <a:p>
                      <a:r>
                        <a:rPr lang="en-US" sz="1000"/>
                        <a:t>4.0230 %</a:t>
                      </a:r>
                    </a:p>
                  </a:txBody>
                  <a:tcPr/>
                </a:tc>
                <a:extLst>
                  <a:ext uri="{0D108BD9-81ED-4DB2-BD59-A6C34878D82A}">
                    <a16:rowId xmlns:a16="http://schemas.microsoft.com/office/drawing/2014/main" val="401611135"/>
                  </a:ext>
                </a:extLst>
              </a:tr>
            </a:tbl>
          </a:graphicData>
        </a:graphic>
      </p:graphicFrame>
      <p:sp>
        <p:nvSpPr>
          <p:cNvPr id="4" name="Text Placeholder 3">
            <a:extLst>
              <a:ext uri="{FF2B5EF4-FFF2-40B4-BE49-F238E27FC236}">
                <a16:creationId xmlns:a16="http://schemas.microsoft.com/office/drawing/2014/main" id="{074ABCCD-8A2D-48EA-8F0D-DE180E24761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9827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5D79-63BB-466A-AACF-6889731775F0}"/>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2D53008-36B6-4CD1-B805-ED6B67C398A9}"/>
              </a:ext>
            </a:extLst>
          </p:cNvPr>
          <p:cNvGraphicFramePr>
            <a:graphicFrameLocks noGrp="1"/>
          </p:cNvGraphicFramePr>
          <p:nvPr>
            <p:ph type="tbl" sz="quarter" idx="13"/>
            <p:extLst>
              <p:ext uri="{D42A27DB-BD31-4B8C-83A1-F6EECF244321}">
                <p14:modId xmlns:p14="http://schemas.microsoft.com/office/powerpoint/2010/main" val="264601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1290842"/>
                    </a:ext>
                  </a:extLst>
                </a:gridCol>
                <a:gridCol w="1069848">
                  <a:extLst>
                    <a:ext uri="{9D8B030D-6E8A-4147-A177-3AD203B41FA5}">
                      <a16:colId xmlns:a16="http://schemas.microsoft.com/office/drawing/2014/main" val="3951963610"/>
                    </a:ext>
                  </a:extLst>
                </a:gridCol>
                <a:gridCol w="1069848">
                  <a:extLst>
                    <a:ext uri="{9D8B030D-6E8A-4147-A177-3AD203B41FA5}">
                      <a16:colId xmlns:a16="http://schemas.microsoft.com/office/drawing/2014/main" val="483184331"/>
                    </a:ext>
                  </a:extLst>
                </a:gridCol>
                <a:gridCol w="1069848">
                  <a:extLst>
                    <a:ext uri="{9D8B030D-6E8A-4147-A177-3AD203B41FA5}">
                      <a16:colId xmlns:a16="http://schemas.microsoft.com/office/drawing/2014/main" val="165939224"/>
                    </a:ext>
                  </a:extLst>
                </a:gridCol>
                <a:gridCol w="1069848">
                  <a:extLst>
                    <a:ext uri="{9D8B030D-6E8A-4147-A177-3AD203B41FA5}">
                      <a16:colId xmlns:a16="http://schemas.microsoft.com/office/drawing/2014/main" val="1079030447"/>
                    </a:ext>
                  </a:extLst>
                </a:gridCol>
                <a:gridCol w="1069848">
                  <a:extLst>
                    <a:ext uri="{9D8B030D-6E8A-4147-A177-3AD203B41FA5}">
                      <a16:colId xmlns:a16="http://schemas.microsoft.com/office/drawing/2014/main" val="1532293109"/>
                    </a:ext>
                  </a:extLst>
                </a:gridCol>
                <a:gridCol w="1069848">
                  <a:extLst>
                    <a:ext uri="{9D8B030D-6E8A-4147-A177-3AD203B41FA5}">
                      <a16:colId xmlns:a16="http://schemas.microsoft.com/office/drawing/2014/main" val="6305796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78797238"/>
                  </a:ext>
                </a:extLst>
              </a:tr>
              <a:tr h="370840">
                <a:tc>
                  <a:txBody>
                    <a:bodyPr/>
                    <a:lstStyle/>
                    <a:p>
                      <a:r>
                        <a:rPr lang="en-US" sz="1000"/>
                        <a:t>TMNA Services</a:t>
                      </a:r>
                    </a:p>
                  </a:txBody>
                  <a:tcPr/>
                </a:tc>
                <a:tc>
                  <a:txBody>
                    <a:bodyPr/>
                    <a:lstStyle/>
                    <a:p>
                      <a:r>
                        <a:rPr lang="en-US" sz="1000"/>
                        <a:t>4018</a:t>
                      </a:r>
                    </a:p>
                  </a:txBody>
                  <a:tcPr/>
                </a:tc>
                <a:tc>
                  <a:txBody>
                    <a:bodyPr/>
                    <a:lstStyle/>
                    <a:p>
                      <a:r>
                        <a:rPr lang="en-US" sz="1000"/>
                        <a:t>36</a:t>
                      </a:r>
                    </a:p>
                  </a:txBody>
                  <a:tcPr/>
                </a:tc>
                <a:tc>
                  <a:txBody>
                    <a:bodyPr/>
                    <a:lstStyle/>
                    <a:p>
                      <a:r>
                        <a:rPr lang="en-US" sz="1000"/>
                        <a:t>10</a:t>
                      </a:r>
                    </a:p>
                  </a:txBody>
                  <a:tcPr/>
                </a:tc>
                <a:tc>
                  <a:txBody>
                    <a:bodyPr/>
                    <a:lstStyle/>
                    <a:p>
                      <a:r>
                        <a:rPr lang="en-US" sz="1000"/>
                        <a:t>509</a:t>
                      </a:r>
                    </a:p>
                  </a:txBody>
                  <a:tcPr/>
                </a:tc>
                <a:tc>
                  <a:txBody>
                    <a:bodyPr/>
                    <a:lstStyle/>
                    <a:p>
                      <a:r>
                        <a:rPr lang="en-US" sz="1000"/>
                        <a:t>47</a:t>
                      </a:r>
                    </a:p>
                  </a:txBody>
                  <a:tcPr/>
                </a:tc>
                <a:tc>
                  <a:txBody>
                    <a:bodyPr/>
                    <a:lstStyle/>
                    <a:p>
                      <a:r>
                        <a:rPr lang="en-US" sz="1000"/>
                        <a:t>1.3900 %</a:t>
                      </a:r>
                    </a:p>
                  </a:txBody>
                  <a:tcPr/>
                </a:tc>
                <a:extLst>
                  <a:ext uri="{0D108BD9-81ED-4DB2-BD59-A6C34878D82A}">
                    <a16:rowId xmlns:a16="http://schemas.microsoft.com/office/drawing/2014/main" val="3439235623"/>
                  </a:ext>
                </a:extLst>
              </a:tr>
            </a:tbl>
          </a:graphicData>
        </a:graphic>
      </p:graphicFrame>
      <p:sp>
        <p:nvSpPr>
          <p:cNvPr id="4" name="Text Placeholder 3">
            <a:extLst>
              <a:ext uri="{FF2B5EF4-FFF2-40B4-BE49-F238E27FC236}">
                <a16:creationId xmlns:a16="http://schemas.microsoft.com/office/drawing/2014/main" id="{169AC082-8AED-44CB-B1A7-6378315332E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5175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8D7CD-FD0A-40E8-B8D3-F484AA6C3882}"/>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FCCBC429-699E-49B1-85DC-D24C04C46F8F}"/>
              </a:ext>
            </a:extLst>
          </p:cNvPr>
          <p:cNvGraphicFramePr>
            <a:graphicFrameLocks noGrp="1"/>
          </p:cNvGraphicFramePr>
          <p:nvPr>
            <p:ph type="chart" sz="quarter" idx="13"/>
            <p:extLst>
              <p:ext uri="{D42A27DB-BD31-4B8C-83A1-F6EECF244321}">
                <p14:modId xmlns:p14="http://schemas.microsoft.com/office/powerpoint/2010/main" val="1596429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480BDC-97A3-4D20-B7E2-7BA052D2A8B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84CB579-9224-46E3-B6DC-33E1D0B0E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895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4E7B-911A-4779-819C-E068C27E0AEE}"/>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C31E173F-40BA-464B-A7C2-ADC0EB66A15A}"/>
              </a:ext>
            </a:extLst>
          </p:cNvPr>
          <p:cNvGraphicFramePr>
            <a:graphicFrameLocks noGrp="1"/>
          </p:cNvGraphicFramePr>
          <p:nvPr>
            <p:ph type="chart" sz="quarter" idx="13"/>
            <p:extLst>
              <p:ext uri="{D42A27DB-BD31-4B8C-83A1-F6EECF244321}">
                <p14:modId xmlns:p14="http://schemas.microsoft.com/office/powerpoint/2010/main" val="113018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81F190-2A7A-4FAF-B55F-D5A36979FBA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C2D180A-8E10-4079-8A0B-B543ECAC7C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753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3E266-798F-4909-A8A4-A8964A10F732}"/>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8E1A5162-1D6C-4CE7-A13C-53A0C942092E}"/>
              </a:ext>
            </a:extLst>
          </p:cNvPr>
          <p:cNvGraphicFramePr>
            <a:graphicFrameLocks noGrp="1"/>
          </p:cNvGraphicFramePr>
          <p:nvPr>
            <p:ph type="tbl" sz="quarter" idx="13"/>
            <p:extLst>
              <p:ext uri="{D42A27DB-BD31-4B8C-83A1-F6EECF244321}">
                <p14:modId xmlns:p14="http://schemas.microsoft.com/office/powerpoint/2010/main" val="5748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332381847"/>
                    </a:ext>
                  </a:extLst>
                </a:gridCol>
                <a:gridCol w="905256">
                  <a:extLst>
                    <a:ext uri="{9D8B030D-6E8A-4147-A177-3AD203B41FA5}">
                      <a16:colId xmlns:a16="http://schemas.microsoft.com/office/drawing/2014/main" val="2811335705"/>
                    </a:ext>
                  </a:extLst>
                </a:gridCol>
                <a:gridCol w="987552">
                  <a:extLst>
                    <a:ext uri="{9D8B030D-6E8A-4147-A177-3AD203B41FA5}">
                      <a16:colId xmlns:a16="http://schemas.microsoft.com/office/drawing/2014/main" val="3575669818"/>
                    </a:ext>
                  </a:extLst>
                </a:gridCol>
                <a:gridCol w="987552">
                  <a:extLst>
                    <a:ext uri="{9D8B030D-6E8A-4147-A177-3AD203B41FA5}">
                      <a16:colId xmlns:a16="http://schemas.microsoft.com/office/drawing/2014/main" val="1240283011"/>
                    </a:ext>
                  </a:extLst>
                </a:gridCol>
                <a:gridCol w="987552">
                  <a:extLst>
                    <a:ext uri="{9D8B030D-6E8A-4147-A177-3AD203B41FA5}">
                      <a16:colId xmlns:a16="http://schemas.microsoft.com/office/drawing/2014/main" val="3264519360"/>
                    </a:ext>
                  </a:extLst>
                </a:gridCol>
                <a:gridCol w="987552">
                  <a:extLst>
                    <a:ext uri="{9D8B030D-6E8A-4147-A177-3AD203B41FA5}">
                      <a16:colId xmlns:a16="http://schemas.microsoft.com/office/drawing/2014/main" val="4121361247"/>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14603859"/>
                  </a:ext>
                </a:extLst>
              </a:tr>
              <a:tr h="370840">
                <a:tc>
                  <a:txBody>
                    <a:bodyPr/>
                    <a:lstStyle/>
                    <a:p>
                      <a:r>
                        <a:rPr lang="en-US" sz="1000" b="1"/>
                        <a:t> TMNA Services - 2018-12-10 15:11:29 </a:t>
                      </a:r>
                      <a:r>
                        <a:rPr lang="en-US" sz="1000"/>
                        <a:t>
  Congratulations to Todd Soisson who was just selected as a 2019 "One to Watch" awardee from CIO &amp; CIO Executive Council!  @CIOevents #myAGENDA19
https://lnkd.in/ebF6rbX</a:t>
                      </a:r>
                    </a:p>
                  </a:txBody>
                  <a:tcPr/>
                </a:tc>
                <a:tc>
                  <a:txBody>
                    <a:bodyPr/>
                    <a:lstStyle/>
                    <a:p>
                      <a:r>
                        <a:rPr lang="en-US" sz="1000"/>
                        <a:t>https://image-store.slidesharecdn.com/e759c04e-898a-4457-a71a-65db9aac9134-original.jpeg</a:t>
                      </a:r>
                    </a:p>
                  </a:txBody>
                  <a:tcPr/>
                </a:tc>
                <a:tc>
                  <a:txBody>
                    <a:bodyPr/>
                    <a:lstStyle/>
                    <a:p>
                      <a:r>
                        <a:rPr lang="en-US" sz="1000"/>
                        <a:t>78</a:t>
                      </a:r>
                    </a:p>
                  </a:txBody>
                  <a:tcPr/>
                </a:tc>
                <a:tc>
                  <a:txBody>
                    <a:bodyPr/>
                    <a:lstStyle/>
                    <a:p>
                      <a:r>
                        <a:rPr lang="en-US" sz="1000"/>
                        <a:t>36</a:t>
                      </a:r>
                    </a:p>
                  </a:txBody>
                  <a:tcPr/>
                </a:tc>
                <a:tc>
                  <a:txBody>
                    <a:bodyPr/>
                    <a:lstStyle/>
                    <a:p>
                      <a:r>
                        <a:rPr lang="en-US" sz="1000"/>
                        <a:t>2.8564 %</a:t>
                      </a:r>
                    </a:p>
                  </a:txBody>
                  <a:tcPr/>
                </a:tc>
                <a:tc>
                  <a:txBody>
                    <a:bodyPr/>
                    <a:lstStyle/>
                    <a:p>
                      <a:r>
                        <a:rPr lang="en-US" sz="1000"/>
                        <a:t>Link</a:t>
                      </a:r>
                    </a:p>
                  </a:txBody>
                  <a:tcPr/>
                </a:tc>
                <a:extLst>
                  <a:ext uri="{0D108BD9-81ED-4DB2-BD59-A6C34878D82A}">
                    <a16:rowId xmlns:a16="http://schemas.microsoft.com/office/drawing/2014/main" val="2222372112"/>
                  </a:ext>
                </a:extLst>
              </a:tr>
              <a:tr h="370840">
                <a:tc>
                  <a:txBody>
                    <a:bodyPr/>
                    <a:lstStyle/>
                    <a:p>
                      <a:r>
                        <a:rPr lang="en-US" sz="1000" b="1"/>
                        <a:t> TMNA Services - 2018-12-12 16:40:27 </a:t>
                      </a:r>
                      <a:r>
                        <a:rPr lang="en-US" sz="1000"/>
                        <a:t>
  Please help us welcome our newest hires to TMNAS!  We are excited to have you all join the team! #newhireorientation #experiencetmnas</a:t>
                      </a:r>
                    </a:p>
                  </a:txBody>
                  <a:tcPr/>
                </a:tc>
                <a:tc>
                  <a:txBody>
                    <a:bodyPr/>
                    <a:lstStyle/>
                    <a:p>
                      <a:r>
                        <a:rPr lang="en-US" sz="1000"/>
                        <a:t>https://image-store.slidesharecdn.com/6ac1bb05-639d-4963-b408-d3437318d525-original.jpeg</a:t>
                      </a:r>
                    </a:p>
                  </a:txBody>
                  <a:tcPr/>
                </a:tc>
                <a:tc>
                  <a:txBody>
                    <a:bodyPr/>
                    <a:lstStyle/>
                    <a:p>
                      <a:r>
                        <a:rPr lang="en-US" sz="1000"/>
                        <a:t>58</a:t>
                      </a:r>
                    </a:p>
                  </a:txBody>
                  <a:tcPr/>
                </a:tc>
                <a:tc>
                  <a:txBody>
                    <a:bodyPr/>
                    <a:lstStyle/>
                    <a:p>
                      <a:r>
                        <a:rPr lang="en-US" sz="1000"/>
                        <a:t>0</a:t>
                      </a:r>
                    </a:p>
                  </a:txBody>
                  <a:tcPr/>
                </a:tc>
                <a:tc>
                  <a:txBody>
                    <a:bodyPr/>
                    <a:lstStyle/>
                    <a:p>
                      <a:r>
                        <a:rPr lang="en-US" sz="1000"/>
                        <a:t>1.4515 %</a:t>
                      </a:r>
                    </a:p>
                  </a:txBody>
                  <a:tcPr/>
                </a:tc>
                <a:tc>
                  <a:txBody>
                    <a:bodyPr/>
                    <a:lstStyle/>
                    <a:p>
                      <a:r>
                        <a:rPr lang="en-US" sz="1000"/>
                        <a:t>Photo</a:t>
                      </a:r>
                    </a:p>
                  </a:txBody>
                  <a:tcPr/>
                </a:tc>
                <a:extLst>
                  <a:ext uri="{0D108BD9-81ED-4DB2-BD59-A6C34878D82A}">
                    <a16:rowId xmlns:a16="http://schemas.microsoft.com/office/drawing/2014/main" val="4047520588"/>
                  </a:ext>
                </a:extLst>
              </a:tr>
              <a:tr h="370840">
                <a:tc>
                  <a:txBody>
                    <a:bodyPr/>
                    <a:lstStyle/>
                    <a:p>
                      <a:r>
                        <a:rPr lang="en-US" sz="1000" b="1"/>
                        <a:t> TMNA Services - 2018-12-14 15:25:41 </a:t>
                      </a:r>
                      <a:r>
                        <a:rPr lang="en-US" sz="1000"/>
                        <a:t>
  Today, the TMNAS IT Department hosted an “Innovation Shark Tank” event! After many submissions and votes, 5 finalists were selected and presented their ideas to 5 members of our leadership, our “sharks.” Congrats to our finalists and a HUGE THANKS to everyone that participated!  We look forward to seeing these ideas come to life!</a:t>
                      </a:r>
                    </a:p>
                  </a:txBody>
                  <a:tcPr/>
                </a:tc>
                <a:tc>
                  <a:txBody>
                    <a:bodyPr/>
                    <a:lstStyle/>
                    <a:p>
                      <a:r>
                        <a:rPr lang="en-US" sz="1000"/>
                        <a:t>https://media.licdn.com/dms/image/C4E22AQEw9kDklXRklA/feedshare-shrink_8192/0?e=1547701200&amp;v=beta&amp;t=FJuMEavm5SlLxWbWbvAYsvHRzPkxknZHSV2SASiUMBI</a:t>
                      </a:r>
                    </a:p>
                  </a:txBody>
                  <a:tcPr/>
                </a:tc>
                <a:tc>
                  <a:txBody>
                    <a:bodyPr/>
                    <a:lstStyle/>
                    <a:p>
                      <a:r>
                        <a:rPr lang="en-US" sz="1000"/>
                        <a:t>52</a:t>
                      </a:r>
                    </a:p>
                  </a:txBody>
                  <a:tcPr/>
                </a:tc>
                <a:tc>
                  <a:txBody>
                    <a:bodyPr/>
                    <a:lstStyle/>
                    <a:p>
                      <a:r>
                        <a:rPr lang="en-US" sz="1000"/>
                        <a:t>6</a:t>
                      </a:r>
                    </a:p>
                  </a:txBody>
                  <a:tcPr/>
                </a:tc>
                <a:tc>
                  <a:txBody>
                    <a:bodyPr/>
                    <a:lstStyle/>
                    <a:p>
                      <a:r>
                        <a:rPr lang="en-US" sz="1000"/>
                        <a:t>1.4500 %</a:t>
                      </a:r>
                    </a:p>
                  </a:txBody>
                  <a:tcPr/>
                </a:tc>
                <a:tc>
                  <a:txBody>
                    <a:bodyPr/>
                    <a:lstStyle/>
                    <a:p>
                      <a:r>
                        <a:rPr lang="en-US" sz="1000"/>
                        <a:t>Photo</a:t>
                      </a:r>
                    </a:p>
                  </a:txBody>
                  <a:tcPr/>
                </a:tc>
                <a:extLst>
                  <a:ext uri="{0D108BD9-81ED-4DB2-BD59-A6C34878D82A}">
                    <a16:rowId xmlns:a16="http://schemas.microsoft.com/office/drawing/2014/main" val="3927232293"/>
                  </a:ext>
                </a:extLst>
              </a:tr>
            </a:tbl>
          </a:graphicData>
        </a:graphic>
      </p:graphicFrame>
      <p:sp>
        <p:nvSpPr>
          <p:cNvPr id="4" name="Text Placeholder 3">
            <a:extLst>
              <a:ext uri="{FF2B5EF4-FFF2-40B4-BE49-F238E27FC236}">
                <a16:creationId xmlns:a16="http://schemas.microsoft.com/office/drawing/2014/main" id="{05754002-067B-4B0A-9A4E-34795BD2C38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81181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90F2-8064-41E5-A97E-B6125F242692}"/>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34EB3FD4-73D4-4243-80CF-F6897DDC45AC}"/>
              </a:ext>
            </a:extLst>
          </p:cNvPr>
          <p:cNvGraphicFramePr>
            <a:graphicFrameLocks noGrp="1"/>
          </p:cNvGraphicFramePr>
          <p:nvPr>
            <p:ph type="tbl" sz="quarter" idx="13"/>
            <p:extLst>
              <p:ext uri="{D42A27DB-BD31-4B8C-83A1-F6EECF244321}">
                <p14:modId xmlns:p14="http://schemas.microsoft.com/office/powerpoint/2010/main" val="109366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363000"/>
                    </a:ext>
                  </a:extLst>
                </a:gridCol>
                <a:gridCol w="699516">
                  <a:extLst>
                    <a:ext uri="{9D8B030D-6E8A-4147-A177-3AD203B41FA5}">
                      <a16:colId xmlns:a16="http://schemas.microsoft.com/office/drawing/2014/main" val="1412005312"/>
                    </a:ext>
                  </a:extLst>
                </a:gridCol>
                <a:gridCol w="699516">
                  <a:extLst>
                    <a:ext uri="{9D8B030D-6E8A-4147-A177-3AD203B41FA5}">
                      <a16:colId xmlns:a16="http://schemas.microsoft.com/office/drawing/2014/main" val="3162799007"/>
                    </a:ext>
                  </a:extLst>
                </a:gridCol>
                <a:gridCol w="658368">
                  <a:extLst>
                    <a:ext uri="{9D8B030D-6E8A-4147-A177-3AD203B41FA5}">
                      <a16:colId xmlns:a16="http://schemas.microsoft.com/office/drawing/2014/main" val="3721740959"/>
                    </a:ext>
                  </a:extLst>
                </a:gridCol>
                <a:gridCol w="658368">
                  <a:extLst>
                    <a:ext uri="{9D8B030D-6E8A-4147-A177-3AD203B41FA5}">
                      <a16:colId xmlns:a16="http://schemas.microsoft.com/office/drawing/2014/main" val="1664290580"/>
                    </a:ext>
                  </a:extLst>
                </a:gridCol>
                <a:gridCol w="658368">
                  <a:extLst>
                    <a:ext uri="{9D8B030D-6E8A-4147-A177-3AD203B41FA5}">
                      <a16:colId xmlns:a16="http://schemas.microsoft.com/office/drawing/2014/main" val="47497470"/>
                    </a:ext>
                  </a:extLst>
                </a:gridCol>
                <a:gridCol w="699516">
                  <a:extLst>
                    <a:ext uri="{9D8B030D-6E8A-4147-A177-3AD203B41FA5}">
                      <a16:colId xmlns:a16="http://schemas.microsoft.com/office/drawing/2014/main" val="3107855842"/>
                    </a:ext>
                  </a:extLst>
                </a:gridCol>
                <a:gridCol w="699516">
                  <a:extLst>
                    <a:ext uri="{9D8B030D-6E8A-4147-A177-3AD203B41FA5}">
                      <a16:colId xmlns:a16="http://schemas.microsoft.com/office/drawing/2014/main" val="1370241724"/>
                    </a:ext>
                  </a:extLst>
                </a:gridCol>
                <a:gridCol w="699516">
                  <a:extLst>
                    <a:ext uri="{9D8B030D-6E8A-4147-A177-3AD203B41FA5}">
                      <a16:colId xmlns:a16="http://schemas.microsoft.com/office/drawing/2014/main" val="335250244"/>
                    </a:ext>
                  </a:extLst>
                </a:gridCol>
                <a:gridCol w="658368">
                  <a:extLst>
                    <a:ext uri="{9D8B030D-6E8A-4147-A177-3AD203B41FA5}">
                      <a16:colId xmlns:a16="http://schemas.microsoft.com/office/drawing/2014/main" val="3788405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13043375"/>
                  </a:ext>
                </a:extLst>
              </a:tr>
              <a:tr h="370840">
                <a:tc>
                  <a:txBody>
                    <a:bodyPr/>
                    <a:lstStyle/>
                    <a:p>
                      <a:r>
                        <a:rPr lang="en-US" sz="1000"/>
                        <a:t>tmna_services</a:t>
                      </a:r>
                    </a:p>
                  </a:txBody>
                  <a:tcPr/>
                </a:tc>
                <a:tc>
                  <a:txBody>
                    <a:bodyPr/>
                    <a:lstStyle/>
                    <a:p>
                      <a:r>
                        <a:rPr lang="en-US" sz="1000"/>
                        <a:t>352</a:t>
                      </a:r>
                    </a:p>
                  </a:txBody>
                  <a:tcPr/>
                </a:tc>
                <a:tc>
                  <a:txBody>
                    <a:bodyPr/>
                    <a:lstStyle/>
                    <a:p>
                      <a:r>
                        <a:rPr lang="en-US" sz="1000"/>
                        <a:t>1</a:t>
                      </a:r>
                    </a:p>
                  </a:txBody>
                  <a:tcPr/>
                </a:tc>
                <a:tc>
                  <a:txBody>
                    <a:bodyPr/>
                    <a:lstStyle/>
                    <a:p>
                      <a:r>
                        <a:rPr lang="en-US" sz="1000"/>
                        <a:t>7</a:t>
                      </a:r>
                    </a:p>
                  </a:txBody>
                  <a:tcPr/>
                </a:tc>
                <a:tc>
                  <a:txBody>
                    <a:bodyPr/>
                    <a:lstStyle/>
                    <a:p>
                      <a:r>
                        <a:rPr lang="en-US" sz="1000"/>
                        <a:t>3</a:t>
                      </a:r>
                    </a:p>
                  </a:txBody>
                  <a:tcPr/>
                </a:tc>
                <a:tc>
                  <a:txBody>
                    <a:bodyPr/>
                    <a:lstStyle/>
                    <a:p>
                      <a:r>
                        <a:rPr lang="en-US" sz="1000"/>
                        <a:t>1</a:t>
                      </a:r>
                    </a:p>
                  </a:txBody>
                  <a:tcPr/>
                </a:tc>
                <a:tc>
                  <a:txBody>
                    <a:bodyPr/>
                    <a:lstStyle/>
                    <a:p>
                      <a:r>
                        <a:rPr lang="en-US" sz="1000"/>
                        <a:t>11</a:t>
                      </a:r>
                    </a:p>
                  </a:txBody>
                  <a:tcPr/>
                </a:tc>
                <a:tc>
                  <a:txBody>
                    <a:bodyPr/>
                    <a:lstStyle/>
                    <a:p>
                      <a:r>
                        <a:rPr lang="en-US" sz="1000"/>
                        <a:t>301</a:t>
                      </a:r>
                    </a:p>
                  </a:txBody>
                  <a:tcPr/>
                </a:tc>
                <a:tc>
                  <a:txBody>
                    <a:bodyPr/>
                    <a:lstStyle/>
                    <a:p>
                      <a:r>
                        <a:rPr lang="en-US" sz="1000"/>
                        <a:t>22</a:t>
                      </a:r>
                    </a:p>
                  </a:txBody>
                  <a:tcPr/>
                </a:tc>
                <a:tc>
                  <a:txBody>
                    <a:bodyPr/>
                    <a:lstStyle/>
                    <a:p>
                      <a:r>
                        <a:rPr lang="en-US" sz="1000"/>
                        <a:t>8.3657 %</a:t>
                      </a:r>
                    </a:p>
                  </a:txBody>
                  <a:tcPr/>
                </a:tc>
                <a:extLst>
                  <a:ext uri="{0D108BD9-81ED-4DB2-BD59-A6C34878D82A}">
                    <a16:rowId xmlns:a16="http://schemas.microsoft.com/office/drawing/2014/main" val="1147465357"/>
                  </a:ext>
                </a:extLst>
              </a:tr>
            </a:tbl>
          </a:graphicData>
        </a:graphic>
      </p:graphicFrame>
      <p:sp>
        <p:nvSpPr>
          <p:cNvPr id="4" name="Text Placeholder 3">
            <a:extLst>
              <a:ext uri="{FF2B5EF4-FFF2-40B4-BE49-F238E27FC236}">
                <a16:creationId xmlns:a16="http://schemas.microsoft.com/office/drawing/2014/main" id="{FED2141C-A98E-49F7-BFAB-86C867CCEEC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8975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EB0D-ECA9-4510-B1E5-E8DAC4A35DB5}"/>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33C34BFD-F0B6-4D64-8070-B697CA3EB6AE}"/>
              </a:ext>
            </a:extLst>
          </p:cNvPr>
          <p:cNvGraphicFramePr>
            <a:graphicFrameLocks noGrp="1"/>
          </p:cNvGraphicFramePr>
          <p:nvPr>
            <p:ph type="chart" sz="quarter" idx="13"/>
            <p:extLst>
              <p:ext uri="{D42A27DB-BD31-4B8C-83A1-F6EECF244321}">
                <p14:modId xmlns:p14="http://schemas.microsoft.com/office/powerpoint/2010/main" val="79045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90E92-9498-488C-A4CC-4E6AE825E33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71607F4-7984-4A76-B013-C954CC9152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90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E0C0F-24C8-4AD1-B4EE-37B4378A743E}"/>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74CD3314-4043-4E12-BAF8-0742108DD2DF}"/>
              </a:ext>
            </a:extLst>
          </p:cNvPr>
          <p:cNvGraphicFramePr>
            <a:graphicFrameLocks noGrp="1"/>
          </p:cNvGraphicFramePr>
          <p:nvPr>
            <p:ph type="chart" sz="quarter" idx="13"/>
            <p:extLst>
              <p:ext uri="{D42A27DB-BD31-4B8C-83A1-F6EECF244321}">
                <p14:modId xmlns:p14="http://schemas.microsoft.com/office/powerpoint/2010/main" val="2312487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30BD04-0CFD-4671-B3A4-A77A25DE82F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53926BC-40F9-4A8B-B219-049693004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568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8266D-071D-499E-8A56-0A5865623F15}"/>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74C09B31-1839-479C-BBBC-40E83745B684}"/>
              </a:ext>
            </a:extLst>
          </p:cNvPr>
          <p:cNvGraphicFramePr>
            <a:graphicFrameLocks noGrp="1"/>
          </p:cNvGraphicFramePr>
          <p:nvPr>
            <p:ph type="tbl" sz="quarter" idx="13"/>
            <p:extLst>
              <p:ext uri="{D42A27DB-BD31-4B8C-83A1-F6EECF244321}">
                <p14:modId xmlns:p14="http://schemas.microsoft.com/office/powerpoint/2010/main" val="174256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76894631"/>
                    </a:ext>
                  </a:extLst>
                </a:gridCol>
                <a:gridCol w="987552">
                  <a:extLst>
                    <a:ext uri="{9D8B030D-6E8A-4147-A177-3AD203B41FA5}">
                      <a16:colId xmlns:a16="http://schemas.microsoft.com/office/drawing/2014/main" val="1733975049"/>
                    </a:ext>
                  </a:extLst>
                </a:gridCol>
                <a:gridCol w="987552">
                  <a:extLst>
                    <a:ext uri="{9D8B030D-6E8A-4147-A177-3AD203B41FA5}">
                      <a16:colId xmlns:a16="http://schemas.microsoft.com/office/drawing/2014/main" val="665088243"/>
                    </a:ext>
                  </a:extLst>
                </a:gridCol>
                <a:gridCol w="987552">
                  <a:extLst>
                    <a:ext uri="{9D8B030D-6E8A-4147-A177-3AD203B41FA5}">
                      <a16:colId xmlns:a16="http://schemas.microsoft.com/office/drawing/2014/main" val="1193571042"/>
                    </a:ext>
                  </a:extLst>
                </a:gridCol>
                <a:gridCol w="987552">
                  <a:extLst>
                    <a:ext uri="{9D8B030D-6E8A-4147-A177-3AD203B41FA5}">
                      <a16:colId xmlns:a16="http://schemas.microsoft.com/office/drawing/2014/main" val="130395754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64059489"/>
                  </a:ext>
                </a:extLst>
              </a:tr>
              <a:tr h="370840">
                <a:tc>
                  <a:txBody>
                    <a:bodyPr/>
                    <a:lstStyle/>
                    <a:p>
                      <a:r>
                        <a:rPr lang="en-US" sz="1000" b="1"/>
                        <a:t>tmna_services - 2018-12-04 16:05:41 </a:t>
                      </a:r>
                      <a:r>
                        <a:rPr lang="en-US" sz="1000"/>
                        <a:t>
 HOLIDAY GIVEAWAY‼️With the holidays quickly approaching, TMNAS is giving away an #Amazon gift card to one lucky winner! To enter: like this post and our last THREE posts and comment with what is on your holiday wish list this year 📝🎁❄️Winner will be announced on 12/13. #giveaway #contest #holidaygiveaway #giveawaycontest #contestgiveaway #giveaways</a:t>
                      </a:r>
                    </a:p>
                  </a:txBody>
                  <a:tcPr/>
                </a:tc>
                <a:tc>
                  <a:txBody>
                    <a:bodyPr/>
                    <a:lstStyle/>
                    <a:p>
                      <a:r>
                        <a:rPr lang="en-US" sz="1000"/>
                        <a:t>27</a:t>
                      </a:r>
                    </a:p>
                  </a:txBody>
                  <a:tcPr/>
                </a:tc>
                <a:tc>
                  <a:txBody>
                    <a:bodyPr/>
                    <a:lstStyle/>
                    <a:p>
                      <a:r>
                        <a:rPr lang="en-US" sz="1000"/>
                        <a:t>14</a:t>
                      </a:r>
                    </a:p>
                  </a:txBody>
                  <a:tcPr/>
                </a:tc>
                <a:tc>
                  <a:txBody>
                    <a:bodyPr/>
                    <a:lstStyle/>
                    <a:p>
                      <a:r>
                        <a:rPr lang="en-US" sz="1000"/>
                        <a:t>11.7816 %</a:t>
                      </a:r>
                    </a:p>
                  </a:txBody>
                  <a:tcPr/>
                </a:tc>
                <a:tc>
                  <a:txBody>
                    <a:bodyPr/>
                    <a:lstStyle/>
                    <a:p>
                      <a:r>
                        <a:rPr lang="en-US" sz="1000"/>
                        <a:t>Image</a:t>
                      </a:r>
                    </a:p>
                  </a:txBody>
                  <a:tcPr/>
                </a:tc>
                <a:extLst>
                  <a:ext uri="{0D108BD9-81ED-4DB2-BD59-A6C34878D82A}">
                    <a16:rowId xmlns:a16="http://schemas.microsoft.com/office/drawing/2014/main" val="254524455"/>
                  </a:ext>
                </a:extLst>
              </a:tr>
              <a:tr h="370840">
                <a:tc>
                  <a:txBody>
                    <a:bodyPr/>
                    <a:lstStyle/>
                    <a:p>
                      <a:r>
                        <a:rPr lang="en-US" sz="1000" b="1"/>
                        <a:t>tmna_services - 2018-12-05 15:09:28 </a:t>
                      </a:r>
                      <a:r>
                        <a:rPr lang="en-US" sz="1000"/>
                        <a:t>
 TMNAS attended the 2018 Best Places to Work in PA event at the Lancaster County Convention Center last week. One hundred companies were recognized, and we are pleased to announce that of the 29 large companies that were honored, TMNAS ranked 11th! 👏Thank you to our employees for truly making TMNAS a great place to work!! #bestplacestowork #bestplacestoworkpa #bestplacespa #pennsylvania #experiencetmnas</a:t>
                      </a:r>
                    </a:p>
                  </a:txBody>
                  <a:tcPr/>
                </a:tc>
                <a:tc>
                  <a:txBody>
                    <a:bodyPr/>
                    <a:lstStyle/>
                    <a:p>
                      <a:r>
                        <a:rPr lang="en-US" sz="1000"/>
                        <a:t>39</a:t>
                      </a:r>
                    </a:p>
                  </a:txBody>
                  <a:tcPr/>
                </a:tc>
                <a:tc>
                  <a:txBody>
                    <a:bodyPr/>
                    <a:lstStyle/>
                    <a:p>
                      <a:r>
                        <a:rPr lang="en-US" sz="1000"/>
                        <a:t>1</a:t>
                      </a:r>
                    </a:p>
                  </a:txBody>
                  <a:tcPr/>
                </a:tc>
                <a:tc>
                  <a:txBody>
                    <a:bodyPr/>
                    <a:lstStyle/>
                    <a:p>
                      <a:r>
                        <a:rPr lang="en-US" sz="1000"/>
                        <a:t>11.4613 %</a:t>
                      </a:r>
                    </a:p>
                  </a:txBody>
                  <a:tcPr/>
                </a:tc>
                <a:tc>
                  <a:txBody>
                    <a:bodyPr/>
                    <a:lstStyle/>
                    <a:p>
                      <a:r>
                        <a:rPr lang="en-US" sz="1000"/>
                        <a:t>Image</a:t>
                      </a:r>
                    </a:p>
                  </a:txBody>
                  <a:tcPr/>
                </a:tc>
                <a:extLst>
                  <a:ext uri="{0D108BD9-81ED-4DB2-BD59-A6C34878D82A}">
                    <a16:rowId xmlns:a16="http://schemas.microsoft.com/office/drawing/2014/main" val="4283841549"/>
                  </a:ext>
                </a:extLst>
              </a:tr>
              <a:tr h="370840">
                <a:tc>
                  <a:txBody>
                    <a:bodyPr/>
                    <a:lstStyle/>
                    <a:p>
                      <a:r>
                        <a:rPr lang="en-US" sz="1000" b="1"/>
                        <a:t>tmna_services - 2018-12-11 15:08:07 </a:t>
                      </a:r>
                      <a:r>
                        <a:rPr lang="en-US" sz="1000"/>
                        <a:t>
 Last Friday, TMNAS hosted our Annual Awards Reception to celebrate the holidays and a fantastic 2018! Delicious food (thank you sagecatering_philly), good drinks, and even better company! A big CONGRATULATIONS to our Annual Award winners!!! 🌟❄️🏆#experiencetmnas</a:t>
                      </a:r>
                    </a:p>
                  </a:txBody>
                  <a:tcPr/>
                </a:tc>
                <a:tc>
                  <a:txBody>
                    <a:bodyPr/>
                    <a:lstStyle/>
                    <a:p>
                      <a:r>
                        <a:rPr lang="en-US" sz="1000"/>
                        <a:t>35</a:t>
                      </a:r>
                    </a:p>
                  </a:txBody>
                  <a:tcPr/>
                </a:tc>
                <a:tc>
                  <a:txBody>
                    <a:bodyPr/>
                    <a:lstStyle/>
                    <a:p>
                      <a:r>
                        <a:rPr lang="en-US" sz="1000"/>
                        <a:t>1</a:t>
                      </a:r>
                    </a:p>
                  </a:txBody>
                  <a:tcPr/>
                </a:tc>
                <a:tc>
                  <a:txBody>
                    <a:bodyPr/>
                    <a:lstStyle/>
                    <a:p>
                      <a:r>
                        <a:rPr lang="en-US" sz="1000"/>
                        <a:t>10.2857 %</a:t>
                      </a:r>
                    </a:p>
                  </a:txBody>
                  <a:tcPr/>
                </a:tc>
                <a:tc>
                  <a:txBody>
                    <a:bodyPr/>
                    <a:lstStyle/>
                    <a:p>
                      <a:r>
                        <a:rPr lang="en-US" sz="1000"/>
                        <a:t>Carousel</a:t>
                      </a:r>
                    </a:p>
                  </a:txBody>
                  <a:tcPr/>
                </a:tc>
                <a:extLst>
                  <a:ext uri="{0D108BD9-81ED-4DB2-BD59-A6C34878D82A}">
                    <a16:rowId xmlns:a16="http://schemas.microsoft.com/office/drawing/2014/main" val="2669586147"/>
                  </a:ext>
                </a:extLst>
              </a:tr>
              <a:tr h="370840">
                <a:tc>
                  <a:txBody>
                    <a:bodyPr/>
                    <a:lstStyle/>
                    <a:p>
                      <a:r>
                        <a:rPr lang="en-US" sz="1000" b="1"/>
                        <a:t>tmna_services - 2018-12-12 15:41:54 </a:t>
                      </a:r>
                      <a:r>
                        <a:rPr lang="en-US" sz="1000"/>
                        <a:t>
 Please help us welcome our newest hires to TMNAS! We are excited to have you all join the team! #newhireorientation #jobgoals #employeeappreciation #experiencetmnas</a:t>
                      </a:r>
                    </a:p>
                  </a:txBody>
                  <a:tcPr/>
                </a:tc>
                <a:tc>
                  <a:txBody>
                    <a:bodyPr/>
                    <a:lstStyle/>
                    <a:p>
                      <a:r>
                        <a:rPr lang="en-US" sz="1000"/>
                        <a:t>34</a:t>
                      </a:r>
                    </a:p>
                  </a:txBody>
                  <a:tcPr/>
                </a:tc>
                <a:tc>
                  <a:txBody>
                    <a:bodyPr/>
                    <a:lstStyle/>
                    <a:p>
                      <a:r>
                        <a:rPr lang="en-US" sz="1000"/>
                        <a:t>1</a:t>
                      </a:r>
                    </a:p>
                  </a:txBody>
                  <a:tcPr/>
                </a:tc>
                <a:tc>
                  <a:txBody>
                    <a:bodyPr/>
                    <a:lstStyle/>
                    <a:p>
                      <a:r>
                        <a:rPr lang="en-US" sz="1000"/>
                        <a:t>10.0287 %</a:t>
                      </a:r>
                    </a:p>
                  </a:txBody>
                  <a:tcPr/>
                </a:tc>
                <a:tc>
                  <a:txBody>
                    <a:bodyPr/>
                    <a:lstStyle/>
                    <a:p>
                      <a:r>
                        <a:rPr lang="en-US" sz="1000"/>
                        <a:t>Image</a:t>
                      </a:r>
                    </a:p>
                  </a:txBody>
                  <a:tcPr/>
                </a:tc>
                <a:extLst>
                  <a:ext uri="{0D108BD9-81ED-4DB2-BD59-A6C34878D82A}">
                    <a16:rowId xmlns:a16="http://schemas.microsoft.com/office/drawing/2014/main" val="2843387647"/>
                  </a:ext>
                </a:extLst>
              </a:tr>
              <a:tr h="370840">
                <a:tc>
                  <a:txBody>
                    <a:bodyPr/>
                    <a:lstStyle/>
                    <a:p>
                      <a:r>
                        <a:rPr lang="en-US" sz="1000" b="1"/>
                        <a:t>tmna_services - 2018-12-17 16:12:49 </a:t>
                      </a:r>
                      <a:r>
                        <a:rPr lang="en-US" sz="1000"/>
                        <a:t>
 TMNAS employees showing off their most festive, “ugly” holiday sweaters for our ugly sweater contest! Good luck to all participants! #uglysweatercontest #uglysweater #funatwork #holidayseason #experiencetmnas</a:t>
                      </a:r>
                    </a:p>
                  </a:txBody>
                  <a:tcPr/>
                </a:tc>
                <a:tc>
                  <a:txBody>
                    <a:bodyPr/>
                    <a:lstStyle/>
                    <a:p>
                      <a:r>
                        <a:rPr lang="en-US" sz="1000"/>
                        <a:t>31</a:t>
                      </a:r>
                    </a:p>
                  </a:txBody>
                  <a:tcPr/>
                </a:tc>
                <a:tc>
                  <a:txBody>
                    <a:bodyPr/>
                    <a:lstStyle/>
                    <a:p>
                      <a:r>
                        <a:rPr lang="en-US" sz="1000"/>
                        <a:t>0</a:t>
                      </a:r>
                    </a:p>
                  </a:txBody>
                  <a:tcPr/>
                </a:tc>
                <a:tc>
                  <a:txBody>
                    <a:bodyPr/>
                    <a:lstStyle/>
                    <a:p>
                      <a:r>
                        <a:rPr lang="en-US" sz="1000"/>
                        <a:t>8.7571 %</a:t>
                      </a:r>
                    </a:p>
                  </a:txBody>
                  <a:tcPr/>
                </a:tc>
                <a:tc>
                  <a:txBody>
                    <a:bodyPr/>
                    <a:lstStyle/>
                    <a:p>
                      <a:r>
                        <a:rPr lang="en-US" sz="1000"/>
                        <a:t>Image</a:t>
                      </a:r>
                    </a:p>
                  </a:txBody>
                  <a:tcPr/>
                </a:tc>
                <a:extLst>
                  <a:ext uri="{0D108BD9-81ED-4DB2-BD59-A6C34878D82A}">
                    <a16:rowId xmlns:a16="http://schemas.microsoft.com/office/drawing/2014/main" val="3767364709"/>
                  </a:ext>
                </a:extLst>
              </a:tr>
            </a:tbl>
          </a:graphicData>
        </a:graphic>
      </p:graphicFrame>
      <p:sp>
        <p:nvSpPr>
          <p:cNvPr id="4" name="Text Placeholder 3">
            <a:extLst>
              <a:ext uri="{FF2B5EF4-FFF2-40B4-BE49-F238E27FC236}">
                <a16:creationId xmlns:a16="http://schemas.microsoft.com/office/drawing/2014/main" id="{911D30A5-35B4-4AD7-8AFE-9DAD52C405B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67907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1455-306D-4DDA-8B44-E03FF20AC431}"/>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E1366E6-CAAA-4B05-8937-0C909F415152}"/>
              </a:ext>
            </a:extLst>
          </p:cNvPr>
          <p:cNvGraphicFramePr>
            <a:graphicFrameLocks noGrp="1"/>
          </p:cNvGraphicFramePr>
          <p:nvPr>
            <p:ph type="tbl" sz="quarter" idx="13"/>
            <p:extLst>
              <p:ext uri="{D42A27DB-BD31-4B8C-83A1-F6EECF244321}">
                <p14:modId xmlns:p14="http://schemas.microsoft.com/office/powerpoint/2010/main" val="5068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329965610"/>
                    </a:ext>
                  </a:extLst>
                </a:gridCol>
                <a:gridCol w="411480">
                  <a:extLst>
                    <a:ext uri="{9D8B030D-6E8A-4147-A177-3AD203B41FA5}">
                      <a16:colId xmlns:a16="http://schemas.microsoft.com/office/drawing/2014/main" val="147105653"/>
                    </a:ext>
                  </a:extLst>
                </a:gridCol>
                <a:gridCol w="304495">
                  <a:extLst>
                    <a:ext uri="{9D8B030D-6E8A-4147-A177-3AD203B41FA5}">
                      <a16:colId xmlns:a16="http://schemas.microsoft.com/office/drawing/2014/main" val="4161518360"/>
                    </a:ext>
                  </a:extLst>
                </a:gridCol>
                <a:gridCol w="304495">
                  <a:extLst>
                    <a:ext uri="{9D8B030D-6E8A-4147-A177-3AD203B41FA5}">
                      <a16:colId xmlns:a16="http://schemas.microsoft.com/office/drawing/2014/main" val="2442813952"/>
                    </a:ext>
                  </a:extLst>
                </a:gridCol>
                <a:gridCol w="304495">
                  <a:extLst>
                    <a:ext uri="{9D8B030D-6E8A-4147-A177-3AD203B41FA5}">
                      <a16:colId xmlns:a16="http://schemas.microsoft.com/office/drawing/2014/main" val="3614080878"/>
                    </a:ext>
                  </a:extLst>
                </a:gridCol>
                <a:gridCol w="304495">
                  <a:extLst>
                    <a:ext uri="{9D8B030D-6E8A-4147-A177-3AD203B41FA5}">
                      <a16:colId xmlns:a16="http://schemas.microsoft.com/office/drawing/2014/main" val="1077274933"/>
                    </a:ext>
                  </a:extLst>
                </a:gridCol>
                <a:gridCol w="304495">
                  <a:extLst>
                    <a:ext uri="{9D8B030D-6E8A-4147-A177-3AD203B41FA5}">
                      <a16:colId xmlns:a16="http://schemas.microsoft.com/office/drawing/2014/main" val="864631239"/>
                    </a:ext>
                  </a:extLst>
                </a:gridCol>
                <a:gridCol w="304495">
                  <a:extLst>
                    <a:ext uri="{9D8B030D-6E8A-4147-A177-3AD203B41FA5}">
                      <a16:colId xmlns:a16="http://schemas.microsoft.com/office/drawing/2014/main" val="798830943"/>
                    </a:ext>
                  </a:extLst>
                </a:gridCol>
                <a:gridCol w="304495">
                  <a:extLst>
                    <a:ext uri="{9D8B030D-6E8A-4147-A177-3AD203B41FA5}">
                      <a16:colId xmlns:a16="http://schemas.microsoft.com/office/drawing/2014/main" val="561178076"/>
                    </a:ext>
                  </a:extLst>
                </a:gridCol>
                <a:gridCol w="304495">
                  <a:extLst>
                    <a:ext uri="{9D8B030D-6E8A-4147-A177-3AD203B41FA5}">
                      <a16:colId xmlns:a16="http://schemas.microsoft.com/office/drawing/2014/main" val="2595474593"/>
                    </a:ext>
                  </a:extLst>
                </a:gridCol>
                <a:gridCol w="304495">
                  <a:extLst>
                    <a:ext uri="{9D8B030D-6E8A-4147-A177-3AD203B41FA5}">
                      <a16:colId xmlns:a16="http://schemas.microsoft.com/office/drawing/2014/main" val="822456846"/>
                    </a:ext>
                  </a:extLst>
                </a:gridCol>
                <a:gridCol w="304495">
                  <a:extLst>
                    <a:ext uri="{9D8B030D-6E8A-4147-A177-3AD203B41FA5}">
                      <a16:colId xmlns:a16="http://schemas.microsoft.com/office/drawing/2014/main" val="1678540600"/>
                    </a:ext>
                  </a:extLst>
                </a:gridCol>
                <a:gridCol w="304495">
                  <a:extLst>
                    <a:ext uri="{9D8B030D-6E8A-4147-A177-3AD203B41FA5}">
                      <a16:colId xmlns:a16="http://schemas.microsoft.com/office/drawing/2014/main" val="3537128921"/>
                    </a:ext>
                  </a:extLst>
                </a:gridCol>
                <a:gridCol w="304495">
                  <a:extLst>
                    <a:ext uri="{9D8B030D-6E8A-4147-A177-3AD203B41FA5}">
                      <a16:colId xmlns:a16="http://schemas.microsoft.com/office/drawing/2014/main" val="1606643173"/>
                    </a:ext>
                  </a:extLst>
                </a:gridCol>
                <a:gridCol w="304495">
                  <a:extLst>
                    <a:ext uri="{9D8B030D-6E8A-4147-A177-3AD203B41FA5}">
                      <a16:colId xmlns:a16="http://schemas.microsoft.com/office/drawing/2014/main" val="4227165101"/>
                    </a:ext>
                  </a:extLst>
                </a:gridCol>
                <a:gridCol w="304495">
                  <a:extLst>
                    <a:ext uri="{9D8B030D-6E8A-4147-A177-3AD203B41FA5}">
                      <a16:colId xmlns:a16="http://schemas.microsoft.com/office/drawing/2014/main" val="1177729742"/>
                    </a:ext>
                  </a:extLst>
                </a:gridCol>
                <a:gridCol w="304495">
                  <a:extLst>
                    <a:ext uri="{9D8B030D-6E8A-4147-A177-3AD203B41FA5}">
                      <a16:colId xmlns:a16="http://schemas.microsoft.com/office/drawing/2014/main" val="3112500202"/>
                    </a:ext>
                  </a:extLst>
                </a:gridCol>
                <a:gridCol w="304495">
                  <a:extLst>
                    <a:ext uri="{9D8B030D-6E8A-4147-A177-3AD203B41FA5}">
                      <a16:colId xmlns:a16="http://schemas.microsoft.com/office/drawing/2014/main" val="4172606484"/>
                    </a:ext>
                  </a:extLst>
                </a:gridCol>
                <a:gridCol w="304495">
                  <a:extLst>
                    <a:ext uri="{9D8B030D-6E8A-4147-A177-3AD203B41FA5}">
                      <a16:colId xmlns:a16="http://schemas.microsoft.com/office/drawing/2014/main" val="3281005796"/>
                    </a:ext>
                  </a:extLst>
                </a:gridCol>
                <a:gridCol w="304495">
                  <a:extLst>
                    <a:ext uri="{9D8B030D-6E8A-4147-A177-3AD203B41FA5}">
                      <a16:colId xmlns:a16="http://schemas.microsoft.com/office/drawing/2014/main" val="1754621099"/>
                    </a:ext>
                  </a:extLst>
                </a:gridCol>
                <a:gridCol w="304495">
                  <a:extLst>
                    <a:ext uri="{9D8B030D-6E8A-4147-A177-3AD203B41FA5}">
                      <a16:colId xmlns:a16="http://schemas.microsoft.com/office/drawing/2014/main" val="4288432495"/>
                    </a:ext>
                  </a:extLst>
                </a:gridCol>
                <a:gridCol w="304495">
                  <a:extLst>
                    <a:ext uri="{9D8B030D-6E8A-4147-A177-3AD203B41FA5}">
                      <a16:colId xmlns:a16="http://schemas.microsoft.com/office/drawing/2014/main" val="1945230374"/>
                    </a:ext>
                  </a:extLst>
                </a:gridCol>
                <a:gridCol w="304495">
                  <a:extLst>
                    <a:ext uri="{9D8B030D-6E8A-4147-A177-3AD203B41FA5}">
                      <a16:colId xmlns:a16="http://schemas.microsoft.com/office/drawing/2014/main" val="2866409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8548111"/>
                  </a:ext>
                </a:extLst>
              </a:tr>
              <a:tr h="370840">
                <a:tc>
                  <a:txBody>
                    <a:bodyPr/>
                    <a:lstStyle/>
                    <a:p>
                      <a:r>
                        <a:rPr lang="en-US" sz="1000"/>
                        <a:t>TMNAS</a:t>
                      </a:r>
                    </a:p>
                  </a:txBody>
                  <a:tcPr/>
                </a:tc>
                <a:tc>
                  <a:txBody>
                    <a:bodyPr/>
                    <a:lstStyle/>
                    <a:p>
                      <a:r>
                        <a:rPr lang="en-US" sz="1000"/>
                        <a:t>34</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18.7500 %</a:t>
                      </a:r>
                    </a:p>
                  </a:txBody>
                  <a:tcPr/>
                </a:tc>
                <a:tc>
                  <a:txBody>
                    <a:bodyPr/>
                    <a:lstStyle/>
                    <a:p>
                      <a:r>
                        <a:rPr lang="en-US" sz="1000"/>
                        <a:t>0.0 %</a:t>
                      </a:r>
                    </a:p>
                  </a:txBody>
                  <a:tcPr/>
                </a:tc>
                <a:extLst>
                  <a:ext uri="{0D108BD9-81ED-4DB2-BD59-A6C34878D82A}">
                    <a16:rowId xmlns:a16="http://schemas.microsoft.com/office/drawing/2014/main" val="1020786824"/>
                  </a:ext>
                </a:extLst>
              </a:tr>
            </a:tbl>
          </a:graphicData>
        </a:graphic>
      </p:graphicFrame>
      <p:sp>
        <p:nvSpPr>
          <p:cNvPr id="4" name="Text Placeholder 3">
            <a:extLst>
              <a:ext uri="{FF2B5EF4-FFF2-40B4-BE49-F238E27FC236}">
                <a16:creationId xmlns:a16="http://schemas.microsoft.com/office/drawing/2014/main" id="{A82A6E67-9E78-4544-97FE-CC374024D91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54954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549B8-28BA-4BA2-A2C5-6BFE44624DCA}"/>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B477F689-54A7-43C7-94BC-8AF5A55DEED4}"/>
              </a:ext>
            </a:extLst>
          </p:cNvPr>
          <p:cNvGraphicFramePr>
            <a:graphicFrameLocks noGrp="1"/>
          </p:cNvGraphicFramePr>
          <p:nvPr>
            <p:ph type="tbl" sz="quarter" idx="13"/>
            <p:extLst>
              <p:ext uri="{D42A27DB-BD31-4B8C-83A1-F6EECF244321}">
                <p14:modId xmlns:p14="http://schemas.microsoft.com/office/powerpoint/2010/main" val="275247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7478291"/>
                    </a:ext>
                  </a:extLst>
                </a:gridCol>
                <a:gridCol w="905256">
                  <a:extLst>
                    <a:ext uri="{9D8B030D-6E8A-4147-A177-3AD203B41FA5}">
                      <a16:colId xmlns:a16="http://schemas.microsoft.com/office/drawing/2014/main" val="1839950700"/>
                    </a:ext>
                  </a:extLst>
                </a:gridCol>
                <a:gridCol w="329184">
                  <a:extLst>
                    <a:ext uri="{9D8B030D-6E8A-4147-A177-3AD203B41FA5}">
                      <a16:colId xmlns:a16="http://schemas.microsoft.com/office/drawing/2014/main" val="199574505"/>
                    </a:ext>
                  </a:extLst>
                </a:gridCol>
                <a:gridCol w="329184">
                  <a:extLst>
                    <a:ext uri="{9D8B030D-6E8A-4147-A177-3AD203B41FA5}">
                      <a16:colId xmlns:a16="http://schemas.microsoft.com/office/drawing/2014/main" val="1869337918"/>
                    </a:ext>
                  </a:extLst>
                </a:gridCol>
                <a:gridCol w="329184">
                  <a:extLst>
                    <a:ext uri="{9D8B030D-6E8A-4147-A177-3AD203B41FA5}">
                      <a16:colId xmlns:a16="http://schemas.microsoft.com/office/drawing/2014/main" val="2689989000"/>
                    </a:ext>
                  </a:extLst>
                </a:gridCol>
                <a:gridCol w="329184">
                  <a:extLst>
                    <a:ext uri="{9D8B030D-6E8A-4147-A177-3AD203B41FA5}">
                      <a16:colId xmlns:a16="http://schemas.microsoft.com/office/drawing/2014/main" val="246558305"/>
                    </a:ext>
                  </a:extLst>
                </a:gridCol>
                <a:gridCol w="329184">
                  <a:extLst>
                    <a:ext uri="{9D8B030D-6E8A-4147-A177-3AD203B41FA5}">
                      <a16:colId xmlns:a16="http://schemas.microsoft.com/office/drawing/2014/main" val="342505125"/>
                    </a:ext>
                  </a:extLst>
                </a:gridCol>
                <a:gridCol w="329184">
                  <a:extLst>
                    <a:ext uri="{9D8B030D-6E8A-4147-A177-3AD203B41FA5}">
                      <a16:colId xmlns:a16="http://schemas.microsoft.com/office/drawing/2014/main" val="2435959845"/>
                    </a:ext>
                  </a:extLst>
                </a:gridCol>
                <a:gridCol w="329184">
                  <a:extLst>
                    <a:ext uri="{9D8B030D-6E8A-4147-A177-3AD203B41FA5}">
                      <a16:colId xmlns:a16="http://schemas.microsoft.com/office/drawing/2014/main" val="2530104233"/>
                    </a:ext>
                  </a:extLst>
                </a:gridCol>
                <a:gridCol w="329184">
                  <a:extLst>
                    <a:ext uri="{9D8B030D-6E8A-4147-A177-3AD203B41FA5}">
                      <a16:colId xmlns:a16="http://schemas.microsoft.com/office/drawing/2014/main" val="2010617051"/>
                    </a:ext>
                  </a:extLst>
                </a:gridCol>
                <a:gridCol w="329184">
                  <a:extLst>
                    <a:ext uri="{9D8B030D-6E8A-4147-A177-3AD203B41FA5}">
                      <a16:colId xmlns:a16="http://schemas.microsoft.com/office/drawing/2014/main" val="4162535092"/>
                    </a:ext>
                  </a:extLst>
                </a:gridCol>
                <a:gridCol w="329184">
                  <a:extLst>
                    <a:ext uri="{9D8B030D-6E8A-4147-A177-3AD203B41FA5}">
                      <a16:colId xmlns:a16="http://schemas.microsoft.com/office/drawing/2014/main" val="3297817486"/>
                    </a:ext>
                  </a:extLst>
                </a:gridCol>
                <a:gridCol w="329184">
                  <a:extLst>
                    <a:ext uri="{9D8B030D-6E8A-4147-A177-3AD203B41FA5}">
                      <a16:colId xmlns:a16="http://schemas.microsoft.com/office/drawing/2014/main" val="425257545"/>
                    </a:ext>
                  </a:extLst>
                </a:gridCol>
                <a:gridCol w="329184">
                  <a:extLst>
                    <a:ext uri="{9D8B030D-6E8A-4147-A177-3AD203B41FA5}">
                      <a16:colId xmlns:a16="http://schemas.microsoft.com/office/drawing/2014/main" val="1923575739"/>
                    </a:ext>
                  </a:extLst>
                </a:gridCol>
                <a:gridCol w="329184">
                  <a:extLst>
                    <a:ext uri="{9D8B030D-6E8A-4147-A177-3AD203B41FA5}">
                      <a16:colId xmlns:a16="http://schemas.microsoft.com/office/drawing/2014/main" val="465236443"/>
                    </a:ext>
                  </a:extLst>
                </a:gridCol>
                <a:gridCol w="329184">
                  <a:extLst>
                    <a:ext uri="{9D8B030D-6E8A-4147-A177-3AD203B41FA5}">
                      <a16:colId xmlns:a16="http://schemas.microsoft.com/office/drawing/2014/main" val="2578205783"/>
                    </a:ext>
                  </a:extLst>
                </a:gridCol>
                <a:gridCol w="329184">
                  <a:extLst>
                    <a:ext uri="{9D8B030D-6E8A-4147-A177-3AD203B41FA5}">
                      <a16:colId xmlns:a16="http://schemas.microsoft.com/office/drawing/2014/main" val="3871741314"/>
                    </a:ext>
                  </a:extLst>
                </a:gridCol>
                <a:gridCol w="329184">
                  <a:extLst>
                    <a:ext uri="{9D8B030D-6E8A-4147-A177-3AD203B41FA5}">
                      <a16:colId xmlns:a16="http://schemas.microsoft.com/office/drawing/2014/main" val="89222013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tc>
                  <a:txBody>
                    <a:bodyPr/>
                    <a:lstStyle/>
                    <a:p>
                      <a:r>
                        <a:rPr lang="en-US" sz="1000"/>
                        <a:t>Spherical Content?</a:t>
                      </a:r>
                    </a:p>
                  </a:txBody>
                  <a:tcPr/>
                </a:tc>
                <a:tc>
                  <a:txBody>
                    <a:bodyPr/>
                    <a:lstStyle/>
                    <a:p>
                      <a:r>
                        <a:rPr lang="en-US" sz="1000"/>
                        <a:t>Sponsored?</a:t>
                      </a:r>
                    </a:p>
                  </a:txBody>
                  <a:tcPr/>
                </a:tc>
                <a:extLst>
                  <a:ext uri="{0D108BD9-81ED-4DB2-BD59-A6C34878D82A}">
                    <a16:rowId xmlns:a16="http://schemas.microsoft.com/office/drawing/2014/main" val="2334022343"/>
                  </a:ext>
                </a:extLst>
              </a:tr>
              <a:tr h="370840">
                <a:tc>
                  <a:txBody>
                    <a:bodyPr/>
                    <a:lstStyle/>
                    <a:p>
                      <a:r>
                        <a:rPr lang="en-US" sz="1000" b="1"/>
                        <a:t> TMNAS - 2018-12-17 17:31:10 </a:t>
                      </a:r>
                      <a:r>
                        <a:rPr lang="en-US" sz="1000"/>
                        <a:t> 
 TMNAS employees showing off their most festive, “ugly” holiday sweaters for our ugly sweater contest! Good luck to all participants! #uglysweatercontest #funatwork #experienceTMNAS</a:t>
                      </a:r>
                    </a:p>
                  </a:txBody>
                  <a:tcPr/>
                </a:tc>
                <a:tc>
                  <a:txBody>
                    <a:bodyPr/>
                    <a:lstStyle/>
                    <a:p>
                      <a:r>
                        <a:rPr lang="en-US" sz="1000"/>
                        <a:t>https://scontent.xx.fbcdn.net/v/t1.0-9/48360957_1053724088165359_6007482537734045696_n.jpg?_nc_cat=104&amp;_nc_ht=scontent.xx&amp;oh=dee28b474363a9fa2499e6b57482363c&amp;oe=5CA4648D</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18.7500 %</a:t>
                      </a:r>
                    </a:p>
                  </a:txBody>
                  <a:tcPr/>
                </a:tc>
                <a:tc>
                  <a:txBody>
                    <a:bodyPr/>
                    <a:lstStyle/>
                    <a:p>
                      <a:r>
                        <a:rPr lang="en-US" sz="1000"/>
                        <a:t>Photo</a:t>
                      </a:r>
                    </a:p>
                  </a:txBody>
                  <a:tcPr/>
                </a:tc>
                <a:tc>
                  <a:txBody>
                    <a:bodyPr/>
                    <a:lstStyle/>
                    <a:p>
                      <a:r>
                        <a:rPr lang="en-US" sz="1000"/>
                        <a:t>No</a:t>
                      </a:r>
                    </a:p>
                  </a:txBody>
                  <a:tcPr/>
                </a:tc>
                <a:tc>
                  <a:txBody>
                    <a:bodyPr/>
                    <a:lstStyle/>
                    <a:p>
                      <a:r>
                        <a:rPr lang="en-US" sz="1000"/>
                        <a:t>No</a:t>
                      </a:r>
                    </a:p>
                  </a:txBody>
                  <a:tcPr/>
                </a:tc>
                <a:tc>
                  <a:txBody>
                    <a:bodyPr/>
                    <a:lstStyle/>
                    <a:p>
                      <a:r>
                        <a:rPr lang="en-US" sz="1000"/>
                        <a:t>Highly Unlikely</a:t>
                      </a:r>
                    </a:p>
                  </a:txBody>
                  <a:tcPr/>
                </a:tc>
                <a:extLst>
                  <a:ext uri="{0D108BD9-81ED-4DB2-BD59-A6C34878D82A}">
                    <a16:rowId xmlns:a16="http://schemas.microsoft.com/office/drawing/2014/main" val="2503921101"/>
                  </a:ext>
                </a:extLst>
              </a:tr>
            </a:tbl>
          </a:graphicData>
        </a:graphic>
      </p:graphicFrame>
      <p:sp>
        <p:nvSpPr>
          <p:cNvPr id="4" name="Text Placeholder 3">
            <a:extLst>
              <a:ext uri="{FF2B5EF4-FFF2-40B4-BE49-F238E27FC236}">
                <a16:creationId xmlns:a16="http://schemas.microsoft.com/office/drawing/2014/main" id="{A29B0622-97FB-4D6D-802C-51145BB89C8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586301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AB81-AF9B-4961-A851-9401A8917E7F}"/>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BEDA4971-9F1E-45D1-84E7-1D4E562417E0}"/>
              </a:ext>
            </a:extLst>
          </p:cNvPr>
          <p:cNvGraphicFramePr>
            <a:graphicFrameLocks noGrp="1"/>
          </p:cNvGraphicFramePr>
          <p:nvPr>
            <p:ph type="chart" sz="quarter" idx="13"/>
            <p:extLst>
              <p:ext uri="{D42A27DB-BD31-4B8C-83A1-F6EECF244321}">
                <p14:modId xmlns:p14="http://schemas.microsoft.com/office/powerpoint/2010/main" val="461891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6C0DCF-2E2F-443D-8057-79768A44AEC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5CAD22D-CDE8-4A9C-88C4-27D42A6D5E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632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A4453-2421-4976-9B2D-3D46601BC46E}"/>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79D2D99-824B-47CB-9407-A7456DAA4762}"/>
              </a:ext>
            </a:extLst>
          </p:cNvPr>
          <p:cNvGraphicFramePr>
            <a:graphicFrameLocks noGrp="1"/>
          </p:cNvGraphicFramePr>
          <p:nvPr>
            <p:ph type="chart" sz="quarter" idx="13"/>
            <p:extLst>
              <p:ext uri="{D42A27DB-BD31-4B8C-83A1-F6EECF244321}">
                <p14:modId xmlns:p14="http://schemas.microsoft.com/office/powerpoint/2010/main" val="878100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7D46C-1EC1-4DDF-B932-6C77D7B4CE5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3FD604C-F89B-4628-A25F-BB2E8367D7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086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656</Words>
  <Application>Microsoft Office PowerPoint</Application>
  <PresentationFormat>On-screen Show (4:3)</PresentationFormat>
  <Paragraphs>279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Own and Retweeted Tweets Table | TMNAS</vt:lpstr>
      <vt:lpstr>LinkedIn Key Metrics Table | TMNAS</vt:lpstr>
      <vt:lpstr>LinkedIn LinkedIn Followers Change | TMNAS</vt:lpstr>
      <vt:lpstr>LinkedIn Average Interactions Per LinkedIn Update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Facebook Key Metrics Table | TMNAS</vt:lpstr>
      <vt:lpstr>Facebook Own Posts Table | TMNAS</vt:lpstr>
      <vt:lpstr>Facebook Facebook Fans Change | TMNAS</vt:lpstr>
      <vt:lpstr>Facebook Average Interactions Per Facebook Post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Peiniger</dc:creator>
  <cp:lastModifiedBy>Frederik Peiniger</cp:lastModifiedBy>
  <cp:revision>1</cp:revision>
  <dcterms:created xsi:type="dcterms:W3CDTF">2019-01-14T19:08:31Z</dcterms:created>
  <dcterms:modified xsi:type="dcterms:W3CDTF">2019-01-14T19:08:59Z</dcterms:modified>
</cp:coreProperties>
</file>