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3" autoAdjust="0"/>
    <p:restoredTop sz="94692" autoAdjust="0"/>
  </p:normalViewPr>
  <p:slideViewPr>
    <p:cSldViewPr snapToGrid="0">
      <p:cViewPr varScale="1">
        <p:scale>
          <a:sx n="98" d="100"/>
          <a:sy n="98" d="100"/>
        </p:scale>
        <p:origin x="978"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43435</c:v>
                </c:pt>
              </c:numCache>
            </c:numRef>
          </c:cat>
          <c:val>
            <c:numRef>
              <c:f>Sheet1!$B$2</c:f>
              <c:numCache>
                <c:formatCode>General</c:formatCode>
                <c:ptCount val="1"/>
                <c:pt idx="0">
                  <c:v>201</c:v>
                </c:pt>
              </c:numCache>
            </c:numRef>
          </c:val>
          <c:extLst>
            <c:ext xmlns:c16="http://schemas.microsoft.com/office/drawing/2014/chart" uri="{C3380CC4-5D6E-409C-BE32-E72D297353CC}">
              <c16:uniqueId val="{00000000-D066-4C7E-AA94-E2D3B5F34CE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43435</c:v>
                </c:pt>
              </c:numCache>
            </c:numRef>
          </c:cat>
          <c:val>
            <c:numRef>
              <c:f>Sheet1!$C$2</c:f>
              <c:numCache>
                <c:formatCode>General</c:formatCode>
                <c:ptCount val="1"/>
                <c:pt idx="0">
                  <c:v>119</c:v>
                </c:pt>
              </c:numCache>
            </c:numRef>
          </c:val>
          <c:extLst>
            <c:ext xmlns:c16="http://schemas.microsoft.com/office/drawing/2014/chart" uri="{C3380CC4-5D6E-409C-BE32-E72D297353CC}">
              <c16:uniqueId val="{00000001-D066-4C7E-AA94-E2D3B5F34CE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43435</c:v>
                </c:pt>
              </c:numCache>
            </c:numRef>
          </c:cat>
          <c:val>
            <c:numRef>
              <c:f>Sheet1!$D$2</c:f>
              <c:numCache>
                <c:formatCode>General</c:formatCode>
                <c:ptCount val="1"/>
                <c:pt idx="0">
                  <c:v>8596</c:v>
                </c:pt>
              </c:numCache>
            </c:numRef>
          </c:val>
          <c:extLst>
            <c:ext xmlns:c16="http://schemas.microsoft.com/office/drawing/2014/chart" uri="{C3380CC4-5D6E-409C-BE32-E72D297353CC}">
              <c16:uniqueId val="{00000002-D066-4C7E-AA94-E2D3B5F34CE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43435</c:v>
                </c:pt>
              </c:numCache>
            </c:numRef>
          </c:cat>
          <c:val>
            <c:numRef>
              <c:f>Sheet1!$E$2</c:f>
              <c:numCache>
                <c:formatCode>General</c:formatCode>
                <c:ptCount val="1"/>
                <c:pt idx="0">
                  <c:v>107</c:v>
                </c:pt>
              </c:numCache>
            </c:numRef>
          </c:val>
          <c:extLst>
            <c:ext xmlns:c16="http://schemas.microsoft.com/office/drawing/2014/chart" uri="{C3380CC4-5D6E-409C-BE32-E72D297353CC}">
              <c16:uniqueId val="{00000003-D066-4C7E-AA94-E2D3B5F34CE1}"/>
            </c:ext>
          </c:extLst>
        </c:ser>
        <c:dLbls>
          <c:showLegendKey val="0"/>
          <c:showVal val="0"/>
          <c:showCatName val="0"/>
          <c:showSerName val="0"/>
          <c:showPercent val="0"/>
          <c:showBubbleSize val="0"/>
        </c:dLbls>
        <c:gapWidth val="219"/>
        <c:overlap val="-27"/>
        <c:axId val="342996120"/>
        <c:axId val="292874336"/>
      </c:barChart>
      <c:dateAx>
        <c:axId val="34299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74336"/>
        <c:crosses val="autoZero"/>
        <c:auto val="1"/>
        <c:lblOffset val="100"/>
        <c:baseTimeUnit val="days"/>
      </c:dateAx>
      <c:valAx>
        <c:axId val="292874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99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c:v>
                </c:pt>
                <c:pt idx="1">
                  <c:v>6</c:v>
                </c:pt>
                <c:pt idx="2">
                  <c:v>11</c:v>
                </c:pt>
                <c:pt idx="3">
                  <c:v>6</c:v>
                </c:pt>
                <c:pt idx="4">
                  <c:v>8</c:v>
                </c:pt>
                <c:pt idx="5">
                  <c:v>2</c:v>
                </c:pt>
                <c:pt idx="6">
                  <c:v>9</c:v>
                </c:pt>
                <c:pt idx="7">
                  <c:v>4</c:v>
                </c:pt>
                <c:pt idx="8">
                  <c:v>10</c:v>
                </c:pt>
                <c:pt idx="9">
                  <c:v>7</c:v>
                </c:pt>
                <c:pt idx="10">
                  <c:v>14</c:v>
                </c:pt>
                <c:pt idx="11">
                  <c:v>4</c:v>
                </c:pt>
              </c:numCache>
            </c:numRef>
          </c:val>
          <c:extLst>
            <c:ext xmlns:c16="http://schemas.microsoft.com/office/drawing/2014/chart" uri="{C3380CC4-5D6E-409C-BE32-E72D297353CC}">
              <c16:uniqueId val="{00000000-9FE2-4601-9BB7-B78A3ED770A1}"/>
            </c:ext>
          </c:extLst>
        </c:ser>
        <c:dLbls>
          <c:showLegendKey val="0"/>
          <c:showVal val="0"/>
          <c:showCatName val="0"/>
          <c:showSerName val="0"/>
          <c:showPercent val="0"/>
          <c:showBubbleSize val="0"/>
        </c:dLbls>
        <c:gapWidth val="219"/>
        <c:overlap val="-27"/>
        <c:axId val="345658800"/>
        <c:axId val="346696800"/>
      </c:barChart>
      <c:dateAx>
        <c:axId val="345658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6696800"/>
        <c:crosses val="autoZero"/>
        <c:auto val="1"/>
        <c:lblOffset val="100"/>
        <c:baseTimeUnit val="months"/>
      </c:dateAx>
      <c:valAx>
        <c:axId val="34669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65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c:v>
                </c:pt>
                <c:pt idx="1">
                  <c:v>2</c:v>
                </c:pt>
                <c:pt idx="2">
                  <c:v>7</c:v>
                </c:pt>
                <c:pt idx="3">
                  <c:v>4</c:v>
                </c:pt>
                <c:pt idx="4">
                  <c:v>3</c:v>
                </c:pt>
                <c:pt idx="5">
                  <c:v>4</c:v>
                </c:pt>
                <c:pt idx="6">
                  <c:v>18</c:v>
                </c:pt>
                <c:pt idx="7">
                  <c:v>10</c:v>
                </c:pt>
                <c:pt idx="8">
                  <c:v>15</c:v>
                </c:pt>
                <c:pt idx="9">
                  <c:v>12</c:v>
                </c:pt>
                <c:pt idx="10">
                  <c:v>9</c:v>
                </c:pt>
                <c:pt idx="11">
                  <c:v>10</c:v>
                </c:pt>
              </c:numCache>
            </c:numRef>
          </c:val>
          <c:extLst>
            <c:ext xmlns:c16="http://schemas.microsoft.com/office/drawing/2014/chart" uri="{C3380CC4-5D6E-409C-BE32-E72D297353CC}">
              <c16:uniqueId val="{00000000-1F09-4F5E-B6AB-0203E50295E7}"/>
            </c:ext>
          </c:extLst>
        </c:ser>
        <c:dLbls>
          <c:showLegendKey val="0"/>
          <c:showVal val="0"/>
          <c:showCatName val="0"/>
          <c:showSerName val="0"/>
          <c:showPercent val="0"/>
          <c:showBubbleSize val="0"/>
        </c:dLbls>
        <c:gapWidth val="219"/>
        <c:overlap val="-27"/>
        <c:axId val="347209040"/>
        <c:axId val="347208384"/>
      </c:barChart>
      <c:dateAx>
        <c:axId val="347209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08384"/>
        <c:crosses val="autoZero"/>
        <c:auto val="1"/>
        <c:lblOffset val="100"/>
        <c:baseTimeUnit val="months"/>
      </c:dateAx>
      <c:valAx>
        <c:axId val="347208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20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2059</c:v>
                </c:pt>
                <c:pt idx="1">
                  <c:v>1954</c:v>
                </c:pt>
                <c:pt idx="2">
                  <c:v>3951</c:v>
                </c:pt>
                <c:pt idx="3">
                  <c:v>3259</c:v>
                </c:pt>
                <c:pt idx="4">
                  <c:v>2134</c:v>
                </c:pt>
                <c:pt idx="5">
                  <c:v>4860</c:v>
                </c:pt>
                <c:pt idx="6">
                  <c:v>5472</c:v>
                </c:pt>
                <c:pt idx="7">
                  <c:v>7785</c:v>
                </c:pt>
                <c:pt idx="8">
                  <c:v>6797</c:v>
                </c:pt>
                <c:pt idx="9">
                  <c:v>4312</c:v>
                </c:pt>
                <c:pt idx="10">
                  <c:v>4690</c:v>
                </c:pt>
                <c:pt idx="11">
                  <c:v>7579</c:v>
                </c:pt>
              </c:numCache>
            </c:numRef>
          </c:val>
          <c:extLst>
            <c:ext xmlns:c16="http://schemas.microsoft.com/office/drawing/2014/chart" uri="{C3380CC4-5D6E-409C-BE32-E72D297353CC}">
              <c16:uniqueId val="{00000000-3F58-4329-A7E5-7DE1DBA98EC8}"/>
            </c:ext>
          </c:extLst>
        </c:ser>
        <c:dLbls>
          <c:showLegendKey val="0"/>
          <c:showVal val="0"/>
          <c:showCatName val="0"/>
          <c:showSerName val="0"/>
          <c:showPercent val="0"/>
          <c:showBubbleSize val="0"/>
        </c:dLbls>
        <c:gapWidth val="219"/>
        <c:overlap val="-27"/>
        <c:axId val="178796408"/>
        <c:axId val="178794440"/>
      </c:barChart>
      <c:dateAx>
        <c:axId val="17879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794440"/>
        <c:crosses val="autoZero"/>
        <c:auto val="1"/>
        <c:lblOffset val="100"/>
        <c:baseTimeUnit val="months"/>
      </c:dateAx>
      <c:valAx>
        <c:axId val="17879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79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7</c:v>
                </c:pt>
                <c:pt idx="2">
                  <c:v>4</c:v>
                </c:pt>
                <c:pt idx="3">
                  <c:v>0</c:v>
                </c:pt>
                <c:pt idx="4">
                  <c:v>3</c:v>
                </c:pt>
                <c:pt idx="5">
                  <c:v>2</c:v>
                </c:pt>
                <c:pt idx="6">
                  <c:v>4</c:v>
                </c:pt>
                <c:pt idx="7">
                  <c:v>6</c:v>
                </c:pt>
                <c:pt idx="8">
                  <c:v>3</c:v>
                </c:pt>
                <c:pt idx="9">
                  <c:v>5</c:v>
                </c:pt>
                <c:pt idx="10">
                  <c:v>-2</c:v>
                </c:pt>
                <c:pt idx="11">
                  <c:v>6</c:v>
                </c:pt>
              </c:numCache>
            </c:numRef>
          </c:val>
          <c:extLst>
            <c:ext xmlns:c16="http://schemas.microsoft.com/office/drawing/2014/chart" uri="{C3380CC4-5D6E-409C-BE32-E72D297353CC}">
              <c16:uniqueId val="{00000000-44E1-4FAC-82B6-CB9B23AD6153}"/>
            </c:ext>
          </c:extLst>
        </c:ser>
        <c:dLbls>
          <c:showLegendKey val="0"/>
          <c:showVal val="0"/>
          <c:showCatName val="0"/>
          <c:showSerName val="0"/>
          <c:showPercent val="0"/>
          <c:showBubbleSize val="0"/>
        </c:dLbls>
        <c:gapWidth val="219"/>
        <c:overlap val="-27"/>
        <c:axId val="350463520"/>
        <c:axId val="352331416"/>
      </c:barChart>
      <c:dateAx>
        <c:axId val="350463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31416"/>
        <c:crosses val="autoZero"/>
        <c:auto val="1"/>
        <c:lblOffset val="100"/>
        <c:baseTimeUnit val="months"/>
      </c:dateAx>
      <c:valAx>
        <c:axId val="35233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463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c:v>
                </c:pt>
                <c:pt idx="1">
                  <c:v>3</c:v>
                </c:pt>
                <c:pt idx="2">
                  <c:v>2</c:v>
                </c:pt>
                <c:pt idx="3">
                  <c:v>2</c:v>
                </c:pt>
                <c:pt idx="4">
                  <c:v>2</c:v>
                </c:pt>
                <c:pt idx="5">
                  <c:v>4</c:v>
                </c:pt>
                <c:pt idx="6">
                  <c:v>3</c:v>
                </c:pt>
                <c:pt idx="7">
                  <c:v>4</c:v>
                </c:pt>
                <c:pt idx="8">
                  <c:v>3</c:v>
                </c:pt>
                <c:pt idx="9">
                  <c:v>4</c:v>
                </c:pt>
                <c:pt idx="10">
                  <c:v>4</c:v>
                </c:pt>
                <c:pt idx="11">
                  <c:v>4</c:v>
                </c:pt>
              </c:numCache>
            </c:numRef>
          </c:val>
          <c:extLst>
            <c:ext xmlns:c16="http://schemas.microsoft.com/office/drawing/2014/chart" uri="{C3380CC4-5D6E-409C-BE32-E72D297353CC}">
              <c16:uniqueId val="{00000000-D19C-41D0-A7F8-DF9B2FE67AC2}"/>
            </c:ext>
          </c:extLst>
        </c:ser>
        <c:dLbls>
          <c:showLegendKey val="0"/>
          <c:showVal val="0"/>
          <c:showCatName val="0"/>
          <c:showSerName val="0"/>
          <c:showPercent val="0"/>
          <c:showBubbleSize val="0"/>
        </c:dLbls>
        <c:gapWidth val="219"/>
        <c:overlap val="-27"/>
        <c:axId val="352345424"/>
        <c:axId val="352344768"/>
      </c:barChart>
      <c:dateAx>
        <c:axId val="35234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44768"/>
        <c:crosses val="autoZero"/>
        <c:auto val="1"/>
        <c:lblOffset val="100"/>
        <c:baseTimeUnit val="months"/>
      </c:dateAx>
      <c:valAx>
        <c:axId val="35234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34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214</c:v>
                </c:pt>
                <c:pt idx="1">
                  <c:v>263</c:v>
                </c:pt>
                <c:pt idx="2">
                  <c:v>238</c:v>
                </c:pt>
                <c:pt idx="3">
                  <c:v>257</c:v>
                </c:pt>
                <c:pt idx="4">
                  <c:v>133</c:v>
                </c:pt>
                <c:pt idx="5">
                  <c:v>113</c:v>
                </c:pt>
                <c:pt idx="6">
                  <c:v>110</c:v>
                </c:pt>
                <c:pt idx="7">
                  <c:v>125</c:v>
                </c:pt>
                <c:pt idx="8">
                  <c:v>187</c:v>
                </c:pt>
                <c:pt idx="9">
                  <c:v>156</c:v>
                </c:pt>
                <c:pt idx="10">
                  <c:v>1024</c:v>
                </c:pt>
                <c:pt idx="11">
                  <c:v>1561</c:v>
                </c:pt>
              </c:numCache>
            </c:numRef>
          </c:val>
          <c:extLst>
            <c:ext xmlns:c16="http://schemas.microsoft.com/office/drawing/2014/chart" uri="{C3380CC4-5D6E-409C-BE32-E72D297353CC}">
              <c16:uniqueId val="{00000000-BDB1-4F1A-9D41-D6204B1DE312}"/>
            </c:ext>
          </c:extLst>
        </c:ser>
        <c:dLbls>
          <c:showLegendKey val="0"/>
          <c:showVal val="0"/>
          <c:showCatName val="0"/>
          <c:showSerName val="0"/>
          <c:showPercent val="0"/>
          <c:showBubbleSize val="0"/>
        </c:dLbls>
        <c:gapWidth val="219"/>
        <c:overlap val="-27"/>
        <c:axId val="355069800"/>
        <c:axId val="355069144"/>
      </c:barChart>
      <c:dateAx>
        <c:axId val="355069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69144"/>
        <c:crosses val="autoZero"/>
        <c:auto val="1"/>
        <c:lblOffset val="100"/>
        <c:baseTimeUnit val="months"/>
      </c:dateAx>
      <c:valAx>
        <c:axId val="35506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069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25</c:v>
                </c:pt>
                <c:pt idx="1">
                  <c:v>19</c:v>
                </c:pt>
                <c:pt idx="2">
                  <c:v>27</c:v>
                </c:pt>
                <c:pt idx="3">
                  <c:v>26</c:v>
                </c:pt>
                <c:pt idx="4">
                  <c:v>21</c:v>
                </c:pt>
                <c:pt idx="5">
                  <c:v>25</c:v>
                </c:pt>
                <c:pt idx="6">
                  <c:v>22</c:v>
                </c:pt>
                <c:pt idx="7">
                  <c:v>23</c:v>
                </c:pt>
                <c:pt idx="8">
                  <c:v>25</c:v>
                </c:pt>
                <c:pt idx="9">
                  <c:v>40</c:v>
                </c:pt>
                <c:pt idx="10">
                  <c:v>21</c:v>
                </c:pt>
                <c:pt idx="11">
                  <c:v>35</c:v>
                </c:pt>
              </c:numCache>
            </c:numRef>
          </c:val>
          <c:extLst>
            <c:ext xmlns:c16="http://schemas.microsoft.com/office/drawing/2014/chart" uri="{C3380CC4-5D6E-409C-BE32-E72D297353CC}">
              <c16:uniqueId val="{00000000-363A-42E5-95D8-263152ACCCD5}"/>
            </c:ext>
          </c:extLst>
        </c:ser>
        <c:dLbls>
          <c:showLegendKey val="0"/>
          <c:showVal val="0"/>
          <c:showCatName val="0"/>
          <c:showSerName val="0"/>
          <c:showPercent val="0"/>
          <c:showBubbleSize val="0"/>
        </c:dLbls>
        <c:gapWidth val="219"/>
        <c:overlap val="-27"/>
        <c:axId val="354174616"/>
        <c:axId val="354172976"/>
      </c:barChart>
      <c:dateAx>
        <c:axId val="354174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72976"/>
        <c:crosses val="autoZero"/>
        <c:auto val="1"/>
        <c:lblOffset val="100"/>
        <c:baseTimeUnit val="months"/>
      </c:dateAx>
      <c:valAx>
        <c:axId val="35417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17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11</c:v>
                </c:pt>
                <c:pt idx="6">
                  <c:v>5</c:v>
                </c:pt>
                <c:pt idx="7">
                  <c:v>-2</c:v>
                </c:pt>
                <c:pt idx="8">
                  <c:v>4</c:v>
                </c:pt>
                <c:pt idx="9">
                  <c:v>-1</c:v>
                </c:pt>
                <c:pt idx="10">
                  <c:v>4</c:v>
                </c:pt>
                <c:pt idx="11">
                  <c:v>3</c:v>
                </c:pt>
              </c:numCache>
            </c:numRef>
          </c:val>
          <c:extLst>
            <c:ext xmlns:c16="http://schemas.microsoft.com/office/drawing/2014/chart" uri="{C3380CC4-5D6E-409C-BE32-E72D297353CC}">
              <c16:uniqueId val="{00000000-9626-42B7-949C-24FFD97C69B5}"/>
            </c:ext>
          </c:extLst>
        </c:ser>
        <c:dLbls>
          <c:showLegendKey val="0"/>
          <c:showVal val="0"/>
          <c:showCatName val="0"/>
          <c:showSerName val="0"/>
          <c:showPercent val="0"/>
          <c:showBubbleSize val="0"/>
        </c:dLbls>
        <c:gapWidth val="219"/>
        <c:overlap val="-27"/>
        <c:axId val="434347432"/>
        <c:axId val="434341528"/>
      </c:barChart>
      <c:dateAx>
        <c:axId val="43434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341528"/>
        <c:crosses val="autoZero"/>
        <c:auto val="1"/>
        <c:lblOffset val="100"/>
        <c:baseTimeUnit val="months"/>
      </c:dateAx>
      <c:valAx>
        <c:axId val="434341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34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11</c:v>
                </c:pt>
                <c:pt idx="1">
                  <c:v>9</c:v>
                </c:pt>
                <c:pt idx="2">
                  <c:v>8</c:v>
                </c:pt>
                <c:pt idx="3">
                  <c:v>9</c:v>
                </c:pt>
                <c:pt idx="4">
                  <c:v>9</c:v>
                </c:pt>
                <c:pt idx="5">
                  <c:v>12</c:v>
                </c:pt>
                <c:pt idx="6">
                  <c:v>12</c:v>
                </c:pt>
                <c:pt idx="7">
                  <c:v>13</c:v>
                </c:pt>
                <c:pt idx="8">
                  <c:v>13</c:v>
                </c:pt>
                <c:pt idx="9">
                  <c:v>10</c:v>
                </c:pt>
                <c:pt idx="10">
                  <c:v>10</c:v>
                </c:pt>
                <c:pt idx="11">
                  <c:v>10</c:v>
                </c:pt>
              </c:numCache>
            </c:numRef>
          </c:val>
          <c:extLst>
            <c:ext xmlns:c16="http://schemas.microsoft.com/office/drawing/2014/chart" uri="{C3380CC4-5D6E-409C-BE32-E72D297353CC}">
              <c16:uniqueId val="{00000000-0D80-48F2-A841-186AB856610A}"/>
            </c:ext>
          </c:extLst>
        </c:ser>
        <c:dLbls>
          <c:showLegendKey val="0"/>
          <c:showVal val="0"/>
          <c:showCatName val="0"/>
          <c:showSerName val="0"/>
          <c:showPercent val="0"/>
          <c:showBubbleSize val="0"/>
        </c:dLbls>
        <c:gapWidth val="219"/>
        <c:overlap val="-27"/>
        <c:axId val="343288024"/>
        <c:axId val="343289008"/>
      </c:barChart>
      <c:dateAx>
        <c:axId val="34328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9008"/>
        <c:crosses val="autoZero"/>
        <c:auto val="1"/>
        <c:lblOffset val="100"/>
        <c:baseTimeUnit val="months"/>
      </c:dateAx>
      <c:valAx>
        <c:axId val="343289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28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1/7/2019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3BA48-9D1C-415D-843F-79E526E4045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0DD20DA3-DF64-4F65-960F-6672CA677CC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71946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DE53B-E18B-4BF1-BF43-70A31B43910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1FE5C172-8C1A-404F-93E1-97331F9408D6}"/>
              </a:ext>
            </a:extLst>
          </p:cNvPr>
          <p:cNvGraphicFramePr>
            <a:graphicFrameLocks noGrp="1"/>
          </p:cNvGraphicFramePr>
          <p:nvPr>
            <p:ph type="chart" sz="quarter" idx="13"/>
            <p:extLst>
              <p:ext uri="{D42A27DB-BD31-4B8C-83A1-F6EECF244321}">
                <p14:modId xmlns:p14="http://schemas.microsoft.com/office/powerpoint/2010/main" val="2747320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BA63C-F621-4DC9-9A89-05A3F0C4C4AC}"/>
              </a:ext>
            </a:extLst>
          </p:cNvPr>
          <p:cNvSpPr>
            <a:spLocks noGrp="1"/>
          </p:cNvSpPr>
          <p:nvPr>
            <p:ph type="body" sz="quarter" idx="14"/>
          </p:nvPr>
        </p:nvSpPr>
        <p:spPr/>
        <p:txBody>
          <a:bodyPr/>
          <a:lstStyle/>
          <a:p>
            <a:r>
              <a:rPr lang="en-US"/>
              <a:t>12/01/2018 - 12/31/2018</a:t>
            </a:r>
          </a:p>
        </p:txBody>
      </p:sp>
      <p:sp>
        <p:nvSpPr>
          <p:cNvPr id="5" name="Footer Placeholder 4">
            <a:extLst>
              <a:ext uri="{FF2B5EF4-FFF2-40B4-BE49-F238E27FC236}">
                <a16:creationId xmlns:a16="http://schemas.microsoft.com/office/drawing/2014/main" id="{4460656B-38D8-477F-8FB5-0E6A4784E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82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FB81-6005-42CD-A9C6-8E57F0F5F4CC}"/>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D2C84EF-665B-47B4-B2B5-124E9481CCCB}"/>
              </a:ext>
            </a:extLst>
          </p:cNvPr>
          <p:cNvGraphicFramePr>
            <a:graphicFrameLocks noGrp="1"/>
          </p:cNvGraphicFramePr>
          <p:nvPr>
            <p:ph type="tbl" sz="quarter" idx="13"/>
            <p:extLst>
              <p:ext uri="{D42A27DB-BD31-4B8C-83A1-F6EECF244321}">
                <p14:modId xmlns:p14="http://schemas.microsoft.com/office/powerpoint/2010/main" val="1764733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4535742"/>
                    </a:ext>
                  </a:extLst>
                </a:gridCol>
                <a:gridCol w="740664">
                  <a:extLst>
                    <a:ext uri="{9D8B030D-6E8A-4147-A177-3AD203B41FA5}">
                      <a16:colId xmlns:a16="http://schemas.microsoft.com/office/drawing/2014/main" val="2232534132"/>
                    </a:ext>
                  </a:extLst>
                </a:gridCol>
                <a:gridCol w="740664">
                  <a:extLst>
                    <a:ext uri="{9D8B030D-6E8A-4147-A177-3AD203B41FA5}">
                      <a16:colId xmlns:a16="http://schemas.microsoft.com/office/drawing/2014/main" val="115945029"/>
                    </a:ext>
                  </a:extLst>
                </a:gridCol>
                <a:gridCol w="740664">
                  <a:extLst>
                    <a:ext uri="{9D8B030D-6E8A-4147-A177-3AD203B41FA5}">
                      <a16:colId xmlns:a16="http://schemas.microsoft.com/office/drawing/2014/main" val="2817171021"/>
                    </a:ext>
                  </a:extLst>
                </a:gridCol>
                <a:gridCol w="740664">
                  <a:extLst>
                    <a:ext uri="{9D8B030D-6E8A-4147-A177-3AD203B41FA5}">
                      <a16:colId xmlns:a16="http://schemas.microsoft.com/office/drawing/2014/main" val="4203870626"/>
                    </a:ext>
                  </a:extLst>
                </a:gridCol>
                <a:gridCol w="740664">
                  <a:extLst>
                    <a:ext uri="{9D8B030D-6E8A-4147-A177-3AD203B41FA5}">
                      <a16:colId xmlns:a16="http://schemas.microsoft.com/office/drawing/2014/main" val="540743345"/>
                    </a:ext>
                  </a:extLst>
                </a:gridCol>
                <a:gridCol w="740664">
                  <a:extLst>
                    <a:ext uri="{9D8B030D-6E8A-4147-A177-3AD203B41FA5}">
                      <a16:colId xmlns:a16="http://schemas.microsoft.com/office/drawing/2014/main" val="2827385232"/>
                    </a:ext>
                  </a:extLst>
                </a:gridCol>
                <a:gridCol w="740664">
                  <a:extLst>
                    <a:ext uri="{9D8B030D-6E8A-4147-A177-3AD203B41FA5}">
                      <a16:colId xmlns:a16="http://schemas.microsoft.com/office/drawing/2014/main" val="1284449929"/>
                    </a:ext>
                  </a:extLst>
                </a:gridCol>
                <a:gridCol w="740664">
                  <a:extLst>
                    <a:ext uri="{9D8B030D-6E8A-4147-A177-3AD203B41FA5}">
                      <a16:colId xmlns:a16="http://schemas.microsoft.com/office/drawing/2014/main" val="570472317"/>
                    </a:ext>
                  </a:extLst>
                </a:gridCol>
                <a:gridCol w="740664">
                  <a:extLst>
                    <a:ext uri="{9D8B030D-6E8A-4147-A177-3AD203B41FA5}">
                      <a16:colId xmlns:a16="http://schemas.microsoft.com/office/drawing/2014/main" val="13564256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67924589"/>
                  </a:ext>
                </a:extLst>
              </a:tr>
              <a:tr h="370840">
                <a:tc>
                  <a:txBody>
                    <a:bodyPr/>
                    <a:lstStyle/>
                    <a:p>
                      <a:r>
                        <a:rPr lang="en-US" sz="1000"/>
                        <a:t>Tokio Marine America</a:t>
                      </a:r>
                    </a:p>
                  </a:txBody>
                  <a:tcPr/>
                </a:tc>
                <a:tc>
                  <a:txBody>
                    <a:bodyPr/>
                    <a:lstStyle/>
                    <a:p>
                      <a:r>
                        <a:rPr lang="en-US" sz="1000"/>
                        <a:t>201</a:t>
                      </a:r>
                    </a:p>
                  </a:txBody>
                  <a:tcPr/>
                </a:tc>
                <a:tc>
                  <a:txBody>
                    <a:bodyPr/>
                    <a:lstStyle/>
                    <a:p>
                      <a:r>
                        <a:rPr lang="en-US" sz="1000"/>
                        <a:t>4</a:t>
                      </a:r>
                    </a:p>
                  </a:txBody>
                  <a:tcPr/>
                </a:tc>
                <a:tc>
                  <a:txBody>
                    <a:bodyPr/>
                    <a:lstStyle/>
                    <a:p>
                      <a:r>
                        <a:rPr lang="en-US" sz="1000"/>
                        <a:t>15</a:t>
                      </a:r>
                    </a:p>
                  </a:txBody>
                  <a:tcPr/>
                </a:tc>
                <a:tc>
                  <a:txBody>
                    <a:bodyPr/>
                    <a:lstStyle/>
                    <a:p>
                      <a:r>
                        <a:rPr lang="en-US" sz="1000"/>
                        <a:t>121</a:t>
                      </a:r>
                    </a:p>
                  </a:txBody>
                  <a:tcPr/>
                </a:tc>
                <a:tc>
                  <a:txBody>
                    <a:bodyPr/>
                    <a:lstStyle/>
                    <a:p>
                      <a:r>
                        <a:rPr lang="en-US" sz="1000"/>
                        <a:t>12</a:t>
                      </a:r>
                    </a:p>
                  </a:txBody>
                  <a:tcPr/>
                </a:tc>
                <a:tc>
                  <a:txBody>
                    <a:bodyPr/>
                    <a:lstStyle/>
                    <a:p>
                      <a:r>
                        <a:rPr lang="en-US" sz="1000"/>
                        <a:t>23</a:t>
                      </a:r>
                    </a:p>
                  </a:txBody>
                  <a:tcPr/>
                </a:tc>
                <a:tc>
                  <a:txBody>
                    <a:bodyPr/>
                    <a:lstStyle/>
                    <a:p>
                      <a:r>
                        <a:rPr lang="en-US" sz="1000"/>
                        <a:t>1</a:t>
                      </a:r>
                    </a:p>
                  </a:txBody>
                  <a:tcPr/>
                </a:tc>
                <a:tc>
                  <a:txBody>
                    <a:bodyPr/>
                    <a:lstStyle/>
                    <a:p>
                      <a:r>
                        <a:rPr lang="en-US" sz="1000"/>
                        <a:t>5.2261 %</a:t>
                      </a:r>
                    </a:p>
                  </a:txBody>
                  <a:tcPr/>
                </a:tc>
                <a:tc>
                  <a:txBody>
                    <a:bodyPr/>
                    <a:lstStyle/>
                    <a:p>
                      <a:r>
                        <a:rPr lang="en-US" sz="1000"/>
                        <a:t>0.0 %</a:t>
                      </a:r>
                    </a:p>
                  </a:txBody>
                  <a:tcPr/>
                </a:tc>
                <a:extLst>
                  <a:ext uri="{0D108BD9-81ED-4DB2-BD59-A6C34878D82A}">
                    <a16:rowId xmlns:a16="http://schemas.microsoft.com/office/drawing/2014/main" val="1396393862"/>
                  </a:ext>
                </a:extLst>
              </a:tr>
            </a:tbl>
          </a:graphicData>
        </a:graphic>
      </p:graphicFrame>
      <p:sp>
        <p:nvSpPr>
          <p:cNvPr id="4" name="Text Placeholder 3">
            <a:extLst>
              <a:ext uri="{FF2B5EF4-FFF2-40B4-BE49-F238E27FC236}">
                <a16:creationId xmlns:a16="http://schemas.microsoft.com/office/drawing/2014/main" id="{A55226BB-A951-4868-9830-1F3C200BE372}"/>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34217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12764-6DF3-4BC1-9028-A0CC15DCFBF2}"/>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3427F34B-31EF-4EDE-83D2-C9CC70910EE3}"/>
              </a:ext>
            </a:extLst>
          </p:cNvPr>
          <p:cNvGraphicFramePr>
            <a:graphicFrameLocks noGrp="1"/>
          </p:cNvGraphicFramePr>
          <p:nvPr>
            <p:ph type="chart" sz="quarter" idx="13"/>
            <p:extLst>
              <p:ext uri="{D42A27DB-BD31-4B8C-83A1-F6EECF244321}">
                <p14:modId xmlns:p14="http://schemas.microsoft.com/office/powerpoint/2010/main" val="363418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18C0D-65BA-4756-951D-A7965D142B4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498C31D-C048-4450-825F-D5535724F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8291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E1020-0751-45B1-9D73-DA6834CBFA06}"/>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3B2D73DA-6FF5-4365-B88D-409F60034C9B}"/>
              </a:ext>
            </a:extLst>
          </p:cNvPr>
          <p:cNvGraphicFramePr>
            <a:graphicFrameLocks noGrp="1"/>
          </p:cNvGraphicFramePr>
          <p:nvPr>
            <p:ph type="chart" sz="quarter" idx="13"/>
            <p:extLst>
              <p:ext uri="{D42A27DB-BD31-4B8C-83A1-F6EECF244321}">
                <p14:modId xmlns:p14="http://schemas.microsoft.com/office/powerpoint/2010/main" val="139876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4A158-246A-4053-B1C0-5416916C0484}"/>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8195BB9-FA0E-421B-A060-794A66899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381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34899-BB1D-4101-9C45-29604A764B55}"/>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4CE1B40C-6154-44E1-B67B-318B8FEDCB99}"/>
              </a:ext>
            </a:extLst>
          </p:cNvPr>
          <p:cNvGraphicFramePr>
            <a:graphicFrameLocks noGrp="1"/>
          </p:cNvGraphicFramePr>
          <p:nvPr>
            <p:ph type="chart" sz="quarter" idx="13"/>
            <p:extLst>
              <p:ext uri="{D42A27DB-BD31-4B8C-83A1-F6EECF244321}">
                <p14:modId xmlns:p14="http://schemas.microsoft.com/office/powerpoint/2010/main" val="3134626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CD9819-ACCF-46B2-9C39-77800338CCB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294C356-1936-42BF-BA99-39D81830CF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2652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035EC-1AED-45D1-AB7D-8EC0357C4653}"/>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DAFC992C-AB98-4EEB-86BD-4101961661C4}"/>
              </a:ext>
            </a:extLst>
          </p:cNvPr>
          <p:cNvGraphicFramePr>
            <a:graphicFrameLocks noGrp="1"/>
          </p:cNvGraphicFramePr>
          <p:nvPr>
            <p:ph type="tbl" sz="quarter" idx="13"/>
            <p:extLst>
              <p:ext uri="{D42A27DB-BD31-4B8C-83A1-F6EECF244321}">
                <p14:modId xmlns:p14="http://schemas.microsoft.com/office/powerpoint/2010/main" val="427528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3094078"/>
                    </a:ext>
                  </a:extLst>
                </a:gridCol>
                <a:gridCol w="658368">
                  <a:extLst>
                    <a:ext uri="{9D8B030D-6E8A-4147-A177-3AD203B41FA5}">
                      <a16:colId xmlns:a16="http://schemas.microsoft.com/office/drawing/2014/main" val="1742611393"/>
                    </a:ext>
                  </a:extLst>
                </a:gridCol>
                <a:gridCol w="658368">
                  <a:extLst>
                    <a:ext uri="{9D8B030D-6E8A-4147-A177-3AD203B41FA5}">
                      <a16:colId xmlns:a16="http://schemas.microsoft.com/office/drawing/2014/main" val="768827982"/>
                    </a:ext>
                  </a:extLst>
                </a:gridCol>
                <a:gridCol w="658368">
                  <a:extLst>
                    <a:ext uri="{9D8B030D-6E8A-4147-A177-3AD203B41FA5}">
                      <a16:colId xmlns:a16="http://schemas.microsoft.com/office/drawing/2014/main" val="273717063"/>
                    </a:ext>
                  </a:extLst>
                </a:gridCol>
                <a:gridCol w="658368">
                  <a:extLst>
                    <a:ext uri="{9D8B030D-6E8A-4147-A177-3AD203B41FA5}">
                      <a16:colId xmlns:a16="http://schemas.microsoft.com/office/drawing/2014/main" val="1711722761"/>
                    </a:ext>
                  </a:extLst>
                </a:gridCol>
                <a:gridCol w="658368">
                  <a:extLst>
                    <a:ext uri="{9D8B030D-6E8A-4147-A177-3AD203B41FA5}">
                      <a16:colId xmlns:a16="http://schemas.microsoft.com/office/drawing/2014/main" val="1613884627"/>
                    </a:ext>
                  </a:extLst>
                </a:gridCol>
                <a:gridCol w="658368">
                  <a:extLst>
                    <a:ext uri="{9D8B030D-6E8A-4147-A177-3AD203B41FA5}">
                      <a16:colId xmlns:a16="http://schemas.microsoft.com/office/drawing/2014/main" val="3794710998"/>
                    </a:ext>
                  </a:extLst>
                </a:gridCol>
                <a:gridCol w="658368">
                  <a:extLst>
                    <a:ext uri="{9D8B030D-6E8A-4147-A177-3AD203B41FA5}">
                      <a16:colId xmlns:a16="http://schemas.microsoft.com/office/drawing/2014/main" val="101956253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699824995"/>
                  </a:ext>
                </a:extLst>
              </a:tr>
              <a:tr h="370840">
                <a:tc>
                  <a:txBody>
                    <a:bodyPr/>
                    <a:lstStyle/>
                    <a:p>
                      <a:r>
                        <a:rPr lang="en-US" sz="1000" b="1"/>
                        <a:t> Tokio Marine America - 2018-12-17 18:11:33 </a:t>
                      </a:r>
                      <a:r>
                        <a:rPr lang="en-US" sz="1000"/>
                        <a:t> 
 TMA employees have been celebrating the holidays and our colleague's accomplishments this season! Last Friday, our Jersey City, Chicago and Pasadena offices had their annual celebrations complete with food, raffle prizes and awards! #holidayfun #teamtma #holidayseason</a:t>
                      </a:r>
                    </a:p>
                  </a:txBody>
                  <a:tcPr/>
                </a:tc>
                <a:tc>
                  <a:txBody>
                    <a:bodyPr/>
                    <a:lstStyle/>
                    <a:p>
                      <a:r>
                        <a:rPr lang="en-US" sz="1000"/>
                        <a:t>32</a:t>
                      </a:r>
                    </a:p>
                  </a:txBody>
                  <a:tcPr/>
                </a:tc>
                <a:tc>
                  <a:txBody>
                    <a:bodyPr/>
                    <a:lstStyle/>
                    <a:p>
                      <a:r>
                        <a:rPr lang="en-US" sz="1000"/>
                        <a:t>28</a:t>
                      </a:r>
                    </a:p>
                  </a:txBody>
                  <a:tcPr/>
                </a:tc>
                <a:tc>
                  <a:txBody>
                    <a:bodyPr/>
                    <a:lstStyle/>
                    <a:p>
                      <a:r>
                        <a:rPr lang="en-US" sz="1000"/>
                        <a:t>2</a:t>
                      </a:r>
                    </a:p>
                  </a:txBody>
                  <a:tcPr/>
                </a:tc>
                <a:tc>
                  <a:txBody>
                    <a:bodyPr/>
                    <a:lstStyle/>
                    <a:p>
                      <a:r>
                        <a:rPr lang="en-US" sz="1000"/>
                        <a:t>2</a:t>
                      </a:r>
                    </a:p>
                  </a:txBody>
                  <a:tcPr/>
                </a:tc>
                <a:tc>
                  <a:txBody>
                    <a:bodyPr/>
                    <a:lstStyle/>
                    <a:p>
                      <a:r>
                        <a:rPr lang="en-US" sz="1000"/>
                        <a:t>15.8416 %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161505024"/>
                  </a:ext>
                </a:extLst>
              </a:tr>
              <a:tr h="370840">
                <a:tc>
                  <a:txBody>
                    <a:bodyPr/>
                    <a:lstStyle/>
                    <a:p>
                      <a:r>
                        <a:rPr lang="en-US" sz="1000" b="1"/>
                        <a:t> Tokio Marine America - 2018-12-21 15:13:39 </a:t>
                      </a:r>
                      <a:r>
                        <a:rPr lang="en-US" sz="1000"/>
                        <a:t> 
 'Tis the season for giving! TMA employees in Jersey City, Atlanta and Pasadena all participated in toy drives benefiting 3 wonderful organizations: @toysfortots, @Hillsides, and @JerseyCares! We look forward to future giving opportunities in 2019! #holidays #toys #holidaygiving #tmacares #toydrive</a:t>
                      </a:r>
                    </a:p>
                  </a:txBody>
                  <a:tcPr/>
                </a:tc>
                <a:tc>
                  <a:txBody>
                    <a:bodyPr/>
                    <a:lstStyle/>
                    <a:p>
                      <a:r>
                        <a:rPr lang="en-US" sz="1000"/>
                        <a:t>31</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15.2709 %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436035203"/>
                  </a:ext>
                </a:extLst>
              </a:tr>
              <a:tr h="370840">
                <a:tc>
                  <a:txBody>
                    <a:bodyPr/>
                    <a:lstStyle/>
                    <a:p>
                      <a:r>
                        <a:rPr lang="en-US" sz="1000" b="1"/>
                        <a:t> Tokio Marine America - 2018-12-11 12:27:02 </a:t>
                      </a:r>
                      <a:r>
                        <a:rPr lang="en-US" sz="1000"/>
                        <a:t> 
 Our Jersey City office elves spent the afternoon wrapping toys generously donated from employees. These gifts will be given to @JerseyCares to benefit children in need throughout the state of New Jersey. Want to help? Check out their site for ways to give:  http://bit.ly/2C1IkhQ #holidayspirit #TMAcares #Anshin #toys</a:t>
                      </a:r>
                    </a:p>
                  </a:txBody>
                  <a:tcPr/>
                </a:tc>
                <a:tc>
                  <a:txBody>
                    <a:bodyPr/>
                    <a:lstStyle/>
                    <a:p>
                      <a:r>
                        <a:rPr lang="en-US" sz="1000"/>
                        <a:t>25</a:t>
                      </a:r>
                    </a:p>
                  </a:txBody>
                  <a:tcPr/>
                </a:tc>
                <a:tc>
                  <a:txBody>
                    <a:bodyPr/>
                    <a:lstStyle/>
                    <a:p>
                      <a:r>
                        <a:rPr lang="en-US" sz="1000"/>
                        <a:t>22</a:t>
                      </a:r>
                    </a:p>
                  </a:txBody>
                  <a:tcPr/>
                </a:tc>
                <a:tc>
                  <a:txBody>
                    <a:bodyPr/>
                    <a:lstStyle/>
                    <a:p>
                      <a:r>
                        <a:rPr lang="en-US" sz="1000"/>
                        <a:t>0</a:t>
                      </a:r>
                    </a:p>
                  </a:txBody>
                  <a:tcPr/>
                </a:tc>
                <a:tc>
                  <a:txBody>
                    <a:bodyPr/>
                    <a:lstStyle/>
                    <a:p>
                      <a:r>
                        <a:rPr lang="en-US" sz="1000"/>
                        <a:t>3</a:t>
                      </a:r>
                    </a:p>
                  </a:txBody>
                  <a:tcPr/>
                </a:tc>
                <a:tc>
                  <a:txBody>
                    <a:bodyPr/>
                    <a:lstStyle/>
                    <a:p>
                      <a:r>
                        <a:rPr lang="en-US" sz="1000"/>
                        <a:t>12.3762 %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360524421"/>
                  </a:ext>
                </a:extLst>
              </a:tr>
            </a:tbl>
          </a:graphicData>
        </a:graphic>
      </p:graphicFrame>
      <p:sp>
        <p:nvSpPr>
          <p:cNvPr id="4" name="Text Placeholder 3">
            <a:extLst>
              <a:ext uri="{FF2B5EF4-FFF2-40B4-BE49-F238E27FC236}">
                <a16:creationId xmlns:a16="http://schemas.microsoft.com/office/drawing/2014/main" id="{96B02FCA-70D5-428F-AD16-CECB8237F71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251358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6DB76-CE82-469F-8FA9-3F69563F116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AAAB27C-EE7D-41FF-87CB-E9ADC1A402CC}"/>
              </a:ext>
            </a:extLst>
          </p:cNvPr>
          <p:cNvGraphicFramePr>
            <a:graphicFrameLocks noGrp="1"/>
          </p:cNvGraphicFramePr>
          <p:nvPr>
            <p:ph type="tbl" sz="quarter" idx="13"/>
            <p:extLst>
              <p:ext uri="{D42A27DB-BD31-4B8C-83A1-F6EECF244321}">
                <p14:modId xmlns:p14="http://schemas.microsoft.com/office/powerpoint/2010/main" val="546400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14939888"/>
                    </a:ext>
                  </a:extLst>
                </a:gridCol>
                <a:gridCol w="493776">
                  <a:extLst>
                    <a:ext uri="{9D8B030D-6E8A-4147-A177-3AD203B41FA5}">
                      <a16:colId xmlns:a16="http://schemas.microsoft.com/office/drawing/2014/main" val="1333106961"/>
                    </a:ext>
                  </a:extLst>
                </a:gridCol>
                <a:gridCol w="493776">
                  <a:extLst>
                    <a:ext uri="{9D8B030D-6E8A-4147-A177-3AD203B41FA5}">
                      <a16:colId xmlns:a16="http://schemas.microsoft.com/office/drawing/2014/main" val="1042589005"/>
                    </a:ext>
                  </a:extLst>
                </a:gridCol>
                <a:gridCol w="493776">
                  <a:extLst>
                    <a:ext uri="{9D8B030D-6E8A-4147-A177-3AD203B41FA5}">
                      <a16:colId xmlns:a16="http://schemas.microsoft.com/office/drawing/2014/main" val="1402069792"/>
                    </a:ext>
                  </a:extLst>
                </a:gridCol>
                <a:gridCol w="493776">
                  <a:extLst>
                    <a:ext uri="{9D8B030D-6E8A-4147-A177-3AD203B41FA5}">
                      <a16:colId xmlns:a16="http://schemas.microsoft.com/office/drawing/2014/main" val="1802841652"/>
                    </a:ext>
                  </a:extLst>
                </a:gridCol>
                <a:gridCol w="493776">
                  <a:extLst>
                    <a:ext uri="{9D8B030D-6E8A-4147-A177-3AD203B41FA5}">
                      <a16:colId xmlns:a16="http://schemas.microsoft.com/office/drawing/2014/main" val="704530239"/>
                    </a:ext>
                  </a:extLst>
                </a:gridCol>
                <a:gridCol w="493776">
                  <a:extLst>
                    <a:ext uri="{9D8B030D-6E8A-4147-A177-3AD203B41FA5}">
                      <a16:colId xmlns:a16="http://schemas.microsoft.com/office/drawing/2014/main" val="4180194369"/>
                    </a:ext>
                  </a:extLst>
                </a:gridCol>
                <a:gridCol w="493776">
                  <a:extLst>
                    <a:ext uri="{9D8B030D-6E8A-4147-A177-3AD203B41FA5}">
                      <a16:colId xmlns:a16="http://schemas.microsoft.com/office/drawing/2014/main" val="392605818"/>
                    </a:ext>
                  </a:extLst>
                </a:gridCol>
                <a:gridCol w="493776">
                  <a:extLst>
                    <a:ext uri="{9D8B030D-6E8A-4147-A177-3AD203B41FA5}">
                      <a16:colId xmlns:a16="http://schemas.microsoft.com/office/drawing/2014/main" val="3034476664"/>
                    </a:ext>
                  </a:extLst>
                </a:gridCol>
                <a:gridCol w="493776">
                  <a:extLst>
                    <a:ext uri="{9D8B030D-6E8A-4147-A177-3AD203B41FA5}">
                      <a16:colId xmlns:a16="http://schemas.microsoft.com/office/drawing/2014/main" val="1149820546"/>
                    </a:ext>
                  </a:extLst>
                </a:gridCol>
                <a:gridCol w="493776">
                  <a:extLst>
                    <a:ext uri="{9D8B030D-6E8A-4147-A177-3AD203B41FA5}">
                      <a16:colId xmlns:a16="http://schemas.microsoft.com/office/drawing/2014/main" val="3790020968"/>
                    </a:ext>
                  </a:extLst>
                </a:gridCol>
                <a:gridCol w="493776">
                  <a:extLst>
                    <a:ext uri="{9D8B030D-6E8A-4147-A177-3AD203B41FA5}">
                      <a16:colId xmlns:a16="http://schemas.microsoft.com/office/drawing/2014/main" val="3443207137"/>
                    </a:ext>
                  </a:extLst>
                </a:gridCol>
                <a:gridCol w="493776">
                  <a:extLst>
                    <a:ext uri="{9D8B030D-6E8A-4147-A177-3AD203B41FA5}">
                      <a16:colId xmlns:a16="http://schemas.microsoft.com/office/drawing/2014/main" val="3378620025"/>
                    </a:ext>
                  </a:extLst>
                </a:gridCol>
                <a:gridCol w="493776">
                  <a:extLst>
                    <a:ext uri="{9D8B030D-6E8A-4147-A177-3AD203B41FA5}">
                      <a16:colId xmlns:a16="http://schemas.microsoft.com/office/drawing/2014/main" val="10664629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24928457"/>
                  </a:ext>
                </a:extLst>
              </a:tr>
              <a:tr h="370840">
                <a:tc>
                  <a:txBody>
                    <a:bodyPr/>
                    <a:lstStyle/>
                    <a:p>
                      <a:r>
                        <a:rPr lang="en-US" sz="1000"/>
                        <a:t>@TokioMAmerica</a:t>
                      </a:r>
                    </a:p>
                  </a:txBody>
                  <a:tcPr/>
                </a:tc>
                <a:tc>
                  <a:txBody>
                    <a:bodyPr/>
                    <a:lstStyle/>
                    <a:p>
                      <a:r>
                        <a:rPr lang="en-US" sz="1000"/>
                        <a:t>107</a:t>
                      </a:r>
                    </a:p>
                  </a:txBody>
                  <a:tcPr/>
                </a:tc>
                <a:tc>
                  <a:txBody>
                    <a:bodyPr/>
                    <a:lstStyle/>
                    <a:p>
                      <a:r>
                        <a:rPr lang="en-US" sz="1000"/>
                        <a:t>6</a:t>
                      </a:r>
                    </a:p>
                  </a:txBody>
                  <a:tcPr/>
                </a:tc>
                <a:tc>
                  <a:txBody>
                    <a:bodyPr/>
                    <a:lstStyle/>
                    <a:p>
                      <a:r>
                        <a:rPr lang="en-US" sz="1000"/>
                        <a:t>13</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14</a:t>
                      </a:r>
                    </a:p>
                  </a:txBody>
                  <a:tcPr/>
                </a:tc>
                <a:tc>
                  <a:txBody>
                    <a:bodyPr/>
                    <a:lstStyle/>
                    <a:p>
                      <a:r>
                        <a:rPr lang="en-US" sz="1000"/>
                        <a:t>48</a:t>
                      </a:r>
                    </a:p>
                  </a:txBody>
                  <a:tcPr/>
                </a:tc>
                <a:tc>
                  <a:txBody>
                    <a:bodyPr/>
                    <a:lstStyle/>
                    <a:p>
                      <a:r>
                        <a:rPr lang="en-US" sz="1000"/>
                        <a:t>2</a:t>
                      </a:r>
                    </a:p>
                  </a:txBody>
                  <a:tcPr/>
                </a:tc>
                <a:tc>
                  <a:txBody>
                    <a:bodyPr/>
                    <a:lstStyle/>
                    <a:p>
                      <a:r>
                        <a:rPr lang="en-US" sz="1000"/>
                        <a:t>3</a:t>
                      </a:r>
                    </a:p>
                  </a:txBody>
                  <a:tcPr/>
                </a:tc>
                <a:tc>
                  <a:txBody>
                    <a:bodyPr/>
                    <a:lstStyle/>
                    <a:p>
                      <a:r>
                        <a:rPr lang="en-US" sz="1000"/>
                        <a:t>4.7337 %</a:t>
                      </a:r>
                    </a:p>
                  </a:txBody>
                  <a:tcPr/>
                </a:tc>
                <a:tc>
                  <a:txBody>
                    <a:bodyPr/>
                    <a:lstStyle/>
                    <a:p>
                      <a:r>
                        <a:rPr lang="en-US" sz="1000"/>
                        <a:t>0.0 %</a:t>
                      </a:r>
                    </a:p>
                  </a:txBody>
                  <a:tcPr/>
                </a:tc>
                <a:extLst>
                  <a:ext uri="{0D108BD9-81ED-4DB2-BD59-A6C34878D82A}">
                    <a16:rowId xmlns:a16="http://schemas.microsoft.com/office/drawing/2014/main" val="909181888"/>
                  </a:ext>
                </a:extLst>
              </a:tr>
            </a:tbl>
          </a:graphicData>
        </a:graphic>
      </p:graphicFrame>
      <p:sp>
        <p:nvSpPr>
          <p:cNvPr id="4" name="Text Placeholder 3">
            <a:extLst>
              <a:ext uri="{FF2B5EF4-FFF2-40B4-BE49-F238E27FC236}">
                <a16:creationId xmlns:a16="http://schemas.microsoft.com/office/drawing/2014/main" id="{544D7F5E-E280-459B-8322-59E43034660B}"/>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4982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FC6A5-79C0-4AFF-83F3-5F055670E16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7EB41C52-F60B-419C-9D1E-D53BF8F78C80}"/>
              </a:ext>
            </a:extLst>
          </p:cNvPr>
          <p:cNvGraphicFramePr>
            <a:graphicFrameLocks noGrp="1"/>
          </p:cNvGraphicFramePr>
          <p:nvPr>
            <p:ph type="chart" sz="quarter" idx="13"/>
            <p:extLst>
              <p:ext uri="{D42A27DB-BD31-4B8C-83A1-F6EECF244321}">
                <p14:modId xmlns:p14="http://schemas.microsoft.com/office/powerpoint/2010/main" val="3844374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8E12E8-FC26-494A-8FDC-29A67E0D5C0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9EBA2DD-C44C-498F-9835-AF8D61EC95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03465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2D77F-A80B-4B2E-BBFC-E38E83125FAC}"/>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910A0A1F-FEF7-49E0-8406-40B6984D4E56}"/>
              </a:ext>
            </a:extLst>
          </p:cNvPr>
          <p:cNvGraphicFramePr>
            <a:graphicFrameLocks noGrp="1"/>
          </p:cNvGraphicFramePr>
          <p:nvPr>
            <p:ph type="chart" sz="quarter" idx="13"/>
            <p:extLst>
              <p:ext uri="{D42A27DB-BD31-4B8C-83A1-F6EECF244321}">
                <p14:modId xmlns:p14="http://schemas.microsoft.com/office/powerpoint/2010/main" val="256072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5130A-F515-4587-A0A4-4391C80573B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61596C4-DF4C-4209-AB22-F3F6F00592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349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1DC01-9EBB-47B8-9DB7-DA66F796B282}"/>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BF5A2DF6-1110-4DEA-8E5A-C0B8083907FD}"/>
              </a:ext>
            </a:extLst>
          </p:cNvPr>
          <p:cNvGraphicFramePr>
            <a:graphicFrameLocks noGrp="1"/>
          </p:cNvGraphicFramePr>
          <p:nvPr>
            <p:ph type="tbl" sz="quarter" idx="13"/>
            <p:extLst>
              <p:ext uri="{D42A27DB-BD31-4B8C-83A1-F6EECF244321}">
                <p14:modId xmlns:p14="http://schemas.microsoft.com/office/powerpoint/2010/main" val="1933921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3343594"/>
                    </a:ext>
                  </a:extLst>
                </a:gridCol>
                <a:gridCol w="822960">
                  <a:extLst>
                    <a:ext uri="{9D8B030D-6E8A-4147-A177-3AD203B41FA5}">
                      <a16:colId xmlns:a16="http://schemas.microsoft.com/office/drawing/2014/main" val="620697471"/>
                    </a:ext>
                  </a:extLst>
                </a:gridCol>
                <a:gridCol w="822960">
                  <a:extLst>
                    <a:ext uri="{9D8B030D-6E8A-4147-A177-3AD203B41FA5}">
                      <a16:colId xmlns:a16="http://schemas.microsoft.com/office/drawing/2014/main" val="1714891068"/>
                    </a:ext>
                  </a:extLst>
                </a:gridCol>
                <a:gridCol w="822960">
                  <a:extLst>
                    <a:ext uri="{9D8B030D-6E8A-4147-A177-3AD203B41FA5}">
                      <a16:colId xmlns:a16="http://schemas.microsoft.com/office/drawing/2014/main" val="2560778027"/>
                    </a:ext>
                  </a:extLst>
                </a:gridCol>
                <a:gridCol w="822960">
                  <a:extLst>
                    <a:ext uri="{9D8B030D-6E8A-4147-A177-3AD203B41FA5}">
                      <a16:colId xmlns:a16="http://schemas.microsoft.com/office/drawing/2014/main" val="2388466849"/>
                    </a:ext>
                  </a:extLst>
                </a:gridCol>
                <a:gridCol w="822960">
                  <a:extLst>
                    <a:ext uri="{9D8B030D-6E8A-4147-A177-3AD203B41FA5}">
                      <a16:colId xmlns:a16="http://schemas.microsoft.com/office/drawing/2014/main" val="2357832043"/>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85151976"/>
                  </a:ext>
                </a:extLst>
              </a:tr>
              <a:tr h="370840">
                <a:tc>
                  <a:txBody>
                    <a:bodyPr/>
                    <a:lstStyle/>
                    <a:p>
                      <a:r>
                        <a:rPr lang="en-US" sz="1000" b="1"/>
                        <a:t> @TokioMAmerica - 2018-12-10 15:56:14 </a:t>
                      </a:r>
                      <a:r>
                        <a:rPr lang="en-US" sz="1000"/>
                        <a:t>
  Our Jersey City office elves spent the afternoon wrapping toys generously donated from employees. These gifts will be given to @JerseyCares to benefit children in need throughout the state of New Jersey. Want to help? https://t.co/Sqg6Trop9x #holidayspirit #TMAcares #Anshin #toys https://t.co/ciMMj3ACAl</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7.9208 %</a:t>
                      </a:r>
                    </a:p>
                  </a:txBody>
                  <a:tcPr/>
                </a:tc>
                <a:extLst>
                  <a:ext uri="{0D108BD9-81ED-4DB2-BD59-A6C34878D82A}">
                    <a16:rowId xmlns:a16="http://schemas.microsoft.com/office/drawing/2014/main" val="2077127574"/>
                  </a:ext>
                </a:extLst>
              </a:tr>
              <a:tr h="370840">
                <a:tc>
                  <a:txBody>
                    <a:bodyPr/>
                    <a:lstStyle/>
                    <a:p>
                      <a:r>
                        <a:rPr lang="en-US" sz="1000" b="1"/>
                        <a:t> @TokioMAmerica - 2018-12-17 18:00:13 </a:t>
                      </a:r>
                      <a:r>
                        <a:rPr lang="en-US" sz="1000"/>
                        <a:t>
  TMA employees have been celebrating the holidays and our colleague's accomplishments this season! Last Friday, our Jersey City, Chicago and Pasadena offices had their annual celebrations complete with food, raffle prizes and awards! #holidayfun #teamtma #holidayseason https://t.co/PUTroZmhn1</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7.8431 %</a:t>
                      </a:r>
                    </a:p>
                  </a:txBody>
                  <a:tcPr/>
                </a:tc>
                <a:extLst>
                  <a:ext uri="{0D108BD9-81ED-4DB2-BD59-A6C34878D82A}">
                    <a16:rowId xmlns:a16="http://schemas.microsoft.com/office/drawing/2014/main" val="3348573044"/>
                  </a:ext>
                </a:extLst>
              </a:tr>
              <a:tr h="370840">
                <a:tc>
                  <a:txBody>
                    <a:bodyPr/>
                    <a:lstStyle/>
                    <a:p>
                      <a:r>
                        <a:rPr lang="en-US" sz="1000" b="1"/>
                        <a:t> @TokioMAmerica - 2018-12-21 15:33:03 </a:t>
                      </a:r>
                      <a:r>
                        <a:rPr lang="en-US" sz="1000"/>
                        <a:t>
  It's National #UglyChristmasSweater Day! Here are a few of our employees showing off their best "ugly" sweaters! Who do you think wore it best? Like and comment below with the letter corresponding to your choice! Winner gets a prize! https://t.co/tXtN29C45b</a:t>
                      </a:r>
                    </a:p>
                  </a:txBody>
                  <a:tcPr/>
                </a:tc>
                <a:tc>
                  <a:txBody>
                    <a:bodyPr/>
                    <a:lstStyle/>
                    <a:p>
                      <a:r>
                        <a:rPr lang="en-US" sz="1000"/>
                        <a:t>No</a:t>
                      </a:r>
                    </a:p>
                  </a:txBody>
                  <a:tcPr/>
                </a:tc>
                <a:tc>
                  <a:txBody>
                    <a:bodyPr/>
                    <a:lstStyle/>
                    <a:p>
                      <a:r>
                        <a:rPr lang="en-US" sz="1000"/>
                        <a:t>1</a:t>
                      </a:r>
                    </a:p>
                  </a:txBody>
                  <a:tcPr/>
                </a:tc>
                <a:tc>
                  <a:txBody>
                    <a:bodyPr/>
                    <a:lstStyle/>
                    <a:p>
                      <a:r>
                        <a:rPr lang="en-US" sz="1000"/>
                        <a:t>3</a:t>
                      </a:r>
                    </a:p>
                  </a:txBody>
                  <a:tcPr/>
                </a:tc>
                <a:tc>
                  <a:txBody>
                    <a:bodyPr/>
                    <a:lstStyle/>
                    <a:p>
                      <a:r>
                        <a:rPr lang="en-US" sz="1000"/>
                        <a:t>2</a:t>
                      </a:r>
                    </a:p>
                  </a:txBody>
                  <a:tcPr/>
                </a:tc>
                <a:tc>
                  <a:txBody>
                    <a:bodyPr/>
                    <a:lstStyle/>
                    <a:p>
                      <a:r>
                        <a:rPr lang="en-US" sz="1000"/>
                        <a:t>5.7692 %</a:t>
                      </a:r>
                    </a:p>
                  </a:txBody>
                  <a:tcPr/>
                </a:tc>
                <a:extLst>
                  <a:ext uri="{0D108BD9-81ED-4DB2-BD59-A6C34878D82A}">
                    <a16:rowId xmlns:a16="http://schemas.microsoft.com/office/drawing/2014/main" val="4085052315"/>
                  </a:ext>
                </a:extLst>
              </a:tr>
            </a:tbl>
          </a:graphicData>
        </a:graphic>
      </p:graphicFrame>
      <p:sp>
        <p:nvSpPr>
          <p:cNvPr id="4" name="Text Placeholder 3">
            <a:extLst>
              <a:ext uri="{FF2B5EF4-FFF2-40B4-BE49-F238E27FC236}">
                <a16:creationId xmlns:a16="http://schemas.microsoft.com/office/drawing/2014/main" id="{4808F96B-32BD-4B0D-8143-538471EDCBA1}"/>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42090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7C8183-A299-488E-94D1-7FE1659CE82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9F32F4C-C625-468D-A2C0-A4300251471C}"/>
              </a:ext>
            </a:extLst>
          </p:cNvPr>
          <p:cNvGraphicFramePr>
            <a:graphicFrameLocks noGrp="1"/>
          </p:cNvGraphicFramePr>
          <p:nvPr>
            <p:ph type="tbl" sz="quarter" idx="13"/>
            <p:extLst>
              <p:ext uri="{D42A27DB-BD31-4B8C-83A1-F6EECF244321}">
                <p14:modId xmlns:p14="http://schemas.microsoft.com/office/powerpoint/2010/main" val="49180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01564549"/>
                    </a:ext>
                  </a:extLst>
                </a:gridCol>
                <a:gridCol w="1069848">
                  <a:extLst>
                    <a:ext uri="{9D8B030D-6E8A-4147-A177-3AD203B41FA5}">
                      <a16:colId xmlns:a16="http://schemas.microsoft.com/office/drawing/2014/main" val="3108857898"/>
                    </a:ext>
                  </a:extLst>
                </a:gridCol>
                <a:gridCol w="1069848">
                  <a:extLst>
                    <a:ext uri="{9D8B030D-6E8A-4147-A177-3AD203B41FA5}">
                      <a16:colId xmlns:a16="http://schemas.microsoft.com/office/drawing/2014/main" val="1577417596"/>
                    </a:ext>
                  </a:extLst>
                </a:gridCol>
                <a:gridCol w="1069848">
                  <a:extLst>
                    <a:ext uri="{9D8B030D-6E8A-4147-A177-3AD203B41FA5}">
                      <a16:colId xmlns:a16="http://schemas.microsoft.com/office/drawing/2014/main" val="2148332103"/>
                    </a:ext>
                  </a:extLst>
                </a:gridCol>
                <a:gridCol w="1069848">
                  <a:extLst>
                    <a:ext uri="{9D8B030D-6E8A-4147-A177-3AD203B41FA5}">
                      <a16:colId xmlns:a16="http://schemas.microsoft.com/office/drawing/2014/main" val="835705795"/>
                    </a:ext>
                  </a:extLst>
                </a:gridCol>
                <a:gridCol w="1069848">
                  <a:extLst>
                    <a:ext uri="{9D8B030D-6E8A-4147-A177-3AD203B41FA5}">
                      <a16:colId xmlns:a16="http://schemas.microsoft.com/office/drawing/2014/main" val="2315878422"/>
                    </a:ext>
                  </a:extLst>
                </a:gridCol>
                <a:gridCol w="1069848">
                  <a:extLst>
                    <a:ext uri="{9D8B030D-6E8A-4147-A177-3AD203B41FA5}">
                      <a16:colId xmlns:a16="http://schemas.microsoft.com/office/drawing/2014/main" val="6413867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586968188"/>
                  </a:ext>
                </a:extLst>
              </a:tr>
              <a:tr h="370840">
                <a:tc>
                  <a:txBody>
                    <a:bodyPr/>
                    <a:lstStyle/>
                    <a:p>
                      <a:r>
                        <a:rPr lang="en-US" sz="1000"/>
                        <a:t>Tokio Marine America</a:t>
                      </a:r>
                    </a:p>
                  </a:txBody>
                  <a:tcPr/>
                </a:tc>
                <a:tc>
                  <a:txBody>
                    <a:bodyPr/>
                    <a:lstStyle/>
                    <a:p>
                      <a:r>
                        <a:rPr lang="en-US" sz="1000"/>
                        <a:t>8596</a:t>
                      </a:r>
                    </a:p>
                  </a:txBody>
                  <a:tcPr/>
                </a:tc>
                <a:tc>
                  <a:txBody>
                    <a:bodyPr/>
                    <a:lstStyle/>
                    <a:p>
                      <a:r>
                        <a:rPr lang="en-US" sz="1000"/>
                        <a:t>1561</a:t>
                      </a:r>
                    </a:p>
                  </a:txBody>
                  <a:tcPr/>
                </a:tc>
                <a:tc>
                  <a:txBody>
                    <a:bodyPr/>
                    <a:lstStyle/>
                    <a:p>
                      <a:r>
                        <a:rPr lang="en-US" sz="1000"/>
                        <a:t>11</a:t>
                      </a:r>
                    </a:p>
                  </a:txBody>
                  <a:tcPr/>
                </a:tc>
                <a:tc>
                  <a:txBody>
                    <a:bodyPr/>
                    <a:lstStyle/>
                    <a:p>
                      <a:r>
                        <a:rPr lang="en-US" sz="1000"/>
                        <a:t>381</a:t>
                      </a:r>
                    </a:p>
                  </a:txBody>
                  <a:tcPr/>
                </a:tc>
                <a:tc>
                  <a:txBody>
                    <a:bodyPr/>
                    <a:lstStyle/>
                    <a:p>
                      <a:r>
                        <a:rPr lang="en-US" sz="1000"/>
                        <a:t>7</a:t>
                      </a:r>
                    </a:p>
                  </a:txBody>
                  <a:tcPr/>
                </a:tc>
                <a:tc>
                  <a:txBody>
                    <a:bodyPr/>
                    <a:lstStyle/>
                    <a:p>
                      <a:r>
                        <a:rPr lang="en-US" sz="1000"/>
                        <a:t>0.4513 %</a:t>
                      </a:r>
                    </a:p>
                  </a:txBody>
                  <a:tcPr/>
                </a:tc>
                <a:extLst>
                  <a:ext uri="{0D108BD9-81ED-4DB2-BD59-A6C34878D82A}">
                    <a16:rowId xmlns:a16="http://schemas.microsoft.com/office/drawing/2014/main" val="3229915255"/>
                  </a:ext>
                </a:extLst>
              </a:tr>
            </a:tbl>
          </a:graphicData>
        </a:graphic>
      </p:graphicFrame>
      <p:sp>
        <p:nvSpPr>
          <p:cNvPr id="4" name="Text Placeholder 3">
            <a:extLst>
              <a:ext uri="{FF2B5EF4-FFF2-40B4-BE49-F238E27FC236}">
                <a16:creationId xmlns:a16="http://schemas.microsoft.com/office/drawing/2014/main" id="{15524CCE-BDD5-43AF-AF82-E177A9BBCFE0}"/>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7539599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AEC7D-95CE-49E8-B029-73B103F6FBB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1B300709-C35B-4C1D-9CC0-E22864EA9CFC}"/>
              </a:ext>
            </a:extLst>
          </p:cNvPr>
          <p:cNvGraphicFramePr>
            <a:graphicFrameLocks noGrp="1"/>
          </p:cNvGraphicFramePr>
          <p:nvPr>
            <p:ph type="chart" sz="quarter" idx="13"/>
            <p:extLst>
              <p:ext uri="{D42A27DB-BD31-4B8C-83A1-F6EECF244321}">
                <p14:modId xmlns:p14="http://schemas.microsoft.com/office/powerpoint/2010/main" val="2423463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28984-7CC4-4CF2-860C-6AE94E3645CF}"/>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6C5213A-0922-4073-9369-16BBD1A5C3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1315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05C62-BC23-4FA5-9CBD-5955986CC87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C2BCB79A-99FC-4EE5-A79C-B7860B7C305D}"/>
              </a:ext>
            </a:extLst>
          </p:cNvPr>
          <p:cNvGraphicFramePr>
            <a:graphicFrameLocks noGrp="1"/>
          </p:cNvGraphicFramePr>
          <p:nvPr>
            <p:ph type="chart" sz="quarter" idx="13"/>
            <p:extLst>
              <p:ext uri="{D42A27DB-BD31-4B8C-83A1-F6EECF244321}">
                <p14:modId xmlns:p14="http://schemas.microsoft.com/office/powerpoint/2010/main" val="2002288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85D2CE-3086-4D15-A00E-DE24B034171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880113D4-4A9B-49C8-BA34-D2E4D2B6C9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19603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19F87-3746-4831-9EDB-ED9FC2B116B0}"/>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2BBEC3AF-0B16-4E22-B134-F9FD5120239E}"/>
              </a:ext>
            </a:extLst>
          </p:cNvPr>
          <p:cNvGraphicFramePr>
            <a:graphicFrameLocks noGrp="1"/>
          </p:cNvGraphicFramePr>
          <p:nvPr>
            <p:ph type="tbl" sz="quarter" idx="13"/>
            <p:extLst>
              <p:ext uri="{D42A27DB-BD31-4B8C-83A1-F6EECF244321}">
                <p14:modId xmlns:p14="http://schemas.microsoft.com/office/powerpoint/2010/main" val="1583446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821562507"/>
                    </a:ext>
                  </a:extLst>
                </a:gridCol>
                <a:gridCol w="905256">
                  <a:extLst>
                    <a:ext uri="{9D8B030D-6E8A-4147-A177-3AD203B41FA5}">
                      <a16:colId xmlns:a16="http://schemas.microsoft.com/office/drawing/2014/main" val="1561768303"/>
                    </a:ext>
                  </a:extLst>
                </a:gridCol>
                <a:gridCol w="987552">
                  <a:extLst>
                    <a:ext uri="{9D8B030D-6E8A-4147-A177-3AD203B41FA5}">
                      <a16:colId xmlns:a16="http://schemas.microsoft.com/office/drawing/2014/main" val="3938645364"/>
                    </a:ext>
                  </a:extLst>
                </a:gridCol>
                <a:gridCol w="987552">
                  <a:extLst>
                    <a:ext uri="{9D8B030D-6E8A-4147-A177-3AD203B41FA5}">
                      <a16:colId xmlns:a16="http://schemas.microsoft.com/office/drawing/2014/main" val="978966391"/>
                    </a:ext>
                  </a:extLst>
                </a:gridCol>
                <a:gridCol w="987552">
                  <a:extLst>
                    <a:ext uri="{9D8B030D-6E8A-4147-A177-3AD203B41FA5}">
                      <a16:colId xmlns:a16="http://schemas.microsoft.com/office/drawing/2014/main" val="527267407"/>
                    </a:ext>
                  </a:extLst>
                </a:gridCol>
                <a:gridCol w="987552">
                  <a:extLst>
                    <a:ext uri="{9D8B030D-6E8A-4147-A177-3AD203B41FA5}">
                      <a16:colId xmlns:a16="http://schemas.microsoft.com/office/drawing/2014/main" val="1967240585"/>
                    </a:ext>
                  </a:extLst>
                </a:gridCol>
              </a:tblGrid>
              <a:tr h="370840">
                <a:tc>
                  <a:txBody>
                    <a:bodyPr/>
                    <a:lstStyle/>
                    <a:p>
                      <a:r>
                        <a:rPr lang="en-US" sz="1000"/>
                        <a:t>Status Update</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698903824"/>
                  </a:ext>
                </a:extLst>
              </a:tr>
              <a:tr h="370840">
                <a:tc>
                  <a:txBody>
                    <a:bodyPr/>
                    <a:lstStyle/>
                    <a:p>
                      <a:r>
                        <a:rPr lang="en-US" sz="1000" b="1"/>
                        <a:t> Tokio Marine America - 2018-12-17 18:04:59 </a:t>
                      </a:r>
                      <a:r>
                        <a:rPr lang="en-US" sz="1000"/>
                        <a:t>
  TMA employees have been celebrating the holidays as well as our colleague's accomplishments this season! Last Friday, our Jersey City, Chicago and Pasadena offices had their annual celebrations complete with food, raffle prizes and awards! #holidayfun #teamtma #holidayseason</a:t>
                      </a:r>
                    </a:p>
                  </a:txBody>
                  <a:tcPr/>
                </a:tc>
                <a:tc>
                  <a:txBody>
                    <a:bodyPr/>
                    <a:lstStyle/>
                    <a:p>
                      <a:r>
                        <a:rPr lang="en-US" sz="1000"/>
                        <a:t>https://image-store.slidesharecdn.com/8a286f73-63bd-4a7f-a9b6-1c625a6e92db-original.jpeg</a:t>
                      </a:r>
                    </a:p>
                  </a:txBody>
                  <a:tcPr/>
                </a:tc>
                <a:tc>
                  <a:txBody>
                    <a:bodyPr/>
                    <a:lstStyle/>
                    <a:p>
                      <a:r>
                        <a:rPr lang="en-US" sz="1000"/>
                        <a:t>93</a:t>
                      </a:r>
                    </a:p>
                  </a:txBody>
                  <a:tcPr/>
                </a:tc>
                <a:tc>
                  <a:txBody>
                    <a:bodyPr/>
                    <a:lstStyle/>
                    <a:p>
                      <a:r>
                        <a:rPr lang="en-US" sz="1000"/>
                        <a:t>1</a:t>
                      </a:r>
                    </a:p>
                  </a:txBody>
                  <a:tcPr/>
                </a:tc>
                <a:tc>
                  <a:txBody>
                    <a:bodyPr/>
                    <a:lstStyle/>
                    <a:p>
                      <a:r>
                        <a:rPr lang="en-US" sz="1000"/>
                        <a:t>1.1193 %</a:t>
                      </a:r>
                    </a:p>
                  </a:txBody>
                  <a:tcPr/>
                </a:tc>
                <a:tc>
                  <a:txBody>
                    <a:bodyPr/>
                    <a:lstStyle/>
                    <a:p>
                      <a:r>
                        <a:rPr lang="en-US" sz="1000"/>
                        <a:t>Photo</a:t>
                      </a:r>
                    </a:p>
                  </a:txBody>
                  <a:tcPr/>
                </a:tc>
                <a:extLst>
                  <a:ext uri="{0D108BD9-81ED-4DB2-BD59-A6C34878D82A}">
                    <a16:rowId xmlns:a16="http://schemas.microsoft.com/office/drawing/2014/main" val="4238865763"/>
                  </a:ext>
                </a:extLst>
              </a:tr>
              <a:tr h="370840">
                <a:tc>
                  <a:txBody>
                    <a:bodyPr/>
                    <a:lstStyle/>
                    <a:p>
                      <a:r>
                        <a:rPr lang="en-US" sz="1000" b="1"/>
                        <a:t> Tokio Marine America - 2018-12-10 15:58:37 </a:t>
                      </a:r>
                      <a:r>
                        <a:rPr lang="en-US" sz="1000"/>
                        <a:t>
  Our Jersey City office elves spent the afternoon wrapping toys generously donated from employees. These gifts will be given to @JerseyCares to benefit children in need throughout the state of New Jersey. Care to donate? Check out their site for ways to help -  https://lnkd.in/eGir8mQ #holidayspirit #TMAcares #Anshin #toys</a:t>
                      </a:r>
                    </a:p>
                  </a:txBody>
                  <a:tcPr/>
                </a:tc>
                <a:tc>
                  <a:txBody>
                    <a:bodyPr/>
                    <a:lstStyle/>
                    <a:p>
                      <a:r>
                        <a:rPr lang="en-US" sz="1000"/>
                        <a:t>https://image-store.slidesharecdn.com/7cd5d36c-2b07-41fe-a6a0-481523f78314-large.jpeg</a:t>
                      </a:r>
                    </a:p>
                  </a:txBody>
                  <a:tcPr/>
                </a:tc>
                <a:tc>
                  <a:txBody>
                    <a:bodyPr/>
                    <a:lstStyle/>
                    <a:p>
                      <a:r>
                        <a:rPr lang="en-US" sz="1000"/>
                        <a:t>57</a:t>
                      </a:r>
                    </a:p>
                  </a:txBody>
                  <a:tcPr/>
                </a:tc>
                <a:tc>
                  <a:txBody>
                    <a:bodyPr/>
                    <a:lstStyle/>
                    <a:p>
                      <a:r>
                        <a:rPr lang="en-US" sz="1000"/>
                        <a:t>1</a:t>
                      </a:r>
                    </a:p>
                  </a:txBody>
                  <a:tcPr/>
                </a:tc>
                <a:tc>
                  <a:txBody>
                    <a:bodyPr/>
                    <a:lstStyle/>
                    <a:p>
                      <a:r>
                        <a:rPr lang="en-US" sz="1000"/>
                        <a:t>0.7193 %</a:t>
                      </a:r>
                    </a:p>
                  </a:txBody>
                  <a:tcPr/>
                </a:tc>
                <a:tc>
                  <a:txBody>
                    <a:bodyPr/>
                    <a:lstStyle/>
                    <a:p>
                      <a:r>
                        <a:rPr lang="en-US" sz="1000"/>
                        <a:t>Photo</a:t>
                      </a:r>
                    </a:p>
                  </a:txBody>
                  <a:tcPr/>
                </a:tc>
                <a:extLst>
                  <a:ext uri="{0D108BD9-81ED-4DB2-BD59-A6C34878D82A}">
                    <a16:rowId xmlns:a16="http://schemas.microsoft.com/office/drawing/2014/main" val="3143351384"/>
                  </a:ext>
                </a:extLst>
              </a:tr>
              <a:tr h="370840">
                <a:tc>
                  <a:txBody>
                    <a:bodyPr/>
                    <a:lstStyle/>
                    <a:p>
                      <a:r>
                        <a:rPr lang="en-US" sz="1000" b="1"/>
                        <a:t> Tokio Marine America - 2018-12-21 14:42:46 </a:t>
                      </a:r>
                      <a:r>
                        <a:rPr lang="en-US" sz="1000"/>
                        <a:t>
  'Tis the season for giving! TMA employees in Jersey City, Atlanta and Pasadena all participated in toy drives benefiting 3 wonderful organizations: #toysfortots, Hillsides, and Jersey Cares! We look forward to future giving opportunities in 2019! #holidays #toys #holidaygiving #tmacares #toydrive </a:t>
                      </a:r>
                    </a:p>
                  </a:txBody>
                  <a:tcPr/>
                </a:tc>
                <a:tc>
                  <a:txBody>
                    <a:bodyPr/>
                    <a:lstStyle/>
                    <a:p>
                      <a:r>
                        <a:rPr lang="en-US" sz="1000"/>
                        <a:t>https://image-store.slidesharecdn.com/ac646d25-306a-4209-a6d6-7021ffacb828-original.jpeg</a:t>
                      </a:r>
                    </a:p>
                  </a:txBody>
                  <a:tcPr/>
                </a:tc>
                <a:tc>
                  <a:txBody>
                    <a:bodyPr/>
                    <a:lstStyle/>
                    <a:p>
                      <a:r>
                        <a:rPr lang="en-US" sz="1000"/>
                        <a:t>44</a:t>
                      </a:r>
                    </a:p>
                  </a:txBody>
                  <a:tcPr/>
                </a:tc>
                <a:tc>
                  <a:txBody>
                    <a:bodyPr/>
                    <a:lstStyle/>
                    <a:p>
                      <a:r>
                        <a:rPr lang="en-US" sz="1000"/>
                        <a:t>1</a:t>
                      </a:r>
                    </a:p>
                  </a:txBody>
                  <a:tcPr/>
                </a:tc>
                <a:tc>
                  <a:txBody>
                    <a:bodyPr/>
                    <a:lstStyle/>
                    <a:p>
                      <a:r>
                        <a:rPr lang="en-US" sz="1000"/>
                        <a:t>0.5256 %</a:t>
                      </a:r>
                    </a:p>
                  </a:txBody>
                  <a:tcPr/>
                </a:tc>
                <a:tc>
                  <a:txBody>
                    <a:bodyPr/>
                    <a:lstStyle/>
                    <a:p>
                      <a:r>
                        <a:rPr lang="en-US" sz="1000"/>
                        <a:t>Photo</a:t>
                      </a:r>
                    </a:p>
                  </a:txBody>
                  <a:tcPr/>
                </a:tc>
                <a:extLst>
                  <a:ext uri="{0D108BD9-81ED-4DB2-BD59-A6C34878D82A}">
                    <a16:rowId xmlns:a16="http://schemas.microsoft.com/office/drawing/2014/main" val="1913145491"/>
                  </a:ext>
                </a:extLst>
              </a:tr>
            </a:tbl>
          </a:graphicData>
        </a:graphic>
      </p:graphicFrame>
      <p:sp>
        <p:nvSpPr>
          <p:cNvPr id="4" name="Text Placeholder 3">
            <a:extLst>
              <a:ext uri="{FF2B5EF4-FFF2-40B4-BE49-F238E27FC236}">
                <a16:creationId xmlns:a16="http://schemas.microsoft.com/office/drawing/2014/main" id="{33DF93F0-09AE-4798-8ADE-5A3272881FE4}"/>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7172113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6FCF-6E58-4414-9AB5-EB7A59FBA99F}"/>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C9EB0C59-3752-4E86-8869-D53735816932}"/>
              </a:ext>
            </a:extLst>
          </p:cNvPr>
          <p:cNvGraphicFramePr>
            <a:graphicFrameLocks noGrp="1"/>
          </p:cNvGraphicFramePr>
          <p:nvPr>
            <p:ph type="tbl" sz="quarter" idx="13"/>
            <p:extLst>
              <p:ext uri="{D42A27DB-BD31-4B8C-83A1-F6EECF244321}">
                <p14:modId xmlns:p14="http://schemas.microsoft.com/office/powerpoint/2010/main" val="2312289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59070994"/>
                    </a:ext>
                  </a:extLst>
                </a:gridCol>
                <a:gridCol w="699516">
                  <a:extLst>
                    <a:ext uri="{9D8B030D-6E8A-4147-A177-3AD203B41FA5}">
                      <a16:colId xmlns:a16="http://schemas.microsoft.com/office/drawing/2014/main" val="66266794"/>
                    </a:ext>
                  </a:extLst>
                </a:gridCol>
                <a:gridCol w="699516">
                  <a:extLst>
                    <a:ext uri="{9D8B030D-6E8A-4147-A177-3AD203B41FA5}">
                      <a16:colId xmlns:a16="http://schemas.microsoft.com/office/drawing/2014/main" val="1789170480"/>
                    </a:ext>
                  </a:extLst>
                </a:gridCol>
                <a:gridCol w="658368">
                  <a:extLst>
                    <a:ext uri="{9D8B030D-6E8A-4147-A177-3AD203B41FA5}">
                      <a16:colId xmlns:a16="http://schemas.microsoft.com/office/drawing/2014/main" val="356388748"/>
                    </a:ext>
                  </a:extLst>
                </a:gridCol>
                <a:gridCol w="658368">
                  <a:extLst>
                    <a:ext uri="{9D8B030D-6E8A-4147-A177-3AD203B41FA5}">
                      <a16:colId xmlns:a16="http://schemas.microsoft.com/office/drawing/2014/main" val="922739929"/>
                    </a:ext>
                  </a:extLst>
                </a:gridCol>
                <a:gridCol w="658368">
                  <a:extLst>
                    <a:ext uri="{9D8B030D-6E8A-4147-A177-3AD203B41FA5}">
                      <a16:colId xmlns:a16="http://schemas.microsoft.com/office/drawing/2014/main" val="3942714526"/>
                    </a:ext>
                  </a:extLst>
                </a:gridCol>
                <a:gridCol w="699516">
                  <a:extLst>
                    <a:ext uri="{9D8B030D-6E8A-4147-A177-3AD203B41FA5}">
                      <a16:colId xmlns:a16="http://schemas.microsoft.com/office/drawing/2014/main" val="1888296237"/>
                    </a:ext>
                  </a:extLst>
                </a:gridCol>
                <a:gridCol w="699516">
                  <a:extLst>
                    <a:ext uri="{9D8B030D-6E8A-4147-A177-3AD203B41FA5}">
                      <a16:colId xmlns:a16="http://schemas.microsoft.com/office/drawing/2014/main" val="3941778292"/>
                    </a:ext>
                  </a:extLst>
                </a:gridCol>
                <a:gridCol w="699516">
                  <a:extLst>
                    <a:ext uri="{9D8B030D-6E8A-4147-A177-3AD203B41FA5}">
                      <a16:colId xmlns:a16="http://schemas.microsoft.com/office/drawing/2014/main" val="1628594159"/>
                    </a:ext>
                  </a:extLst>
                </a:gridCol>
                <a:gridCol w="658368">
                  <a:extLst>
                    <a:ext uri="{9D8B030D-6E8A-4147-A177-3AD203B41FA5}">
                      <a16:colId xmlns:a16="http://schemas.microsoft.com/office/drawing/2014/main" val="222690484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83473048"/>
                  </a:ext>
                </a:extLst>
              </a:tr>
              <a:tr h="370840">
                <a:tc>
                  <a:txBody>
                    <a:bodyPr/>
                    <a:lstStyle/>
                    <a:p>
                      <a:r>
                        <a:rPr lang="en-US" sz="1000"/>
                        <a:t>tmamerica</a:t>
                      </a:r>
                    </a:p>
                  </a:txBody>
                  <a:tcPr/>
                </a:tc>
                <a:tc>
                  <a:txBody>
                    <a:bodyPr/>
                    <a:lstStyle/>
                    <a:p>
                      <a:r>
                        <a:rPr lang="en-US" sz="1000"/>
                        <a:t>119</a:t>
                      </a:r>
                    </a:p>
                  </a:txBody>
                  <a:tcPr/>
                </a:tc>
                <a:tc>
                  <a:txBody>
                    <a:bodyPr/>
                    <a:lstStyle/>
                    <a:p>
                      <a:r>
                        <a:rPr lang="en-US" sz="1000"/>
                        <a:t>3</a:t>
                      </a:r>
                    </a:p>
                  </a:txBody>
                  <a:tcPr/>
                </a:tc>
                <a:tc>
                  <a:txBody>
                    <a:bodyPr/>
                    <a:lstStyle/>
                    <a:p>
                      <a:r>
                        <a:rPr lang="en-US" sz="1000"/>
                        <a:t>8</a:t>
                      </a:r>
                    </a:p>
                  </a:txBody>
                  <a:tcPr/>
                </a:tc>
                <a:tc>
                  <a:txBody>
                    <a:bodyPr/>
                    <a:lstStyle/>
                    <a:p>
                      <a:r>
                        <a:rPr lang="en-US" sz="1000"/>
                        <a:t>5</a:t>
                      </a:r>
                    </a:p>
                  </a:txBody>
                  <a:tcPr/>
                </a:tc>
                <a:tc>
                  <a:txBody>
                    <a:bodyPr/>
                    <a:lstStyle/>
                    <a:p>
                      <a:r>
                        <a:rPr lang="en-US" sz="1000"/>
                        <a:t>0</a:t>
                      </a:r>
                    </a:p>
                  </a:txBody>
                  <a:tcPr/>
                </a:tc>
                <a:tc>
                  <a:txBody>
                    <a:bodyPr/>
                    <a:lstStyle/>
                    <a:p>
                      <a:r>
                        <a:rPr lang="en-US" sz="1000"/>
                        <a:t>13</a:t>
                      </a:r>
                    </a:p>
                  </a:txBody>
                  <a:tcPr/>
                </a:tc>
                <a:tc>
                  <a:txBody>
                    <a:bodyPr/>
                    <a:lstStyle/>
                    <a:p>
                      <a:r>
                        <a:rPr lang="en-US" sz="1000"/>
                        <a:t>128</a:t>
                      </a:r>
                    </a:p>
                  </a:txBody>
                  <a:tcPr/>
                </a:tc>
                <a:tc>
                  <a:txBody>
                    <a:bodyPr/>
                    <a:lstStyle/>
                    <a:p>
                      <a:r>
                        <a:rPr lang="en-US" sz="1000"/>
                        <a:t>3</a:t>
                      </a:r>
                    </a:p>
                  </a:txBody>
                  <a:tcPr/>
                </a:tc>
                <a:tc>
                  <a:txBody>
                    <a:bodyPr/>
                    <a:lstStyle/>
                    <a:p>
                      <a:r>
                        <a:rPr lang="en-US" sz="1000"/>
                        <a:t>8.6128 %</a:t>
                      </a:r>
                    </a:p>
                  </a:txBody>
                  <a:tcPr/>
                </a:tc>
                <a:extLst>
                  <a:ext uri="{0D108BD9-81ED-4DB2-BD59-A6C34878D82A}">
                    <a16:rowId xmlns:a16="http://schemas.microsoft.com/office/drawing/2014/main" val="3708796798"/>
                  </a:ext>
                </a:extLst>
              </a:tr>
            </a:tbl>
          </a:graphicData>
        </a:graphic>
      </p:graphicFrame>
      <p:sp>
        <p:nvSpPr>
          <p:cNvPr id="4" name="Text Placeholder 3">
            <a:extLst>
              <a:ext uri="{FF2B5EF4-FFF2-40B4-BE49-F238E27FC236}">
                <a16:creationId xmlns:a16="http://schemas.microsoft.com/office/drawing/2014/main" id="{E12949CD-A7E5-4BFE-8E3D-E4900638454A}"/>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1251854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00FD8-0312-400C-AEF7-ECFC49B6CB7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8169041C-F6D2-4D13-A579-881BF0C2C10A}"/>
              </a:ext>
            </a:extLst>
          </p:cNvPr>
          <p:cNvGraphicFramePr>
            <a:graphicFrameLocks noGrp="1"/>
          </p:cNvGraphicFramePr>
          <p:nvPr>
            <p:ph type="chart" sz="quarter" idx="13"/>
            <p:extLst>
              <p:ext uri="{D42A27DB-BD31-4B8C-83A1-F6EECF244321}">
                <p14:modId xmlns:p14="http://schemas.microsoft.com/office/powerpoint/2010/main" val="675224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02271D-139F-4190-A06E-1868EA7F71C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79D95BA-48F9-40D1-B0AB-000DFAE1C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8814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86C19-7FDF-413B-A0C8-CA4816E47664}"/>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810F8C7-AA70-4945-9D31-B7FF7B07EDE3}"/>
              </a:ext>
            </a:extLst>
          </p:cNvPr>
          <p:cNvGraphicFramePr>
            <a:graphicFrameLocks noGrp="1"/>
          </p:cNvGraphicFramePr>
          <p:nvPr>
            <p:ph type="chart" sz="quarter" idx="13"/>
            <p:extLst>
              <p:ext uri="{D42A27DB-BD31-4B8C-83A1-F6EECF244321}">
                <p14:modId xmlns:p14="http://schemas.microsoft.com/office/powerpoint/2010/main" val="31920961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1F53F7-BFCC-462A-9470-47F7C5D62AA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FFE340D-9E5C-4884-BA67-236ED8F3B3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093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F1B5-B357-4062-9BAA-0366E87D265F}"/>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482A0DFF-39A0-48FE-BAA1-F45F28A2CD22}"/>
              </a:ext>
            </a:extLst>
          </p:cNvPr>
          <p:cNvGraphicFramePr>
            <a:graphicFrameLocks noGrp="1"/>
          </p:cNvGraphicFramePr>
          <p:nvPr>
            <p:ph type="tbl" sz="quarter" idx="13"/>
            <p:extLst>
              <p:ext uri="{D42A27DB-BD31-4B8C-83A1-F6EECF244321}">
                <p14:modId xmlns:p14="http://schemas.microsoft.com/office/powerpoint/2010/main" val="1837765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52444201"/>
                    </a:ext>
                  </a:extLst>
                </a:gridCol>
                <a:gridCol w="987552">
                  <a:extLst>
                    <a:ext uri="{9D8B030D-6E8A-4147-A177-3AD203B41FA5}">
                      <a16:colId xmlns:a16="http://schemas.microsoft.com/office/drawing/2014/main" val="382735424"/>
                    </a:ext>
                  </a:extLst>
                </a:gridCol>
                <a:gridCol w="987552">
                  <a:extLst>
                    <a:ext uri="{9D8B030D-6E8A-4147-A177-3AD203B41FA5}">
                      <a16:colId xmlns:a16="http://schemas.microsoft.com/office/drawing/2014/main" val="522472436"/>
                    </a:ext>
                  </a:extLst>
                </a:gridCol>
                <a:gridCol w="987552">
                  <a:extLst>
                    <a:ext uri="{9D8B030D-6E8A-4147-A177-3AD203B41FA5}">
                      <a16:colId xmlns:a16="http://schemas.microsoft.com/office/drawing/2014/main" val="1579914354"/>
                    </a:ext>
                  </a:extLst>
                </a:gridCol>
                <a:gridCol w="987552">
                  <a:extLst>
                    <a:ext uri="{9D8B030D-6E8A-4147-A177-3AD203B41FA5}">
                      <a16:colId xmlns:a16="http://schemas.microsoft.com/office/drawing/2014/main" val="2078637269"/>
                    </a:ext>
                  </a:extLst>
                </a:gridCol>
                <a:gridCol w="987552">
                  <a:extLst>
                    <a:ext uri="{9D8B030D-6E8A-4147-A177-3AD203B41FA5}">
                      <a16:colId xmlns:a16="http://schemas.microsoft.com/office/drawing/2014/main" val="2190117318"/>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14311364"/>
                  </a:ext>
                </a:extLst>
              </a:tr>
              <a:tr h="370840">
                <a:tc>
                  <a:txBody>
                    <a:bodyPr/>
                    <a:lstStyle/>
                    <a:p>
                      <a:r>
                        <a:rPr lang="en-US" sz="1000" b="1"/>
                        <a:t>tmamerica - 2018-12-21 18:30:15 </a:t>
                      </a:r>
                      <a:r>
                        <a:rPr lang="en-US" sz="1000"/>
                        <a:t>
 TMA would like to wish you and your families a wonderful holiday season! TMA offices will be closed on Monday, 12/24 and Tuesday, 12/25 in observance of the holiday. #happyholidays #holidayfun #tistheseason</a:t>
                      </a:r>
                    </a:p>
                  </a:txBody>
                  <a:tcPr/>
                </a:tc>
                <a:tc>
                  <a:txBody>
                    <a:bodyPr/>
                    <a:lstStyle/>
                    <a:p>
                      <a:r>
                        <a:rPr lang="en-US" sz="1000"/>
                        <a:t>https://www.instagram.com/p/Brqvmk_gi2x/media</a:t>
                      </a:r>
                    </a:p>
                  </a:txBody>
                  <a:tcPr/>
                </a:tc>
                <a:tc>
                  <a:txBody>
                    <a:bodyPr/>
                    <a:lstStyle/>
                    <a:p>
                      <a:r>
                        <a:rPr lang="en-US" sz="1000"/>
                        <a:t>16</a:t>
                      </a:r>
                    </a:p>
                  </a:txBody>
                  <a:tcPr/>
                </a:tc>
                <a:tc>
                  <a:txBody>
                    <a:bodyPr/>
                    <a:lstStyle/>
                    <a:p>
                      <a:r>
                        <a:rPr lang="en-US" sz="1000"/>
                        <a:t>0</a:t>
                      </a:r>
                    </a:p>
                  </a:txBody>
                  <a:tcPr/>
                </a:tc>
                <a:tc>
                  <a:txBody>
                    <a:bodyPr/>
                    <a:lstStyle/>
                    <a:p>
                      <a:r>
                        <a:rPr lang="en-US" sz="1000"/>
                        <a:t>13.4454 %</a:t>
                      </a:r>
                    </a:p>
                  </a:txBody>
                  <a:tcPr/>
                </a:tc>
                <a:tc>
                  <a:txBody>
                    <a:bodyPr/>
                    <a:lstStyle/>
                    <a:p>
                      <a:r>
                        <a:rPr lang="en-US" sz="1000"/>
                        <a:t>Image</a:t>
                      </a:r>
                    </a:p>
                  </a:txBody>
                  <a:tcPr/>
                </a:tc>
                <a:extLst>
                  <a:ext uri="{0D108BD9-81ED-4DB2-BD59-A6C34878D82A}">
                    <a16:rowId xmlns:a16="http://schemas.microsoft.com/office/drawing/2014/main" val="2990753707"/>
                  </a:ext>
                </a:extLst>
              </a:tr>
              <a:tr h="370840">
                <a:tc>
                  <a:txBody>
                    <a:bodyPr/>
                    <a:lstStyle/>
                    <a:p>
                      <a:r>
                        <a:rPr lang="en-US" sz="1000" b="1"/>
                        <a:t>tmamerica - 2018-12-17 19:16:45 </a:t>
                      </a:r>
                      <a:r>
                        <a:rPr lang="en-US" sz="1000"/>
                        <a:t>
 TMA employees have been celebrating the holidays and our colleague's accomplishments this season! Last Friday, our Jersey City, Chicago and Pasadena offices had their annual celebrations complete with food, raffle prizes and awards! #holidayfun #teamtma #holidayseason</a:t>
                      </a:r>
                    </a:p>
                  </a:txBody>
                  <a:tcPr/>
                </a:tc>
                <a:tc>
                  <a:txBody>
                    <a:bodyPr/>
                    <a:lstStyle/>
                    <a:p>
                      <a:r>
                        <a:rPr lang="en-US" sz="1000"/>
                        <a:t>https://www.instagram.com/p/BrghvkSnuSX/media</a:t>
                      </a:r>
                    </a:p>
                  </a:txBody>
                  <a:tcPr/>
                </a:tc>
                <a:tc>
                  <a:txBody>
                    <a:bodyPr/>
                    <a:lstStyle/>
                    <a:p>
                      <a:r>
                        <a:rPr lang="en-US" sz="1000"/>
                        <a:t>15</a:t>
                      </a:r>
                    </a:p>
                  </a:txBody>
                  <a:tcPr/>
                </a:tc>
                <a:tc>
                  <a:txBody>
                    <a:bodyPr/>
                    <a:lstStyle/>
                    <a:p>
                      <a:r>
                        <a:rPr lang="en-US" sz="1000"/>
                        <a:t>0</a:t>
                      </a:r>
                    </a:p>
                  </a:txBody>
                  <a:tcPr/>
                </a:tc>
                <a:tc>
                  <a:txBody>
                    <a:bodyPr/>
                    <a:lstStyle/>
                    <a:p>
                      <a:r>
                        <a:rPr lang="en-US" sz="1000"/>
                        <a:t>12.6050 %</a:t>
                      </a:r>
                    </a:p>
                  </a:txBody>
                  <a:tcPr/>
                </a:tc>
                <a:tc>
                  <a:txBody>
                    <a:bodyPr/>
                    <a:lstStyle/>
                    <a:p>
                      <a:r>
                        <a:rPr lang="en-US" sz="1000"/>
                        <a:t>Carousel</a:t>
                      </a:r>
                    </a:p>
                  </a:txBody>
                  <a:tcPr/>
                </a:tc>
                <a:extLst>
                  <a:ext uri="{0D108BD9-81ED-4DB2-BD59-A6C34878D82A}">
                    <a16:rowId xmlns:a16="http://schemas.microsoft.com/office/drawing/2014/main" val="395472313"/>
                  </a:ext>
                </a:extLst>
              </a:tr>
              <a:tr h="370840">
                <a:tc>
                  <a:txBody>
                    <a:bodyPr/>
                    <a:lstStyle/>
                    <a:p>
                      <a:r>
                        <a:rPr lang="en-US" sz="1000" b="1"/>
                        <a:t>tmamerica - 2018-12-10 18:57:42 </a:t>
                      </a:r>
                      <a:r>
                        <a:rPr lang="en-US" sz="1000"/>
                        <a:t>
 Our Jersey City office elves spent the afternoon wrapping toys generously donated from employees. These gifts will be given to jerseycares to benefit children in need throughout the state of New Jersey. Want to help? Check out their site for ways to give by copying and pasting this url into your browser 👉 🎁👉: http://bit.ly/2C1IkhQ  #holidayspirit #TMAcares #Anshin #toys</a:t>
                      </a:r>
                    </a:p>
                  </a:txBody>
                  <a:tcPr/>
                </a:tc>
                <a:tc>
                  <a:txBody>
                    <a:bodyPr/>
                    <a:lstStyle/>
                    <a:p>
                      <a:r>
                        <a:rPr lang="en-US" sz="1000"/>
                        <a:t>https://www.instagram.com/p/BrOd_-KnSHd/media</a:t>
                      </a:r>
                    </a:p>
                  </a:txBody>
                  <a:tcPr/>
                </a:tc>
                <a:tc>
                  <a:txBody>
                    <a:bodyPr/>
                    <a:lstStyle/>
                    <a:p>
                      <a:r>
                        <a:rPr lang="en-US" sz="1000"/>
                        <a:t>14</a:t>
                      </a:r>
                    </a:p>
                  </a:txBody>
                  <a:tcPr/>
                </a:tc>
                <a:tc>
                  <a:txBody>
                    <a:bodyPr/>
                    <a:lstStyle/>
                    <a:p>
                      <a:r>
                        <a:rPr lang="en-US" sz="1000"/>
                        <a:t>0</a:t>
                      </a:r>
                    </a:p>
                  </a:txBody>
                  <a:tcPr/>
                </a:tc>
                <a:tc>
                  <a:txBody>
                    <a:bodyPr/>
                    <a:lstStyle/>
                    <a:p>
                      <a:r>
                        <a:rPr lang="en-US" sz="1000"/>
                        <a:t>11.9658 %</a:t>
                      </a:r>
                    </a:p>
                  </a:txBody>
                  <a:tcPr/>
                </a:tc>
                <a:tc>
                  <a:txBody>
                    <a:bodyPr/>
                    <a:lstStyle/>
                    <a:p>
                      <a:r>
                        <a:rPr lang="en-US" sz="1000"/>
                        <a:t>Carousel</a:t>
                      </a:r>
                    </a:p>
                  </a:txBody>
                  <a:tcPr/>
                </a:tc>
                <a:extLst>
                  <a:ext uri="{0D108BD9-81ED-4DB2-BD59-A6C34878D82A}">
                    <a16:rowId xmlns:a16="http://schemas.microsoft.com/office/drawing/2014/main" val="740715096"/>
                  </a:ext>
                </a:extLst>
              </a:tr>
            </a:tbl>
          </a:graphicData>
        </a:graphic>
      </p:graphicFrame>
      <p:sp>
        <p:nvSpPr>
          <p:cNvPr id="4" name="Text Placeholder 3">
            <a:extLst>
              <a:ext uri="{FF2B5EF4-FFF2-40B4-BE49-F238E27FC236}">
                <a16:creationId xmlns:a16="http://schemas.microsoft.com/office/drawing/2014/main" id="{4944EE2D-80C6-45C4-957D-1365397CDA7E}"/>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100676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602</Words>
  <Application>Microsoft Office PowerPoint</Application>
  <PresentationFormat>On-screen Show (4:3)</PresentationFormat>
  <Paragraphs>234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2019-01-07T20:45:02Z</dcterms:created>
  <dcterms:modified xsi:type="dcterms:W3CDTF">2019-01-07T20:45:23Z</dcterms:modified>
</cp:coreProperties>
</file>