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43435</c:v>
                </c:pt>
              </c:numCache>
            </c:numRef>
          </c:cat>
          <c:val>
            <c:numRef>
              <c:f>Sheet1!$B$2</c:f>
              <c:numCache>
                <c:formatCode>General</c:formatCode>
                <c:ptCount val="1"/>
                <c:pt idx="0">
                  <c:v>1635</c:v>
                </c:pt>
              </c:numCache>
            </c:numRef>
          </c:val>
          <c:extLst>
            <c:ext xmlns:c16="http://schemas.microsoft.com/office/drawing/2014/chart" uri="{C3380CC4-5D6E-409C-BE32-E72D297353CC}">
              <c16:uniqueId val="{00000000-EB39-4242-A899-124C5DB0BD1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43435</c:v>
                </c:pt>
              </c:numCache>
            </c:numRef>
          </c:cat>
          <c:val>
            <c:numRef>
              <c:f>Sheet1!$C$2</c:f>
              <c:numCache>
                <c:formatCode>General</c:formatCode>
                <c:ptCount val="1"/>
                <c:pt idx="0">
                  <c:v>2375</c:v>
                </c:pt>
              </c:numCache>
            </c:numRef>
          </c:val>
          <c:extLst>
            <c:ext xmlns:c16="http://schemas.microsoft.com/office/drawing/2014/chart" uri="{C3380CC4-5D6E-409C-BE32-E72D297353CC}">
              <c16:uniqueId val="{00000001-EB39-4242-A899-124C5DB0BD1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43435</c:v>
                </c:pt>
              </c:numCache>
            </c:numRef>
          </c:cat>
          <c:val>
            <c:numRef>
              <c:f>Sheet1!$D$2</c:f>
              <c:numCache>
                <c:formatCode>General</c:formatCode>
                <c:ptCount val="1"/>
                <c:pt idx="0">
                  <c:v>1122</c:v>
                </c:pt>
              </c:numCache>
            </c:numRef>
          </c:val>
          <c:extLst>
            <c:ext xmlns:c16="http://schemas.microsoft.com/office/drawing/2014/chart" uri="{C3380CC4-5D6E-409C-BE32-E72D297353CC}">
              <c16:uniqueId val="{00000002-EB39-4242-A899-124C5DB0BD1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43435</c:v>
                </c:pt>
              </c:numCache>
            </c:numRef>
          </c:cat>
          <c:val>
            <c:numRef>
              <c:f>Sheet1!$E$2</c:f>
              <c:numCache>
                <c:formatCode>General</c:formatCode>
                <c:ptCount val="1"/>
                <c:pt idx="0">
                  <c:v>1230</c:v>
                </c:pt>
              </c:numCache>
            </c:numRef>
          </c:val>
          <c:extLst>
            <c:ext xmlns:c16="http://schemas.microsoft.com/office/drawing/2014/chart" uri="{C3380CC4-5D6E-409C-BE32-E72D297353CC}">
              <c16:uniqueId val="{00000003-EB39-4242-A899-124C5DB0BD1C}"/>
            </c:ext>
          </c:extLst>
        </c:ser>
        <c:dLbls>
          <c:showLegendKey val="0"/>
          <c:showVal val="0"/>
          <c:showCatName val="0"/>
          <c:showSerName val="0"/>
          <c:showPercent val="0"/>
          <c:showBubbleSize val="0"/>
        </c:dLbls>
        <c:gapWidth val="219"/>
        <c:overlap val="-27"/>
        <c:axId val="405092176"/>
        <c:axId val="405089880"/>
      </c:barChart>
      <c:dateAx>
        <c:axId val="40509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89880"/>
        <c:crosses val="autoZero"/>
        <c:auto val="1"/>
        <c:lblOffset val="100"/>
        <c:baseTimeUnit val="days"/>
      </c:dateAx>
      <c:valAx>
        <c:axId val="40508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9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-2</c:v>
                </c:pt>
                <c:pt idx="8">
                  <c:v>5</c:v>
                </c:pt>
                <c:pt idx="9">
                  <c:v>5</c:v>
                </c:pt>
                <c:pt idx="10">
                  <c:v>-2</c:v>
                </c:pt>
                <c:pt idx="11">
                  <c:v>1</c:v>
                </c:pt>
              </c:numCache>
            </c:numRef>
          </c:val>
          <c:extLst>
            <c:ext xmlns:c16="http://schemas.microsoft.com/office/drawing/2014/chart" uri="{C3380CC4-5D6E-409C-BE32-E72D297353CC}">
              <c16:uniqueId val="{00000000-97CB-4E0A-BE08-6DA821251173}"/>
            </c:ext>
          </c:extLst>
        </c:ser>
        <c:dLbls>
          <c:showLegendKey val="0"/>
          <c:showVal val="0"/>
          <c:showCatName val="0"/>
          <c:showSerName val="0"/>
          <c:showPercent val="0"/>
          <c:showBubbleSize val="0"/>
        </c:dLbls>
        <c:gapWidth val="219"/>
        <c:overlap val="-27"/>
        <c:axId val="405102016"/>
        <c:axId val="405106280"/>
      </c:barChart>
      <c:dateAx>
        <c:axId val="405102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06280"/>
        <c:crosses val="autoZero"/>
        <c:auto val="1"/>
        <c:lblOffset val="100"/>
        <c:baseTimeUnit val="months"/>
      </c:dateAx>
      <c:valAx>
        <c:axId val="40510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0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20</c:v>
                </c:pt>
                <c:pt idx="8">
                  <c:v>23</c:v>
                </c:pt>
                <c:pt idx="9">
                  <c:v>29</c:v>
                </c:pt>
                <c:pt idx="10">
                  <c:v>23</c:v>
                </c:pt>
                <c:pt idx="11">
                  <c:v>27</c:v>
                </c:pt>
              </c:numCache>
            </c:numRef>
          </c:val>
          <c:extLst>
            <c:ext xmlns:c16="http://schemas.microsoft.com/office/drawing/2014/chart" uri="{C3380CC4-5D6E-409C-BE32-E72D297353CC}">
              <c16:uniqueId val="{00000000-E117-4A31-9553-1E6D19EF75FA}"/>
            </c:ext>
          </c:extLst>
        </c:ser>
        <c:dLbls>
          <c:showLegendKey val="0"/>
          <c:showVal val="0"/>
          <c:showCatName val="0"/>
          <c:showSerName val="0"/>
          <c:showPercent val="0"/>
          <c:showBubbleSize val="0"/>
        </c:dLbls>
        <c:gapWidth val="219"/>
        <c:overlap val="-27"/>
        <c:axId val="405075120"/>
        <c:axId val="405082664"/>
      </c:barChart>
      <c:dateAx>
        <c:axId val="405075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82664"/>
        <c:crosses val="autoZero"/>
        <c:auto val="1"/>
        <c:lblOffset val="100"/>
        <c:baseTimeUnit val="months"/>
      </c:dateAx>
      <c:valAx>
        <c:axId val="40508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7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35520</c:v>
                </c:pt>
                <c:pt idx="7">
                  <c:v>19502</c:v>
                </c:pt>
                <c:pt idx="8">
                  <c:v>18481</c:v>
                </c:pt>
                <c:pt idx="9">
                  <c:v>18053</c:v>
                </c:pt>
                <c:pt idx="10">
                  <c:v>15491</c:v>
                </c:pt>
                <c:pt idx="11">
                  <c:v>18250</c:v>
                </c:pt>
              </c:numCache>
            </c:numRef>
          </c:val>
          <c:extLst>
            <c:ext xmlns:c16="http://schemas.microsoft.com/office/drawing/2014/chart" uri="{C3380CC4-5D6E-409C-BE32-E72D297353CC}">
              <c16:uniqueId val="{00000000-C8EF-4E7A-9E49-A5FF1EC6B525}"/>
            </c:ext>
          </c:extLst>
        </c:ser>
        <c:dLbls>
          <c:showLegendKey val="0"/>
          <c:showVal val="0"/>
          <c:showCatName val="0"/>
          <c:showSerName val="0"/>
          <c:showPercent val="0"/>
          <c:showBubbleSize val="0"/>
        </c:dLbls>
        <c:gapWidth val="219"/>
        <c:overlap val="-27"/>
        <c:axId val="405077088"/>
        <c:axId val="405077416"/>
      </c:barChart>
      <c:dateAx>
        <c:axId val="405077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77416"/>
        <c:crosses val="autoZero"/>
        <c:auto val="1"/>
        <c:lblOffset val="100"/>
        <c:baseTimeUnit val="months"/>
      </c:dateAx>
      <c:valAx>
        <c:axId val="40507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7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-24</c:v>
                </c:pt>
                <c:pt idx="8">
                  <c:v>3</c:v>
                </c:pt>
                <c:pt idx="9">
                  <c:v>6</c:v>
                </c:pt>
                <c:pt idx="10">
                  <c:v>-6</c:v>
                </c:pt>
                <c:pt idx="11">
                  <c:v>1</c:v>
                </c:pt>
              </c:numCache>
            </c:numRef>
          </c:val>
          <c:extLst>
            <c:ext xmlns:c16="http://schemas.microsoft.com/office/drawing/2014/chart" uri="{C3380CC4-5D6E-409C-BE32-E72D297353CC}">
              <c16:uniqueId val="{00000000-7B0A-4BDC-B101-CC2D6206FECD}"/>
            </c:ext>
          </c:extLst>
        </c:ser>
        <c:dLbls>
          <c:showLegendKey val="0"/>
          <c:showVal val="0"/>
          <c:showCatName val="0"/>
          <c:showSerName val="0"/>
          <c:showPercent val="0"/>
          <c:showBubbleSize val="0"/>
        </c:dLbls>
        <c:gapWidth val="219"/>
        <c:overlap val="-27"/>
        <c:axId val="444843224"/>
        <c:axId val="444848472"/>
      </c:barChart>
      <c:dateAx>
        <c:axId val="444843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48472"/>
        <c:crosses val="autoZero"/>
        <c:auto val="1"/>
        <c:lblOffset val="100"/>
        <c:baseTimeUnit val="months"/>
      </c:dateAx>
      <c:valAx>
        <c:axId val="44484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4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0</c:v>
                </c:pt>
              </c:numCache>
            </c:numRef>
          </c:val>
          <c:extLst>
            <c:ext xmlns:c16="http://schemas.microsoft.com/office/drawing/2014/chart" uri="{C3380CC4-5D6E-409C-BE32-E72D297353CC}">
              <c16:uniqueId val="{00000000-80E4-4163-9B18-FF909D454D48}"/>
            </c:ext>
          </c:extLst>
        </c:ser>
        <c:dLbls>
          <c:showLegendKey val="0"/>
          <c:showVal val="0"/>
          <c:showCatName val="0"/>
          <c:showSerName val="0"/>
          <c:showPercent val="0"/>
          <c:showBubbleSize val="0"/>
        </c:dLbls>
        <c:gapWidth val="219"/>
        <c:overlap val="-27"/>
        <c:axId val="444845848"/>
        <c:axId val="444851424"/>
      </c:barChart>
      <c:dateAx>
        <c:axId val="44484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51424"/>
        <c:crosses val="autoZero"/>
        <c:auto val="1"/>
        <c:lblOffset val="100"/>
        <c:baseTimeUnit val="months"/>
      </c:dateAx>
      <c:valAx>
        <c:axId val="44485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4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28</c:v>
                </c:pt>
                <c:pt idx="8">
                  <c:v>19</c:v>
                </c:pt>
                <c:pt idx="9">
                  <c:v>18</c:v>
                </c:pt>
                <c:pt idx="10">
                  <c:v>19</c:v>
                </c:pt>
                <c:pt idx="11">
                  <c:v>25</c:v>
                </c:pt>
              </c:numCache>
            </c:numRef>
          </c:val>
          <c:extLst>
            <c:ext xmlns:c16="http://schemas.microsoft.com/office/drawing/2014/chart" uri="{C3380CC4-5D6E-409C-BE32-E72D297353CC}">
              <c16:uniqueId val="{00000000-6A10-4783-AE58-36DC0B84BC53}"/>
            </c:ext>
          </c:extLst>
        </c:ser>
        <c:dLbls>
          <c:showLegendKey val="0"/>
          <c:showVal val="0"/>
          <c:showCatName val="0"/>
          <c:showSerName val="0"/>
          <c:showPercent val="0"/>
          <c:showBubbleSize val="0"/>
        </c:dLbls>
        <c:gapWidth val="219"/>
        <c:overlap val="-27"/>
        <c:axId val="409658480"/>
        <c:axId val="409660120"/>
      </c:barChart>
      <c:dateAx>
        <c:axId val="409658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60120"/>
        <c:crosses val="autoZero"/>
        <c:auto val="1"/>
        <c:lblOffset val="100"/>
        <c:baseTimeUnit val="months"/>
      </c:dateAx>
      <c:valAx>
        <c:axId val="40966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5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35</c:v>
                </c:pt>
                <c:pt idx="2">
                  <c:v>26</c:v>
                </c:pt>
                <c:pt idx="3">
                  <c:v>30</c:v>
                </c:pt>
                <c:pt idx="4">
                  <c:v>33</c:v>
                </c:pt>
                <c:pt idx="5">
                  <c:v>33</c:v>
                </c:pt>
                <c:pt idx="6">
                  <c:v>27</c:v>
                </c:pt>
                <c:pt idx="7">
                  <c:v>29</c:v>
                </c:pt>
                <c:pt idx="8">
                  <c:v>22</c:v>
                </c:pt>
                <c:pt idx="9">
                  <c:v>38</c:v>
                </c:pt>
                <c:pt idx="10">
                  <c:v>44</c:v>
                </c:pt>
                <c:pt idx="11">
                  <c:v>29</c:v>
                </c:pt>
              </c:numCache>
            </c:numRef>
          </c:val>
          <c:extLst>
            <c:ext xmlns:c16="http://schemas.microsoft.com/office/drawing/2014/chart" uri="{C3380CC4-5D6E-409C-BE32-E72D297353CC}">
              <c16:uniqueId val="{00000000-E9E3-4C68-A825-4CDAF86450E3}"/>
            </c:ext>
          </c:extLst>
        </c:ser>
        <c:dLbls>
          <c:showLegendKey val="0"/>
          <c:showVal val="0"/>
          <c:showCatName val="0"/>
          <c:showSerName val="0"/>
          <c:showPercent val="0"/>
          <c:showBubbleSize val="0"/>
        </c:dLbls>
        <c:gapWidth val="219"/>
        <c:overlap val="-27"/>
        <c:axId val="409661104"/>
        <c:axId val="409663072"/>
      </c:barChart>
      <c:dateAx>
        <c:axId val="409661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63072"/>
        <c:crosses val="autoZero"/>
        <c:auto val="1"/>
        <c:lblOffset val="100"/>
        <c:baseTimeUnit val="months"/>
      </c:dateAx>
      <c:valAx>
        <c:axId val="40966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6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8</c:v>
                </c:pt>
                <c:pt idx="8">
                  <c:v>3</c:v>
                </c:pt>
                <c:pt idx="9">
                  <c:v>-7</c:v>
                </c:pt>
                <c:pt idx="10">
                  <c:v>-2</c:v>
                </c:pt>
                <c:pt idx="11">
                  <c:v>-1</c:v>
                </c:pt>
              </c:numCache>
            </c:numRef>
          </c:val>
          <c:extLst>
            <c:ext xmlns:c16="http://schemas.microsoft.com/office/drawing/2014/chart" uri="{C3380CC4-5D6E-409C-BE32-E72D297353CC}">
              <c16:uniqueId val="{00000000-E38B-487B-9A9F-23E456FAC350}"/>
            </c:ext>
          </c:extLst>
        </c:ser>
        <c:dLbls>
          <c:showLegendKey val="0"/>
          <c:showVal val="0"/>
          <c:showCatName val="0"/>
          <c:showSerName val="0"/>
          <c:showPercent val="0"/>
          <c:showBubbleSize val="0"/>
        </c:dLbls>
        <c:gapWidth val="219"/>
        <c:overlap val="-27"/>
        <c:axId val="175980488"/>
        <c:axId val="175982128"/>
      </c:barChart>
      <c:dateAx>
        <c:axId val="175980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982128"/>
        <c:crosses val="autoZero"/>
        <c:auto val="1"/>
        <c:lblOffset val="100"/>
        <c:baseTimeUnit val="months"/>
      </c:dateAx>
      <c:valAx>
        <c:axId val="17598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98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26</c:v>
                </c:pt>
                <c:pt idx="6">
                  <c:v>25</c:v>
                </c:pt>
                <c:pt idx="7">
                  <c:v>24</c:v>
                </c:pt>
                <c:pt idx="8">
                  <c:v>25</c:v>
                </c:pt>
                <c:pt idx="9">
                  <c:v>34</c:v>
                </c:pt>
                <c:pt idx="10">
                  <c:v>29</c:v>
                </c:pt>
                <c:pt idx="11">
                  <c:v>30</c:v>
                </c:pt>
              </c:numCache>
            </c:numRef>
          </c:val>
          <c:extLst>
            <c:ext xmlns:c16="http://schemas.microsoft.com/office/drawing/2014/chart" uri="{C3380CC4-5D6E-409C-BE32-E72D297353CC}">
              <c16:uniqueId val="{00000000-2A13-4E6F-A1AC-4AAA3B33B8E0}"/>
            </c:ext>
          </c:extLst>
        </c:ser>
        <c:dLbls>
          <c:showLegendKey val="0"/>
          <c:showVal val="0"/>
          <c:showCatName val="0"/>
          <c:showSerName val="0"/>
          <c:showPercent val="0"/>
          <c:showBubbleSize val="0"/>
        </c:dLbls>
        <c:gapWidth val="219"/>
        <c:overlap val="-27"/>
        <c:axId val="175985736"/>
        <c:axId val="175981800"/>
      </c:barChart>
      <c:dateAx>
        <c:axId val="17598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981800"/>
        <c:crosses val="autoZero"/>
        <c:auto val="1"/>
        <c:lblOffset val="100"/>
        <c:baseTimeUnit val="months"/>
      </c:dateAx>
      <c:valAx>
        <c:axId val="17598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98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82939-E8C7-4140-81C7-F265D50D0A2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4015148-6B8F-4BD2-8FDD-44305BCA7E2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85902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79BA6-BE37-4A99-9E1A-7105A6BDB670}"/>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598D7EFF-6018-4F74-991F-EEAE361B0B29}"/>
              </a:ext>
            </a:extLst>
          </p:cNvPr>
          <p:cNvGraphicFramePr>
            <a:graphicFrameLocks noGrp="1"/>
          </p:cNvGraphicFramePr>
          <p:nvPr>
            <p:ph type="chart" sz="quarter" idx="13"/>
            <p:extLst>
              <p:ext uri="{D42A27DB-BD31-4B8C-83A1-F6EECF244321}">
                <p14:modId xmlns:p14="http://schemas.microsoft.com/office/powerpoint/2010/main" val="2169677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DF5C0E-1E64-4B1A-A06F-9AAB7D733387}"/>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D333099E-29A0-4AE0-8FBC-44E6C0E282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0664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68A12-DB5C-47A3-9334-6BF403421C4A}"/>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89FD113A-B00C-4A55-BAF2-751DD864AB45}"/>
              </a:ext>
            </a:extLst>
          </p:cNvPr>
          <p:cNvGraphicFramePr>
            <a:graphicFrameLocks noGrp="1"/>
          </p:cNvGraphicFramePr>
          <p:nvPr>
            <p:ph type="tbl" sz="quarter" idx="13"/>
            <p:extLst>
              <p:ext uri="{D42A27DB-BD31-4B8C-83A1-F6EECF244321}">
                <p14:modId xmlns:p14="http://schemas.microsoft.com/office/powerpoint/2010/main" val="161323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53657387"/>
                    </a:ext>
                  </a:extLst>
                </a:gridCol>
                <a:gridCol w="740664">
                  <a:extLst>
                    <a:ext uri="{9D8B030D-6E8A-4147-A177-3AD203B41FA5}">
                      <a16:colId xmlns:a16="http://schemas.microsoft.com/office/drawing/2014/main" val="2983987426"/>
                    </a:ext>
                  </a:extLst>
                </a:gridCol>
                <a:gridCol w="740664">
                  <a:extLst>
                    <a:ext uri="{9D8B030D-6E8A-4147-A177-3AD203B41FA5}">
                      <a16:colId xmlns:a16="http://schemas.microsoft.com/office/drawing/2014/main" val="2288241304"/>
                    </a:ext>
                  </a:extLst>
                </a:gridCol>
                <a:gridCol w="740664">
                  <a:extLst>
                    <a:ext uri="{9D8B030D-6E8A-4147-A177-3AD203B41FA5}">
                      <a16:colId xmlns:a16="http://schemas.microsoft.com/office/drawing/2014/main" val="1680693200"/>
                    </a:ext>
                  </a:extLst>
                </a:gridCol>
                <a:gridCol w="740664">
                  <a:extLst>
                    <a:ext uri="{9D8B030D-6E8A-4147-A177-3AD203B41FA5}">
                      <a16:colId xmlns:a16="http://schemas.microsoft.com/office/drawing/2014/main" val="579214363"/>
                    </a:ext>
                  </a:extLst>
                </a:gridCol>
                <a:gridCol w="740664">
                  <a:extLst>
                    <a:ext uri="{9D8B030D-6E8A-4147-A177-3AD203B41FA5}">
                      <a16:colId xmlns:a16="http://schemas.microsoft.com/office/drawing/2014/main" val="2651796213"/>
                    </a:ext>
                  </a:extLst>
                </a:gridCol>
                <a:gridCol w="740664">
                  <a:extLst>
                    <a:ext uri="{9D8B030D-6E8A-4147-A177-3AD203B41FA5}">
                      <a16:colId xmlns:a16="http://schemas.microsoft.com/office/drawing/2014/main" val="1749361304"/>
                    </a:ext>
                  </a:extLst>
                </a:gridCol>
                <a:gridCol w="740664">
                  <a:extLst>
                    <a:ext uri="{9D8B030D-6E8A-4147-A177-3AD203B41FA5}">
                      <a16:colId xmlns:a16="http://schemas.microsoft.com/office/drawing/2014/main" val="358618427"/>
                    </a:ext>
                  </a:extLst>
                </a:gridCol>
                <a:gridCol w="740664">
                  <a:extLst>
                    <a:ext uri="{9D8B030D-6E8A-4147-A177-3AD203B41FA5}">
                      <a16:colId xmlns:a16="http://schemas.microsoft.com/office/drawing/2014/main" val="3370955135"/>
                    </a:ext>
                  </a:extLst>
                </a:gridCol>
                <a:gridCol w="740664">
                  <a:extLst>
                    <a:ext uri="{9D8B030D-6E8A-4147-A177-3AD203B41FA5}">
                      <a16:colId xmlns:a16="http://schemas.microsoft.com/office/drawing/2014/main" val="31908397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44169945"/>
                  </a:ext>
                </a:extLst>
              </a:tr>
              <a:tr h="370840">
                <a:tc>
                  <a:txBody>
                    <a:bodyPr/>
                    <a:lstStyle/>
                    <a:p>
                      <a:r>
                        <a:rPr lang="en-US" sz="1000"/>
                        <a:t>First Insurance Company of Hawaii, LTD</a:t>
                      </a:r>
                    </a:p>
                  </a:txBody>
                  <a:tcPr/>
                </a:tc>
                <a:tc>
                  <a:txBody>
                    <a:bodyPr/>
                    <a:lstStyle/>
                    <a:p>
                      <a:r>
                        <a:rPr lang="en-US" sz="1000"/>
                        <a:t>1635</a:t>
                      </a:r>
                    </a:p>
                  </a:txBody>
                  <a:tcPr/>
                </a:tc>
                <a:tc>
                  <a:txBody>
                    <a:bodyPr/>
                    <a:lstStyle/>
                    <a:p>
                      <a:r>
                        <a:rPr lang="en-US" sz="1000"/>
                        <a:t>1</a:t>
                      </a:r>
                    </a:p>
                  </a:txBody>
                  <a:tcPr/>
                </a:tc>
                <a:tc>
                  <a:txBody>
                    <a:bodyPr/>
                    <a:lstStyle/>
                    <a:p>
                      <a:r>
                        <a:rPr lang="en-US" sz="1000"/>
                        <a:t>18</a:t>
                      </a:r>
                    </a:p>
                  </a:txBody>
                  <a:tcPr/>
                </a:tc>
                <a:tc>
                  <a:txBody>
                    <a:bodyPr/>
                    <a:lstStyle/>
                    <a:p>
                      <a:r>
                        <a:rPr lang="en-US" sz="1000"/>
                        <a:t>495</a:t>
                      </a:r>
                    </a:p>
                  </a:txBody>
                  <a:tcPr/>
                </a:tc>
                <a:tc>
                  <a:txBody>
                    <a:bodyPr/>
                    <a:lstStyle/>
                    <a:p>
                      <a:r>
                        <a:rPr lang="en-US" sz="1000"/>
                        <a:t>19</a:t>
                      </a:r>
                    </a:p>
                  </a:txBody>
                  <a:tcPr/>
                </a:tc>
                <a:tc>
                  <a:txBody>
                    <a:bodyPr/>
                    <a:lstStyle/>
                    <a:p>
                      <a:r>
                        <a:rPr lang="en-US" sz="1000"/>
                        <a:t>15</a:t>
                      </a:r>
                    </a:p>
                  </a:txBody>
                  <a:tcPr/>
                </a:tc>
                <a:tc>
                  <a:txBody>
                    <a:bodyPr/>
                    <a:lstStyle/>
                    <a:p>
                      <a:r>
                        <a:rPr lang="en-US" sz="1000"/>
                        <a:t>0</a:t>
                      </a:r>
                    </a:p>
                  </a:txBody>
                  <a:tcPr/>
                </a:tc>
                <a:tc>
                  <a:txBody>
                    <a:bodyPr/>
                    <a:lstStyle/>
                    <a:p>
                      <a:r>
                        <a:rPr lang="en-US" sz="1000"/>
                        <a:t>1.7986 %</a:t>
                      </a:r>
                    </a:p>
                  </a:txBody>
                  <a:tcPr/>
                </a:tc>
                <a:tc>
                  <a:txBody>
                    <a:bodyPr/>
                    <a:lstStyle/>
                    <a:p>
                      <a:r>
                        <a:rPr lang="en-US" sz="1000"/>
                        <a:t>0.0 %</a:t>
                      </a:r>
                    </a:p>
                  </a:txBody>
                  <a:tcPr/>
                </a:tc>
                <a:extLst>
                  <a:ext uri="{0D108BD9-81ED-4DB2-BD59-A6C34878D82A}">
                    <a16:rowId xmlns:a16="http://schemas.microsoft.com/office/drawing/2014/main" val="154809054"/>
                  </a:ext>
                </a:extLst>
              </a:tr>
            </a:tbl>
          </a:graphicData>
        </a:graphic>
      </p:graphicFrame>
      <p:sp>
        <p:nvSpPr>
          <p:cNvPr id="4" name="Text Placeholder 3">
            <a:extLst>
              <a:ext uri="{FF2B5EF4-FFF2-40B4-BE49-F238E27FC236}">
                <a16:creationId xmlns:a16="http://schemas.microsoft.com/office/drawing/2014/main" id="{C28CF095-5FFA-442C-9E21-6C38B4AEB16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084535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23E94-EB53-4F71-9451-2A016674DAC4}"/>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7FED7C45-63AF-4AEB-AA39-9A3D14820DF8}"/>
              </a:ext>
            </a:extLst>
          </p:cNvPr>
          <p:cNvGraphicFramePr>
            <a:graphicFrameLocks noGrp="1"/>
          </p:cNvGraphicFramePr>
          <p:nvPr>
            <p:ph type="chart" sz="quarter" idx="13"/>
            <p:extLst>
              <p:ext uri="{D42A27DB-BD31-4B8C-83A1-F6EECF244321}">
                <p14:modId xmlns:p14="http://schemas.microsoft.com/office/powerpoint/2010/main" val="4285855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EF1475-8C4C-4B53-A28F-6ADDE4A0AE7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C847418-C023-4C6B-B13C-5DCCB9FD42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533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4D2EB-98D0-4EDF-B8DD-5195034D99D0}"/>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A2CB7E77-DD83-4CB2-88B1-79DFD202CEF4}"/>
              </a:ext>
            </a:extLst>
          </p:cNvPr>
          <p:cNvGraphicFramePr>
            <a:graphicFrameLocks noGrp="1"/>
          </p:cNvGraphicFramePr>
          <p:nvPr>
            <p:ph type="chart" sz="quarter" idx="13"/>
            <p:extLst>
              <p:ext uri="{D42A27DB-BD31-4B8C-83A1-F6EECF244321}">
                <p14:modId xmlns:p14="http://schemas.microsoft.com/office/powerpoint/2010/main" val="1301858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FADB77-3FED-4102-9B3C-1D8D15398B4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D1A4536-027A-4ADE-918C-DE57DB1359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3585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EFBC4-1886-42AC-BAF0-2B3AF4FC55CF}"/>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4D76A722-FECA-4424-9238-62466926DEFF}"/>
              </a:ext>
            </a:extLst>
          </p:cNvPr>
          <p:cNvGraphicFramePr>
            <a:graphicFrameLocks noGrp="1"/>
          </p:cNvGraphicFramePr>
          <p:nvPr>
            <p:ph type="chart" sz="quarter" idx="13"/>
            <p:extLst>
              <p:ext uri="{D42A27DB-BD31-4B8C-83A1-F6EECF244321}">
                <p14:modId xmlns:p14="http://schemas.microsoft.com/office/powerpoint/2010/main" val="1646822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7DED38-FBB4-4562-AFFF-8F09370A6D3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206DEE0-3720-4E90-A24F-F7463F2D9B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404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47A8D-0F28-4292-AEF2-AFA3D4E3F7E4}"/>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73B02265-62C8-435A-A9BE-298B88CF60E8}"/>
              </a:ext>
            </a:extLst>
          </p:cNvPr>
          <p:cNvGraphicFramePr>
            <a:graphicFrameLocks noGrp="1"/>
          </p:cNvGraphicFramePr>
          <p:nvPr>
            <p:ph type="tbl" sz="quarter" idx="13"/>
            <p:extLst>
              <p:ext uri="{D42A27DB-BD31-4B8C-83A1-F6EECF244321}">
                <p14:modId xmlns:p14="http://schemas.microsoft.com/office/powerpoint/2010/main" val="1332207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6309649"/>
                    </a:ext>
                  </a:extLst>
                </a:gridCol>
                <a:gridCol w="658368">
                  <a:extLst>
                    <a:ext uri="{9D8B030D-6E8A-4147-A177-3AD203B41FA5}">
                      <a16:colId xmlns:a16="http://schemas.microsoft.com/office/drawing/2014/main" val="1722475261"/>
                    </a:ext>
                  </a:extLst>
                </a:gridCol>
                <a:gridCol w="658368">
                  <a:extLst>
                    <a:ext uri="{9D8B030D-6E8A-4147-A177-3AD203B41FA5}">
                      <a16:colId xmlns:a16="http://schemas.microsoft.com/office/drawing/2014/main" val="807700938"/>
                    </a:ext>
                  </a:extLst>
                </a:gridCol>
                <a:gridCol w="658368">
                  <a:extLst>
                    <a:ext uri="{9D8B030D-6E8A-4147-A177-3AD203B41FA5}">
                      <a16:colId xmlns:a16="http://schemas.microsoft.com/office/drawing/2014/main" val="1648123702"/>
                    </a:ext>
                  </a:extLst>
                </a:gridCol>
                <a:gridCol w="658368">
                  <a:extLst>
                    <a:ext uri="{9D8B030D-6E8A-4147-A177-3AD203B41FA5}">
                      <a16:colId xmlns:a16="http://schemas.microsoft.com/office/drawing/2014/main" val="1067727061"/>
                    </a:ext>
                  </a:extLst>
                </a:gridCol>
                <a:gridCol w="658368">
                  <a:extLst>
                    <a:ext uri="{9D8B030D-6E8A-4147-A177-3AD203B41FA5}">
                      <a16:colId xmlns:a16="http://schemas.microsoft.com/office/drawing/2014/main" val="4195234584"/>
                    </a:ext>
                  </a:extLst>
                </a:gridCol>
                <a:gridCol w="658368">
                  <a:extLst>
                    <a:ext uri="{9D8B030D-6E8A-4147-A177-3AD203B41FA5}">
                      <a16:colId xmlns:a16="http://schemas.microsoft.com/office/drawing/2014/main" val="2209321878"/>
                    </a:ext>
                  </a:extLst>
                </a:gridCol>
                <a:gridCol w="658368">
                  <a:extLst>
                    <a:ext uri="{9D8B030D-6E8A-4147-A177-3AD203B41FA5}">
                      <a16:colId xmlns:a16="http://schemas.microsoft.com/office/drawing/2014/main" val="413161832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806143902"/>
                  </a:ext>
                </a:extLst>
              </a:tr>
              <a:tr h="370840">
                <a:tc>
                  <a:txBody>
                    <a:bodyPr/>
                    <a:lstStyle/>
                    <a:p>
                      <a:r>
                        <a:rPr lang="en-US" sz="1000" b="1"/>
                        <a:t> First Insurance Company of Hawaii, LTD - 2018-12-18 17:30:06 </a:t>
                      </a:r>
                      <a:r>
                        <a:rPr lang="en-US" sz="1000"/>
                        <a:t> 
 Last week Charla Chandler of our Claims department celebrated 55 years at First Insurance. Or rather, we celebrated her because 55 years of dedication is nothing short of amazing. And no, she's not retiring!</a:t>
                      </a:r>
                    </a:p>
                  </a:txBody>
                  <a:tcPr/>
                </a:tc>
                <a:tc>
                  <a:txBody>
                    <a:bodyPr/>
                    <a:lstStyle/>
                    <a:p>
                      <a:r>
                        <a:rPr lang="en-US" sz="1000"/>
                        <a:t>56</a:t>
                      </a:r>
                    </a:p>
                  </a:txBody>
                  <a:tcPr/>
                </a:tc>
                <a:tc>
                  <a:txBody>
                    <a:bodyPr/>
                    <a:lstStyle/>
                    <a:p>
                      <a:r>
                        <a:rPr lang="en-US" sz="1000"/>
                        <a:t>50</a:t>
                      </a:r>
                    </a:p>
                  </a:txBody>
                  <a:tcPr/>
                </a:tc>
                <a:tc>
                  <a:txBody>
                    <a:bodyPr/>
                    <a:lstStyle/>
                    <a:p>
                      <a:r>
                        <a:rPr lang="en-US" sz="1000"/>
                        <a:t>4</a:t>
                      </a:r>
                    </a:p>
                  </a:txBody>
                  <a:tcPr/>
                </a:tc>
                <a:tc>
                  <a:txBody>
                    <a:bodyPr/>
                    <a:lstStyle/>
                    <a:p>
                      <a:r>
                        <a:rPr lang="en-US" sz="1000"/>
                        <a:t>2</a:t>
                      </a:r>
                    </a:p>
                  </a:txBody>
                  <a:tcPr/>
                </a:tc>
                <a:tc>
                  <a:txBody>
                    <a:bodyPr/>
                    <a:lstStyle/>
                    <a:p>
                      <a:r>
                        <a:rPr lang="en-US" sz="1000"/>
                        <a:t>3.4251 %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615124089"/>
                  </a:ext>
                </a:extLst>
              </a:tr>
              <a:tr h="370840">
                <a:tc>
                  <a:txBody>
                    <a:bodyPr/>
                    <a:lstStyle/>
                    <a:p>
                      <a:r>
                        <a:rPr lang="en-US" sz="1000" b="1"/>
                        <a:t> First Insurance Company of Hawaii, LTD - 2018-12-28 14:07:56 </a:t>
                      </a:r>
                      <a:r>
                        <a:rPr lang="en-US" sz="1000"/>
                        <a:t> 
 First Insurance's offices will close at 3pm today and remain closed through Tuesday, Jan. 1. We'd like to wish you and your families a safe and happy New Year. See you in 2019! Photo by Lance K. of our Commercial Underwriting department.</a:t>
                      </a:r>
                    </a:p>
                  </a:txBody>
                  <a:tcPr/>
                </a:tc>
                <a:tc>
                  <a:txBody>
                    <a:bodyPr/>
                    <a:lstStyle/>
                    <a:p>
                      <a:r>
                        <a:rPr lang="en-US" sz="1000"/>
                        <a:t>54</a:t>
                      </a:r>
                    </a:p>
                  </a:txBody>
                  <a:tcPr/>
                </a:tc>
                <a:tc>
                  <a:txBody>
                    <a:bodyPr/>
                    <a:lstStyle/>
                    <a:p>
                      <a:r>
                        <a:rPr lang="en-US" sz="1000"/>
                        <a:t>50</a:t>
                      </a:r>
                    </a:p>
                  </a:txBody>
                  <a:tcPr/>
                </a:tc>
                <a:tc>
                  <a:txBody>
                    <a:bodyPr/>
                    <a:lstStyle/>
                    <a:p>
                      <a:r>
                        <a:rPr lang="en-US" sz="1000"/>
                        <a:t>0</a:t>
                      </a:r>
                    </a:p>
                  </a:txBody>
                  <a:tcPr/>
                </a:tc>
                <a:tc>
                  <a:txBody>
                    <a:bodyPr/>
                    <a:lstStyle/>
                    <a:p>
                      <a:r>
                        <a:rPr lang="en-US" sz="1000"/>
                        <a:t>4</a:t>
                      </a:r>
                    </a:p>
                  </a:txBody>
                  <a:tcPr/>
                </a:tc>
                <a:tc>
                  <a:txBody>
                    <a:bodyPr/>
                    <a:lstStyle/>
                    <a:p>
                      <a:r>
                        <a:rPr lang="en-US" sz="1000"/>
                        <a:t>3.3028 %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751906257"/>
                  </a:ext>
                </a:extLst>
              </a:tr>
              <a:tr h="370840">
                <a:tc>
                  <a:txBody>
                    <a:bodyPr/>
                    <a:lstStyle/>
                    <a:p>
                      <a:r>
                        <a:rPr lang="en-US" sz="1000" b="1"/>
                        <a:t> First Insurance Company of Hawaii, LTD - 2018-12-11 12:57:15 </a:t>
                      </a:r>
                      <a:r>
                        <a:rPr lang="en-US" sz="1000"/>
                        <a:t> 
 The epitome of grace... This is the hula Charla Chandler did for us on the occasion of her 55th anniversary with First Insurance Company of Hawaii. We're so lucky to have her!</a:t>
                      </a:r>
                    </a:p>
                  </a:txBody>
                  <a:tcPr/>
                </a:tc>
                <a:tc>
                  <a:txBody>
                    <a:bodyPr/>
                    <a:lstStyle/>
                    <a:p>
                      <a:r>
                        <a:rPr lang="en-US" sz="1000"/>
                        <a:t>49</a:t>
                      </a:r>
                    </a:p>
                  </a:txBody>
                  <a:tcPr/>
                </a:tc>
                <a:tc>
                  <a:txBody>
                    <a:bodyPr/>
                    <a:lstStyle/>
                    <a:p>
                      <a:r>
                        <a:rPr lang="en-US" sz="1000"/>
                        <a:t>40</a:t>
                      </a:r>
                    </a:p>
                  </a:txBody>
                  <a:tcPr/>
                </a:tc>
                <a:tc>
                  <a:txBody>
                    <a:bodyPr/>
                    <a:lstStyle/>
                    <a:p>
                      <a:r>
                        <a:rPr lang="en-US" sz="1000"/>
                        <a:t>6</a:t>
                      </a:r>
                    </a:p>
                  </a:txBody>
                  <a:tcPr/>
                </a:tc>
                <a:tc>
                  <a:txBody>
                    <a:bodyPr/>
                    <a:lstStyle/>
                    <a:p>
                      <a:r>
                        <a:rPr lang="en-US" sz="1000"/>
                        <a:t>3</a:t>
                      </a:r>
                    </a:p>
                  </a:txBody>
                  <a:tcPr/>
                </a:tc>
                <a:tc>
                  <a:txBody>
                    <a:bodyPr/>
                    <a:lstStyle/>
                    <a:p>
                      <a:r>
                        <a:rPr lang="en-US" sz="1000"/>
                        <a:t>2.9969 %</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3240563004"/>
                  </a:ext>
                </a:extLst>
              </a:tr>
            </a:tbl>
          </a:graphicData>
        </a:graphic>
      </p:graphicFrame>
      <p:sp>
        <p:nvSpPr>
          <p:cNvPr id="4" name="Text Placeholder 3">
            <a:extLst>
              <a:ext uri="{FF2B5EF4-FFF2-40B4-BE49-F238E27FC236}">
                <a16:creationId xmlns:a16="http://schemas.microsoft.com/office/drawing/2014/main" id="{723DB39E-B53D-4AE3-9D14-7F951A3A051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237592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41A97-C603-4306-B379-00F47359552D}"/>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E774F837-CA77-46E6-AA24-94AC2B9515D6}"/>
              </a:ext>
            </a:extLst>
          </p:cNvPr>
          <p:cNvGraphicFramePr>
            <a:graphicFrameLocks noGrp="1"/>
          </p:cNvGraphicFramePr>
          <p:nvPr>
            <p:ph type="tbl" sz="quarter" idx="13"/>
            <p:extLst>
              <p:ext uri="{D42A27DB-BD31-4B8C-83A1-F6EECF244321}">
                <p14:modId xmlns:p14="http://schemas.microsoft.com/office/powerpoint/2010/main" val="3079660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04785980"/>
                    </a:ext>
                  </a:extLst>
                </a:gridCol>
                <a:gridCol w="493776">
                  <a:extLst>
                    <a:ext uri="{9D8B030D-6E8A-4147-A177-3AD203B41FA5}">
                      <a16:colId xmlns:a16="http://schemas.microsoft.com/office/drawing/2014/main" val="1894716872"/>
                    </a:ext>
                  </a:extLst>
                </a:gridCol>
                <a:gridCol w="493776">
                  <a:extLst>
                    <a:ext uri="{9D8B030D-6E8A-4147-A177-3AD203B41FA5}">
                      <a16:colId xmlns:a16="http://schemas.microsoft.com/office/drawing/2014/main" val="853137463"/>
                    </a:ext>
                  </a:extLst>
                </a:gridCol>
                <a:gridCol w="493776">
                  <a:extLst>
                    <a:ext uri="{9D8B030D-6E8A-4147-A177-3AD203B41FA5}">
                      <a16:colId xmlns:a16="http://schemas.microsoft.com/office/drawing/2014/main" val="672880259"/>
                    </a:ext>
                  </a:extLst>
                </a:gridCol>
                <a:gridCol w="493776">
                  <a:extLst>
                    <a:ext uri="{9D8B030D-6E8A-4147-A177-3AD203B41FA5}">
                      <a16:colId xmlns:a16="http://schemas.microsoft.com/office/drawing/2014/main" val="861327355"/>
                    </a:ext>
                  </a:extLst>
                </a:gridCol>
                <a:gridCol w="493776">
                  <a:extLst>
                    <a:ext uri="{9D8B030D-6E8A-4147-A177-3AD203B41FA5}">
                      <a16:colId xmlns:a16="http://schemas.microsoft.com/office/drawing/2014/main" val="2285934422"/>
                    </a:ext>
                  </a:extLst>
                </a:gridCol>
                <a:gridCol w="493776">
                  <a:extLst>
                    <a:ext uri="{9D8B030D-6E8A-4147-A177-3AD203B41FA5}">
                      <a16:colId xmlns:a16="http://schemas.microsoft.com/office/drawing/2014/main" val="3606865884"/>
                    </a:ext>
                  </a:extLst>
                </a:gridCol>
                <a:gridCol w="493776">
                  <a:extLst>
                    <a:ext uri="{9D8B030D-6E8A-4147-A177-3AD203B41FA5}">
                      <a16:colId xmlns:a16="http://schemas.microsoft.com/office/drawing/2014/main" val="84360225"/>
                    </a:ext>
                  </a:extLst>
                </a:gridCol>
                <a:gridCol w="493776">
                  <a:extLst>
                    <a:ext uri="{9D8B030D-6E8A-4147-A177-3AD203B41FA5}">
                      <a16:colId xmlns:a16="http://schemas.microsoft.com/office/drawing/2014/main" val="2514443840"/>
                    </a:ext>
                  </a:extLst>
                </a:gridCol>
                <a:gridCol w="493776">
                  <a:extLst>
                    <a:ext uri="{9D8B030D-6E8A-4147-A177-3AD203B41FA5}">
                      <a16:colId xmlns:a16="http://schemas.microsoft.com/office/drawing/2014/main" val="2910904226"/>
                    </a:ext>
                  </a:extLst>
                </a:gridCol>
                <a:gridCol w="493776">
                  <a:extLst>
                    <a:ext uri="{9D8B030D-6E8A-4147-A177-3AD203B41FA5}">
                      <a16:colId xmlns:a16="http://schemas.microsoft.com/office/drawing/2014/main" val="834999477"/>
                    </a:ext>
                  </a:extLst>
                </a:gridCol>
                <a:gridCol w="493776">
                  <a:extLst>
                    <a:ext uri="{9D8B030D-6E8A-4147-A177-3AD203B41FA5}">
                      <a16:colId xmlns:a16="http://schemas.microsoft.com/office/drawing/2014/main" val="1516726399"/>
                    </a:ext>
                  </a:extLst>
                </a:gridCol>
                <a:gridCol w="493776">
                  <a:extLst>
                    <a:ext uri="{9D8B030D-6E8A-4147-A177-3AD203B41FA5}">
                      <a16:colId xmlns:a16="http://schemas.microsoft.com/office/drawing/2014/main" val="1011672898"/>
                    </a:ext>
                  </a:extLst>
                </a:gridCol>
                <a:gridCol w="493776">
                  <a:extLst>
                    <a:ext uri="{9D8B030D-6E8A-4147-A177-3AD203B41FA5}">
                      <a16:colId xmlns:a16="http://schemas.microsoft.com/office/drawing/2014/main" val="12781388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66117086"/>
                  </a:ext>
                </a:extLst>
              </a:tr>
              <a:tr h="370840">
                <a:tc>
                  <a:txBody>
                    <a:bodyPr/>
                    <a:lstStyle/>
                    <a:p>
                      <a:r>
                        <a:rPr lang="en-US" sz="1000"/>
                        <a:t>@FirstInsHI</a:t>
                      </a:r>
                    </a:p>
                  </a:txBody>
                  <a:tcPr/>
                </a:tc>
                <a:tc>
                  <a:txBody>
                    <a:bodyPr/>
                    <a:lstStyle/>
                    <a:p>
                      <a:r>
                        <a:rPr lang="en-US" sz="1000"/>
                        <a:t>1230</a:t>
                      </a:r>
                    </a:p>
                  </a:txBody>
                  <a:tcPr/>
                </a:tc>
                <a:tc>
                  <a:txBody>
                    <a:bodyPr/>
                    <a:lstStyle/>
                    <a:p>
                      <a:r>
                        <a:rPr lang="en-US" sz="1000"/>
                        <a:t>1</a:t>
                      </a:r>
                    </a:p>
                  </a:txBody>
                  <a:tcPr/>
                </a:tc>
                <a:tc>
                  <a:txBody>
                    <a:bodyPr/>
                    <a:lstStyle/>
                    <a:p>
                      <a:r>
                        <a:rPr lang="en-US" sz="1000"/>
                        <a:t>22</a:t>
                      </a:r>
                    </a:p>
                  </a:txBody>
                  <a:tcPr/>
                </a:tc>
                <a:tc>
                  <a:txBody>
                    <a:bodyPr/>
                    <a:lstStyle/>
                    <a:p>
                      <a:r>
                        <a:rPr lang="en-US" sz="1000"/>
                        <a:t>21</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15</a:t>
                      </a:r>
                    </a:p>
                  </a:txBody>
                  <a:tcPr/>
                </a:tc>
                <a:tc>
                  <a:txBody>
                    <a:bodyPr/>
                    <a:lstStyle/>
                    <a:p>
                      <a:r>
                        <a:rPr lang="en-US" sz="1000"/>
                        <a:t>0</a:t>
                      </a:r>
                    </a:p>
                  </a:txBody>
                  <a:tcPr/>
                </a:tc>
                <a:tc>
                  <a:txBody>
                    <a:bodyPr/>
                    <a:lstStyle/>
                    <a:p>
                      <a:r>
                        <a:rPr lang="en-US" sz="1000"/>
                        <a:t>1</a:t>
                      </a:r>
                    </a:p>
                  </a:txBody>
                  <a:tcPr/>
                </a:tc>
                <a:tc>
                  <a:txBody>
                    <a:bodyPr/>
                    <a:lstStyle/>
                    <a:p>
                      <a:r>
                        <a:rPr lang="en-US" sz="1000"/>
                        <a:t>0.0697 %</a:t>
                      </a:r>
                    </a:p>
                  </a:txBody>
                  <a:tcPr/>
                </a:tc>
                <a:tc>
                  <a:txBody>
                    <a:bodyPr/>
                    <a:lstStyle/>
                    <a:p>
                      <a:r>
                        <a:rPr lang="en-US" sz="1000"/>
                        <a:t>0.0 %</a:t>
                      </a:r>
                    </a:p>
                  </a:txBody>
                  <a:tcPr/>
                </a:tc>
                <a:extLst>
                  <a:ext uri="{0D108BD9-81ED-4DB2-BD59-A6C34878D82A}">
                    <a16:rowId xmlns:a16="http://schemas.microsoft.com/office/drawing/2014/main" val="393084947"/>
                  </a:ext>
                </a:extLst>
              </a:tr>
            </a:tbl>
          </a:graphicData>
        </a:graphic>
      </p:graphicFrame>
      <p:sp>
        <p:nvSpPr>
          <p:cNvPr id="4" name="Text Placeholder 3">
            <a:extLst>
              <a:ext uri="{FF2B5EF4-FFF2-40B4-BE49-F238E27FC236}">
                <a16:creationId xmlns:a16="http://schemas.microsoft.com/office/drawing/2014/main" id="{5377EA0E-80A8-45E7-826A-D4F5B5A751B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023427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C2B6A-7A20-4784-AA99-F1BD7A4B9931}"/>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0F7A208A-5943-46E6-AA79-0E4280F2F852}"/>
              </a:ext>
            </a:extLst>
          </p:cNvPr>
          <p:cNvGraphicFramePr>
            <a:graphicFrameLocks noGrp="1"/>
          </p:cNvGraphicFramePr>
          <p:nvPr>
            <p:ph type="chart" sz="quarter" idx="13"/>
            <p:extLst>
              <p:ext uri="{D42A27DB-BD31-4B8C-83A1-F6EECF244321}">
                <p14:modId xmlns:p14="http://schemas.microsoft.com/office/powerpoint/2010/main" val="2893742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8D9F32-75DA-472C-874C-74F6B3026B8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A9CB638-FD22-4DA6-8504-24879A3097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29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7D00-0EA6-4556-9E2E-C630DA039AE0}"/>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E4617C2C-4BCA-4AF3-AD7D-F262139738D2}"/>
              </a:ext>
            </a:extLst>
          </p:cNvPr>
          <p:cNvGraphicFramePr>
            <a:graphicFrameLocks noGrp="1"/>
          </p:cNvGraphicFramePr>
          <p:nvPr>
            <p:ph type="chart" sz="quarter" idx="13"/>
            <p:extLst>
              <p:ext uri="{D42A27DB-BD31-4B8C-83A1-F6EECF244321}">
                <p14:modId xmlns:p14="http://schemas.microsoft.com/office/powerpoint/2010/main" val="629420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B81C92-89E8-4A87-9506-61274C58DF5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E7AFC05-31C4-46C5-B513-631A92B7C7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4028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AAB6A-C89E-42EA-ACF9-4190B5C32C04}"/>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FAADAAF3-C42C-4032-9125-06B03C02ECEC}"/>
              </a:ext>
            </a:extLst>
          </p:cNvPr>
          <p:cNvGraphicFramePr>
            <a:graphicFrameLocks noGrp="1"/>
          </p:cNvGraphicFramePr>
          <p:nvPr>
            <p:ph type="tbl" sz="quarter" idx="13"/>
            <p:extLst>
              <p:ext uri="{D42A27DB-BD31-4B8C-83A1-F6EECF244321}">
                <p14:modId xmlns:p14="http://schemas.microsoft.com/office/powerpoint/2010/main" val="1251637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66373790"/>
                    </a:ext>
                  </a:extLst>
                </a:gridCol>
                <a:gridCol w="822960">
                  <a:extLst>
                    <a:ext uri="{9D8B030D-6E8A-4147-A177-3AD203B41FA5}">
                      <a16:colId xmlns:a16="http://schemas.microsoft.com/office/drawing/2014/main" val="1027252380"/>
                    </a:ext>
                  </a:extLst>
                </a:gridCol>
                <a:gridCol w="822960">
                  <a:extLst>
                    <a:ext uri="{9D8B030D-6E8A-4147-A177-3AD203B41FA5}">
                      <a16:colId xmlns:a16="http://schemas.microsoft.com/office/drawing/2014/main" val="2641925594"/>
                    </a:ext>
                  </a:extLst>
                </a:gridCol>
                <a:gridCol w="822960">
                  <a:extLst>
                    <a:ext uri="{9D8B030D-6E8A-4147-A177-3AD203B41FA5}">
                      <a16:colId xmlns:a16="http://schemas.microsoft.com/office/drawing/2014/main" val="4036034183"/>
                    </a:ext>
                  </a:extLst>
                </a:gridCol>
                <a:gridCol w="822960">
                  <a:extLst>
                    <a:ext uri="{9D8B030D-6E8A-4147-A177-3AD203B41FA5}">
                      <a16:colId xmlns:a16="http://schemas.microsoft.com/office/drawing/2014/main" val="3009865248"/>
                    </a:ext>
                  </a:extLst>
                </a:gridCol>
                <a:gridCol w="822960">
                  <a:extLst>
                    <a:ext uri="{9D8B030D-6E8A-4147-A177-3AD203B41FA5}">
                      <a16:colId xmlns:a16="http://schemas.microsoft.com/office/drawing/2014/main" val="1520068119"/>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087805983"/>
                  </a:ext>
                </a:extLst>
              </a:tr>
              <a:tr h="370840">
                <a:tc>
                  <a:txBody>
                    <a:bodyPr/>
                    <a:lstStyle/>
                    <a:p>
                      <a:r>
                        <a:rPr lang="en-US" sz="1000" b="1"/>
                        <a:t> @FirstInsHI - 2018-12-10 21:15:02 </a:t>
                      </a:r>
                      <a:r>
                        <a:rPr lang="en-US" sz="1000"/>
                        <a:t>
  Excited to see our associates' faces and shakas in Friday's KHON News broadcast! Watch here: https://t.co/B0QETWc2ub Thanks @KHONnews for coming out to our Pie-a-Friend fundraiser for @alohaunitedway. #teamficoh #alohaunitedway #community #goodsports https://t.co/vBuI6Y2fDu</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0.2445 %</a:t>
                      </a:r>
                    </a:p>
                  </a:txBody>
                  <a:tcPr/>
                </a:tc>
                <a:extLst>
                  <a:ext uri="{0D108BD9-81ED-4DB2-BD59-A6C34878D82A}">
                    <a16:rowId xmlns:a16="http://schemas.microsoft.com/office/drawing/2014/main" val="3056032707"/>
                  </a:ext>
                </a:extLst>
              </a:tr>
              <a:tr h="370840">
                <a:tc>
                  <a:txBody>
                    <a:bodyPr/>
                    <a:lstStyle/>
                    <a:p>
                      <a:r>
                        <a:rPr lang="en-US" sz="1000" b="1"/>
                        <a:t> @FirstInsHI - 2018-12-06 23:00:56 </a:t>
                      </a:r>
                      <a:r>
                        <a:rPr lang="en-US" sz="1000"/>
                        <a:t>
  Our @ShidlerCollege interns did themselves proud, delivering a polished and informative final presentation today. #relief #internships #insurancecareers #teamficoh https://t.co/u2wxDw2HLW</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0.1629 %</a:t>
                      </a:r>
                    </a:p>
                  </a:txBody>
                  <a:tcPr/>
                </a:tc>
                <a:extLst>
                  <a:ext uri="{0D108BD9-81ED-4DB2-BD59-A6C34878D82A}">
                    <a16:rowId xmlns:a16="http://schemas.microsoft.com/office/drawing/2014/main" val="1586781017"/>
                  </a:ext>
                </a:extLst>
              </a:tr>
              <a:tr h="370840">
                <a:tc>
                  <a:txBody>
                    <a:bodyPr/>
                    <a:lstStyle/>
                    <a:p>
                      <a:r>
                        <a:rPr lang="en-US" sz="1000" b="1"/>
                        <a:t> @FirstInsHI - 2018-12-07 16:44:39 </a:t>
                      </a:r>
                      <a:r>
                        <a:rPr lang="en-US" sz="1000"/>
                        <a:t>
  Our Pie a Friend fundraiser for @alohaunitedway is getting kind of messy! #teamficoh #alohaunitedway https://t.co/1ScrNKsBub</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0.1629 %</a:t>
                      </a:r>
                    </a:p>
                  </a:txBody>
                  <a:tcPr/>
                </a:tc>
                <a:extLst>
                  <a:ext uri="{0D108BD9-81ED-4DB2-BD59-A6C34878D82A}">
                    <a16:rowId xmlns:a16="http://schemas.microsoft.com/office/drawing/2014/main" val="969132592"/>
                  </a:ext>
                </a:extLst>
              </a:tr>
            </a:tbl>
          </a:graphicData>
        </a:graphic>
      </p:graphicFrame>
      <p:sp>
        <p:nvSpPr>
          <p:cNvPr id="4" name="Text Placeholder 3">
            <a:extLst>
              <a:ext uri="{FF2B5EF4-FFF2-40B4-BE49-F238E27FC236}">
                <a16:creationId xmlns:a16="http://schemas.microsoft.com/office/drawing/2014/main" id="{B93EF90A-0E87-4FF2-9344-135D021DF8D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639763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22C6E-EEA0-4293-9D6A-EBC548C54610}"/>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6115CEAF-2B6B-482C-80BF-3BF7139B0671}"/>
              </a:ext>
            </a:extLst>
          </p:cNvPr>
          <p:cNvGraphicFramePr>
            <a:graphicFrameLocks noGrp="1"/>
          </p:cNvGraphicFramePr>
          <p:nvPr>
            <p:ph type="tbl" sz="quarter" idx="13"/>
            <p:extLst>
              <p:ext uri="{D42A27DB-BD31-4B8C-83A1-F6EECF244321}">
                <p14:modId xmlns:p14="http://schemas.microsoft.com/office/powerpoint/2010/main" val="4119228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150273"/>
                    </a:ext>
                  </a:extLst>
                </a:gridCol>
                <a:gridCol w="1069848">
                  <a:extLst>
                    <a:ext uri="{9D8B030D-6E8A-4147-A177-3AD203B41FA5}">
                      <a16:colId xmlns:a16="http://schemas.microsoft.com/office/drawing/2014/main" val="3059223281"/>
                    </a:ext>
                  </a:extLst>
                </a:gridCol>
                <a:gridCol w="1069848">
                  <a:extLst>
                    <a:ext uri="{9D8B030D-6E8A-4147-A177-3AD203B41FA5}">
                      <a16:colId xmlns:a16="http://schemas.microsoft.com/office/drawing/2014/main" val="4244253956"/>
                    </a:ext>
                  </a:extLst>
                </a:gridCol>
                <a:gridCol w="1069848">
                  <a:extLst>
                    <a:ext uri="{9D8B030D-6E8A-4147-A177-3AD203B41FA5}">
                      <a16:colId xmlns:a16="http://schemas.microsoft.com/office/drawing/2014/main" val="939129970"/>
                    </a:ext>
                  </a:extLst>
                </a:gridCol>
                <a:gridCol w="1069848">
                  <a:extLst>
                    <a:ext uri="{9D8B030D-6E8A-4147-A177-3AD203B41FA5}">
                      <a16:colId xmlns:a16="http://schemas.microsoft.com/office/drawing/2014/main" val="1797043461"/>
                    </a:ext>
                  </a:extLst>
                </a:gridCol>
                <a:gridCol w="1069848">
                  <a:extLst>
                    <a:ext uri="{9D8B030D-6E8A-4147-A177-3AD203B41FA5}">
                      <a16:colId xmlns:a16="http://schemas.microsoft.com/office/drawing/2014/main" val="605481936"/>
                    </a:ext>
                  </a:extLst>
                </a:gridCol>
                <a:gridCol w="1069848">
                  <a:extLst>
                    <a:ext uri="{9D8B030D-6E8A-4147-A177-3AD203B41FA5}">
                      <a16:colId xmlns:a16="http://schemas.microsoft.com/office/drawing/2014/main" val="36497728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26292501"/>
                  </a:ext>
                </a:extLst>
              </a:tr>
              <a:tr h="370840">
                <a:tc>
                  <a:txBody>
                    <a:bodyPr/>
                    <a:lstStyle/>
                    <a:p>
                      <a:r>
                        <a:rPr lang="en-US" sz="1000"/>
                        <a:t>First Insurance Company of Hawaii</a:t>
                      </a:r>
                    </a:p>
                  </a:txBody>
                  <a:tcPr/>
                </a:tc>
                <a:tc>
                  <a:txBody>
                    <a:bodyPr/>
                    <a:lstStyle/>
                    <a:p>
                      <a:r>
                        <a:rPr lang="en-US" sz="1000"/>
                        <a:t>1122</a:t>
                      </a:r>
                    </a:p>
                  </a:txBody>
                  <a:tcPr/>
                </a:tc>
                <a:tc>
                  <a:txBody>
                    <a:bodyPr/>
                    <a:lstStyle/>
                    <a:p>
                      <a:r>
                        <a:rPr lang="en-US" sz="1000"/>
                        <a:t>25</a:t>
                      </a:r>
                    </a:p>
                  </a:txBody>
                  <a:tcPr/>
                </a:tc>
                <a:tc>
                  <a:txBody>
                    <a:bodyPr/>
                    <a:lstStyle/>
                    <a:p>
                      <a:r>
                        <a:rPr lang="en-US" sz="1000"/>
                        <a:t>6</a:t>
                      </a:r>
                    </a:p>
                  </a:txBody>
                  <a:tcPr/>
                </a:tc>
                <a:tc>
                  <a:txBody>
                    <a:bodyPr/>
                    <a:lstStyle/>
                    <a:p>
                      <a:r>
                        <a:rPr lang="en-US" sz="1000"/>
                        <a:t>172</a:t>
                      </a:r>
                    </a:p>
                  </a:txBody>
                  <a:tcPr/>
                </a:tc>
                <a:tc>
                  <a:txBody>
                    <a:bodyPr/>
                    <a:lstStyle/>
                    <a:p>
                      <a:r>
                        <a:rPr lang="en-US" sz="1000"/>
                        <a:t>5</a:t>
                      </a:r>
                    </a:p>
                  </a:txBody>
                  <a:tcPr/>
                </a:tc>
                <a:tc>
                  <a:txBody>
                    <a:bodyPr/>
                    <a:lstStyle/>
                    <a:p>
                      <a:r>
                        <a:rPr lang="en-US" sz="1000"/>
                        <a:t>2.6601 %</a:t>
                      </a:r>
                    </a:p>
                  </a:txBody>
                  <a:tcPr/>
                </a:tc>
                <a:extLst>
                  <a:ext uri="{0D108BD9-81ED-4DB2-BD59-A6C34878D82A}">
                    <a16:rowId xmlns:a16="http://schemas.microsoft.com/office/drawing/2014/main" val="1559770618"/>
                  </a:ext>
                </a:extLst>
              </a:tr>
            </a:tbl>
          </a:graphicData>
        </a:graphic>
      </p:graphicFrame>
      <p:sp>
        <p:nvSpPr>
          <p:cNvPr id="4" name="Text Placeholder 3">
            <a:extLst>
              <a:ext uri="{FF2B5EF4-FFF2-40B4-BE49-F238E27FC236}">
                <a16:creationId xmlns:a16="http://schemas.microsoft.com/office/drawing/2014/main" id="{6B08D568-B4F9-4F05-BFA5-E7156A7D3B8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573137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B58EE-64B2-4E3D-B3D2-CCB363015495}"/>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4E93C3F5-34A1-4E93-B3EE-0F471D111048}"/>
              </a:ext>
            </a:extLst>
          </p:cNvPr>
          <p:cNvGraphicFramePr>
            <a:graphicFrameLocks noGrp="1"/>
          </p:cNvGraphicFramePr>
          <p:nvPr>
            <p:ph type="chart" sz="quarter" idx="13"/>
            <p:extLst>
              <p:ext uri="{D42A27DB-BD31-4B8C-83A1-F6EECF244321}">
                <p14:modId xmlns:p14="http://schemas.microsoft.com/office/powerpoint/2010/main" val="3666368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B05A8E-9A04-4914-B989-4A8CCE48042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2C92A46-DFF7-494F-8FBA-4FD369E9D6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7819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7FC30-8082-44A6-A102-309373C9E1CC}"/>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C6E22032-C562-481D-AD55-6EF21CCDEB6D}"/>
              </a:ext>
            </a:extLst>
          </p:cNvPr>
          <p:cNvGraphicFramePr>
            <a:graphicFrameLocks noGrp="1"/>
          </p:cNvGraphicFramePr>
          <p:nvPr>
            <p:ph type="chart" sz="quarter" idx="13"/>
            <p:extLst>
              <p:ext uri="{D42A27DB-BD31-4B8C-83A1-F6EECF244321}">
                <p14:modId xmlns:p14="http://schemas.microsoft.com/office/powerpoint/2010/main" val="2583171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9BA0AC-DA0A-4076-A17A-040303FE12A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94C3C04-F655-439C-9599-7F06C8796A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734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C323C-6678-47B0-B97C-07EE4D75E3FA}"/>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E30B3A0A-BE10-47A3-9889-8E2996BDF923}"/>
              </a:ext>
            </a:extLst>
          </p:cNvPr>
          <p:cNvGraphicFramePr>
            <a:graphicFrameLocks noGrp="1"/>
          </p:cNvGraphicFramePr>
          <p:nvPr>
            <p:ph type="tbl" sz="quarter" idx="13"/>
            <p:extLst>
              <p:ext uri="{D42A27DB-BD31-4B8C-83A1-F6EECF244321}">
                <p14:modId xmlns:p14="http://schemas.microsoft.com/office/powerpoint/2010/main" val="689587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837957085"/>
                    </a:ext>
                  </a:extLst>
                </a:gridCol>
                <a:gridCol w="905256">
                  <a:extLst>
                    <a:ext uri="{9D8B030D-6E8A-4147-A177-3AD203B41FA5}">
                      <a16:colId xmlns:a16="http://schemas.microsoft.com/office/drawing/2014/main" val="2355731755"/>
                    </a:ext>
                  </a:extLst>
                </a:gridCol>
                <a:gridCol w="987552">
                  <a:extLst>
                    <a:ext uri="{9D8B030D-6E8A-4147-A177-3AD203B41FA5}">
                      <a16:colId xmlns:a16="http://schemas.microsoft.com/office/drawing/2014/main" val="2161810766"/>
                    </a:ext>
                  </a:extLst>
                </a:gridCol>
                <a:gridCol w="987552">
                  <a:extLst>
                    <a:ext uri="{9D8B030D-6E8A-4147-A177-3AD203B41FA5}">
                      <a16:colId xmlns:a16="http://schemas.microsoft.com/office/drawing/2014/main" val="2276267686"/>
                    </a:ext>
                  </a:extLst>
                </a:gridCol>
                <a:gridCol w="987552">
                  <a:extLst>
                    <a:ext uri="{9D8B030D-6E8A-4147-A177-3AD203B41FA5}">
                      <a16:colId xmlns:a16="http://schemas.microsoft.com/office/drawing/2014/main" val="69808089"/>
                    </a:ext>
                  </a:extLst>
                </a:gridCol>
                <a:gridCol w="987552">
                  <a:extLst>
                    <a:ext uri="{9D8B030D-6E8A-4147-A177-3AD203B41FA5}">
                      <a16:colId xmlns:a16="http://schemas.microsoft.com/office/drawing/2014/main" val="2641954016"/>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559311014"/>
                  </a:ext>
                </a:extLst>
              </a:tr>
              <a:tr h="370840">
                <a:tc>
                  <a:txBody>
                    <a:bodyPr/>
                    <a:lstStyle/>
                    <a:p>
                      <a:r>
                        <a:rPr lang="en-US" sz="1000" b="1"/>
                        <a:t> First Insurance Company of Hawaii - 2018-12-18 17:38:31 </a:t>
                      </a:r>
                      <a:r>
                        <a:rPr lang="en-US" sz="1000"/>
                        <a:t>
  Last week Charla Chandler of our Claims department celebrated 55 years at First Insurance. Or rather, we celebrated her because 55 years of dedication is nothing short of amazing. And no, she's not retiring!</a:t>
                      </a:r>
                    </a:p>
                  </a:txBody>
                  <a:tcPr/>
                </a:tc>
                <a:tc>
                  <a:txBody>
                    <a:bodyPr/>
                    <a:lstStyle/>
                    <a:p>
                      <a:r>
                        <a:rPr lang="en-US" sz="1000"/>
                        <a:t>https://image-store.slidesharecdn.com/82ae21ea-aa77-4d40-bae5-a307c1cbf919-original.jpeg</a:t>
                      </a:r>
                    </a:p>
                  </a:txBody>
                  <a:tcPr/>
                </a:tc>
                <a:tc>
                  <a:txBody>
                    <a:bodyPr/>
                    <a:lstStyle/>
                    <a:p>
                      <a:r>
                        <a:rPr lang="en-US" sz="1000"/>
                        <a:t>52</a:t>
                      </a:r>
                    </a:p>
                  </a:txBody>
                  <a:tcPr/>
                </a:tc>
                <a:tc>
                  <a:txBody>
                    <a:bodyPr/>
                    <a:lstStyle/>
                    <a:p>
                      <a:r>
                        <a:rPr lang="en-US" sz="1000"/>
                        <a:t>1</a:t>
                      </a:r>
                    </a:p>
                  </a:txBody>
                  <a:tcPr/>
                </a:tc>
                <a:tc>
                  <a:txBody>
                    <a:bodyPr/>
                    <a:lstStyle/>
                    <a:p>
                      <a:r>
                        <a:rPr lang="en-US" sz="1000"/>
                        <a:t>4.7534 %</a:t>
                      </a:r>
                    </a:p>
                  </a:txBody>
                  <a:tcPr/>
                </a:tc>
                <a:tc>
                  <a:txBody>
                    <a:bodyPr/>
                    <a:lstStyle/>
                    <a:p>
                      <a:r>
                        <a:rPr lang="en-US" sz="1000"/>
                        <a:t>Photo</a:t>
                      </a:r>
                    </a:p>
                  </a:txBody>
                  <a:tcPr/>
                </a:tc>
                <a:extLst>
                  <a:ext uri="{0D108BD9-81ED-4DB2-BD59-A6C34878D82A}">
                    <a16:rowId xmlns:a16="http://schemas.microsoft.com/office/drawing/2014/main" val="1205977073"/>
                  </a:ext>
                </a:extLst>
              </a:tr>
              <a:tr h="370840">
                <a:tc>
                  <a:txBody>
                    <a:bodyPr/>
                    <a:lstStyle/>
                    <a:p>
                      <a:r>
                        <a:rPr lang="en-US" sz="1000" b="1"/>
                        <a:t> First Insurance Company of Hawaii - 2018-12-03 13:46:38 </a:t>
                      </a:r>
                      <a:r>
                        <a:rPr lang="en-US" sz="1000"/>
                        <a:t>
  Check out our new 5th floor break room! Our office refresh has taken us from drab and dated to fresh and modern, and we're liking the results.</a:t>
                      </a:r>
                    </a:p>
                  </a:txBody>
                  <a:tcPr/>
                </a:tc>
                <a:tc>
                  <a:txBody>
                    <a:bodyPr/>
                    <a:lstStyle/>
                    <a:p>
                      <a:r>
                        <a:rPr lang="en-US" sz="1000"/>
                        <a:t>https://image-store.slidesharecdn.com/bd434a75-dd5b-4f24-9e75-e0fadb4e57f1-original.jpeg</a:t>
                      </a:r>
                    </a:p>
                  </a:txBody>
                  <a:tcPr/>
                </a:tc>
                <a:tc>
                  <a:txBody>
                    <a:bodyPr/>
                    <a:lstStyle/>
                    <a:p>
                      <a:r>
                        <a:rPr lang="en-US" sz="1000"/>
                        <a:t>46</a:t>
                      </a:r>
                    </a:p>
                  </a:txBody>
                  <a:tcPr/>
                </a:tc>
                <a:tc>
                  <a:txBody>
                    <a:bodyPr/>
                    <a:lstStyle/>
                    <a:p>
                      <a:r>
                        <a:rPr lang="en-US" sz="1000"/>
                        <a:t>4</a:t>
                      </a:r>
                    </a:p>
                  </a:txBody>
                  <a:tcPr/>
                </a:tc>
                <a:tc>
                  <a:txBody>
                    <a:bodyPr/>
                    <a:lstStyle/>
                    <a:p>
                      <a:r>
                        <a:rPr lang="en-US" sz="1000"/>
                        <a:t>4.5455 %</a:t>
                      </a:r>
                    </a:p>
                  </a:txBody>
                  <a:tcPr/>
                </a:tc>
                <a:tc>
                  <a:txBody>
                    <a:bodyPr/>
                    <a:lstStyle/>
                    <a:p>
                      <a:r>
                        <a:rPr lang="en-US" sz="1000"/>
                        <a:t>Photo</a:t>
                      </a:r>
                    </a:p>
                  </a:txBody>
                  <a:tcPr/>
                </a:tc>
                <a:extLst>
                  <a:ext uri="{0D108BD9-81ED-4DB2-BD59-A6C34878D82A}">
                    <a16:rowId xmlns:a16="http://schemas.microsoft.com/office/drawing/2014/main" val="938920447"/>
                  </a:ext>
                </a:extLst>
              </a:tr>
              <a:tr h="370840">
                <a:tc>
                  <a:txBody>
                    <a:bodyPr/>
                    <a:lstStyle/>
                    <a:p>
                      <a:r>
                        <a:rPr lang="en-US" sz="1000" b="1"/>
                        <a:t> First Insurance Company of Hawaii - 2018-12-10 14:53:14 </a:t>
                      </a:r>
                      <a:r>
                        <a:rPr lang="en-US" sz="1000"/>
                        <a:t>
  Our Shidler College of Business, University of Hawai'i at Mānoa interns did themselves proud last week, delivering a polished and informative final presentation.</a:t>
                      </a:r>
                    </a:p>
                  </a:txBody>
                  <a:tcPr/>
                </a:tc>
                <a:tc>
                  <a:txBody>
                    <a:bodyPr/>
                    <a:lstStyle/>
                    <a:p>
                      <a:r>
                        <a:rPr lang="en-US" sz="1000"/>
                        <a:t>https://image-store.slidesharecdn.com/685afec0-20a1-4244-8ae1-d8ab9493bc2f-original.jpeg</a:t>
                      </a:r>
                    </a:p>
                  </a:txBody>
                  <a:tcPr/>
                </a:tc>
                <a:tc>
                  <a:txBody>
                    <a:bodyPr/>
                    <a:lstStyle/>
                    <a:p>
                      <a:r>
                        <a:rPr lang="en-US" sz="1000"/>
                        <a:t>32</a:t>
                      </a:r>
                    </a:p>
                  </a:txBody>
                  <a:tcPr/>
                </a:tc>
                <a:tc>
                  <a:txBody>
                    <a:bodyPr/>
                    <a:lstStyle/>
                    <a:p>
                      <a:r>
                        <a:rPr lang="en-US" sz="1000"/>
                        <a:t>0</a:t>
                      </a:r>
                    </a:p>
                  </a:txBody>
                  <a:tcPr/>
                </a:tc>
                <a:tc>
                  <a:txBody>
                    <a:bodyPr/>
                    <a:lstStyle/>
                    <a:p>
                      <a:r>
                        <a:rPr lang="en-US" sz="1000"/>
                        <a:t>2.8933 %</a:t>
                      </a:r>
                    </a:p>
                  </a:txBody>
                  <a:tcPr/>
                </a:tc>
                <a:tc>
                  <a:txBody>
                    <a:bodyPr/>
                    <a:lstStyle/>
                    <a:p>
                      <a:r>
                        <a:rPr lang="en-US" sz="1000"/>
                        <a:t>Photo</a:t>
                      </a:r>
                    </a:p>
                  </a:txBody>
                  <a:tcPr/>
                </a:tc>
                <a:extLst>
                  <a:ext uri="{0D108BD9-81ED-4DB2-BD59-A6C34878D82A}">
                    <a16:rowId xmlns:a16="http://schemas.microsoft.com/office/drawing/2014/main" val="4161723440"/>
                  </a:ext>
                </a:extLst>
              </a:tr>
            </a:tbl>
          </a:graphicData>
        </a:graphic>
      </p:graphicFrame>
      <p:sp>
        <p:nvSpPr>
          <p:cNvPr id="4" name="Text Placeholder 3">
            <a:extLst>
              <a:ext uri="{FF2B5EF4-FFF2-40B4-BE49-F238E27FC236}">
                <a16:creationId xmlns:a16="http://schemas.microsoft.com/office/drawing/2014/main" id="{EB19898F-A6DD-48D1-8934-8A222EE57B4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164692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71693-4DD9-4B05-AB08-312236F34BA0}"/>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22C35884-381A-4C76-94A6-EAF9297CA934}"/>
              </a:ext>
            </a:extLst>
          </p:cNvPr>
          <p:cNvGraphicFramePr>
            <a:graphicFrameLocks noGrp="1"/>
          </p:cNvGraphicFramePr>
          <p:nvPr>
            <p:ph type="tbl" sz="quarter" idx="13"/>
            <p:extLst>
              <p:ext uri="{D42A27DB-BD31-4B8C-83A1-F6EECF244321}">
                <p14:modId xmlns:p14="http://schemas.microsoft.com/office/powerpoint/2010/main" val="1892377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7359628"/>
                    </a:ext>
                  </a:extLst>
                </a:gridCol>
                <a:gridCol w="699516">
                  <a:extLst>
                    <a:ext uri="{9D8B030D-6E8A-4147-A177-3AD203B41FA5}">
                      <a16:colId xmlns:a16="http://schemas.microsoft.com/office/drawing/2014/main" val="2047062696"/>
                    </a:ext>
                  </a:extLst>
                </a:gridCol>
                <a:gridCol w="699516">
                  <a:extLst>
                    <a:ext uri="{9D8B030D-6E8A-4147-A177-3AD203B41FA5}">
                      <a16:colId xmlns:a16="http://schemas.microsoft.com/office/drawing/2014/main" val="2857610545"/>
                    </a:ext>
                  </a:extLst>
                </a:gridCol>
                <a:gridCol w="658368">
                  <a:extLst>
                    <a:ext uri="{9D8B030D-6E8A-4147-A177-3AD203B41FA5}">
                      <a16:colId xmlns:a16="http://schemas.microsoft.com/office/drawing/2014/main" val="2456030978"/>
                    </a:ext>
                  </a:extLst>
                </a:gridCol>
                <a:gridCol w="658368">
                  <a:extLst>
                    <a:ext uri="{9D8B030D-6E8A-4147-A177-3AD203B41FA5}">
                      <a16:colId xmlns:a16="http://schemas.microsoft.com/office/drawing/2014/main" val="3681044444"/>
                    </a:ext>
                  </a:extLst>
                </a:gridCol>
                <a:gridCol w="658368">
                  <a:extLst>
                    <a:ext uri="{9D8B030D-6E8A-4147-A177-3AD203B41FA5}">
                      <a16:colId xmlns:a16="http://schemas.microsoft.com/office/drawing/2014/main" val="2765692267"/>
                    </a:ext>
                  </a:extLst>
                </a:gridCol>
                <a:gridCol w="699516">
                  <a:extLst>
                    <a:ext uri="{9D8B030D-6E8A-4147-A177-3AD203B41FA5}">
                      <a16:colId xmlns:a16="http://schemas.microsoft.com/office/drawing/2014/main" val="4089051569"/>
                    </a:ext>
                  </a:extLst>
                </a:gridCol>
                <a:gridCol w="699516">
                  <a:extLst>
                    <a:ext uri="{9D8B030D-6E8A-4147-A177-3AD203B41FA5}">
                      <a16:colId xmlns:a16="http://schemas.microsoft.com/office/drawing/2014/main" val="2317437345"/>
                    </a:ext>
                  </a:extLst>
                </a:gridCol>
                <a:gridCol w="699516">
                  <a:extLst>
                    <a:ext uri="{9D8B030D-6E8A-4147-A177-3AD203B41FA5}">
                      <a16:colId xmlns:a16="http://schemas.microsoft.com/office/drawing/2014/main" val="4114428108"/>
                    </a:ext>
                  </a:extLst>
                </a:gridCol>
                <a:gridCol w="658368">
                  <a:extLst>
                    <a:ext uri="{9D8B030D-6E8A-4147-A177-3AD203B41FA5}">
                      <a16:colId xmlns:a16="http://schemas.microsoft.com/office/drawing/2014/main" val="10747582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48582586"/>
                  </a:ext>
                </a:extLst>
              </a:tr>
              <a:tr h="370840">
                <a:tc>
                  <a:txBody>
                    <a:bodyPr/>
                    <a:lstStyle/>
                    <a:p>
                      <a:r>
                        <a:rPr lang="en-US" sz="1000"/>
                        <a:t>firstinshi</a:t>
                      </a:r>
                    </a:p>
                  </a:txBody>
                  <a:tcPr/>
                </a:tc>
                <a:tc>
                  <a:txBody>
                    <a:bodyPr/>
                    <a:lstStyle/>
                    <a:p>
                      <a:r>
                        <a:rPr lang="en-US" sz="1000"/>
                        <a:t>2375</a:t>
                      </a:r>
                    </a:p>
                  </a:txBody>
                  <a:tcPr/>
                </a:tc>
                <a:tc>
                  <a:txBody>
                    <a:bodyPr/>
                    <a:lstStyle/>
                    <a:p>
                      <a:r>
                        <a:rPr lang="en-US" sz="1000"/>
                        <a:t>-1</a:t>
                      </a:r>
                    </a:p>
                  </a:txBody>
                  <a:tcPr/>
                </a:tc>
                <a:tc>
                  <a:txBody>
                    <a:bodyPr/>
                    <a:lstStyle/>
                    <a:p>
                      <a:r>
                        <a:rPr lang="en-US" sz="1000"/>
                        <a:t>16</a:t>
                      </a:r>
                    </a:p>
                  </a:txBody>
                  <a:tcPr/>
                </a:tc>
                <a:tc>
                  <a:txBody>
                    <a:bodyPr/>
                    <a:lstStyle/>
                    <a:p>
                      <a:r>
                        <a:rPr lang="en-US" sz="1000"/>
                        <a:t>3</a:t>
                      </a:r>
                    </a:p>
                  </a:txBody>
                  <a:tcPr/>
                </a:tc>
                <a:tc>
                  <a:txBody>
                    <a:bodyPr/>
                    <a:lstStyle/>
                    <a:p>
                      <a:r>
                        <a:rPr lang="en-US" sz="1000"/>
                        <a:t>2</a:t>
                      </a:r>
                    </a:p>
                  </a:txBody>
                  <a:tcPr/>
                </a:tc>
                <a:tc>
                  <a:txBody>
                    <a:bodyPr/>
                    <a:lstStyle/>
                    <a:p>
                      <a:r>
                        <a:rPr lang="en-US" sz="1000"/>
                        <a:t>21</a:t>
                      </a:r>
                    </a:p>
                  </a:txBody>
                  <a:tcPr/>
                </a:tc>
                <a:tc>
                  <a:txBody>
                    <a:bodyPr/>
                    <a:lstStyle/>
                    <a:p>
                      <a:r>
                        <a:rPr lang="en-US" sz="1000"/>
                        <a:t>626</a:t>
                      </a:r>
                    </a:p>
                  </a:txBody>
                  <a:tcPr/>
                </a:tc>
                <a:tc>
                  <a:txBody>
                    <a:bodyPr/>
                    <a:lstStyle/>
                    <a:p>
                      <a:r>
                        <a:rPr lang="en-US" sz="1000"/>
                        <a:t>6</a:t>
                      </a:r>
                    </a:p>
                  </a:txBody>
                  <a:tcPr/>
                </a:tc>
                <a:tc>
                  <a:txBody>
                    <a:bodyPr/>
                    <a:lstStyle/>
                    <a:p>
                      <a:r>
                        <a:rPr lang="en-US" sz="1000"/>
                        <a:t>1.2672 %</a:t>
                      </a:r>
                    </a:p>
                  </a:txBody>
                  <a:tcPr/>
                </a:tc>
                <a:extLst>
                  <a:ext uri="{0D108BD9-81ED-4DB2-BD59-A6C34878D82A}">
                    <a16:rowId xmlns:a16="http://schemas.microsoft.com/office/drawing/2014/main" val="3694965357"/>
                  </a:ext>
                </a:extLst>
              </a:tr>
            </a:tbl>
          </a:graphicData>
        </a:graphic>
      </p:graphicFrame>
      <p:sp>
        <p:nvSpPr>
          <p:cNvPr id="4" name="Text Placeholder 3">
            <a:extLst>
              <a:ext uri="{FF2B5EF4-FFF2-40B4-BE49-F238E27FC236}">
                <a16:creationId xmlns:a16="http://schemas.microsoft.com/office/drawing/2014/main" id="{22D9294D-EAEE-4FF8-A605-36F52BB02F9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03963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C317F-B87D-401E-8B29-FB641EF01197}"/>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E410D9D9-0EF8-42E1-BF00-6EFEB4FD9D36}"/>
              </a:ext>
            </a:extLst>
          </p:cNvPr>
          <p:cNvGraphicFramePr>
            <a:graphicFrameLocks noGrp="1"/>
          </p:cNvGraphicFramePr>
          <p:nvPr>
            <p:ph type="chart" sz="quarter" idx="13"/>
            <p:extLst>
              <p:ext uri="{D42A27DB-BD31-4B8C-83A1-F6EECF244321}">
                <p14:modId xmlns:p14="http://schemas.microsoft.com/office/powerpoint/2010/main" val="985559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C976E8-7284-4E75-A10F-E4A39E7E6BC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662CE7C-BD1D-4760-A138-ECD5AA10CF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9151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DCDAA-E3D4-439D-9A94-752805C6762B}"/>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7DBE0B63-7048-4389-8B2E-69DA76FDD9C1}"/>
              </a:ext>
            </a:extLst>
          </p:cNvPr>
          <p:cNvGraphicFramePr>
            <a:graphicFrameLocks noGrp="1"/>
          </p:cNvGraphicFramePr>
          <p:nvPr>
            <p:ph type="chart" sz="quarter" idx="13"/>
            <p:extLst>
              <p:ext uri="{D42A27DB-BD31-4B8C-83A1-F6EECF244321}">
                <p14:modId xmlns:p14="http://schemas.microsoft.com/office/powerpoint/2010/main" val="2235098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6FBBF0-495A-4CC9-AACA-8659EA7FB24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10F1E11-B765-4101-8D6D-13939F0B26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9401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46B66-2A0C-44E3-81DF-A78A11EA4050}"/>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1C4E3579-88A4-4D34-9A94-D27A171230F1}"/>
              </a:ext>
            </a:extLst>
          </p:cNvPr>
          <p:cNvGraphicFramePr>
            <a:graphicFrameLocks noGrp="1"/>
          </p:cNvGraphicFramePr>
          <p:nvPr>
            <p:ph type="tbl" sz="quarter" idx="13"/>
            <p:extLst>
              <p:ext uri="{D42A27DB-BD31-4B8C-83A1-F6EECF244321}">
                <p14:modId xmlns:p14="http://schemas.microsoft.com/office/powerpoint/2010/main" val="4096392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13818584"/>
                    </a:ext>
                  </a:extLst>
                </a:gridCol>
                <a:gridCol w="987552">
                  <a:extLst>
                    <a:ext uri="{9D8B030D-6E8A-4147-A177-3AD203B41FA5}">
                      <a16:colId xmlns:a16="http://schemas.microsoft.com/office/drawing/2014/main" val="4024603576"/>
                    </a:ext>
                  </a:extLst>
                </a:gridCol>
                <a:gridCol w="987552">
                  <a:extLst>
                    <a:ext uri="{9D8B030D-6E8A-4147-A177-3AD203B41FA5}">
                      <a16:colId xmlns:a16="http://schemas.microsoft.com/office/drawing/2014/main" val="775641111"/>
                    </a:ext>
                  </a:extLst>
                </a:gridCol>
                <a:gridCol w="987552">
                  <a:extLst>
                    <a:ext uri="{9D8B030D-6E8A-4147-A177-3AD203B41FA5}">
                      <a16:colId xmlns:a16="http://schemas.microsoft.com/office/drawing/2014/main" val="718494861"/>
                    </a:ext>
                  </a:extLst>
                </a:gridCol>
                <a:gridCol w="987552">
                  <a:extLst>
                    <a:ext uri="{9D8B030D-6E8A-4147-A177-3AD203B41FA5}">
                      <a16:colId xmlns:a16="http://schemas.microsoft.com/office/drawing/2014/main" val="284511310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446227259"/>
                  </a:ext>
                </a:extLst>
              </a:tr>
              <a:tr h="370840">
                <a:tc>
                  <a:txBody>
                    <a:bodyPr/>
                    <a:lstStyle/>
                    <a:p>
                      <a:r>
                        <a:rPr lang="en-US" sz="1000" b="1"/>
                        <a:t>firstinshi - 2018-12-06 22:23:00 </a:t>
                      </a:r>
                      <a:r>
                        <a:rPr lang="en-US" sz="1000"/>
                        <a:t>
 Our shidlercollege interns did themselves proud, delivering a polished and informative final presentation today. #relief #internships #insurancecareers #teamficoh</a:t>
                      </a:r>
                    </a:p>
                  </a:txBody>
                  <a:tcPr/>
                </a:tc>
                <a:tc>
                  <a:txBody>
                    <a:bodyPr/>
                    <a:lstStyle/>
                    <a:p>
                      <a:r>
                        <a:rPr lang="en-US" sz="1000"/>
                        <a:t>40</a:t>
                      </a:r>
                    </a:p>
                  </a:txBody>
                  <a:tcPr/>
                </a:tc>
                <a:tc>
                  <a:txBody>
                    <a:bodyPr/>
                    <a:lstStyle/>
                    <a:p>
                      <a:r>
                        <a:rPr lang="en-US" sz="1000"/>
                        <a:t>1</a:t>
                      </a:r>
                    </a:p>
                  </a:txBody>
                  <a:tcPr/>
                </a:tc>
                <a:tc>
                  <a:txBody>
                    <a:bodyPr/>
                    <a:lstStyle/>
                    <a:p>
                      <a:r>
                        <a:rPr lang="en-US" sz="1000"/>
                        <a:t>1.7256 %</a:t>
                      </a:r>
                    </a:p>
                  </a:txBody>
                  <a:tcPr/>
                </a:tc>
                <a:tc>
                  <a:txBody>
                    <a:bodyPr/>
                    <a:lstStyle/>
                    <a:p>
                      <a:r>
                        <a:rPr lang="en-US" sz="1000"/>
                        <a:t>Image</a:t>
                      </a:r>
                    </a:p>
                  </a:txBody>
                  <a:tcPr/>
                </a:tc>
                <a:extLst>
                  <a:ext uri="{0D108BD9-81ED-4DB2-BD59-A6C34878D82A}">
                    <a16:rowId xmlns:a16="http://schemas.microsoft.com/office/drawing/2014/main" val="3635774852"/>
                  </a:ext>
                </a:extLst>
              </a:tr>
              <a:tr h="370840">
                <a:tc>
                  <a:txBody>
                    <a:bodyPr/>
                    <a:lstStyle/>
                    <a:p>
                      <a:r>
                        <a:rPr lang="en-US" sz="1000" b="1"/>
                        <a:t>firstinshi - 2018-12-03 12:29:44 </a:t>
                      </a:r>
                      <a:r>
                        <a:rPr lang="en-US" sz="1000"/>
                        <a:t>
 Our new 5th floor breakroom is finished! We've gone from drab and dated to sleek and modern. Yeesss! #teamficoh #officebreakroom #officerefresh #officekitchen</a:t>
                      </a:r>
                    </a:p>
                  </a:txBody>
                  <a:tcPr/>
                </a:tc>
                <a:tc>
                  <a:txBody>
                    <a:bodyPr/>
                    <a:lstStyle/>
                    <a:p>
                      <a:r>
                        <a:rPr lang="en-US" sz="1000"/>
                        <a:t>39</a:t>
                      </a:r>
                    </a:p>
                  </a:txBody>
                  <a:tcPr/>
                </a:tc>
                <a:tc>
                  <a:txBody>
                    <a:bodyPr/>
                    <a:lstStyle/>
                    <a:p>
                      <a:r>
                        <a:rPr lang="en-US" sz="1000"/>
                        <a:t>0</a:t>
                      </a:r>
                    </a:p>
                  </a:txBody>
                  <a:tcPr/>
                </a:tc>
                <a:tc>
                  <a:txBody>
                    <a:bodyPr/>
                    <a:lstStyle/>
                    <a:p>
                      <a:r>
                        <a:rPr lang="en-US" sz="1000"/>
                        <a:t>1.6442 %</a:t>
                      </a:r>
                    </a:p>
                  </a:txBody>
                  <a:tcPr/>
                </a:tc>
                <a:tc>
                  <a:txBody>
                    <a:bodyPr/>
                    <a:lstStyle/>
                    <a:p>
                      <a:r>
                        <a:rPr lang="en-US" sz="1000"/>
                        <a:t>Carousel</a:t>
                      </a:r>
                    </a:p>
                  </a:txBody>
                  <a:tcPr/>
                </a:tc>
                <a:extLst>
                  <a:ext uri="{0D108BD9-81ED-4DB2-BD59-A6C34878D82A}">
                    <a16:rowId xmlns:a16="http://schemas.microsoft.com/office/drawing/2014/main" val="3330042965"/>
                  </a:ext>
                </a:extLst>
              </a:tr>
              <a:tr h="370840">
                <a:tc>
                  <a:txBody>
                    <a:bodyPr/>
                    <a:lstStyle/>
                    <a:p>
                      <a:r>
                        <a:rPr lang="en-US" sz="1000" b="1"/>
                        <a:t>firstinshi - 2018-12-13 17:13:24 </a:t>
                      </a:r>
                      <a:r>
                        <a:rPr lang="en-US" sz="1000"/>
                        <a:t>
 FICOH's offices will be closed Friday for #EmployeeAppreciationDay. We'll resume normal business hours on Monday. Claims may be reported 24/7 at 808-527-7711 or 800-272-5202 toll free. Happy holidays!</a:t>
                      </a:r>
                    </a:p>
                  </a:txBody>
                  <a:tcPr/>
                </a:tc>
                <a:tc>
                  <a:txBody>
                    <a:bodyPr/>
                    <a:lstStyle/>
                    <a:p>
                      <a:r>
                        <a:rPr lang="en-US" sz="1000"/>
                        <a:t>36</a:t>
                      </a:r>
                    </a:p>
                  </a:txBody>
                  <a:tcPr/>
                </a:tc>
                <a:tc>
                  <a:txBody>
                    <a:bodyPr/>
                    <a:lstStyle/>
                    <a:p>
                      <a:r>
                        <a:rPr lang="en-US" sz="1000"/>
                        <a:t>0</a:t>
                      </a:r>
                    </a:p>
                  </a:txBody>
                  <a:tcPr/>
                </a:tc>
                <a:tc>
                  <a:txBody>
                    <a:bodyPr/>
                    <a:lstStyle/>
                    <a:p>
                      <a:r>
                        <a:rPr lang="en-US" sz="1000"/>
                        <a:t>1.5164 %</a:t>
                      </a:r>
                    </a:p>
                  </a:txBody>
                  <a:tcPr/>
                </a:tc>
                <a:tc>
                  <a:txBody>
                    <a:bodyPr/>
                    <a:lstStyle/>
                    <a:p>
                      <a:r>
                        <a:rPr lang="en-US" sz="1000"/>
                        <a:t>Image</a:t>
                      </a:r>
                    </a:p>
                  </a:txBody>
                  <a:tcPr/>
                </a:tc>
                <a:extLst>
                  <a:ext uri="{0D108BD9-81ED-4DB2-BD59-A6C34878D82A}">
                    <a16:rowId xmlns:a16="http://schemas.microsoft.com/office/drawing/2014/main" val="1712668670"/>
                  </a:ext>
                </a:extLst>
              </a:tr>
              <a:tr h="370840">
                <a:tc>
                  <a:txBody>
                    <a:bodyPr/>
                    <a:lstStyle/>
                    <a:p>
                      <a:r>
                        <a:rPr lang="en-US" sz="1000" b="1"/>
                        <a:t>firstinshi - 2018-12-08 17:08:12 </a:t>
                      </a:r>
                      <a:r>
                        <a:rPr lang="en-US" sz="1000"/>
                        <a:t>
 Oh what fun! Our annual Brunch with Santa event for #teamficoh associates and their families is always a holiday season hit. #xmas #holidayseason #ohana #keiki</a:t>
                      </a:r>
                    </a:p>
                  </a:txBody>
                  <a:tcPr/>
                </a:tc>
                <a:tc>
                  <a:txBody>
                    <a:bodyPr/>
                    <a:lstStyle/>
                    <a:p>
                      <a:r>
                        <a:rPr lang="en-US" sz="1000"/>
                        <a:t>34</a:t>
                      </a:r>
                    </a:p>
                  </a:txBody>
                  <a:tcPr/>
                </a:tc>
                <a:tc>
                  <a:txBody>
                    <a:bodyPr/>
                    <a:lstStyle/>
                    <a:p>
                      <a:r>
                        <a:rPr lang="en-US" sz="1000"/>
                        <a:t>1</a:t>
                      </a:r>
                    </a:p>
                  </a:txBody>
                  <a:tcPr/>
                </a:tc>
                <a:tc>
                  <a:txBody>
                    <a:bodyPr/>
                    <a:lstStyle/>
                    <a:p>
                      <a:r>
                        <a:rPr lang="en-US" sz="1000"/>
                        <a:t>1.4737 %</a:t>
                      </a:r>
                    </a:p>
                  </a:txBody>
                  <a:tcPr/>
                </a:tc>
                <a:tc>
                  <a:txBody>
                    <a:bodyPr/>
                    <a:lstStyle/>
                    <a:p>
                      <a:r>
                        <a:rPr lang="en-US" sz="1000"/>
                        <a:t>Image</a:t>
                      </a:r>
                    </a:p>
                  </a:txBody>
                  <a:tcPr/>
                </a:tc>
                <a:extLst>
                  <a:ext uri="{0D108BD9-81ED-4DB2-BD59-A6C34878D82A}">
                    <a16:rowId xmlns:a16="http://schemas.microsoft.com/office/drawing/2014/main" val="1801861316"/>
                  </a:ext>
                </a:extLst>
              </a:tr>
              <a:tr h="370840">
                <a:tc>
                  <a:txBody>
                    <a:bodyPr/>
                    <a:lstStyle/>
                    <a:p>
                      <a:r>
                        <a:rPr lang="en-US" sz="1000" b="1"/>
                        <a:t>firstinshi - 2018-12-26 20:19:38 </a:t>
                      </a:r>
                      <a:r>
                        <a:rPr lang="en-US" sz="1000"/>
                        <a:t>
 Tis the season for giving! Last week we donated a percentage of sales from our recent book fair to Adult Friends for Youth. That's 0 that will go toward their mission of gang prevention and intervention in #hawaii. #adultfriendsforyouth #community #teamficoh</a:t>
                      </a:r>
                    </a:p>
                  </a:txBody>
                  <a:tcPr/>
                </a:tc>
                <a:tc>
                  <a:txBody>
                    <a:bodyPr/>
                    <a:lstStyle/>
                    <a:p>
                      <a:r>
                        <a:rPr lang="en-US" sz="1000"/>
                        <a:t>34</a:t>
                      </a:r>
                    </a:p>
                  </a:txBody>
                  <a:tcPr/>
                </a:tc>
                <a:tc>
                  <a:txBody>
                    <a:bodyPr/>
                    <a:lstStyle/>
                    <a:p>
                      <a:r>
                        <a:rPr lang="en-US" sz="1000"/>
                        <a:t>0</a:t>
                      </a:r>
                    </a:p>
                  </a:txBody>
                  <a:tcPr/>
                </a:tc>
                <a:tc>
                  <a:txBody>
                    <a:bodyPr/>
                    <a:lstStyle/>
                    <a:p>
                      <a:r>
                        <a:rPr lang="en-US" sz="1000"/>
                        <a:t>1.4322 %</a:t>
                      </a:r>
                    </a:p>
                  </a:txBody>
                  <a:tcPr/>
                </a:tc>
                <a:tc>
                  <a:txBody>
                    <a:bodyPr/>
                    <a:lstStyle/>
                    <a:p>
                      <a:r>
                        <a:rPr lang="en-US" sz="1000"/>
                        <a:t>Image</a:t>
                      </a:r>
                    </a:p>
                  </a:txBody>
                  <a:tcPr/>
                </a:tc>
                <a:extLst>
                  <a:ext uri="{0D108BD9-81ED-4DB2-BD59-A6C34878D82A}">
                    <a16:rowId xmlns:a16="http://schemas.microsoft.com/office/drawing/2014/main" val="862771888"/>
                  </a:ext>
                </a:extLst>
              </a:tr>
            </a:tbl>
          </a:graphicData>
        </a:graphic>
      </p:graphicFrame>
      <p:sp>
        <p:nvSpPr>
          <p:cNvPr id="4" name="Text Placeholder 3">
            <a:extLst>
              <a:ext uri="{FF2B5EF4-FFF2-40B4-BE49-F238E27FC236}">
                <a16:creationId xmlns:a16="http://schemas.microsoft.com/office/drawing/2014/main" id="{58FE9F21-6F7E-4B1C-86AA-099D05291B0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9248847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569</Words>
  <Application>Microsoft Office PowerPoint</Application>
  <PresentationFormat>On-screen Show (4:3)</PresentationFormat>
  <Paragraphs>240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vt:lpstr>
      <vt:lpstr>Instagram Key Metrics Table | FICOH</vt:lpstr>
      <vt:lpstr>Instagram Instagram Followers Change | FICOH</vt:lpstr>
      <vt:lpstr>Instagram Average Interactions Per Instagram Post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2019-01-07T19:15:23Z</dcterms:created>
  <dcterms:modified xsi:type="dcterms:W3CDTF">2019-01-07T19:15:44Z</dcterms:modified>
</cp:coreProperties>
</file>