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charts/chart11.xml" ContentType="application/vnd.openxmlformats-officedocument.drawingml.chart+xml"/>
  <Override PartName="/ppt/charts/style11.xml" ContentType="application/vnd.ms-office.chartstyle+xml"/>
  <Override PartName="/ppt/charts/colors11.xml" ContentType="application/vnd.ms-office.chartcolorstyle+xml"/>
  <Override PartName="/ppt/charts/chart12.xml" ContentType="application/vnd.openxmlformats-officedocument.drawingml.chart+xml"/>
  <Override PartName="/ppt/charts/style12.xml" ContentType="application/vnd.ms-office.chartstyle+xml"/>
  <Override PartName="/ppt/charts/colors12.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3" r:id="rId8"/>
    <p:sldId id="264" r:id="rId9"/>
    <p:sldId id="265" r:id="rId10"/>
    <p:sldId id="266" r:id="rId11"/>
    <p:sldId id="267" r:id="rId12"/>
    <p:sldId id="268" r:id="rId13"/>
    <p:sldId id="269" r:id="rId14"/>
    <p:sldId id="270" r:id="rId15"/>
    <p:sldId id="271" r:id="rId16"/>
    <p:sldId id="272" r:id="rId17"/>
    <p:sldId id="273" r:id="rId18"/>
    <p:sldId id="274" r:id="rId19"/>
    <p:sldId id="275" r:id="rId20"/>
    <p:sldId id="276" r:id="rId21"/>
    <p:sldId id="278" r:id="rId22"/>
    <p:sldId id="279" r:id="rId23"/>
    <p:sldId id="280" r:id="rId24"/>
    <p:sldId id="281" r:id="rId25"/>
    <p:sldId id="282" r:id="rId26"/>
    <p:sldId id="283" r:id="rId27"/>
    <p:sldId id="285" r:id="rId28"/>
    <p:sldId id="286" r:id="rId29"/>
    <p:sldId id="287" r:id="rId30"/>
  </p:sldIdLst>
  <p:sldSz cx="9144000" cy="6858000" type="screen4x3"/>
  <p:notesSz cx="6858000" cy="9144000"/>
  <p:embeddedFontLst>
    <p:embeddedFont>
      <p:font typeface="Calibri" panose="020F0502020204030204" pitchFamily="34" charset="0"/>
      <p:regular r:id="rId31"/>
      <p:bold r:id="rId32"/>
      <p:italic r:id="rId33"/>
      <p:boldItalic r:id="rId34"/>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25" autoAdjust="0"/>
    <p:restoredTop sz="94692" autoAdjust="0"/>
  </p:normalViewPr>
  <p:slideViewPr>
    <p:cSldViewPr snapToGrid="0">
      <p:cViewPr varScale="1">
        <p:scale>
          <a:sx n="98" d="100"/>
          <a:sy n="98" d="100"/>
        </p:scale>
        <p:origin x="1764" y="84"/>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font" Target="fonts/font4.fntdata"/><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font" Target="fonts/font3.fntdata"/><Relationship Id="rId38"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font" Target="fonts/font2.fntdata"/><Relationship Id="rId37"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font" Target="fonts/font1.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presProps" Target="presProps.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10.xml"/><Relationship Id="rId1" Type="http://schemas.microsoft.com/office/2011/relationships/chartStyle" Target="style10.xml"/></Relationships>
</file>

<file path=ppt/charts/_rels/chart11.xml.rels><?xml version="1.0" encoding="UTF-8" standalone="yes"?>
<Relationships xmlns="http://schemas.openxmlformats.org/package/2006/relationships"><Relationship Id="rId3" Type="http://schemas.openxmlformats.org/officeDocument/2006/relationships/package" Target="../embeddings/Microsoft_Excel_Worksheet10.xlsx"/><Relationship Id="rId2" Type="http://schemas.microsoft.com/office/2011/relationships/chartColorStyle" Target="colors11.xml"/><Relationship Id="rId1" Type="http://schemas.microsoft.com/office/2011/relationships/chartStyle" Target="style11.xml"/></Relationships>
</file>

<file path=ppt/charts/_rels/chart12.xml.rels><?xml version="1.0" encoding="UTF-8" standalone="yes"?>
<Relationships xmlns="http://schemas.openxmlformats.org/package/2006/relationships"><Relationship Id="rId3" Type="http://schemas.openxmlformats.org/officeDocument/2006/relationships/package" Target="../embeddings/Microsoft_Excel_Worksheet11.xlsx"/><Relationship Id="rId2" Type="http://schemas.microsoft.com/office/2011/relationships/chartColorStyle" Target="colors12.xml"/><Relationship Id="rId1" Type="http://schemas.microsoft.com/office/2011/relationships/chartStyle" Target="style12.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facebook</c:v>
                </c:pt>
              </c:strCache>
            </c:strRef>
          </c:tx>
          <c:spPr>
            <a:solidFill>
              <a:schemeClr val="accent1"/>
            </a:solidFill>
            <a:ln>
              <a:noFill/>
            </a:ln>
            <a:effectLst/>
          </c:spPr>
          <c:invertIfNegative val="0"/>
          <c:cat>
            <c:numRef>
              <c:f>Sheet1!$A$2</c:f>
              <c:numCache>
                <c:formatCode>m/d/yyyy</c:formatCode>
                <c:ptCount val="1"/>
                <c:pt idx="0">
                  <c:v>43435</c:v>
                </c:pt>
              </c:numCache>
            </c:numRef>
          </c:cat>
          <c:val>
            <c:numRef>
              <c:f>Sheet1!$B$2</c:f>
              <c:numCache>
                <c:formatCode>General</c:formatCode>
                <c:ptCount val="1"/>
                <c:pt idx="0">
                  <c:v>3870</c:v>
                </c:pt>
              </c:numCache>
            </c:numRef>
          </c:val>
          <c:extLst>
            <c:ext xmlns:c16="http://schemas.microsoft.com/office/drawing/2014/chart" uri="{C3380CC4-5D6E-409C-BE32-E72D297353CC}">
              <c16:uniqueId val="{00000000-0C49-423C-ACDD-BB118345190B}"/>
            </c:ext>
          </c:extLst>
        </c:ser>
        <c:ser>
          <c:idx val="1"/>
          <c:order val="1"/>
          <c:tx>
            <c:strRef>
              <c:f>Sheet1!$C$1</c:f>
              <c:strCache>
                <c:ptCount val="1"/>
                <c:pt idx="0">
                  <c:v>instagram</c:v>
                </c:pt>
              </c:strCache>
            </c:strRef>
          </c:tx>
          <c:spPr>
            <a:solidFill>
              <a:schemeClr val="accent2"/>
            </a:solidFill>
            <a:ln>
              <a:noFill/>
            </a:ln>
            <a:effectLst/>
          </c:spPr>
          <c:invertIfNegative val="0"/>
          <c:cat>
            <c:numRef>
              <c:f>Sheet1!$A$2</c:f>
              <c:numCache>
                <c:formatCode>m/d/yyyy</c:formatCode>
                <c:ptCount val="1"/>
                <c:pt idx="0">
                  <c:v>43435</c:v>
                </c:pt>
              </c:numCache>
            </c:numRef>
          </c:cat>
          <c:val>
            <c:numRef>
              <c:f>Sheet1!$C$2</c:f>
              <c:numCache>
                <c:formatCode>General</c:formatCode>
                <c:ptCount val="1"/>
                <c:pt idx="0">
                  <c:v>1148</c:v>
                </c:pt>
              </c:numCache>
            </c:numRef>
          </c:val>
          <c:extLst>
            <c:ext xmlns:c16="http://schemas.microsoft.com/office/drawing/2014/chart" uri="{C3380CC4-5D6E-409C-BE32-E72D297353CC}">
              <c16:uniqueId val="{00000001-0C49-423C-ACDD-BB118345190B}"/>
            </c:ext>
          </c:extLst>
        </c:ser>
        <c:ser>
          <c:idx val="2"/>
          <c:order val="2"/>
          <c:tx>
            <c:strRef>
              <c:f>Sheet1!$D$1</c:f>
              <c:strCache>
                <c:ptCount val="1"/>
                <c:pt idx="0">
                  <c:v>linkedIn</c:v>
                </c:pt>
              </c:strCache>
            </c:strRef>
          </c:tx>
          <c:spPr>
            <a:solidFill>
              <a:schemeClr val="accent3"/>
            </a:solidFill>
            <a:ln>
              <a:noFill/>
            </a:ln>
            <a:effectLst/>
          </c:spPr>
          <c:invertIfNegative val="0"/>
          <c:cat>
            <c:numRef>
              <c:f>Sheet1!$A$2</c:f>
              <c:numCache>
                <c:formatCode>m/d/yyyy</c:formatCode>
                <c:ptCount val="1"/>
                <c:pt idx="0">
                  <c:v>43435</c:v>
                </c:pt>
              </c:numCache>
            </c:numRef>
          </c:cat>
          <c:val>
            <c:numRef>
              <c:f>Sheet1!$D$2</c:f>
              <c:numCache>
                <c:formatCode>General</c:formatCode>
                <c:ptCount val="1"/>
                <c:pt idx="0">
                  <c:v>16556</c:v>
                </c:pt>
              </c:numCache>
            </c:numRef>
          </c:val>
          <c:extLst>
            <c:ext xmlns:c16="http://schemas.microsoft.com/office/drawing/2014/chart" uri="{C3380CC4-5D6E-409C-BE32-E72D297353CC}">
              <c16:uniqueId val="{00000002-0C49-423C-ACDD-BB118345190B}"/>
            </c:ext>
          </c:extLst>
        </c:ser>
        <c:ser>
          <c:idx val="3"/>
          <c:order val="3"/>
          <c:tx>
            <c:strRef>
              <c:f>Sheet1!$E$1</c:f>
              <c:strCache>
                <c:ptCount val="1"/>
                <c:pt idx="0">
                  <c:v>twitter</c:v>
                </c:pt>
              </c:strCache>
            </c:strRef>
          </c:tx>
          <c:spPr>
            <a:solidFill>
              <a:schemeClr val="accent4"/>
            </a:solidFill>
            <a:ln>
              <a:noFill/>
            </a:ln>
            <a:effectLst/>
          </c:spPr>
          <c:invertIfNegative val="0"/>
          <c:cat>
            <c:numRef>
              <c:f>Sheet1!$A$2</c:f>
              <c:numCache>
                <c:formatCode>m/d/yyyy</c:formatCode>
                <c:ptCount val="1"/>
                <c:pt idx="0">
                  <c:v>43435</c:v>
                </c:pt>
              </c:numCache>
            </c:numRef>
          </c:cat>
          <c:val>
            <c:numRef>
              <c:f>Sheet1!$E$2</c:f>
              <c:numCache>
                <c:formatCode>General</c:formatCode>
                <c:ptCount val="1"/>
                <c:pt idx="0">
                  <c:v>3118</c:v>
                </c:pt>
              </c:numCache>
            </c:numRef>
          </c:val>
          <c:extLst>
            <c:ext xmlns:c16="http://schemas.microsoft.com/office/drawing/2014/chart" uri="{C3380CC4-5D6E-409C-BE32-E72D297353CC}">
              <c16:uniqueId val="{00000003-0C49-423C-ACDD-BB118345190B}"/>
            </c:ext>
          </c:extLst>
        </c:ser>
        <c:dLbls>
          <c:showLegendKey val="0"/>
          <c:showVal val="0"/>
          <c:showCatName val="0"/>
          <c:showSerName val="0"/>
          <c:showPercent val="0"/>
          <c:showBubbleSize val="0"/>
        </c:dLbls>
        <c:gapWidth val="219"/>
        <c:overlap val="-27"/>
        <c:axId val="43160232"/>
        <c:axId val="285743096"/>
      </c:barChart>
      <c:dateAx>
        <c:axId val="4316023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5743096"/>
        <c:crosses val="autoZero"/>
        <c:auto val="1"/>
        <c:lblOffset val="100"/>
        <c:baseTimeUnit val="days"/>
      </c:dateAx>
      <c:valAx>
        <c:axId val="28574309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316023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Philadelphia Insurance Companies</c:v>
                </c:pt>
              </c:strCache>
            </c:strRef>
          </c:tx>
          <c:spPr>
            <a:solidFill>
              <a:schemeClr val="accent1"/>
            </a:solidFill>
            <a:ln>
              <a:noFill/>
            </a:ln>
            <a:effectLst/>
          </c:spPr>
          <c:invertIfNegative val="0"/>
          <c:cat>
            <c:numRef>
              <c:f>Sheet1!$A$2:$A$13</c:f>
              <c:numCache>
                <c:formatCode>m/d/yyyy</c:formatCode>
                <c:ptCount val="12"/>
                <c:pt idx="0">
                  <c:v>43101</c:v>
                </c:pt>
                <c:pt idx="1">
                  <c:v>43132</c:v>
                </c:pt>
                <c:pt idx="2">
                  <c:v>43160</c:v>
                </c:pt>
                <c:pt idx="3">
                  <c:v>43191</c:v>
                </c:pt>
                <c:pt idx="4">
                  <c:v>43221</c:v>
                </c:pt>
                <c:pt idx="5">
                  <c:v>43252</c:v>
                </c:pt>
                <c:pt idx="6">
                  <c:v>43282</c:v>
                </c:pt>
                <c:pt idx="7">
                  <c:v>43313</c:v>
                </c:pt>
                <c:pt idx="8">
                  <c:v>43344</c:v>
                </c:pt>
                <c:pt idx="9">
                  <c:v>43374</c:v>
                </c:pt>
                <c:pt idx="10">
                  <c:v>43405</c:v>
                </c:pt>
                <c:pt idx="11">
                  <c:v>43435</c:v>
                </c:pt>
              </c:numCache>
            </c:numRef>
          </c:cat>
          <c:val>
            <c:numRef>
              <c:f>Sheet1!$B$2:$B$13</c:f>
              <c:numCache>
                <c:formatCode>General</c:formatCode>
                <c:ptCount val="12"/>
                <c:pt idx="0">
                  <c:v>55</c:v>
                </c:pt>
                <c:pt idx="1">
                  <c:v>30</c:v>
                </c:pt>
                <c:pt idx="2">
                  <c:v>34</c:v>
                </c:pt>
                <c:pt idx="3">
                  <c:v>25</c:v>
                </c:pt>
                <c:pt idx="4">
                  <c:v>33</c:v>
                </c:pt>
                <c:pt idx="5">
                  <c:v>50</c:v>
                </c:pt>
                <c:pt idx="6">
                  <c:v>29</c:v>
                </c:pt>
                <c:pt idx="7">
                  <c:v>58</c:v>
                </c:pt>
                <c:pt idx="8">
                  <c:v>71</c:v>
                </c:pt>
                <c:pt idx="9">
                  <c:v>53</c:v>
                </c:pt>
                <c:pt idx="10">
                  <c:v>42</c:v>
                </c:pt>
                <c:pt idx="11">
                  <c:v>25</c:v>
                </c:pt>
              </c:numCache>
            </c:numRef>
          </c:val>
          <c:extLst>
            <c:ext xmlns:c16="http://schemas.microsoft.com/office/drawing/2014/chart" uri="{C3380CC4-5D6E-409C-BE32-E72D297353CC}">
              <c16:uniqueId val="{00000000-DA5F-40DC-A74F-B7654B5A0053}"/>
            </c:ext>
          </c:extLst>
        </c:ser>
        <c:dLbls>
          <c:showLegendKey val="0"/>
          <c:showVal val="0"/>
          <c:showCatName val="0"/>
          <c:showSerName val="0"/>
          <c:showPercent val="0"/>
          <c:showBubbleSize val="0"/>
        </c:dLbls>
        <c:gapWidth val="219"/>
        <c:overlap val="-27"/>
        <c:axId val="345814936"/>
        <c:axId val="345817888"/>
      </c:barChart>
      <c:dateAx>
        <c:axId val="34581493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5817888"/>
        <c:crosses val="autoZero"/>
        <c:auto val="1"/>
        <c:lblOffset val="100"/>
        <c:baseTimeUnit val="months"/>
      </c:dateAx>
      <c:valAx>
        <c:axId val="34581788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581493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Philadelphia Insurance Companies</c:v>
                </c:pt>
              </c:strCache>
            </c:strRef>
          </c:tx>
          <c:spPr>
            <a:solidFill>
              <a:schemeClr val="accent1"/>
            </a:solidFill>
            <a:ln>
              <a:noFill/>
            </a:ln>
            <a:effectLst/>
          </c:spPr>
          <c:invertIfNegative val="0"/>
          <c:cat>
            <c:numRef>
              <c:f>Sheet1!$A$2:$A$13</c:f>
              <c:numCache>
                <c:formatCode>m/d/yyyy</c:formatCode>
                <c:ptCount val="12"/>
                <c:pt idx="0">
                  <c:v>43101</c:v>
                </c:pt>
                <c:pt idx="1">
                  <c:v>43132</c:v>
                </c:pt>
                <c:pt idx="2">
                  <c:v>43160</c:v>
                </c:pt>
                <c:pt idx="3">
                  <c:v>43191</c:v>
                </c:pt>
                <c:pt idx="4">
                  <c:v>43221</c:v>
                </c:pt>
                <c:pt idx="5">
                  <c:v>43252</c:v>
                </c:pt>
                <c:pt idx="6">
                  <c:v>43282</c:v>
                </c:pt>
                <c:pt idx="7">
                  <c:v>43313</c:v>
                </c:pt>
                <c:pt idx="8">
                  <c:v>43344</c:v>
                </c:pt>
                <c:pt idx="9">
                  <c:v>43374</c:v>
                </c:pt>
                <c:pt idx="10">
                  <c:v>43405</c:v>
                </c:pt>
                <c:pt idx="11">
                  <c:v>43435</c:v>
                </c:pt>
              </c:numCache>
            </c:numRef>
          </c:cat>
          <c:val>
            <c:numRef>
              <c:f>Sheet1!$B$2:$B$13</c:f>
              <c:numCache>
                <c:formatCode>General</c:formatCode>
                <c:ptCount val="12"/>
                <c:pt idx="0">
                  <c:v>20</c:v>
                </c:pt>
                <c:pt idx="1">
                  <c:v>25</c:v>
                </c:pt>
                <c:pt idx="2">
                  <c:v>20</c:v>
                </c:pt>
                <c:pt idx="3">
                  <c:v>24</c:v>
                </c:pt>
                <c:pt idx="4">
                  <c:v>22</c:v>
                </c:pt>
                <c:pt idx="5">
                  <c:v>20</c:v>
                </c:pt>
                <c:pt idx="6">
                  <c:v>22</c:v>
                </c:pt>
                <c:pt idx="7">
                  <c:v>25</c:v>
                </c:pt>
                <c:pt idx="8">
                  <c:v>24</c:v>
                </c:pt>
                <c:pt idx="9">
                  <c:v>23</c:v>
                </c:pt>
                <c:pt idx="10">
                  <c:v>29</c:v>
                </c:pt>
                <c:pt idx="11">
                  <c:v>27</c:v>
                </c:pt>
              </c:numCache>
            </c:numRef>
          </c:val>
          <c:extLst>
            <c:ext xmlns:c16="http://schemas.microsoft.com/office/drawing/2014/chart" uri="{C3380CC4-5D6E-409C-BE32-E72D297353CC}">
              <c16:uniqueId val="{00000000-ECE8-470C-9E3F-098473B8F363}"/>
            </c:ext>
          </c:extLst>
        </c:ser>
        <c:dLbls>
          <c:showLegendKey val="0"/>
          <c:showVal val="0"/>
          <c:showCatName val="0"/>
          <c:showSerName val="0"/>
          <c:showPercent val="0"/>
          <c:showBubbleSize val="0"/>
        </c:dLbls>
        <c:gapWidth val="219"/>
        <c:overlap val="-27"/>
        <c:axId val="345815592"/>
        <c:axId val="345819528"/>
      </c:barChart>
      <c:dateAx>
        <c:axId val="34581559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5819528"/>
        <c:crosses val="autoZero"/>
        <c:auto val="1"/>
        <c:lblOffset val="100"/>
        <c:baseTimeUnit val="months"/>
      </c:dateAx>
      <c:valAx>
        <c:axId val="34581952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581559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Philadelphia Insurance Companies</c:v>
                </c:pt>
              </c:strCache>
            </c:strRef>
          </c:tx>
          <c:spPr>
            <a:solidFill>
              <a:schemeClr val="accent1"/>
            </a:solidFill>
            <a:ln>
              <a:noFill/>
            </a:ln>
            <a:effectLst/>
          </c:spPr>
          <c:invertIfNegative val="0"/>
          <c:cat>
            <c:numRef>
              <c:f>Sheet1!$A$2:$A$13</c:f>
              <c:numCache>
                <c:formatCode>m/d/yyyy</c:formatCode>
                <c:ptCount val="12"/>
                <c:pt idx="0">
                  <c:v>43101</c:v>
                </c:pt>
                <c:pt idx="1">
                  <c:v>43132</c:v>
                </c:pt>
                <c:pt idx="2">
                  <c:v>43160</c:v>
                </c:pt>
                <c:pt idx="3">
                  <c:v>43191</c:v>
                </c:pt>
                <c:pt idx="4">
                  <c:v>43221</c:v>
                </c:pt>
                <c:pt idx="5">
                  <c:v>43252</c:v>
                </c:pt>
                <c:pt idx="6">
                  <c:v>43282</c:v>
                </c:pt>
                <c:pt idx="7">
                  <c:v>43313</c:v>
                </c:pt>
                <c:pt idx="8">
                  <c:v>43344</c:v>
                </c:pt>
                <c:pt idx="9">
                  <c:v>43374</c:v>
                </c:pt>
                <c:pt idx="10">
                  <c:v>43405</c:v>
                </c:pt>
                <c:pt idx="11">
                  <c:v>43435</c:v>
                </c:pt>
              </c:numCache>
            </c:numRef>
          </c:cat>
          <c:val>
            <c:numRef>
              <c:f>Sheet1!$B$2:$B$13</c:f>
              <c:numCache>
                <c:formatCode>General</c:formatCode>
                <c:ptCount val="12"/>
                <c:pt idx="0">
                  <c:v>262837</c:v>
                </c:pt>
                <c:pt idx="1">
                  <c:v>229839</c:v>
                </c:pt>
                <c:pt idx="2">
                  <c:v>366043</c:v>
                </c:pt>
                <c:pt idx="3">
                  <c:v>202841</c:v>
                </c:pt>
                <c:pt idx="4">
                  <c:v>201938</c:v>
                </c:pt>
                <c:pt idx="5">
                  <c:v>91474</c:v>
                </c:pt>
                <c:pt idx="6">
                  <c:v>431611</c:v>
                </c:pt>
                <c:pt idx="7">
                  <c:v>263887</c:v>
                </c:pt>
                <c:pt idx="8">
                  <c:v>104371</c:v>
                </c:pt>
                <c:pt idx="9">
                  <c:v>191811</c:v>
                </c:pt>
                <c:pt idx="10">
                  <c:v>318296</c:v>
                </c:pt>
                <c:pt idx="11">
                  <c:v>208587</c:v>
                </c:pt>
              </c:numCache>
            </c:numRef>
          </c:val>
          <c:extLst>
            <c:ext xmlns:c16="http://schemas.microsoft.com/office/drawing/2014/chart" uri="{C3380CC4-5D6E-409C-BE32-E72D297353CC}">
              <c16:uniqueId val="{00000000-DA3C-4435-AE82-7C292766AA31}"/>
            </c:ext>
          </c:extLst>
        </c:ser>
        <c:dLbls>
          <c:showLegendKey val="0"/>
          <c:showVal val="0"/>
          <c:showCatName val="0"/>
          <c:showSerName val="0"/>
          <c:showPercent val="0"/>
          <c:showBubbleSize val="0"/>
        </c:dLbls>
        <c:gapWidth val="219"/>
        <c:overlap val="-27"/>
        <c:axId val="346096296"/>
        <c:axId val="346103840"/>
      </c:barChart>
      <c:dateAx>
        <c:axId val="34609629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6103840"/>
        <c:crosses val="autoZero"/>
        <c:auto val="1"/>
        <c:lblOffset val="100"/>
        <c:baseTimeUnit val="months"/>
      </c:dateAx>
      <c:valAx>
        <c:axId val="34610384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609629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Female</c:v>
                </c:pt>
              </c:strCache>
            </c:strRef>
          </c:tx>
          <c:spPr>
            <a:solidFill>
              <a:schemeClr val="accent1"/>
            </a:solidFill>
            <a:ln>
              <a:noFill/>
            </a:ln>
            <a:effectLst/>
          </c:spPr>
          <c:invertIfNegative val="0"/>
          <c:cat>
            <c:strRef>
              <c:f>Sheet1!$A$2:$A$8</c:f>
              <c:strCache>
                <c:ptCount val="7"/>
                <c:pt idx="0">
                  <c:v>13-17</c:v>
                </c:pt>
                <c:pt idx="1">
                  <c:v>18-24</c:v>
                </c:pt>
                <c:pt idx="2">
                  <c:v>25-34</c:v>
                </c:pt>
                <c:pt idx="3">
                  <c:v>35-44</c:v>
                </c:pt>
                <c:pt idx="4">
                  <c:v>45-54</c:v>
                </c:pt>
                <c:pt idx="5">
                  <c:v>55-64</c:v>
                </c:pt>
                <c:pt idx="6">
                  <c:v>65+</c:v>
                </c:pt>
              </c:strCache>
            </c:strRef>
          </c:cat>
          <c:val>
            <c:numRef>
              <c:f>Sheet1!$B$2:$B$8</c:f>
              <c:numCache>
                <c:formatCode>General</c:formatCode>
                <c:ptCount val="7"/>
                <c:pt idx="0">
                  <c:v>1</c:v>
                </c:pt>
                <c:pt idx="1">
                  <c:v>61</c:v>
                </c:pt>
                <c:pt idx="2">
                  <c:v>387</c:v>
                </c:pt>
                <c:pt idx="3">
                  <c:v>525</c:v>
                </c:pt>
                <c:pt idx="4">
                  <c:v>582</c:v>
                </c:pt>
                <c:pt idx="5">
                  <c:v>484</c:v>
                </c:pt>
                <c:pt idx="6">
                  <c:v>220</c:v>
                </c:pt>
              </c:numCache>
            </c:numRef>
          </c:val>
          <c:extLst>
            <c:ext xmlns:c16="http://schemas.microsoft.com/office/drawing/2014/chart" uri="{C3380CC4-5D6E-409C-BE32-E72D297353CC}">
              <c16:uniqueId val="{00000000-F69E-4D30-9632-CAA4C3163AC8}"/>
            </c:ext>
          </c:extLst>
        </c:ser>
        <c:ser>
          <c:idx val="1"/>
          <c:order val="1"/>
          <c:tx>
            <c:strRef>
              <c:f>Sheet1!$C$1</c:f>
              <c:strCache>
                <c:ptCount val="1"/>
                <c:pt idx="0">
                  <c:v>Male</c:v>
                </c:pt>
              </c:strCache>
            </c:strRef>
          </c:tx>
          <c:spPr>
            <a:solidFill>
              <a:schemeClr val="accent2"/>
            </a:solidFill>
            <a:ln>
              <a:noFill/>
            </a:ln>
            <a:effectLst/>
          </c:spPr>
          <c:invertIfNegative val="0"/>
          <c:cat>
            <c:strRef>
              <c:f>Sheet1!$A$2:$A$8</c:f>
              <c:strCache>
                <c:ptCount val="7"/>
                <c:pt idx="0">
                  <c:v>13-17</c:v>
                </c:pt>
                <c:pt idx="1">
                  <c:v>18-24</c:v>
                </c:pt>
                <c:pt idx="2">
                  <c:v>25-34</c:v>
                </c:pt>
                <c:pt idx="3">
                  <c:v>35-44</c:v>
                </c:pt>
                <c:pt idx="4">
                  <c:v>45-54</c:v>
                </c:pt>
                <c:pt idx="5">
                  <c:v>55-64</c:v>
                </c:pt>
                <c:pt idx="6">
                  <c:v>65+</c:v>
                </c:pt>
              </c:strCache>
            </c:strRef>
          </c:cat>
          <c:val>
            <c:numRef>
              <c:f>Sheet1!$C$2:$C$8</c:f>
              <c:numCache>
                <c:formatCode>General</c:formatCode>
                <c:ptCount val="7"/>
                <c:pt idx="0">
                  <c:v>1</c:v>
                </c:pt>
                <c:pt idx="1">
                  <c:v>54</c:v>
                </c:pt>
                <c:pt idx="2">
                  <c:v>294</c:v>
                </c:pt>
                <c:pt idx="3">
                  <c:v>393</c:v>
                </c:pt>
                <c:pt idx="4">
                  <c:v>331</c:v>
                </c:pt>
                <c:pt idx="5">
                  <c:v>297</c:v>
                </c:pt>
                <c:pt idx="6">
                  <c:v>183</c:v>
                </c:pt>
              </c:numCache>
            </c:numRef>
          </c:val>
          <c:extLst>
            <c:ext xmlns:c16="http://schemas.microsoft.com/office/drawing/2014/chart" uri="{C3380CC4-5D6E-409C-BE32-E72D297353CC}">
              <c16:uniqueId val="{00000001-F69E-4D30-9632-CAA4C3163AC8}"/>
            </c:ext>
          </c:extLst>
        </c:ser>
        <c:dLbls>
          <c:showLegendKey val="0"/>
          <c:showVal val="0"/>
          <c:showCatName val="0"/>
          <c:showSerName val="0"/>
          <c:showPercent val="0"/>
          <c:showBubbleSize val="0"/>
        </c:dLbls>
        <c:gapWidth val="219"/>
        <c:overlap val="-27"/>
        <c:axId val="397917032"/>
        <c:axId val="397917360"/>
      </c:barChart>
      <c:catAx>
        <c:axId val="39791703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7917360"/>
        <c:crosses val="autoZero"/>
        <c:auto val="1"/>
        <c:lblAlgn val="ctr"/>
        <c:lblOffset val="100"/>
        <c:noMultiLvlLbl val="0"/>
      </c:catAx>
      <c:valAx>
        <c:axId val="39791736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791703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@PHLYINS</c:v>
                </c:pt>
              </c:strCache>
            </c:strRef>
          </c:tx>
          <c:spPr>
            <a:solidFill>
              <a:schemeClr val="accent1"/>
            </a:solidFill>
            <a:ln>
              <a:noFill/>
            </a:ln>
            <a:effectLst/>
          </c:spPr>
          <c:invertIfNegative val="0"/>
          <c:cat>
            <c:numRef>
              <c:f>Sheet1!$A$2:$A$13</c:f>
              <c:numCache>
                <c:formatCode>m/d/yyyy</c:formatCode>
                <c:ptCount val="12"/>
                <c:pt idx="0">
                  <c:v>43101</c:v>
                </c:pt>
                <c:pt idx="1">
                  <c:v>43132</c:v>
                </c:pt>
                <c:pt idx="2">
                  <c:v>43160</c:v>
                </c:pt>
                <c:pt idx="3">
                  <c:v>43191</c:v>
                </c:pt>
                <c:pt idx="4">
                  <c:v>43221</c:v>
                </c:pt>
                <c:pt idx="5">
                  <c:v>43252</c:v>
                </c:pt>
                <c:pt idx="6">
                  <c:v>43282</c:v>
                </c:pt>
                <c:pt idx="7">
                  <c:v>43313</c:v>
                </c:pt>
                <c:pt idx="8">
                  <c:v>43344</c:v>
                </c:pt>
                <c:pt idx="9">
                  <c:v>43374</c:v>
                </c:pt>
                <c:pt idx="10">
                  <c:v>43405</c:v>
                </c:pt>
                <c:pt idx="11">
                  <c:v>43435</c:v>
                </c:pt>
              </c:numCache>
            </c:numRef>
          </c:cat>
          <c:val>
            <c:numRef>
              <c:f>Sheet1!$B$2:$B$13</c:f>
              <c:numCache>
                <c:formatCode>General</c:formatCode>
                <c:ptCount val="12"/>
                <c:pt idx="0">
                  <c:v>35</c:v>
                </c:pt>
                <c:pt idx="1">
                  <c:v>32</c:v>
                </c:pt>
                <c:pt idx="2">
                  <c:v>22</c:v>
                </c:pt>
                <c:pt idx="3">
                  <c:v>45</c:v>
                </c:pt>
                <c:pt idx="4">
                  <c:v>51</c:v>
                </c:pt>
                <c:pt idx="5">
                  <c:v>24</c:v>
                </c:pt>
                <c:pt idx="6">
                  <c:v>19</c:v>
                </c:pt>
                <c:pt idx="7">
                  <c:v>3</c:v>
                </c:pt>
                <c:pt idx="8">
                  <c:v>33</c:v>
                </c:pt>
                <c:pt idx="9">
                  <c:v>11</c:v>
                </c:pt>
                <c:pt idx="10">
                  <c:v>5</c:v>
                </c:pt>
                <c:pt idx="11">
                  <c:v>5</c:v>
                </c:pt>
              </c:numCache>
            </c:numRef>
          </c:val>
          <c:extLst>
            <c:ext xmlns:c16="http://schemas.microsoft.com/office/drawing/2014/chart" uri="{C3380CC4-5D6E-409C-BE32-E72D297353CC}">
              <c16:uniqueId val="{00000000-1929-4411-9ADA-54747E8C77B0}"/>
            </c:ext>
          </c:extLst>
        </c:ser>
        <c:dLbls>
          <c:showLegendKey val="0"/>
          <c:showVal val="0"/>
          <c:showCatName val="0"/>
          <c:showSerName val="0"/>
          <c:showPercent val="0"/>
          <c:showBubbleSize val="0"/>
        </c:dLbls>
        <c:gapWidth val="219"/>
        <c:overlap val="-27"/>
        <c:axId val="351866264"/>
        <c:axId val="351862656"/>
      </c:barChart>
      <c:dateAx>
        <c:axId val="35186626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1862656"/>
        <c:crosses val="autoZero"/>
        <c:auto val="1"/>
        <c:lblOffset val="100"/>
        <c:baseTimeUnit val="months"/>
      </c:dateAx>
      <c:valAx>
        <c:axId val="35186265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186626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@PHLYINS</c:v>
                </c:pt>
              </c:strCache>
            </c:strRef>
          </c:tx>
          <c:spPr>
            <a:solidFill>
              <a:schemeClr val="accent1"/>
            </a:solidFill>
            <a:ln>
              <a:noFill/>
            </a:ln>
            <a:effectLst/>
          </c:spPr>
          <c:invertIfNegative val="0"/>
          <c:cat>
            <c:numRef>
              <c:f>Sheet1!$A$2:$A$13</c:f>
              <c:numCache>
                <c:formatCode>m/d/yyyy</c:formatCode>
                <c:ptCount val="12"/>
                <c:pt idx="0">
                  <c:v>43101</c:v>
                </c:pt>
                <c:pt idx="1">
                  <c:v>43132</c:v>
                </c:pt>
                <c:pt idx="2">
                  <c:v>43160</c:v>
                </c:pt>
                <c:pt idx="3">
                  <c:v>43191</c:v>
                </c:pt>
                <c:pt idx="4">
                  <c:v>43221</c:v>
                </c:pt>
                <c:pt idx="5">
                  <c:v>43252</c:v>
                </c:pt>
                <c:pt idx="6">
                  <c:v>43282</c:v>
                </c:pt>
                <c:pt idx="7">
                  <c:v>43313</c:v>
                </c:pt>
                <c:pt idx="8">
                  <c:v>43344</c:v>
                </c:pt>
                <c:pt idx="9">
                  <c:v>43374</c:v>
                </c:pt>
                <c:pt idx="10">
                  <c:v>43405</c:v>
                </c:pt>
                <c:pt idx="11">
                  <c:v>43435</c:v>
                </c:pt>
              </c:numCache>
            </c:numRef>
          </c:cat>
          <c:val>
            <c:numRef>
              <c:f>Sheet1!$B$2:$B$13</c:f>
              <c:numCache>
                <c:formatCode>General</c:formatCode>
                <c:ptCount val="12"/>
                <c:pt idx="0">
                  <c:v>6</c:v>
                </c:pt>
                <c:pt idx="1">
                  <c:v>5</c:v>
                </c:pt>
                <c:pt idx="2">
                  <c:v>4</c:v>
                </c:pt>
                <c:pt idx="3">
                  <c:v>5</c:v>
                </c:pt>
                <c:pt idx="4">
                  <c:v>5</c:v>
                </c:pt>
                <c:pt idx="5">
                  <c:v>5</c:v>
                </c:pt>
                <c:pt idx="6">
                  <c:v>4</c:v>
                </c:pt>
                <c:pt idx="7">
                  <c:v>5</c:v>
                </c:pt>
                <c:pt idx="8">
                  <c:v>4</c:v>
                </c:pt>
                <c:pt idx="9">
                  <c:v>5</c:v>
                </c:pt>
                <c:pt idx="10">
                  <c:v>4</c:v>
                </c:pt>
                <c:pt idx="11">
                  <c:v>2</c:v>
                </c:pt>
              </c:numCache>
            </c:numRef>
          </c:val>
          <c:extLst>
            <c:ext xmlns:c16="http://schemas.microsoft.com/office/drawing/2014/chart" uri="{C3380CC4-5D6E-409C-BE32-E72D297353CC}">
              <c16:uniqueId val="{00000000-3D9B-4B40-9A72-3CB2F1B8C767}"/>
            </c:ext>
          </c:extLst>
        </c:ser>
        <c:dLbls>
          <c:showLegendKey val="0"/>
          <c:showVal val="0"/>
          <c:showCatName val="0"/>
          <c:showSerName val="0"/>
          <c:showPercent val="0"/>
          <c:showBubbleSize val="0"/>
        </c:dLbls>
        <c:gapWidth val="219"/>
        <c:overlap val="-27"/>
        <c:axId val="351865280"/>
        <c:axId val="351856424"/>
      </c:barChart>
      <c:dateAx>
        <c:axId val="35186528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1856424"/>
        <c:crosses val="autoZero"/>
        <c:auto val="1"/>
        <c:lblOffset val="100"/>
        <c:baseTimeUnit val="months"/>
      </c:dateAx>
      <c:valAx>
        <c:axId val="35185642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186528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@PHLYINS</c:v>
                </c:pt>
              </c:strCache>
            </c:strRef>
          </c:tx>
          <c:spPr>
            <a:solidFill>
              <a:schemeClr val="accent1"/>
            </a:solidFill>
            <a:ln>
              <a:noFill/>
            </a:ln>
            <a:effectLst/>
          </c:spPr>
          <c:invertIfNegative val="0"/>
          <c:cat>
            <c:numRef>
              <c:f>Sheet1!$A$2:$A$13</c:f>
              <c:numCache>
                <c:formatCode>m/d/yyyy</c:formatCode>
                <c:ptCount val="12"/>
                <c:pt idx="0">
                  <c:v>43101</c:v>
                </c:pt>
                <c:pt idx="1">
                  <c:v>43132</c:v>
                </c:pt>
                <c:pt idx="2">
                  <c:v>43160</c:v>
                </c:pt>
                <c:pt idx="3">
                  <c:v>43191</c:v>
                </c:pt>
                <c:pt idx="4">
                  <c:v>43221</c:v>
                </c:pt>
                <c:pt idx="5">
                  <c:v>43252</c:v>
                </c:pt>
                <c:pt idx="6">
                  <c:v>43282</c:v>
                </c:pt>
                <c:pt idx="7">
                  <c:v>43313</c:v>
                </c:pt>
                <c:pt idx="8">
                  <c:v>43344</c:v>
                </c:pt>
                <c:pt idx="9">
                  <c:v>43374</c:v>
                </c:pt>
                <c:pt idx="10">
                  <c:v>43405</c:v>
                </c:pt>
                <c:pt idx="11">
                  <c:v>43435</c:v>
                </c:pt>
              </c:numCache>
            </c:numRef>
          </c:cat>
          <c:val>
            <c:numRef>
              <c:f>Sheet1!$B$2:$B$13</c:f>
              <c:numCache>
                <c:formatCode>General</c:formatCode>
                <c:ptCount val="12"/>
                <c:pt idx="0">
                  <c:v>17</c:v>
                </c:pt>
                <c:pt idx="1">
                  <c:v>21</c:v>
                </c:pt>
                <c:pt idx="2">
                  <c:v>38</c:v>
                </c:pt>
                <c:pt idx="3">
                  <c:v>16</c:v>
                </c:pt>
                <c:pt idx="4">
                  <c:v>29</c:v>
                </c:pt>
                <c:pt idx="5">
                  <c:v>18</c:v>
                </c:pt>
                <c:pt idx="6">
                  <c:v>14</c:v>
                </c:pt>
                <c:pt idx="7">
                  <c:v>19</c:v>
                </c:pt>
                <c:pt idx="8">
                  <c:v>25</c:v>
                </c:pt>
                <c:pt idx="9">
                  <c:v>35</c:v>
                </c:pt>
                <c:pt idx="10">
                  <c:v>30</c:v>
                </c:pt>
                <c:pt idx="11">
                  <c:v>10</c:v>
                </c:pt>
              </c:numCache>
            </c:numRef>
          </c:val>
          <c:extLst>
            <c:ext xmlns:c16="http://schemas.microsoft.com/office/drawing/2014/chart" uri="{C3380CC4-5D6E-409C-BE32-E72D297353CC}">
              <c16:uniqueId val="{00000000-3919-4BD7-B76A-1FE11D7498FB}"/>
            </c:ext>
          </c:extLst>
        </c:ser>
        <c:dLbls>
          <c:showLegendKey val="0"/>
          <c:showVal val="0"/>
          <c:showCatName val="0"/>
          <c:showSerName val="0"/>
          <c:showPercent val="0"/>
          <c:showBubbleSize val="0"/>
        </c:dLbls>
        <c:gapWidth val="219"/>
        <c:overlap val="-27"/>
        <c:axId val="351859048"/>
        <c:axId val="351861672"/>
      </c:barChart>
      <c:dateAx>
        <c:axId val="35185904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1861672"/>
        <c:crosses val="autoZero"/>
        <c:auto val="1"/>
        <c:lblOffset val="100"/>
        <c:baseTimeUnit val="months"/>
      </c:dateAx>
      <c:valAx>
        <c:axId val="35186167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185904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Philadelphia Insurance Companies</c:v>
                </c:pt>
              </c:strCache>
            </c:strRef>
          </c:tx>
          <c:spPr>
            <a:solidFill>
              <a:schemeClr val="accent1"/>
            </a:solidFill>
            <a:ln>
              <a:noFill/>
            </a:ln>
            <a:effectLst/>
          </c:spPr>
          <c:invertIfNegative val="0"/>
          <c:cat>
            <c:numRef>
              <c:f>Sheet1!$A$2:$A$13</c:f>
              <c:numCache>
                <c:formatCode>m/d/yyyy</c:formatCode>
                <c:ptCount val="12"/>
                <c:pt idx="0">
                  <c:v>43101</c:v>
                </c:pt>
                <c:pt idx="1">
                  <c:v>43132</c:v>
                </c:pt>
                <c:pt idx="2">
                  <c:v>43160</c:v>
                </c:pt>
                <c:pt idx="3">
                  <c:v>43191</c:v>
                </c:pt>
                <c:pt idx="4">
                  <c:v>43221</c:v>
                </c:pt>
                <c:pt idx="5">
                  <c:v>43252</c:v>
                </c:pt>
                <c:pt idx="6">
                  <c:v>43282</c:v>
                </c:pt>
                <c:pt idx="7">
                  <c:v>43313</c:v>
                </c:pt>
                <c:pt idx="8">
                  <c:v>43344</c:v>
                </c:pt>
                <c:pt idx="9">
                  <c:v>43374</c:v>
                </c:pt>
                <c:pt idx="10">
                  <c:v>43405</c:v>
                </c:pt>
                <c:pt idx="11">
                  <c:v>43435</c:v>
                </c:pt>
              </c:numCache>
            </c:numRef>
          </c:cat>
          <c:val>
            <c:numRef>
              <c:f>Sheet1!$B$2:$B$13</c:f>
              <c:numCache>
                <c:formatCode>General</c:formatCode>
                <c:ptCount val="12"/>
                <c:pt idx="0">
                  <c:v>287</c:v>
                </c:pt>
                <c:pt idx="1">
                  <c:v>260</c:v>
                </c:pt>
                <c:pt idx="2">
                  <c:v>190</c:v>
                </c:pt>
                <c:pt idx="3">
                  <c:v>254</c:v>
                </c:pt>
                <c:pt idx="4">
                  <c:v>248</c:v>
                </c:pt>
                <c:pt idx="5">
                  <c:v>279</c:v>
                </c:pt>
                <c:pt idx="6">
                  <c:v>323</c:v>
                </c:pt>
                <c:pt idx="7">
                  <c:v>285</c:v>
                </c:pt>
                <c:pt idx="8">
                  <c:v>208</c:v>
                </c:pt>
                <c:pt idx="9">
                  <c:v>197</c:v>
                </c:pt>
                <c:pt idx="10">
                  <c:v>212</c:v>
                </c:pt>
                <c:pt idx="11">
                  <c:v>317</c:v>
                </c:pt>
              </c:numCache>
            </c:numRef>
          </c:val>
          <c:extLst>
            <c:ext xmlns:c16="http://schemas.microsoft.com/office/drawing/2014/chart" uri="{C3380CC4-5D6E-409C-BE32-E72D297353CC}">
              <c16:uniqueId val="{00000000-DEF2-4DD0-97A1-89CC3B8C2195}"/>
            </c:ext>
          </c:extLst>
        </c:ser>
        <c:dLbls>
          <c:showLegendKey val="0"/>
          <c:showVal val="0"/>
          <c:showCatName val="0"/>
          <c:showSerName val="0"/>
          <c:showPercent val="0"/>
          <c:showBubbleSize val="0"/>
        </c:dLbls>
        <c:gapWidth val="219"/>
        <c:overlap val="-27"/>
        <c:axId val="405082008"/>
        <c:axId val="405082336"/>
      </c:barChart>
      <c:dateAx>
        <c:axId val="40508200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5082336"/>
        <c:crosses val="autoZero"/>
        <c:auto val="1"/>
        <c:lblOffset val="100"/>
        <c:baseTimeUnit val="months"/>
      </c:dateAx>
      <c:valAx>
        <c:axId val="40508233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508200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Philadelphia Insurance Companies</c:v>
                </c:pt>
              </c:strCache>
            </c:strRef>
          </c:tx>
          <c:spPr>
            <a:solidFill>
              <a:schemeClr val="accent1"/>
            </a:solidFill>
            <a:ln>
              <a:noFill/>
            </a:ln>
            <a:effectLst/>
          </c:spPr>
          <c:invertIfNegative val="0"/>
          <c:cat>
            <c:numRef>
              <c:f>Sheet1!$A$2:$A$13</c:f>
              <c:numCache>
                <c:formatCode>m/d/yyyy</c:formatCode>
                <c:ptCount val="12"/>
                <c:pt idx="0">
                  <c:v>43101</c:v>
                </c:pt>
                <c:pt idx="1">
                  <c:v>43132</c:v>
                </c:pt>
                <c:pt idx="2">
                  <c:v>43160</c:v>
                </c:pt>
                <c:pt idx="3">
                  <c:v>43191</c:v>
                </c:pt>
                <c:pt idx="4">
                  <c:v>43221</c:v>
                </c:pt>
                <c:pt idx="5">
                  <c:v>43252</c:v>
                </c:pt>
                <c:pt idx="6">
                  <c:v>43282</c:v>
                </c:pt>
                <c:pt idx="7">
                  <c:v>43313</c:v>
                </c:pt>
                <c:pt idx="8">
                  <c:v>43344</c:v>
                </c:pt>
                <c:pt idx="9">
                  <c:v>43374</c:v>
                </c:pt>
                <c:pt idx="10">
                  <c:v>43405</c:v>
                </c:pt>
                <c:pt idx="11">
                  <c:v>43435</c:v>
                </c:pt>
              </c:numCache>
            </c:numRef>
          </c:cat>
          <c:val>
            <c:numRef>
              <c:f>Sheet1!$B$2:$B$13</c:f>
              <c:numCache>
                <c:formatCode>General</c:formatCode>
                <c:ptCount val="12"/>
                <c:pt idx="0">
                  <c:v>38</c:v>
                </c:pt>
                <c:pt idx="1">
                  <c:v>42</c:v>
                </c:pt>
                <c:pt idx="2">
                  <c:v>38</c:v>
                </c:pt>
                <c:pt idx="3">
                  <c:v>40</c:v>
                </c:pt>
                <c:pt idx="4">
                  <c:v>40</c:v>
                </c:pt>
                <c:pt idx="5">
                  <c:v>42</c:v>
                </c:pt>
                <c:pt idx="6">
                  <c:v>47</c:v>
                </c:pt>
                <c:pt idx="7">
                  <c:v>42</c:v>
                </c:pt>
                <c:pt idx="8">
                  <c:v>46</c:v>
                </c:pt>
                <c:pt idx="9">
                  <c:v>48</c:v>
                </c:pt>
                <c:pt idx="10">
                  <c:v>54</c:v>
                </c:pt>
                <c:pt idx="11">
                  <c:v>62</c:v>
                </c:pt>
              </c:numCache>
            </c:numRef>
          </c:val>
          <c:extLst>
            <c:ext xmlns:c16="http://schemas.microsoft.com/office/drawing/2014/chart" uri="{C3380CC4-5D6E-409C-BE32-E72D297353CC}">
              <c16:uniqueId val="{00000000-6A56-44CD-81CC-AA019446377A}"/>
            </c:ext>
          </c:extLst>
        </c:ser>
        <c:dLbls>
          <c:showLegendKey val="0"/>
          <c:showVal val="0"/>
          <c:showCatName val="0"/>
          <c:showSerName val="0"/>
          <c:showPercent val="0"/>
          <c:showBubbleSize val="0"/>
        </c:dLbls>
        <c:gapWidth val="219"/>
        <c:overlap val="-27"/>
        <c:axId val="405092832"/>
        <c:axId val="405094144"/>
      </c:barChart>
      <c:dateAx>
        <c:axId val="40509283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5094144"/>
        <c:crosses val="autoZero"/>
        <c:auto val="1"/>
        <c:lblOffset val="100"/>
        <c:baseTimeUnit val="months"/>
      </c:dateAx>
      <c:valAx>
        <c:axId val="40509414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509283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phlyinsurance</c:v>
                </c:pt>
              </c:strCache>
            </c:strRef>
          </c:tx>
          <c:spPr>
            <a:solidFill>
              <a:schemeClr val="accent1"/>
            </a:solidFill>
            <a:ln>
              <a:noFill/>
            </a:ln>
            <a:effectLst/>
          </c:spPr>
          <c:invertIfNegative val="0"/>
          <c:cat>
            <c:numRef>
              <c:f>Sheet1!$A$2:$A$13</c:f>
              <c:numCache>
                <c:formatCode>m/d/yyyy</c:formatCode>
                <c:ptCount val="12"/>
                <c:pt idx="0">
                  <c:v>43101</c:v>
                </c:pt>
                <c:pt idx="1">
                  <c:v>43132</c:v>
                </c:pt>
                <c:pt idx="2">
                  <c:v>43160</c:v>
                </c:pt>
                <c:pt idx="3">
                  <c:v>43191</c:v>
                </c:pt>
                <c:pt idx="4">
                  <c:v>43221</c:v>
                </c:pt>
                <c:pt idx="5">
                  <c:v>43252</c:v>
                </c:pt>
                <c:pt idx="6">
                  <c:v>43282</c:v>
                </c:pt>
                <c:pt idx="7">
                  <c:v>43313</c:v>
                </c:pt>
                <c:pt idx="8">
                  <c:v>43344</c:v>
                </c:pt>
                <c:pt idx="9">
                  <c:v>43374</c:v>
                </c:pt>
                <c:pt idx="10">
                  <c:v>43405</c:v>
                </c:pt>
                <c:pt idx="11">
                  <c:v>43435</c:v>
                </c:pt>
              </c:numCache>
            </c:numRef>
          </c:cat>
          <c:val>
            <c:numRef>
              <c:f>Sheet1!$B$2:$B$13</c:f>
              <c:numCache>
                <c:formatCode>General</c:formatCode>
                <c:ptCount val="12"/>
                <c:pt idx="0">
                  <c:v>62</c:v>
                </c:pt>
                <c:pt idx="1">
                  <c:v>23</c:v>
                </c:pt>
                <c:pt idx="2">
                  <c:v>35</c:v>
                </c:pt>
                <c:pt idx="3">
                  <c:v>45</c:v>
                </c:pt>
                <c:pt idx="4">
                  <c:v>21</c:v>
                </c:pt>
                <c:pt idx="5">
                  <c:v>24</c:v>
                </c:pt>
                <c:pt idx="6">
                  <c:v>19</c:v>
                </c:pt>
                <c:pt idx="7">
                  <c:v>29</c:v>
                </c:pt>
                <c:pt idx="8">
                  <c:v>29</c:v>
                </c:pt>
                <c:pt idx="9">
                  <c:v>35</c:v>
                </c:pt>
                <c:pt idx="10">
                  <c:v>22</c:v>
                </c:pt>
                <c:pt idx="11">
                  <c:v>11</c:v>
                </c:pt>
              </c:numCache>
            </c:numRef>
          </c:val>
          <c:extLst>
            <c:ext xmlns:c16="http://schemas.microsoft.com/office/drawing/2014/chart" uri="{C3380CC4-5D6E-409C-BE32-E72D297353CC}">
              <c16:uniqueId val="{00000000-C0AD-493E-8ABD-0A9E02204B8D}"/>
            </c:ext>
          </c:extLst>
        </c:ser>
        <c:dLbls>
          <c:showLegendKey val="0"/>
          <c:showVal val="0"/>
          <c:showCatName val="0"/>
          <c:showSerName val="0"/>
          <c:showPercent val="0"/>
          <c:showBubbleSize val="0"/>
        </c:dLbls>
        <c:gapWidth val="219"/>
        <c:overlap val="-27"/>
        <c:axId val="414039984"/>
        <c:axId val="414039000"/>
      </c:barChart>
      <c:dateAx>
        <c:axId val="41403998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4039000"/>
        <c:crosses val="autoZero"/>
        <c:auto val="1"/>
        <c:lblOffset val="100"/>
        <c:baseTimeUnit val="months"/>
      </c:dateAx>
      <c:valAx>
        <c:axId val="41403900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403998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phlyinsurance</c:v>
                </c:pt>
              </c:strCache>
            </c:strRef>
          </c:tx>
          <c:spPr>
            <a:solidFill>
              <a:schemeClr val="accent1"/>
            </a:solidFill>
            <a:ln>
              <a:noFill/>
            </a:ln>
            <a:effectLst/>
          </c:spPr>
          <c:invertIfNegative val="0"/>
          <c:cat>
            <c:numRef>
              <c:f>Sheet1!$A$2:$A$13</c:f>
              <c:numCache>
                <c:formatCode>m/d/yyyy</c:formatCode>
                <c:ptCount val="12"/>
                <c:pt idx="0">
                  <c:v>43101</c:v>
                </c:pt>
                <c:pt idx="1">
                  <c:v>43132</c:v>
                </c:pt>
                <c:pt idx="2">
                  <c:v>43160</c:v>
                </c:pt>
                <c:pt idx="3">
                  <c:v>43191</c:v>
                </c:pt>
                <c:pt idx="4">
                  <c:v>43221</c:v>
                </c:pt>
                <c:pt idx="5">
                  <c:v>43252</c:v>
                </c:pt>
                <c:pt idx="6">
                  <c:v>43282</c:v>
                </c:pt>
                <c:pt idx="7">
                  <c:v>43313</c:v>
                </c:pt>
                <c:pt idx="8">
                  <c:v>43344</c:v>
                </c:pt>
                <c:pt idx="9">
                  <c:v>43374</c:v>
                </c:pt>
                <c:pt idx="10">
                  <c:v>43405</c:v>
                </c:pt>
                <c:pt idx="11">
                  <c:v>43435</c:v>
                </c:pt>
              </c:numCache>
            </c:numRef>
          </c:cat>
          <c:val>
            <c:numRef>
              <c:f>Sheet1!$B$2:$B$13</c:f>
              <c:numCache>
                <c:formatCode>General</c:formatCode>
                <c:ptCount val="12"/>
                <c:pt idx="0">
                  <c:v>65</c:v>
                </c:pt>
                <c:pt idx="1">
                  <c:v>55</c:v>
                </c:pt>
                <c:pt idx="2">
                  <c:v>50</c:v>
                </c:pt>
                <c:pt idx="3">
                  <c:v>58</c:v>
                </c:pt>
                <c:pt idx="4">
                  <c:v>57</c:v>
                </c:pt>
                <c:pt idx="5">
                  <c:v>58</c:v>
                </c:pt>
                <c:pt idx="6">
                  <c:v>64</c:v>
                </c:pt>
                <c:pt idx="7">
                  <c:v>64</c:v>
                </c:pt>
                <c:pt idx="8">
                  <c:v>62</c:v>
                </c:pt>
                <c:pt idx="9">
                  <c:v>61</c:v>
                </c:pt>
                <c:pt idx="10">
                  <c:v>58</c:v>
                </c:pt>
                <c:pt idx="11">
                  <c:v>59</c:v>
                </c:pt>
              </c:numCache>
            </c:numRef>
          </c:val>
          <c:extLst>
            <c:ext xmlns:c16="http://schemas.microsoft.com/office/drawing/2014/chart" uri="{C3380CC4-5D6E-409C-BE32-E72D297353CC}">
              <c16:uniqueId val="{00000000-6627-4D2E-9C23-23C06BCF6645}"/>
            </c:ext>
          </c:extLst>
        </c:ser>
        <c:dLbls>
          <c:showLegendKey val="0"/>
          <c:showVal val="0"/>
          <c:showCatName val="0"/>
          <c:showSerName val="0"/>
          <c:showPercent val="0"/>
          <c:showBubbleSize val="0"/>
        </c:dLbls>
        <c:gapWidth val="219"/>
        <c:overlap val="-27"/>
        <c:axId val="414049496"/>
        <c:axId val="414048512"/>
      </c:barChart>
      <c:dateAx>
        <c:axId val="41404949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4048512"/>
        <c:crosses val="autoZero"/>
        <c:auto val="1"/>
        <c:lblOffset val="100"/>
        <c:baseTimeUnit val="months"/>
      </c:dateAx>
      <c:valAx>
        <c:axId val="41404851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404949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1/7/2019</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1/7/2019</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1/7/2019</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1/7/2019</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1/7/2019</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1/7/2019</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1/7/2019</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1/7/2019</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1/7/2019</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1/7/2019</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chart" Target="../charts/chart1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2" Type="http://schemas.openxmlformats.org/officeDocument/2006/relationships/chart" Target="../charts/chart11.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chart" Target="../charts/chart12.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7A9EE5-1944-4771-AF55-B66030D28CF8}"/>
              </a:ext>
            </a:extLst>
          </p:cNvPr>
          <p:cNvSpPr>
            <a:spLocks noGrp="1"/>
          </p:cNvSpPr>
          <p:nvPr>
            <p:ph type="ctrTitle"/>
          </p:nvPr>
        </p:nvSpPr>
        <p:spPr/>
        <p:txBody>
          <a:bodyPr/>
          <a:lstStyle/>
          <a:p>
            <a:r>
              <a:rPr lang="en-US"/>
              <a:t>PHLY Social Media</a:t>
            </a:r>
          </a:p>
        </p:txBody>
      </p:sp>
      <p:sp>
        <p:nvSpPr>
          <p:cNvPr id="3" name="Subtitle 2">
            <a:extLst>
              <a:ext uri="{FF2B5EF4-FFF2-40B4-BE49-F238E27FC236}">
                <a16:creationId xmlns:a16="http://schemas.microsoft.com/office/drawing/2014/main" id="{7F2BD9B1-3C4E-4CE8-9DF0-55115B507DBC}"/>
              </a:ext>
            </a:extLst>
          </p:cNvPr>
          <p:cNvSpPr>
            <a:spLocks noGrp="1"/>
          </p:cNvSpPr>
          <p:nvPr>
            <p:ph type="subTitle" idx="1"/>
          </p:nvPr>
        </p:nvSpPr>
        <p:spPr/>
        <p:txBody>
          <a:bodyPr/>
          <a:lstStyle/>
          <a:p>
            <a:r>
              <a:rPr lang="en-US"/>
              <a:t>Philadelphia Insurance Companies</a:t>
            </a:r>
          </a:p>
        </p:txBody>
      </p:sp>
    </p:spTree>
    <p:extLst>
      <p:ext uri="{BB962C8B-B14F-4D97-AF65-F5344CB8AC3E}">
        <p14:creationId xmlns:p14="http://schemas.microsoft.com/office/powerpoint/2010/main" val="43535031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940E1F-9E62-49C4-8F13-65CEDB83F7C7}"/>
              </a:ext>
            </a:extLst>
          </p:cNvPr>
          <p:cNvSpPr>
            <a:spLocks noGrp="1"/>
          </p:cNvSpPr>
          <p:nvPr>
            <p:ph type="title"/>
          </p:nvPr>
        </p:nvSpPr>
        <p:spPr/>
        <p:txBody>
          <a:bodyPr/>
          <a:lstStyle/>
          <a:p>
            <a:r>
              <a:rPr lang="en-US"/>
              <a:t>Overall Overall Audience | Philadelphia Insurance</a:t>
            </a:r>
          </a:p>
        </p:txBody>
      </p:sp>
      <p:graphicFrame>
        <p:nvGraphicFramePr>
          <p:cNvPr id="6" name="Chart Placeholder 5">
            <a:extLst>
              <a:ext uri="{FF2B5EF4-FFF2-40B4-BE49-F238E27FC236}">
                <a16:creationId xmlns:a16="http://schemas.microsoft.com/office/drawing/2014/main" id="{D868E21D-CB04-4BF1-A130-B6D8DEC7CFAC}"/>
              </a:ext>
            </a:extLst>
          </p:cNvPr>
          <p:cNvGraphicFramePr>
            <a:graphicFrameLocks noGrp="1"/>
          </p:cNvGraphicFramePr>
          <p:nvPr>
            <p:ph type="chart" sz="quarter" idx="13"/>
            <p:extLst>
              <p:ext uri="{D42A27DB-BD31-4B8C-83A1-F6EECF244321}">
                <p14:modId xmlns:p14="http://schemas.microsoft.com/office/powerpoint/2010/main" val="173009840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8B46AA0E-8614-4965-B4A4-28F18ECA090D}"/>
              </a:ext>
            </a:extLst>
          </p:cNvPr>
          <p:cNvSpPr>
            <a:spLocks noGrp="1"/>
          </p:cNvSpPr>
          <p:nvPr>
            <p:ph type="body" sz="quarter" idx="14"/>
          </p:nvPr>
        </p:nvSpPr>
        <p:spPr/>
        <p:txBody>
          <a:bodyPr/>
          <a:lstStyle/>
          <a:p>
            <a:r>
              <a:rPr lang="en-US"/>
              <a:t>12/01/2018 - 12/31/2018</a:t>
            </a:r>
          </a:p>
        </p:txBody>
      </p:sp>
      <p:sp>
        <p:nvSpPr>
          <p:cNvPr id="5" name="Footer Placeholder 4">
            <a:extLst>
              <a:ext uri="{FF2B5EF4-FFF2-40B4-BE49-F238E27FC236}">
                <a16:creationId xmlns:a16="http://schemas.microsoft.com/office/drawing/2014/main" id="{33166DA2-B417-48F7-8216-339DD8D3A738}"/>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68934127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60E7095-9769-4609-A475-6CCC3514E5FF}"/>
              </a:ext>
            </a:extLst>
          </p:cNvPr>
          <p:cNvSpPr>
            <a:spLocks noGrp="1"/>
          </p:cNvSpPr>
          <p:nvPr>
            <p:ph type="title"/>
          </p:nvPr>
        </p:nvSpPr>
        <p:spPr/>
        <p:txBody>
          <a:bodyPr/>
          <a:lstStyle/>
          <a:p>
            <a:r>
              <a:rPr lang="en-US"/>
              <a:t>Facebook Key Metrics | Philadelphia Insurance</a:t>
            </a:r>
          </a:p>
        </p:txBody>
      </p:sp>
      <p:graphicFrame>
        <p:nvGraphicFramePr>
          <p:cNvPr id="5" name="Table Placeholder 4">
            <a:extLst>
              <a:ext uri="{FF2B5EF4-FFF2-40B4-BE49-F238E27FC236}">
                <a16:creationId xmlns:a16="http://schemas.microsoft.com/office/drawing/2014/main" id="{2DB6F9F4-5DE5-4AB5-9BAD-E7E788ED7D8E}"/>
              </a:ext>
            </a:extLst>
          </p:cNvPr>
          <p:cNvGraphicFramePr>
            <a:graphicFrameLocks noGrp="1"/>
          </p:cNvGraphicFramePr>
          <p:nvPr>
            <p:ph type="tbl" sz="quarter" idx="13"/>
            <p:extLst>
              <p:ext uri="{D42A27DB-BD31-4B8C-83A1-F6EECF244321}">
                <p14:modId xmlns:p14="http://schemas.microsoft.com/office/powerpoint/2010/main" val="12208215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1967203012"/>
                    </a:ext>
                  </a:extLst>
                </a:gridCol>
                <a:gridCol w="740664">
                  <a:extLst>
                    <a:ext uri="{9D8B030D-6E8A-4147-A177-3AD203B41FA5}">
                      <a16:colId xmlns:a16="http://schemas.microsoft.com/office/drawing/2014/main" val="1823244738"/>
                    </a:ext>
                  </a:extLst>
                </a:gridCol>
                <a:gridCol w="740664">
                  <a:extLst>
                    <a:ext uri="{9D8B030D-6E8A-4147-A177-3AD203B41FA5}">
                      <a16:colId xmlns:a16="http://schemas.microsoft.com/office/drawing/2014/main" val="4014348005"/>
                    </a:ext>
                  </a:extLst>
                </a:gridCol>
                <a:gridCol w="740664">
                  <a:extLst>
                    <a:ext uri="{9D8B030D-6E8A-4147-A177-3AD203B41FA5}">
                      <a16:colId xmlns:a16="http://schemas.microsoft.com/office/drawing/2014/main" val="2467885679"/>
                    </a:ext>
                  </a:extLst>
                </a:gridCol>
                <a:gridCol w="740664">
                  <a:extLst>
                    <a:ext uri="{9D8B030D-6E8A-4147-A177-3AD203B41FA5}">
                      <a16:colId xmlns:a16="http://schemas.microsoft.com/office/drawing/2014/main" val="233023201"/>
                    </a:ext>
                  </a:extLst>
                </a:gridCol>
                <a:gridCol w="740664">
                  <a:extLst>
                    <a:ext uri="{9D8B030D-6E8A-4147-A177-3AD203B41FA5}">
                      <a16:colId xmlns:a16="http://schemas.microsoft.com/office/drawing/2014/main" val="3215807029"/>
                    </a:ext>
                  </a:extLst>
                </a:gridCol>
                <a:gridCol w="740664">
                  <a:extLst>
                    <a:ext uri="{9D8B030D-6E8A-4147-A177-3AD203B41FA5}">
                      <a16:colId xmlns:a16="http://schemas.microsoft.com/office/drawing/2014/main" val="1308972261"/>
                    </a:ext>
                  </a:extLst>
                </a:gridCol>
                <a:gridCol w="740664">
                  <a:extLst>
                    <a:ext uri="{9D8B030D-6E8A-4147-A177-3AD203B41FA5}">
                      <a16:colId xmlns:a16="http://schemas.microsoft.com/office/drawing/2014/main" val="1906047996"/>
                    </a:ext>
                  </a:extLst>
                </a:gridCol>
                <a:gridCol w="740664">
                  <a:extLst>
                    <a:ext uri="{9D8B030D-6E8A-4147-A177-3AD203B41FA5}">
                      <a16:colId xmlns:a16="http://schemas.microsoft.com/office/drawing/2014/main" val="1255956552"/>
                    </a:ext>
                  </a:extLst>
                </a:gridCol>
                <a:gridCol w="740664">
                  <a:extLst>
                    <a:ext uri="{9D8B030D-6E8A-4147-A177-3AD203B41FA5}">
                      <a16:colId xmlns:a16="http://schemas.microsoft.com/office/drawing/2014/main" val="2332487000"/>
                    </a:ext>
                  </a:extLst>
                </a:gridCol>
              </a:tblGrid>
              <a:tr h="370840">
                <a:tc>
                  <a:txBody>
                    <a:bodyPr/>
                    <a:lstStyle/>
                    <a:p>
                      <a:r>
                        <a:rPr lang="en-US" sz="1000"/>
                        <a:t>Name</a:t>
                      </a:r>
                    </a:p>
                  </a:txBody>
                  <a:tcPr/>
                </a:tc>
                <a:tc>
                  <a:txBody>
                    <a:bodyPr/>
                    <a:lstStyle/>
                    <a:p>
                      <a:r>
                        <a:rPr lang="en-US" sz="1000"/>
                        <a:t>Fans</a:t>
                      </a:r>
                    </a:p>
                  </a:txBody>
                  <a:tcPr/>
                </a:tc>
                <a:tc>
                  <a:txBody>
                    <a:bodyPr/>
                    <a:lstStyle/>
                    <a:p>
                      <a:r>
                        <a:rPr lang="en-US" sz="1000"/>
                        <a:t>+/-</a:t>
                      </a:r>
                    </a:p>
                  </a:txBody>
                  <a:tcPr/>
                </a:tc>
                <a:tc>
                  <a:txBody>
                    <a:bodyPr/>
                    <a:lstStyle/>
                    <a:p>
                      <a:r>
                        <a:rPr lang="en-US" sz="1000"/>
                        <a:t>Posts</a:t>
                      </a:r>
                    </a:p>
                  </a:txBody>
                  <a:tcPr/>
                </a:tc>
                <a:tc>
                  <a:txBody>
                    <a:bodyPr/>
                    <a:lstStyle/>
                    <a:p>
                      <a:r>
                        <a:rPr lang="en-US" sz="1000"/>
                        <a:t>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User Posts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2218833806"/>
                  </a:ext>
                </a:extLst>
              </a:tr>
              <a:tr h="370840">
                <a:tc>
                  <a:txBody>
                    <a:bodyPr/>
                    <a:lstStyle/>
                    <a:p>
                      <a:r>
                        <a:rPr lang="en-US" sz="1000"/>
                        <a:t>Philadelphia Insurance Companies</a:t>
                      </a:r>
                    </a:p>
                  </a:txBody>
                  <a:tcPr/>
                </a:tc>
                <a:tc>
                  <a:txBody>
                    <a:bodyPr/>
                    <a:lstStyle/>
                    <a:p>
                      <a:r>
                        <a:rPr lang="en-US" sz="1000"/>
                        <a:t>3870</a:t>
                      </a:r>
                    </a:p>
                  </a:txBody>
                  <a:tcPr/>
                </a:tc>
                <a:tc>
                  <a:txBody>
                    <a:bodyPr/>
                    <a:lstStyle/>
                    <a:p>
                      <a:r>
                        <a:rPr lang="en-US" sz="1000"/>
                        <a:t>25</a:t>
                      </a:r>
                    </a:p>
                  </a:txBody>
                  <a:tcPr/>
                </a:tc>
                <a:tc>
                  <a:txBody>
                    <a:bodyPr/>
                    <a:lstStyle/>
                    <a:p>
                      <a:r>
                        <a:rPr lang="en-US" sz="1000"/>
                        <a:t>26</a:t>
                      </a:r>
                    </a:p>
                  </a:txBody>
                  <a:tcPr/>
                </a:tc>
                <a:tc>
                  <a:txBody>
                    <a:bodyPr/>
                    <a:lstStyle/>
                    <a:p>
                      <a:r>
                        <a:rPr lang="en-US" sz="1000"/>
                        <a:t>642</a:t>
                      </a:r>
                    </a:p>
                  </a:txBody>
                  <a:tcPr/>
                </a:tc>
                <a:tc>
                  <a:txBody>
                    <a:bodyPr/>
                    <a:lstStyle/>
                    <a:p>
                      <a:r>
                        <a:rPr lang="en-US" sz="1000"/>
                        <a:t>28</a:t>
                      </a:r>
                    </a:p>
                  </a:txBody>
                  <a:tcPr/>
                </a:tc>
                <a:tc>
                  <a:txBody>
                    <a:bodyPr/>
                    <a:lstStyle/>
                    <a:p>
                      <a:r>
                        <a:rPr lang="en-US" sz="1000"/>
                        <a:t>82</a:t>
                      </a:r>
                    </a:p>
                  </a:txBody>
                  <a:tcPr/>
                </a:tc>
                <a:tc>
                  <a:txBody>
                    <a:bodyPr/>
                    <a:lstStyle/>
                    <a:p>
                      <a:r>
                        <a:rPr lang="en-US" sz="1000"/>
                        <a:t>0</a:t>
                      </a:r>
                    </a:p>
                  </a:txBody>
                  <a:tcPr/>
                </a:tc>
                <a:tc>
                  <a:txBody>
                    <a:bodyPr/>
                    <a:lstStyle/>
                    <a:p>
                      <a:r>
                        <a:rPr lang="en-US" sz="1000"/>
                        <a:t>0.7499 %</a:t>
                      </a:r>
                    </a:p>
                  </a:txBody>
                  <a:tcPr/>
                </a:tc>
                <a:tc>
                  <a:txBody>
                    <a:bodyPr/>
                    <a:lstStyle/>
                    <a:p>
                      <a:r>
                        <a:rPr lang="en-US" sz="1000"/>
                        <a:t>0.0 %</a:t>
                      </a:r>
                    </a:p>
                  </a:txBody>
                  <a:tcPr/>
                </a:tc>
                <a:extLst>
                  <a:ext uri="{0D108BD9-81ED-4DB2-BD59-A6C34878D82A}">
                    <a16:rowId xmlns:a16="http://schemas.microsoft.com/office/drawing/2014/main" val="391159511"/>
                  </a:ext>
                </a:extLst>
              </a:tr>
            </a:tbl>
          </a:graphicData>
        </a:graphic>
      </p:graphicFrame>
      <p:sp>
        <p:nvSpPr>
          <p:cNvPr id="4" name="Text Placeholder 3">
            <a:extLst>
              <a:ext uri="{FF2B5EF4-FFF2-40B4-BE49-F238E27FC236}">
                <a16:creationId xmlns:a16="http://schemas.microsoft.com/office/drawing/2014/main" id="{33C9F509-C60F-406A-AC77-7F7E77CA950F}"/>
              </a:ext>
            </a:extLst>
          </p:cNvPr>
          <p:cNvSpPr>
            <a:spLocks noGrp="1"/>
          </p:cNvSpPr>
          <p:nvPr>
            <p:ph type="body" sz="quarter" idx="14"/>
          </p:nvPr>
        </p:nvSpPr>
        <p:spPr/>
        <p:txBody>
          <a:bodyPr/>
          <a:lstStyle/>
          <a:p>
            <a:r>
              <a:rPr lang="en-US"/>
              <a:t>12/01/2018 - 12/31/2018</a:t>
            </a:r>
          </a:p>
        </p:txBody>
      </p:sp>
    </p:spTree>
    <p:extLst>
      <p:ext uri="{BB962C8B-B14F-4D97-AF65-F5344CB8AC3E}">
        <p14:creationId xmlns:p14="http://schemas.microsoft.com/office/powerpoint/2010/main" val="108073079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220910-F84C-4B8A-BCDB-2E89885453C0}"/>
              </a:ext>
            </a:extLst>
          </p:cNvPr>
          <p:cNvSpPr>
            <a:spLocks noGrp="1"/>
          </p:cNvSpPr>
          <p:nvPr>
            <p:ph type="title"/>
          </p:nvPr>
        </p:nvSpPr>
        <p:spPr/>
        <p:txBody>
          <a:bodyPr/>
          <a:lstStyle/>
          <a:p>
            <a:r>
              <a:rPr lang="en-US"/>
              <a:t>Facebook Facebook Fans Change | Philadelphia Insurance</a:t>
            </a:r>
          </a:p>
        </p:txBody>
      </p:sp>
      <p:graphicFrame>
        <p:nvGraphicFramePr>
          <p:cNvPr id="6" name="Chart Placeholder 5">
            <a:extLst>
              <a:ext uri="{FF2B5EF4-FFF2-40B4-BE49-F238E27FC236}">
                <a16:creationId xmlns:a16="http://schemas.microsoft.com/office/drawing/2014/main" id="{EEE027AE-9744-48CC-BA62-F7CCFAA722FC}"/>
              </a:ext>
            </a:extLst>
          </p:cNvPr>
          <p:cNvGraphicFramePr>
            <a:graphicFrameLocks noGrp="1"/>
          </p:cNvGraphicFramePr>
          <p:nvPr>
            <p:ph type="chart" sz="quarter" idx="13"/>
            <p:extLst>
              <p:ext uri="{D42A27DB-BD31-4B8C-83A1-F6EECF244321}">
                <p14:modId xmlns:p14="http://schemas.microsoft.com/office/powerpoint/2010/main" val="193941941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671A85D5-4E28-4A60-930F-FD9D892F32CE}"/>
              </a:ext>
            </a:extLst>
          </p:cNvPr>
          <p:cNvSpPr>
            <a:spLocks noGrp="1"/>
          </p:cNvSpPr>
          <p:nvPr>
            <p:ph type="body" sz="quarter" idx="14"/>
          </p:nvPr>
        </p:nvSpPr>
        <p:spPr/>
        <p:txBody>
          <a:bodyPr/>
          <a:lstStyle/>
          <a:p>
            <a:r>
              <a:rPr lang="en-US"/>
              <a:t>01/01/2018 - 12/31/2018</a:t>
            </a:r>
          </a:p>
        </p:txBody>
      </p:sp>
      <p:sp>
        <p:nvSpPr>
          <p:cNvPr id="5" name="Footer Placeholder 4">
            <a:extLst>
              <a:ext uri="{FF2B5EF4-FFF2-40B4-BE49-F238E27FC236}">
                <a16:creationId xmlns:a16="http://schemas.microsoft.com/office/drawing/2014/main" id="{ADA7A3FD-0D01-4E3D-9F08-E3D4AB8DFAC1}"/>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94378308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84F9526-69F9-459F-A853-37890D1E923A}"/>
              </a:ext>
            </a:extLst>
          </p:cNvPr>
          <p:cNvSpPr>
            <a:spLocks noGrp="1"/>
          </p:cNvSpPr>
          <p:nvPr>
            <p:ph type="title"/>
          </p:nvPr>
        </p:nvSpPr>
        <p:spPr/>
        <p:txBody>
          <a:bodyPr/>
          <a:lstStyle/>
          <a:p>
            <a:r>
              <a:rPr lang="en-US"/>
              <a:t>Facebook Average Interactions Per Facebook Post | Philadelphia Insurance</a:t>
            </a:r>
          </a:p>
        </p:txBody>
      </p:sp>
      <p:graphicFrame>
        <p:nvGraphicFramePr>
          <p:cNvPr id="6" name="Chart Placeholder 5">
            <a:extLst>
              <a:ext uri="{FF2B5EF4-FFF2-40B4-BE49-F238E27FC236}">
                <a16:creationId xmlns:a16="http://schemas.microsoft.com/office/drawing/2014/main" id="{78E4A450-6E68-4423-BA38-5E798479E9BF}"/>
              </a:ext>
            </a:extLst>
          </p:cNvPr>
          <p:cNvGraphicFramePr>
            <a:graphicFrameLocks noGrp="1"/>
          </p:cNvGraphicFramePr>
          <p:nvPr>
            <p:ph type="chart" sz="quarter" idx="13"/>
            <p:extLst>
              <p:ext uri="{D42A27DB-BD31-4B8C-83A1-F6EECF244321}">
                <p14:modId xmlns:p14="http://schemas.microsoft.com/office/powerpoint/2010/main" val="187617035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BC30C978-EA37-45A8-969E-A2A587711A9A}"/>
              </a:ext>
            </a:extLst>
          </p:cNvPr>
          <p:cNvSpPr>
            <a:spLocks noGrp="1"/>
          </p:cNvSpPr>
          <p:nvPr>
            <p:ph type="body" sz="quarter" idx="14"/>
          </p:nvPr>
        </p:nvSpPr>
        <p:spPr/>
        <p:txBody>
          <a:bodyPr/>
          <a:lstStyle/>
          <a:p>
            <a:r>
              <a:rPr lang="en-US"/>
              <a:t>01/01/2018 - 12/31/2018</a:t>
            </a:r>
          </a:p>
        </p:txBody>
      </p:sp>
      <p:sp>
        <p:nvSpPr>
          <p:cNvPr id="5" name="Footer Placeholder 4">
            <a:extLst>
              <a:ext uri="{FF2B5EF4-FFF2-40B4-BE49-F238E27FC236}">
                <a16:creationId xmlns:a16="http://schemas.microsoft.com/office/drawing/2014/main" id="{E1A3B40B-71DB-4EC1-A1B5-D07BE9DE2769}"/>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52080397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C9E1EF7-2E5D-4B9A-8C3F-B5A4A684C1A3}"/>
              </a:ext>
            </a:extLst>
          </p:cNvPr>
          <p:cNvSpPr>
            <a:spLocks noGrp="1"/>
          </p:cNvSpPr>
          <p:nvPr>
            <p:ph type="title"/>
          </p:nvPr>
        </p:nvSpPr>
        <p:spPr/>
        <p:txBody>
          <a:bodyPr/>
          <a:lstStyle/>
          <a:p>
            <a:r>
              <a:rPr lang="en-US"/>
              <a:t>Facebook Facebook Impressions | Philadelphia Insurance</a:t>
            </a:r>
          </a:p>
        </p:txBody>
      </p:sp>
      <p:graphicFrame>
        <p:nvGraphicFramePr>
          <p:cNvPr id="6" name="Chart Placeholder 5">
            <a:extLst>
              <a:ext uri="{FF2B5EF4-FFF2-40B4-BE49-F238E27FC236}">
                <a16:creationId xmlns:a16="http://schemas.microsoft.com/office/drawing/2014/main" id="{391B44A4-5E91-4DA5-A770-7B96227106ED}"/>
              </a:ext>
            </a:extLst>
          </p:cNvPr>
          <p:cNvGraphicFramePr>
            <a:graphicFrameLocks noGrp="1"/>
          </p:cNvGraphicFramePr>
          <p:nvPr>
            <p:ph type="chart" sz="quarter" idx="13"/>
            <p:extLst>
              <p:ext uri="{D42A27DB-BD31-4B8C-83A1-F6EECF244321}">
                <p14:modId xmlns:p14="http://schemas.microsoft.com/office/powerpoint/2010/main" val="361750438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26A37B2D-D7C8-448F-BAB4-2EBD448C39CD}"/>
              </a:ext>
            </a:extLst>
          </p:cNvPr>
          <p:cNvSpPr>
            <a:spLocks noGrp="1"/>
          </p:cNvSpPr>
          <p:nvPr>
            <p:ph type="body" sz="quarter" idx="14"/>
          </p:nvPr>
        </p:nvSpPr>
        <p:spPr/>
        <p:txBody>
          <a:bodyPr/>
          <a:lstStyle/>
          <a:p>
            <a:r>
              <a:rPr lang="en-US"/>
              <a:t>01/01/2018 - 12/31/2018</a:t>
            </a:r>
          </a:p>
        </p:txBody>
      </p:sp>
      <p:sp>
        <p:nvSpPr>
          <p:cNvPr id="5" name="Footer Placeholder 4">
            <a:extLst>
              <a:ext uri="{FF2B5EF4-FFF2-40B4-BE49-F238E27FC236}">
                <a16:creationId xmlns:a16="http://schemas.microsoft.com/office/drawing/2014/main" id="{D277C544-198B-40A4-A027-C35A9BDCDD91}"/>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76328760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AF57B96-A50D-403D-824D-ED625BA34592}"/>
              </a:ext>
            </a:extLst>
          </p:cNvPr>
          <p:cNvSpPr>
            <a:spLocks noGrp="1"/>
          </p:cNvSpPr>
          <p:nvPr>
            <p:ph type="title"/>
          </p:nvPr>
        </p:nvSpPr>
        <p:spPr/>
        <p:txBody>
          <a:bodyPr/>
          <a:lstStyle/>
          <a:p>
            <a:r>
              <a:rPr lang="en-US"/>
              <a:t>Facebook Own Posts Table | Philadelphia Insurance - 1 of 3</a:t>
            </a:r>
          </a:p>
        </p:txBody>
      </p:sp>
      <p:graphicFrame>
        <p:nvGraphicFramePr>
          <p:cNvPr id="5" name="Table Placeholder 4">
            <a:extLst>
              <a:ext uri="{FF2B5EF4-FFF2-40B4-BE49-F238E27FC236}">
                <a16:creationId xmlns:a16="http://schemas.microsoft.com/office/drawing/2014/main" id="{5321D09A-B7A5-4B79-9777-060B8C3A647B}"/>
              </a:ext>
            </a:extLst>
          </p:cNvPr>
          <p:cNvGraphicFramePr>
            <a:graphicFrameLocks noGrp="1"/>
          </p:cNvGraphicFramePr>
          <p:nvPr>
            <p:ph type="tbl" sz="quarter" idx="13"/>
            <p:extLst>
              <p:ext uri="{D42A27DB-BD31-4B8C-83A1-F6EECF244321}">
                <p14:modId xmlns:p14="http://schemas.microsoft.com/office/powerpoint/2010/main" val="269897443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2615649304"/>
                    </a:ext>
                  </a:extLst>
                </a:gridCol>
                <a:gridCol w="658368">
                  <a:extLst>
                    <a:ext uri="{9D8B030D-6E8A-4147-A177-3AD203B41FA5}">
                      <a16:colId xmlns:a16="http://schemas.microsoft.com/office/drawing/2014/main" val="1065526402"/>
                    </a:ext>
                  </a:extLst>
                </a:gridCol>
                <a:gridCol w="658368">
                  <a:extLst>
                    <a:ext uri="{9D8B030D-6E8A-4147-A177-3AD203B41FA5}">
                      <a16:colId xmlns:a16="http://schemas.microsoft.com/office/drawing/2014/main" val="1768894107"/>
                    </a:ext>
                  </a:extLst>
                </a:gridCol>
                <a:gridCol w="658368">
                  <a:extLst>
                    <a:ext uri="{9D8B030D-6E8A-4147-A177-3AD203B41FA5}">
                      <a16:colId xmlns:a16="http://schemas.microsoft.com/office/drawing/2014/main" val="509383275"/>
                    </a:ext>
                  </a:extLst>
                </a:gridCol>
                <a:gridCol w="658368">
                  <a:extLst>
                    <a:ext uri="{9D8B030D-6E8A-4147-A177-3AD203B41FA5}">
                      <a16:colId xmlns:a16="http://schemas.microsoft.com/office/drawing/2014/main" val="235174625"/>
                    </a:ext>
                  </a:extLst>
                </a:gridCol>
                <a:gridCol w="658368">
                  <a:extLst>
                    <a:ext uri="{9D8B030D-6E8A-4147-A177-3AD203B41FA5}">
                      <a16:colId xmlns:a16="http://schemas.microsoft.com/office/drawing/2014/main" val="3937787837"/>
                    </a:ext>
                  </a:extLst>
                </a:gridCol>
                <a:gridCol w="658368">
                  <a:extLst>
                    <a:ext uri="{9D8B030D-6E8A-4147-A177-3AD203B41FA5}">
                      <a16:colId xmlns:a16="http://schemas.microsoft.com/office/drawing/2014/main" val="1491585022"/>
                    </a:ext>
                  </a:extLst>
                </a:gridCol>
                <a:gridCol w="658368">
                  <a:extLst>
                    <a:ext uri="{9D8B030D-6E8A-4147-A177-3AD203B41FA5}">
                      <a16:colId xmlns:a16="http://schemas.microsoft.com/office/drawing/2014/main" val="180087009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86964934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Philadelphia Insurance Companies - 2018-12-19 17:47:00 </a:t>
                      </a:r>
                      <a:r>
                        <a:rPr kumimoji="0" lang="en-US" sz="1000" b="0" i="0" u="none" strike="noStrike" kern="1200" cap="none" spc="0" normalizeH="0" baseline="0" noProof="0">
                          <a:ln>
                            <a:noFill/>
                          </a:ln>
                          <a:solidFill>
                            <a:prstClr val="black"/>
                          </a:solidFill>
                          <a:effectLst/>
                          <a:uLnTx/>
                          <a:uFillTx/>
                          <a:latin typeface="+mn-lt"/>
                          <a:ea typeface="+mn-ea"/>
                          <a:cs typeface="+mn-cs"/>
                        </a:rPr>
                        <a:t> 
 Congratulations to PHLY employees Thea Valero and Andrew Shockey for being recognized in the 2019 Insurance Business America (IBA) Hot 100! The IBA Hot 100 list highlights insurance professionals whose contributions helped shape the industry over the past year. Andrew was recognized for his role in developing and implementing various strategic initiatives in PHLY’s Risk Management department. Thea was recognized for her role in expanding PHLY's Corporate Social Responsibility programs. Read more: https://goo.gl/VQhxsK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2.2516 %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424856616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Philadelphia Insurance Companies - 2018-12-26 16:56:00 </a:t>
                      </a:r>
                      <a:r>
                        <a:rPr kumimoji="0" lang="en-US" sz="1000" b="0" i="0" u="none" strike="noStrike" kern="1200" cap="none" spc="0" normalizeH="0" baseline="0" noProof="0">
                          <a:ln>
                            <a:noFill/>
                          </a:ln>
                          <a:solidFill>
                            <a:prstClr val="black"/>
                          </a:solidFill>
                          <a:effectLst/>
                          <a:uLnTx/>
                          <a:uFillTx/>
                          <a:latin typeface="+mn-lt"/>
                          <a:ea typeface="+mn-ea"/>
                          <a:cs typeface="+mn-cs"/>
                        </a:rPr>
                        <a:t> 
 #TEAMPHLY is excited to accept our 10th Best Places to Work in PA award! Are you curious about career opportunities in the insurance field? Visit us at PHLY.com/careers to view our current job openings and learn more about why PHLY is a great place to work.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1.5524 %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975040479"/>
                  </a:ext>
                </a:extLst>
              </a:tr>
            </a:tbl>
          </a:graphicData>
        </a:graphic>
      </p:graphicFrame>
      <p:sp>
        <p:nvSpPr>
          <p:cNvPr id="4" name="Text Placeholder 3">
            <a:extLst>
              <a:ext uri="{FF2B5EF4-FFF2-40B4-BE49-F238E27FC236}">
                <a16:creationId xmlns:a16="http://schemas.microsoft.com/office/drawing/2014/main" id="{4E7B7D02-48A4-4C7A-A41C-4BCE90521E93}"/>
              </a:ext>
            </a:extLst>
          </p:cNvPr>
          <p:cNvSpPr>
            <a:spLocks noGrp="1"/>
          </p:cNvSpPr>
          <p:nvPr>
            <p:ph type="body" sz="quarter" idx="14"/>
          </p:nvPr>
        </p:nvSpPr>
        <p:spPr/>
        <p:txBody>
          <a:bodyPr/>
          <a:lstStyle/>
          <a:p>
            <a:r>
              <a:rPr lang="en-US"/>
              <a:t>12/01/2018 - 12/31/2018</a:t>
            </a:r>
          </a:p>
        </p:txBody>
      </p:sp>
    </p:spTree>
    <p:extLst>
      <p:ext uri="{BB962C8B-B14F-4D97-AF65-F5344CB8AC3E}">
        <p14:creationId xmlns:p14="http://schemas.microsoft.com/office/powerpoint/2010/main" val="13085149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1FB00B-FB59-4B2E-B398-8F55DF84574D}"/>
              </a:ext>
            </a:extLst>
          </p:cNvPr>
          <p:cNvSpPr>
            <a:spLocks noGrp="1"/>
          </p:cNvSpPr>
          <p:nvPr>
            <p:ph type="title"/>
          </p:nvPr>
        </p:nvSpPr>
        <p:spPr/>
        <p:txBody>
          <a:bodyPr/>
          <a:lstStyle/>
          <a:p>
            <a:r>
              <a:rPr lang="en-US"/>
              <a:t>Facebook Own Posts Table | Philadelphia Insurance - 2 of 3</a:t>
            </a:r>
          </a:p>
        </p:txBody>
      </p:sp>
      <p:graphicFrame>
        <p:nvGraphicFramePr>
          <p:cNvPr id="5" name="Table Placeholder 4">
            <a:extLst>
              <a:ext uri="{FF2B5EF4-FFF2-40B4-BE49-F238E27FC236}">
                <a16:creationId xmlns:a16="http://schemas.microsoft.com/office/drawing/2014/main" id="{086087FB-3094-42B8-9735-278407C8AB51}"/>
              </a:ext>
            </a:extLst>
          </p:cNvPr>
          <p:cNvGraphicFramePr>
            <a:graphicFrameLocks noGrp="1"/>
          </p:cNvGraphicFramePr>
          <p:nvPr>
            <p:ph type="tbl" sz="quarter" idx="13"/>
            <p:extLst>
              <p:ext uri="{D42A27DB-BD31-4B8C-83A1-F6EECF244321}">
                <p14:modId xmlns:p14="http://schemas.microsoft.com/office/powerpoint/2010/main" val="266218735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2327692737"/>
                    </a:ext>
                  </a:extLst>
                </a:gridCol>
                <a:gridCol w="658368">
                  <a:extLst>
                    <a:ext uri="{9D8B030D-6E8A-4147-A177-3AD203B41FA5}">
                      <a16:colId xmlns:a16="http://schemas.microsoft.com/office/drawing/2014/main" val="999437278"/>
                    </a:ext>
                  </a:extLst>
                </a:gridCol>
                <a:gridCol w="658368">
                  <a:extLst>
                    <a:ext uri="{9D8B030D-6E8A-4147-A177-3AD203B41FA5}">
                      <a16:colId xmlns:a16="http://schemas.microsoft.com/office/drawing/2014/main" val="274099499"/>
                    </a:ext>
                  </a:extLst>
                </a:gridCol>
                <a:gridCol w="658368">
                  <a:extLst>
                    <a:ext uri="{9D8B030D-6E8A-4147-A177-3AD203B41FA5}">
                      <a16:colId xmlns:a16="http://schemas.microsoft.com/office/drawing/2014/main" val="171409088"/>
                    </a:ext>
                  </a:extLst>
                </a:gridCol>
                <a:gridCol w="658368">
                  <a:extLst>
                    <a:ext uri="{9D8B030D-6E8A-4147-A177-3AD203B41FA5}">
                      <a16:colId xmlns:a16="http://schemas.microsoft.com/office/drawing/2014/main" val="4038939"/>
                    </a:ext>
                  </a:extLst>
                </a:gridCol>
                <a:gridCol w="658368">
                  <a:extLst>
                    <a:ext uri="{9D8B030D-6E8A-4147-A177-3AD203B41FA5}">
                      <a16:colId xmlns:a16="http://schemas.microsoft.com/office/drawing/2014/main" val="4086126065"/>
                    </a:ext>
                  </a:extLst>
                </a:gridCol>
                <a:gridCol w="658368">
                  <a:extLst>
                    <a:ext uri="{9D8B030D-6E8A-4147-A177-3AD203B41FA5}">
                      <a16:colId xmlns:a16="http://schemas.microsoft.com/office/drawing/2014/main" val="66967443"/>
                    </a:ext>
                  </a:extLst>
                </a:gridCol>
                <a:gridCol w="658368">
                  <a:extLst>
                    <a:ext uri="{9D8B030D-6E8A-4147-A177-3AD203B41FA5}">
                      <a16:colId xmlns:a16="http://schemas.microsoft.com/office/drawing/2014/main" val="52137032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04640034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Philadelphia Insurance Companies - 2018-12-14 16:57:09 </a:t>
                      </a:r>
                      <a:r>
                        <a:rPr kumimoji="0" lang="en-US" sz="1000" b="0" i="0" u="none" strike="noStrike" kern="1200" cap="none" spc="0" normalizeH="0" baseline="0" noProof="0">
                          <a:ln>
                            <a:noFill/>
                          </a:ln>
                          <a:solidFill>
                            <a:prstClr val="black"/>
                          </a:solidFill>
                          <a:effectLst/>
                          <a:uLnTx/>
                          <a:uFillTx/>
                          <a:latin typeface="+mn-lt"/>
                          <a:ea typeface="+mn-ea"/>
                          <a:cs typeface="+mn-cs"/>
                        </a:rPr>
                        <a:t> 
 PHLY's founder, James Maguire, found success as a young insurance agent in the late 1950s when he realized the deaf community was an untapped and underserved insurance market. With Mr. Maguire's help, the relationship between the deaf community, the insurance industry, and PHLY continues to grow. Find out how: https://leadersedgemagazine.com/articles/2018/12/untapped-talent2/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1.5022 %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15076556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Philadelphia Insurance Companies - 2018-12-11 16:11:00 </a:t>
                      </a:r>
                      <a:r>
                        <a:rPr kumimoji="0" lang="en-US" sz="1000" b="0" i="0" u="none" strike="noStrike" kern="1200" cap="none" spc="0" normalizeH="0" baseline="0" noProof="0">
                          <a:ln>
                            <a:noFill/>
                          </a:ln>
                          <a:solidFill>
                            <a:prstClr val="black"/>
                          </a:solidFill>
                          <a:effectLst/>
                          <a:uLnTx/>
                          <a:uFillTx/>
                          <a:latin typeface="+mn-lt"/>
                          <a:ea typeface="+mn-ea"/>
                          <a:cs typeface="+mn-cs"/>
                        </a:rPr>
                        <a:t> 
 PHLY volunteers were happy to team up with Cradles to Crayons Philadelphia to help underprivileged children in the local community. Home Office employees sorted through donated clothes and put together bags of toys for low-income and homeless children.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0.9852 %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4058549033"/>
                  </a:ext>
                </a:extLst>
              </a:tr>
            </a:tbl>
          </a:graphicData>
        </a:graphic>
      </p:graphicFrame>
      <p:sp>
        <p:nvSpPr>
          <p:cNvPr id="4" name="Text Placeholder 3">
            <a:extLst>
              <a:ext uri="{FF2B5EF4-FFF2-40B4-BE49-F238E27FC236}">
                <a16:creationId xmlns:a16="http://schemas.microsoft.com/office/drawing/2014/main" id="{94C762CE-DF4B-4F25-AF0E-6823766B0EE1}"/>
              </a:ext>
            </a:extLst>
          </p:cNvPr>
          <p:cNvSpPr>
            <a:spLocks noGrp="1"/>
          </p:cNvSpPr>
          <p:nvPr>
            <p:ph type="body" sz="quarter" idx="14"/>
          </p:nvPr>
        </p:nvSpPr>
        <p:spPr/>
        <p:txBody>
          <a:bodyPr/>
          <a:lstStyle/>
          <a:p>
            <a:r>
              <a:rPr lang="en-US"/>
              <a:t>12/01/2018 - 12/31/2018</a:t>
            </a:r>
          </a:p>
        </p:txBody>
      </p:sp>
    </p:spTree>
    <p:extLst>
      <p:ext uri="{BB962C8B-B14F-4D97-AF65-F5344CB8AC3E}">
        <p14:creationId xmlns:p14="http://schemas.microsoft.com/office/powerpoint/2010/main" val="250367754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0ACF5C-3C01-4C96-A149-64FB8013A186}"/>
              </a:ext>
            </a:extLst>
          </p:cNvPr>
          <p:cNvSpPr>
            <a:spLocks noGrp="1"/>
          </p:cNvSpPr>
          <p:nvPr>
            <p:ph type="title"/>
          </p:nvPr>
        </p:nvSpPr>
        <p:spPr/>
        <p:txBody>
          <a:bodyPr/>
          <a:lstStyle/>
          <a:p>
            <a:r>
              <a:rPr lang="en-US"/>
              <a:t>Facebook Own Posts Table | Philadelphia Insurance - 3 of 3</a:t>
            </a:r>
          </a:p>
        </p:txBody>
      </p:sp>
      <p:graphicFrame>
        <p:nvGraphicFramePr>
          <p:cNvPr id="5" name="Table Placeholder 4">
            <a:extLst>
              <a:ext uri="{FF2B5EF4-FFF2-40B4-BE49-F238E27FC236}">
                <a16:creationId xmlns:a16="http://schemas.microsoft.com/office/drawing/2014/main" id="{D1E6D707-CC74-4AE5-AA52-953A5829BC2C}"/>
              </a:ext>
            </a:extLst>
          </p:cNvPr>
          <p:cNvGraphicFramePr>
            <a:graphicFrameLocks noGrp="1"/>
          </p:cNvGraphicFramePr>
          <p:nvPr>
            <p:ph type="tbl" sz="quarter" idx="13"/>
            <p:extLst>
              <p:ext uri="{D42A27DB-BD31-4B8C-83A1-F6EECF244321}">
                <p14:modId xmlns:p14="http://schemas.microsoft.com/office/powerpoint/2010/main" val="279280506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3928735052"/>
                    </a:ext>
                  </a:extLst>
                </a:gridCol>
                <a:gridCol w="658368">
                  <a:extLst>
                    <a:ext uri="{9D8B030D-6E8A-4147-A177-3AD203B41FA5}">
                      <a16:colId xmlns:a16="http://schemas.microsoft.com/office/drawing/2014/main" val="2391600629"/>
                    </a:ext>
                  </a:extLst>
                </a:gridCol>
                <a:gridCol w="658368">
                  <a:extLst>
                    <a:ext uri="{9D8B030D-6E8A-4147-A177-3AD203B41FA5}">
                      <a16:colId xmlns:a16="http://schemas.microsoft.com/office/drawing/2014/main" val="3015121794"/>
                    </a:ext>
                  </a:extLst>
                </a:gridCol>
                <a:gridCol w="658368">
                  <a:extLst>
                    <a:ext uri="{9D8B030D-6E8A-4147-A177-3AD203B41FA5}">
                      <a16:colId xmlns:a16="http://schemas.microsoft.com/office/drawing/2014/main" val="1221746004"/>
                    </a:ext>
                  </a:extLst>
                </a:gridCol>
                <a:gridCol w="658368">
                  <a:extLst>
                    <a:ext uri="{9D8B030D-6E8A-4147-A177-3AD203B41FA5}">
                      <a16:colId xmlns:a16="http://schemas.microsoft.com/office/drawing/2014/main" val="2866190903"/>
                    </a:ext>
                  </a:extLst>
                </a:gridCol>
                <a:gridCol w="658368">
                  <a:extLst>
                    <a:ext uri="{9D8B030D-6E8A-4147-A177-3AD203B41FA5}">
                      <a16:colId xmlns:a16="http://schemas.microsoft.com/office/drawing/2014/main" val="842447350"/>
                    </a:ext>
                  </a:extLst>
                </a:gridCol>
                <a:gridCol w="658368">
                  <a:extLst>
                    <a:ext uri="{9D8B030D-6E8A-4147-A177-3AD203B41FA5}">
                      <a16:colId xmlns:a16="http://schemas.microsoft.com/office/drawing/2014/main" val="897355697"/>
                    </a:ext>
                  </a:extLst>
                </a:gridCol>
                <a:gridCol w="658368">
                  <a:extLst>
                    <a:ext uri="{9D8B030D-6E8A-4147-A177-3AD203B41FA5}">
                      <a16:colId xmlns:a16="http://schemas.microsoft.com/office/drawing/2014/main" val="365301385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72238220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Philadelphia Insurance Companies - 2018-12-27 19:12:00 </a:t>
                      </a:r>
                      <a:r>
                        <a:rPr kumimoji="0" lang="en-US" sz="1000" b="0" i="0" u="none" strike="noStrike" kern="1200" cap="none" spc="0" normalizeH="0" baseline="0" noProof="0">
                          <a:ln>
                            <a:noFill/>
                          </a:ln>
                          <a:solidFill>
                            <a:prstClr val="black"/>
                          </a:solidFill>
                          <a:effectLst/>
                          <a:uLnTx/>
                          <a:uFillTx/>
                          <a:latin typeface="+mn-lt"/>
                          <a:ea typeface="+mn-ea"/>
                          <a:cs typeface="+mn-cs"/>
                        </a:rPr>
                        <a:t> 
 Is it your New Year’s resolution to land a new job? A new year often brings thoughts of a new beginning and the start of a new year is the perfect time to make a change! 
Today, a career means much more than just a stable place to work. At PHLY, we believe when choosing a job, culture matters. Here’s a look at why Zack Skog, who works in our Marketing Department, loves being on #TEAMPHLY! 
If you made a career-related New Year’s resolution this year -- #ThinkPHLY. Visit PHLY.com/careers to learn more about our career opportunities.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0.9827 %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064831008"/>
                  </a:ext>
                </a:extLst>
              </a:tr>
            </a:tbl>
          </a:graphicData>
        </a:graphic>
      </p:graphicFrame>
      <p:sp>
        <p:nvSpPr>
          <p:cNvPr id="4" name="Text Placeholder 3">
            <a:extLst>
              <a:ext uri="{FF2B5EF4-FFF2-40B4-BE49-F238E27FC236}">
                <a16:creationId xmlns:a16="http://schemas.microsoft.com/office/drawing/2014/main" id="{694CE4AD-B2F3-49E3-ACA9-48C7EB111B1D}"/>
              </a:ext>
            </a:extLst>
          </p:cNvPr>
          <p:cNvSpPr>
            <a:spLocks noGrp="1"/>
          </p:cNvSpPr>
          <p:nvPr>
            <p:ph type="body" sz="quarter" idx="14"/>
          </p:nvPr>
        </p:nvSpPr>
        <p:spPr/>
        <p:txBody>
          <a:bodyPr/>
          <a:lstStyle/>
          <a:p>
            <a:r>
              <a:rPr lang="en-US"/>
              <a:t>12/01/2018 - 12/31/2018</a:t>
            </a:r>
          </a:p>
        </p:txBody>
      </p:sp>
    </p:spTree>
    <p:extLst>
      <p:ext uri="{BB962C8B-B14F-4D97-AF65-F5344CB8AC3E}">
        <p14:creationId xmlns:p14="http://schemas.microsoft.com/office/powerpoint/2010/main" val="348421345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FA7CBDB-8F4F-43B9-9F96-26DCC3BE41DE}"/>
              </a:ext>
            </a:extLst>
          </p:cNvPr>
          <p:cNvSpPr>
            <a:spLocks noGrp="1"/>
          </p:cNvSpPr>
          <p:nvPr>
            <p:ph type="title"/>
          </p:nvPr>
        </p:nvSpPr>
        <p:spPr/>
        <p:txBody>
          <a:bodyPr/>
          <a:lstStyle/>
          <a:p>
            <a:r>
              <a:rPr lang="en-US"/>
              <a:t>Facebook Fan Demographics | Philadelphia Insurance</a:t>
            </a:r>
          </a:p>
        </p:txBody>
      </p:sp>
      <p:graphicFrame>
        <p:nvGraphicFramePr>
          <p:cNvPr id="6" name="Chart Placeholder 5">
            <a:extLst>
              <a:ext uri="{FF2B5EF4-FFF2-40B4-BE49-F238E27FC236}">
                <a16:creationId xmlns:a16="http://schemas.microsoft.com/office/drawing/2014/main" id="{5284A665-C49D-48E7-8CCB-DC706B8F78DD}"/>
              </a:ext>
            </a:extLst>
          </p:cNvPr>
          <p:cNvGraphicFramePr>
            <a:graphicFrameLocks noGrp="1"/>
          </p:cNvGraphicFramePr>
          <p:nvPr>
            <p:ph type="chart" sz="quarter" idx="13"/>
            <p:extLst>
              <p:ext uri="{D42A27DB-BD31-4B8C-83A1-F6EECF244321}">
                <p14:modId xmlns:p14="http://schemas.microsoft.com/office/powerpoint/2010/main" val="208954454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A16E30CF-F81C-4692-AEF3-D22A18D90BB8}"/>
              </a:ext>
            </a:extLst>
          </p:cNvPr>
          <p:cNvSpPr>
            <a:spLocks noGrp="1"/>
          </p:cNvSpPr>
          <p:nvPr>
            <p:ph type="body" sz="quarter" idx="14"/>
          </p:nvPr>
        </p:nvSpPr>
        <p:spPr/>
        <p:txBody>
          <a:bodyPr/>
          <a:lstStyle/>
          <a:p>
            <a:r>
              <a:rPr lang="en-US"/>
              <a:t>12/01/2018 - 12/31/2018</a:t>
            </a:r>
          </a:p>
        </p:txBody>
      </p:sp>
      <p:sp>
        <p:nvSpPr>
          <p:cNvPr id="5" name="Footer Placeholder 4">
            <a:extLst>
              <a:ext uri="{FF2B5EF4-FFF2-40B4-BE49-F238E27FC236}">
                <a16:creationId xmlns:a16="http://schemas.microsoft.com/office/drawing/2014/main" id="{055E287C-8AE5-414C-A29D-75F3CC5301E5}"/>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25863385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A9B8848-5DFB-4BCA-856F-C3E14B557260}"/>
              </a:ext>
            </a:extLst>
          </p:cNvPr>
          <p:cNvSpPr>
            <a:spLocks noGrp="1"/>
          </p:cNvSpPr>
          <p:nvPr>
            <p:ph type="title"/>
          </p:nvPr>
        </p:nvSpPr>
        <p:spPr/>
        <p:txBody>
          <a:bodyPr/>
          <a:lstStyle/>
          <a:p>
            <a:r>
              <a:rPr lang="en-US"/>
              <a:t>Twitter Key Metrics Table | Philadelphia Insurance</a:t>
            </a:r>
          </a:p>
        </p:txBody>
      </p:sp>
      <p:graphicFrame>
        <p:nvGraphicFramePr>
          <p:cNvPr id="5" name="Table Placeholder 4">
            <a:extLst>
              <a:ext uri="{FF2B5EF4-FFF2-40B4-BE49-F238E27FC236}">
                <a16:creationId xmlns:a16="http://schemas.microsoft.com/office/drawing/2014/main" id="{65C27433-FC89-42E0-9448-229A40024ECC}"/>
              </a:ext>
            </a:extLst>
          </p:cNvPr>
          <p:cNvGraphicFramePr>
            <a:graphicFrameLocks noGrp="1"/>
          </p:cNvGraphicFramePr>
          <p:nvPr>
            <p:ph type="tbl" sz="quarter" idx="13"/>
            <p:extLst>
              <p:ext uri="{D42A27DB-BD31-4B8C-83A1-F6EECF244321}">
                <p14:modId xmlns:p14="http://schemas.microsoft.com/office/powerpoint/2010/main" val="225534422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3">
                  <a:extLst>
                    <a:ext uri="{9D8B030D-6E8A-4147-A177-3AD203B41FA5}">
                      <a16:colId xmlns:a16="http://schemas.microsoft.com/office/drawing/2014/main" val="1510571654"/>
                    </a:ext>
                  </a:extLst>
                </a:gridCol>
                <a:gridCol w="493776">
                  <a:extLst>
                    <a:ext uri="{9D8B030D-6E8A-4147-A177-3AD203B41FA5}">
                      <a16:colId xmlns:a16="http://schemas.microsoft.com/office/drawing/2014/main" val="4252794883"/>
                    </a:ext>
                  </a:extLst>
                </a:gridCol>
                <a:gridCol w="493776">
                  <a:extLst>
                    <a:ext uri="{9D8B030D-6E8A-4147-A177-3AD203B41FA5}">
                      <a16:colId xmlns:a16="http://schemas.microsoft.com/office/drawing/2014/main" val="3583923283"/>
                    </a:ext>
                  </a:extLst>
                </a:gridCol>
                <a:gridCol w="493776">
                  <a:extLst>
                    <a:ext uri="{9D8B030D-6E8A-4147-A177-3AD203B41FA5}">
                      <a16:colId xmlns:a16="http://schemas.microsoft.com/office/drawing/2014/main" val="1342313573"/>
                    </a:ext>
                  </a:extLst>
                </a:gridCol>
                <a:gridCol w="493776">
                  <a:extLst>
                    <a:ext uri="{9D8B030D-6E8A-4147-A177-3AD203B41FA5}">
                      <a16:colId xmlns:a16="http://schemas.microsoft.com/office/drawing/2014/main" val="3360095892"/>
                    </a:ext>
                  </a:extLst>
                </a:gridCol>
                <a:gridCol w="493776">
                  <a:extLst>
                    <a:ext uri="{9D8B030D-6E8A-4147-A177-3AD203B41FA5}">
                      <a16:colId xmlns:a16="http://schemas.microsoft.com/office/drawing/2014/main" val="2106865984"/>
                    </a:ext>
                  </a:extLst>
                </a:gridCol>
                <a:gridCol w="493776">
                  <a:extLst>
                    <a:ext uri="{9D8B030D-6E8A-4147-A177-3AD203B41FA5}">
                      <a16:colId xmlns:a16="http://schemas.microsoft.com/office/drawing/2014/main" val="3829179143"/>
                    </a:ext>
                  </a:extLst>
                </a:gridCol>
                <a:gridCol w="493776">
                  <a:extLst>
                    <a:ext uri="{9D8B030D-6E8A-4147-A177-3AD203B41FA5}">
                      <a16:colId xmlns:a16="http://schemas.microsoft.com/office/drawing/2014/main" val="2085874587"/>
                    </a:ext>
                  </a:extLst>
                </a:gridCol>
                <a:gridCol w="493776">
                  <a:extLst>
                    <a:ext uri="{9D8B030D-6E8A-4147-A177-3AD203B41FA5}">
                      <a16:colId xmlns:a16="http://schemas.microsoft.com/office/drawing/2014/main" val="1438177731"/>
                    </a:ext>
                  </a:extLst>
                </a:gridCol>
                <a:gridCol w="493776">
                  <a:extLst>
                    <a:ext uri="{9D8B030D-6E8A-4147-A177-3AD203B41FA5}">
                      <a16:colId xmlns:a16="http://schemas.microsoft.com/office/drawing/2014/main" val="1953062164"/>
                    </a:ext>
                  </a:extLst>
                </a:gridCol>
                <a:gridCol w="493776">
                  <a:extLst>
                    <a:ext uri="{9D8B030D-6E8A-4147-A177-3AD203B41FA5}">
                      <a16:colId xmlns:a16="http://schemas.microsoft.com/office/drawing/2014/main" val="714886326"/>
                    </a:ext>
                  </a:extLst>
                </a:gridCol>
                <a:gridCol w="493776">
                  <a:extLst>
                    <a:ext uri="{9D8B030D-6E8A-4147-A177-3AD203B41FA5}">
                      <a16:colId xmlns:a16="http://schemas.microsoft.com/office/drawing/2014/main" val="3979745462"/>
                    </a:ext>
                  </a:extLst>
                </a:gridCol>
                <a:gridCol w="493776">
                  <a:extLst>
                    <a:ext uri="{9D8B030D-6E8A-4147-A177-3AD203B41FA5}">
                      <a16:colId xmlns:a16="http://schemas.microsoft.com/office/drawing/2014/main" val="1876213802"/>
                    </a:ext>
                  </a:extLst>
                </a:gridCol>
                <a:gridCol w="493776">
                  <a:extLst>
                    <a:ext uri="{9D8B030D-6E8A-4147-A177-3AD203B41FA5}">
                      <a16:colId xmlns:a16="http://schemas.microsoft.com/office/drawing/2014/main" val="2426069122"/>
                    </a:ext>
                  </a:extLst>
                </a:gridCol>
              </a:tblGrid>
              <a:tr h="370840">
                <a:tc>
                  <a:txBody>
                    <a:bodyPr/>
                    <a:lstStyle/>
                    <a:p>
                      <a:r>
                        <a:rPr lang="en-US" sz="1000"/>
                        <a:t>Name</a:t>
                      </a:r>
                    </a:p>
                  </a:txBody>
                  <a:tcPr/>
                </a:tc>
                <a:tc>
                  <a:txBody>
                    <a:bodyPr/>
                    <a:lstStyle/>
                    <a:p>
                      <a:r>
                        <a:rPr lang="en-US" sz="1000"/>
                        <a:t>Followers</a:t>
                      </a:r>
                    </a:p>
                  </a:txBody>
                  <a:tcPr/>
                </a:tc>
                <a:tc>
                  <a:txBody>
                    <a:bodyPr/>
                    <a:lstStyle/>
                    <a:p>
                      <a:r>
                        <a:rPr lang="en-US" sz="1000"/>
                        <a:t>+/-</a:t>
                      </a:r>
                    </a:p>
                  </a:txBody>
                  <a:tcPr/>
                </a:tc>
                <a:tc>
                  <a:txBody>
                    <a:bodyPr/>
                    <a:lstStyle/>
                    <a:p>
                      <a:r>
                        <a:rPr lang="en-US" sz="1000"/>
                        <a:t>Tweets</a:t>
                      </a:r>
                    </a:p>
                  </a:txBody>
                  <a:tcPr/>
                </a:tc>
                <a:tc>
                  <a:txBody>
                    <a:bodyPr/>
                    <a:lstStyle/>
                    <a:p>
                      <a:r>
                        <a:rPr lang="en-US" sz="1000"/>
                        <a:t>Own Tweets</a:t>
                      </a:r>
                    </a:p>
                  </a:txBody>
                  <a:tcPr/>
                </a:tc>
                <a:tc>
                  <a:txBody>
                    <a:bodyPr/>
                    <a:lstStyle/>
                    <a:p>
                      <a:r>
                        <a:rPr lang="en-US" sz="1000"/>
                        <a:t>Retweeted Tweets</a:t>
                      </a:r>
                    </a:p>
                  </a:txBody>
                  <a:tcPr/>
                </a:tc>
                <a:tc>
                  <a:txBody>
                    <a:bodyPr/>
                    <a:lstStyle/>
                    <a:p>
                      <a:r>
                        <a:rPr lang="en-US" sz="1000"/>
                        <a:t>Replies to Users</a:t>
                      </a:r>
                    </a:p>
                  </a:txBody>
                  <a:tcPr/>
                </a:tc>
                <a:tc>
                  <a:txBody>
                    <a:bodyPr/>
                    <a:lstStyle/>
                    <a:p>
                      <a:r>
                        <a:rPr lang="en-US" sz="1000"/>
                        <a:t>All Retweets</a:t>
                      </a:r>
                    </a:p>
                  </a:txBody>
                  <a:tcPr/>
                </a:tc>
                <a:tc>
                  <a:txBody>
                    <a:bodyPr/>
                    <a:lstStyle/>
                    <a:p>
                      <a:r>
                        <a:rPr lang="en-US" sz="1000"/>
                        <a:t>Retweets on Own Tweets</a:t>
                      </a:r>
                    </a:p>
                  </a:txBody>
                  <a:tcPr/>
                </a:tc>
                <a:tc>
                  <a:txBody>
                    <a:bodyPr/>
                    <a:lstStyle/>
                    <a:p>
                      <a:r>
                        <a:rPr lang="en-US" sz="1000"/>
                        <a:t>Likes on Own Tweets</a:t>
                      </a:r>
                    </a:p>
                  </a:txBody>
                  <a:tcPr/>
                </a:tc>
                <a:tc>
                  <a:txBody>
                    <a:bodyPr/>
                    <a:lstStyle/>
                    <a:p>
                      <a:r>
                        <a:rPr lang="en-US" sz="1000"/>
                        <a:t>Replies on Own Tweets</a:t>
                      </a:r>
                    </a:p>
                  </a:txBody>
                  <a:tcPr/>
                </a:tc>
                <a:tc>
                  <a:txBody>
                    <a:bodyPr/>
                    <a:lstStyle/>
                    <a:p>
                      <a:r>
                        <a:rPr lang="en-US" sz="1000"/>
                        <a:t>Mentions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1077368463"/>
                  </a:ext>
                </a:extLst>
              </a:tr>
              <a:tr h="370840">
                <a:tc>
                  <a:txBody>
                    <a:bodyPr/>
                    <a:lstStyle/>
                    <a:p>
                      <a:r>
                        <a:rPr lang="en-US" sz="1000"/>
                        <a:t>@PHLYINS</a:t>
                      </a:r>
                    </a:p>
                  </a:txBody>
                  <a:tcPr/>
                </a:tc>
                <a:tc>
                  <a:txBody>
                    <a:bodyPr/>
                    <a:lstStyle/>
                    <a:p>
                      <a:r>
                        <a:rPr lang="en-US" sz="1000"/>
                        <a:t>3118</a:t>
                      </a:r>
                    </a:p>
                  </a:txBody>
                  <a:tcPr/>
                </a:tc>
                <a:tc>
                  <a:txBody>
                    <a:bodyPr/>
                    <a:lstStyle/>
                    <a:p>
                      <a:r>
                        <a:rPr lang="en-US" sz="1000"/>
                        <a:t>5</a:t>
                      </a:r>
                    </a:p>
                  </a:txBody>
                  <a:tcPr/>
                </a:tc>
                <a:tc>
                  <a:txBody>
                    <a:bodyPr/>
                    <a:lstStyle/>
                    <a:p>
                      <a:r>
                        <a:rPr lang="en-US" sz="1000"/>
                        <a:t>38</a:t>
                      </a:r>
                    </a:p>
                  </a:txBody>
                  <a:tcPr/>
                </a:tc>
                <a:tc>
                  <a:txBody>
                    <a:bodyPr/>
                    <a:lstStyle/>
                    <a:p>
                      <a:r>
                        <a:rPr lang="en-US" sz="1000"/>
                        <a:t>35</a:t>
                      </a:r>
                    </a:p>
                  </a:txBody>
                  <a:tcPr/>
                </a:tc>
                <a:tc>
                  <a:txBody>
                    <a:bodyPr/>
                    <a:lstStyle/>
                    <a:p>
                      <a:r>
                        <a:rPr lang="en-US" sz="1000"/>
                        <a:t>2</a:t>
                      </a:r>
                    </a:p>
                  </a:txBody>
                  <a:tcPr/>
                </a:tc>
                <a:tc>
                  <a:txBody>
                    <a:bodyPr/>
                    <a:lstStyle/>
                    <a:p>
                      <a:r>
                        <a:rPr lang="en-US" sz="1000"/>
                        <a:t>1</a:t>
                      </a:r>
                    </a:p>
                  </a:txBody>
                  <a:tcPr/>
                </a:tc>
                <a:tc>
                  <a:txBody>
                    <a:bodyPr/>
                    <a:lstStyle/>
                    <a:p>
                      <a:r>
                        <a:rPr lang="en-US" sz="1000"/>
                        <a:t>10</a:t>
                      </a:r>
                    </a:p>
                  </a:txBody>
                  <a:tcPr/>
                </a:tc>
                <a:tc>
                  <a:txBody>
                    <a:bodyPr/>
                    <a:lstStyle/>
                    <a:p>
                      <a:r>
                        <a:rPr lang="en-US" sz="1000"/>
                        <a:t>10</a:t>
                      </a:r>
                    </a:p>
                  </a:txBody>
                  <a:tcPr/>
                </a:tc>
                <a:tc>
                  <a:txBody>
                    <a:bodyPr/>
                    <a:lstStyle/>
                    <a:p>
                      <a:r>
                        <a:rPr lang="en-US" sz="1000"/>
                        <a:t>92</a:t>
                      </a:r>
                    </a:p>
                  </a:txBody>
                  <a:tcPr/>
                </a:tc>
                <a:tc>
                  <a:txBody>
                    <a:bodyPr/>
                    <a:lstStyle/>
                    <a:p>
                      <a:r>
                        <a:rPr lang="en-US" sz="1000"/>
                        <a:t>0</a:t>
                      </a:r>
                    </a:p>
                  </a:txBody>
                  <a:tcPr/>
                </a:tc>
                <a:tc>
                  <a:txBody>
                    <a:bodyPr/>
                    <a:lstStyle/>
                    <a:p>
                      <a:r>
                        <a:rPr lang="en-US" sz="1000"/>
                        <a:t>10</a:t>
                      </a:r>
                    </a:p>
                  </a:txBody>
                  <a:tcPr/>
                </a:tc>
                <a:tc>
                  <a:txBody>
                    <a:bodyPr/>
                    <a:lstStyle/>
                    <a:p>
                      <a:r>
                        <a:rPr lang="en-US" sz="1000"/>
                        <a:t>0.0936 %</a:t>
                      </a:r>
                    </a:p>
                  </a:txBody>
                  <a:tcPr/>
                </a:tc>
                <a:tc>
                  <a:txBody>
                    <a:bodyPr/>
                    <a:lstStyle/>
                    <a:p>
                      <a:r>
                        <a:rPr lang="en-US" sz="1000"/>
                        <a:t>0.0 %</a:t>
                      </a:r>
                    </a:p>
                  </a:txBody>
                  <a:tcPr/>
                </a:tc>
                <a:extLst>
                  <a:ext uri="{0D108BD9-81ED-4DB2-BD59-A6C34878D82A}">
                    <a16:rowId xmlns:a16="http://schemas.microsoft.com/office/drawing/2014/main" val="2974110451"/>
                  </a:ext>
                </a:extLst>
              </a:tr>
            </a:tbl>
          </a:graphicData>
        </a:graphic>
      </p:graphicFrame>
      <p:sp>
        <p:nvSpPr>
          <p:cNvPr id="4" name="Text Placeholder 3">
            <a:extLst>
              <a:ext uri="{FF2B5EF4-FFF2-40B4-BE49-F238E27FC236}">
                <a16:creationId xmlns:a16="http://schemas.microsoft.com/office/drawing/2014/main" id="{1A9531DF-7162-4624-84BC-2EF0B04EBE74}"/>
              </a:ext>
            </a:extLst>
          </p:cNvPr>
          <p:cNvSpPr>
            <a:spLocks noGrp="1"/>
          </p:cNvSpPr>
          <p:nvPr>
            <p:ph type="body" sz="quarter" idx="14"/>
          </p:nvPr>
        </p:nvSpPr>
        <p:spPr/>
        <p:txBody>
          <a:bodyPr/>
          <a:lstStyle/>
          <a:p>
            <a:r>
              <a:rPr lang="en-US"/>
              <a:t>12/01/2018 - 12/31/2018</a:t>
            </a:r>
          </a:p>
        </p:txBody>
      </p:sp>
    </p:spTree>
    <p:extLst>
      <p:ext uri="{BB962C8B-B14F-4D97-AF65-F5344CB8AC3E}">
        <p14:creationId xmlns:p14="http://schemas.microsoft.com/office/powerpoint/2010/main" val="383898840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7439BBA-BC0F-40A6-8B64-F7B0948D6F87}"/>
              </a:ext>
            </a:extLst>
          </p:cNvPr>
          <p:cNvSpPr>
            <a:spLocks noGrp="1"/>
          </p:cNvSpPr>
          <p:nvPr>
            <p:ph type="title"/>
          </p:nvPr>
        </p:nvSpPr>
        <p:spPr/>
        <p:txBody>
          <a:bodyPr/>
          <a:lstStyle/>
          <a:p>
            <a:r>
              <a:rPr lang="en-US"/>
              <a:t>Twitter Twitter Followers Change | Philadelphia Insurance</a:t>
            </a:r>
          </a:p>
        </p:txBody>
      </p:sp>
      <p:graphicFrame>
        <p:nvGraphicFramePr>
          <p:cNvPr id="6" name="Chart Placeholder 5">
            <a:extLst>
              <a:ext uri="{FF2B5EF4-FFF2-40B4-BE49-F238E27FC236}">
                <a16:creationId xmlns:a16="http://schemas.microsoft.com/office/drawing/2014/main" id="{FB4DC352-2FE2-457A-94C2-5778743B64BA}"/>
              </a:ext>
            </a:extLst>
          </p:cNvPr>
          <p:cNvGraphicFramePr>
            <a:graphicFrameLocks noGrp="1"/>
          </p:cNvGraphicFramePr>
          <p:nvPr>
            <p:ph type="chart" sz="quarter" idx="13"/>
            <p:extLst>
              <p:ext uri="{D42A27DB-BD31-4B8C-83A1-F6EECF244321}">
                <p14:modId xmlns:p14="http://schemas.microsoft.com/office/powerpoint/2010/main" val="242649833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667F7F46-3600-4C45-93B8-44B92B5904C4}"/>
              </a:ext>
            </a:extLst>
          </p:cNvPr>
          <p:cNvSpPr>
            <a:spLocks noGrp="1"/>
          </p:cNvSpPr>
          <p:nvPr>
            <p:ph type="body" sz="quarter" idx="14"/>
          </p:nvPr>
        </p:nvSpPr>
        <p:spPr/>
        <p:txBody>
          <a:bodyPr/>
          <a:lstStyle/>
          <a:p>
            <a:r>
              <a:rPr lang="en-US"/>
              <a:t>01/01/2018 - 12/31/2018</a:t>
            </a:r>
          </a:p>
        </p:txBody>
      </p:sp>
      <p:sp>
        <p:nvSpPr>
          <p:cNvPr id="5" name="Footer Placeholder 4">
            <a:extLst>
              <a:ext uri="{FF2B5EF4-FFF2-40B4-BE49-F238E27FC236}">
                <a16:creationId xmlns:a16="http://schemas.microsoft.com/office/drawing/2014/main" id="{93AC008C-8167-455D-8A31-B2ED861CF4A7}"/>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18500153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9C5575-1B0E-4ADC-8D0B-526A28121FAD}"/>
              </a:ext>
            </a:extLst>
          </p:cNvPr>
          <p:cNvSpPr>
            <a:spLocks noGrp="1"/>
          </p:cNvSpPr>
          <p:nvPr>
            <p:ph type="title"/>
          </p:nvPr>
        </p:nvSpPr>
        <p:spPr/>
        <p:txBody>
          <a:bodyPr/>
          <a:lstStyle/>
          <a:p>
            <a:r>
              <a:rPr lang="en-US"/>
              <a:t>Twitter Average Interactions Per Tweet | Philadelphia Insurance</a:t>
            </a:r>
          </a:p>
        </p:txBody>
      </p:sp>
      <p:graphicFrame>
        <p:nvGraphicFramePr>
          <p:cNvPr id="6" name="Chart Placeholder 5">
            <a:extLst>
              <a:ext uri="{FF2B5EF4-FFF2-40B4-BE49-F238E27FC236}">
                <a16:creationId xmlns:a16="http://schemas.microsoft.com/office/drawing/2014/main" id="{4C9F4F16-9DA4-4352-B905-DBEB3D100F26}"/>
              </a:ext>
            </a:extLst>
          </p:cNvPr>
          <p:cNvGraphicFramePr>
            <a:graphicFrameLocks noGrp="1"/>
          </p:cNvGraphicFramePr>
          <p:nvPr>
            <p:ph type="chart" sz="quarter" idx="13"/>
            <p:extLst>
              <p:ext uri="{D42A27DB-BD31-4B8C-83A1-F6EECF244321}">
                <p14:modId xmlns:p14="http://schemas.microsoft.com/office/powerpoint/2010/main" val="75581046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F24D5882-2D8E-4FDA-B5F9-60ACD69965F4}"/>
              </a:ext>
            </a:extLst>
          </p:cNvPr>
          <p:cNvSpPr>
            <a:spLocks noGrp="1"/>
          </p:cNvSpPr>
          <p:nvPr>
            <p:ph type="body" sz="quarter" idx="14"/>
          </p:nvPr>
        </p:nvSpPr>
        <p:spPr/>
        <p:txBody>
          <a:bodyPr/>
          <a:lstStyle/>
          <a:p>
            <a:r>
              <a:rPr lang="en-US"/>
              <a:t>01/01/2018 - 12/31/2018</a:t>
            </a:r>
          </a:p>
        </p:txBody>
      </p:sp>
      <p:sp>
        <p:nvSpPr>
          <p:cNvPr id="5" name="Footer Placeholder 4">
            <a:extLst>
              <a:ext uri="{FF2B5EF4-FFF2-40B4-BE49-F238E27FC236}">
                <a16:creationId xmlns:a16="http://schemas.microsoft.com/office/drawing/2014/main" id="{7A4599EC-A739-442C-A77E-F9FA2823D8E1}"/>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42120422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5B76A2-D556-4C6F-A04E-A0AC5784876B}"/>
              </a:ext>
            </a:extLst>
          </p:cNvPr>
          <p:cNvSpPr>
            <a:spLocks noGrp="1"/>
          </p:cNvSpPr>
          <p:nvPr>
            <p:ph type="title"/>
          </p:nvPr>
        </p:nvSpPr>
        <p:spPr/>
        <p:txBody>
          <a:bodyPr/>
          <a:lstStyle/>
          <a:p>
            <a:r>
              <a:rPr lang="en-US"/>
              <a:t>Twitter PHLY Twitter Mentions | Philadelphia Insurance</a:t>
            </a:r>
          </a:p>
        </p:txBody>
      </p:sp>
      <p:graphicFrame>
        <p:nvGraphicFramePr>
          <p:cNvPr id="6" name="Chart Placeholder 5">
            <a:extLst>
              <a:ext uri="{FF2B5EF4-FFF2-40B4-BE49-F238E27FC236}">
                <a16:creationId xmlns:a16="http://schemas.microsoft.com/office/drawing/2014/main" id="{95B0D3B0-9841-4094-AC9B-CEEE073DB668}"/>
              </a:ext>
            </a:extLst>
          </p:cNvPr>
          <p:cNvGraphicFramePr>
            <a:graphicFrameLocks noGrp="1"/>
          </p:cNvGraphicFramePr>
          <p:nvPr>
            <p:ph type="chart" sz="quarter" idx="13"/>
            <p:extLst>
              <p:ext uri="{D42A27DB-BD31-4B8C-83A1-F6EECF244321}">
                <p14:modId xmlns:p14="http://schemas.microsoft.com/office/powerpoint/2010/main" val="363554755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5D6D1091-FBA3-45AB-A6AE-6C6F8F6A0F56}"/>
              </a:ext>
            </a:extLst>
          </p:cNvPr>
          <p:cNvSpPr>
            <a:spLocks noGrp="1"/>
          </p:cNvSpPr>
          <p:nvPr>
            <p:ph type="body" sz="quarter" idx="14"/>
          </p:nvPr>
        </p:nvSpPr>
        <p:spPr/>
        <p:txBody>
          <a:bodyPr/>
          <a:lstStyle/>
          <a:p>
            <a:r>
              <a:rPr lang="en-US"/>
              <a:t>01/01/2018 - 12/31/2018</a:t>
            </a:r>
          </a:p>
        </p:txBody>
      </p:sp>
      <p:sp>
        <p:nvSpPr>
          <p:cNvPr id="5" name="Footer Placeholder 4">
            <a:extLst>
              <a:ext uri="{FF2B5EF4-FFF2-40B4-BE49-F238E27FC236}">
                <a16:creationId xmlns:a16="http://schemas.microsoft.com/office/drawing/2014/main" id="{459D09A4-FBB6-4AA0-98F6-819C11289C1F}"/>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40598767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A2B1284-4FAB-4E51-A37C-45A4441839A2}"/>
              </a:ext>
            </a:extLst>
          </p:cNvPr>
          <p:cNvSpPr>
            <a:spLocks noGrp="1"/>
          </p:cNvSpPr>
          <p:nvPr>
            <p:ph type="title"/>
          </p:nvPr>
        </p:nvSpPr>
        <p:spPr/>
        <p:txBody>
          <a:bodyPr/>
          <a:lstStyle/>
          <a:p>
            <a:r>
              <a:rPr lang="en-US"/>
              <a:t>Twitter Mentions Table | Philadelphia Insurance</a:t>
            </a:r>
          </a:p>
        </p:txBody>
      </p:sp>
      <p:graphicFrame>
        <p:nvGraphicFramePr>
          <p:cNvPr id="5" name="Table Placeholder 4">
            <a:extLst>
              <a:ext uri="{FF2B5EF4-FFF2-40B4-BE49-F238E27FC236}">
                <a16:creationId xmlns:a16="http://schemas.microsoft.com/office/drawing/2014/main" id="{874835A0-7770-4B29-8F27-2B205257DD7F}"/>
              </a:ext>
            </a:extLst>
          </p:cNvPr>
          <p:cNvGraphicFramePr>
            <a:graphicFrameLocks noGrp="1"/>
          </p:cNvGraphicFramePr>
          <p:nvPr>
            <p:ph type="tbl" sz="quarter" idx="13"/>
            <p:extLst>
              <p:ext uri="{D42A27DB-BD31-4B8C-83A1-F6EECF244321}">
                <p14:modId xmlns:p14="http://schemas.microsoft.com/office/powerpoint/2010/main" val="96762260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937760">
                  <a:extLst>
                    <a:ext uri="{9D8B030D-6E8A-4147-A177-3AD203B41FA5}">
                      <a16:colId xmlns:a16="http://schemas.microsoft.com/office/drawing/2014/main" val="460540330"/>
                    </a:ext>
                  </a:extLst>
                </a:gridCol>
                <a:gridCol w="1645920">
                  <a:extLst>
                    <a:ext uri="{9D8B030D-6E8A-4147-A177-3AD203B41FA5}">
                      <a16:colId xmlns:a16="http://schemas.microsoft.com/office/drawing/2014/main" val="2471204891"/>
                    </a:ext>
                  </a:extLst>
                </a:gridCol>
                <a:gridCol w="822960">
                  <a:extLst>
                    <a:ext uri="{9D8B030D-6E8A-4147-A177-3AD203B41FA5}">
                      <a16:colId xmlns:a16="http://schemas.microsoft.com/office/drawing/2014/main" val="2004459489"/>
                    </a:ext>
                  </a:extLst>
                </a:gridCol>
                <a:gridCol w="822960">
                  <a:extLst>
                    <a:ext uri="{9D8B030D-6E8A-4147-A177-3AD203B41FA5}">
                      <a16:colId xmlns:a16="http://schemas.microsoft.com/office/drawing/2014/main" val="4217094177"/>
                    </a:ext>
                  </a:extLst>
                </a:gridCol>
              </a:tblGrid>
              <a:tr h="370840">
                <a:tc>
                  <a:txBody>
                    <a:bodyPr/>
                    <a:lstStyle/>
                    <a:p>
                      <a:r>
                        <a:rPr lang="en-US" sz="1000"/>
                        <a:t>Mention</a:t>
                      </a:r>
                    </a:p>
                  </a:txBody>
                  <a:tcPr/>
                </a:tc>
                <a:tc>
                  <a:txBody>
                    <a:bodyPr/>
                    <a:lstStyle/>
                    <a:p>
                      <a:r>
                        <a:rPr lang="en-US" sz="1000"/>
                        <a:t>Response Time</a:t>
                      </a:r>
                    </a:p>
                  </a:txBody>
                  <a:tcPr/>
                </a:tc>
                <a:tc>
                  <a:txBody>
                    <a:bodyPr/>
                    <a:lstStyle/>
                    <a:p>
                      <a:r>
                        <a:rPr lang="en-US" sz="1000"/>
                        <a:t>Retweets</a:t>
                      </a:r>
                    </a:p>
                  </a:txBody>
                  <a:tcPr/>
                </a:tc>
                <a:tc>
                  <a:txBody>
                    <a:bodyPr/>
                    <a:lstStyle/>
                    <a:p>
                      <a:r>
                        <a:rPr lang="en-US" sz="1000"/>
                        <a:t>Likes</a:t>
                      </a:r>
                    </a:p>
                  </a:txBody>
                  <a:tcPr/>
                </a:tc>
                <a:extLst>
                  <a:ext uri="{0D108BD9-81ED-4DB2-BD59-A6C34878D82A}">
                    <a16:rowId xmlns:a16="http://schemas.microsoft.com/office/drawing/2014/main" val="4141034347"/>
                  </a:ext>
                </a:extLst>
              </a:tr>
              <a:tr h="370840">
                <a:tc>
                  <a:txBody>
                    <a:bodyPr/>
                    <a:lstStyle/>
                    <a:p>
                      <a:r>
                        <a:rPr lang="en-US" sz="1000" b="1"/>
                        <a:t> @PHLYINS </a:t>
                      </a:r>
                      <a:r>
                        <a:rPr lang="en-US" sz="1000"/>
                        <a:t> was mentioned by </a:t>
                      </a:r>
                      <a:r>
                        <a:rPr lang="en-US" sz="1000" b="1"/>
                        <a:t> @ImagineCOinfo - 2018-12-20 15:49:00 </a:t>
                      </a:r>
                      <a:r>
                        <a:rPr lang="en-US" sz="1000"/>
                        <a:t>
 #ThankYouThursday. Recent generous donors to Imagine! include
@PHLYINS
@ApolloMapping
@WilandInc
@IBM
@discoverco… https://t.co/ZmGLVav0qK</a:t>
                      </a:r>
                    </a:p>
                  </a:txBody>
                  <a:tcPr/>
                </a:tc>
                <a:tc>
                  <a:txBody>
                    <a:bodyPr/>
                    <a:lstStyle/>
                    <a:p>
                      <a:r>
                        <a:rPr lang="en-US" sz="1000"/>
                        <a:t>n/a</a:t>
                      </a:r>
                    </a:p>
                  </a:txBody>
                  <a:tcPr/>
                </a:tc>
                <a:tc>
                  <a:txBody>
                    <a:bodyPr/>
                    <a:lstStyle/>
                    <a:p>
                      <a:r>
                        <a:rPr lang="en-US" sz="1000"/>
                        <a:t>0</a:t>
                      </a:r>
                    </a:p>
                  </a:txBody>
                  <a:tcPr/>
                </a:tc>
                <a:tc>
                  <a:txBody>
                    <a:bodyPr/>
                    <a:lstStyle/>
                    <a:p>
                      <a:r>
                        <a:rPr lang="en-US" sz="1000"/>
                        <a:t>1</a:t>
                      </a:r>
                    </a:p>
                  </a:txBody>
                  <a:tcPr/>
                </a:tc>
                <a:extLst>
                  <a:ext uri="{0D108BD9-81ED-4DB2-BD59-A6C34878D82A}">
                    <a16:rowId xmlns:a16="http://schemas.microsoft.com/office/drawing/2014/main" val="3647166516"/>
                  </a:ext>
                </a:extLst>
              </a:tr>
              <a:tr h="370840">
                <a:tc>
                  <a:txBody>
                    <a:bodyPr/>
                    <a:lstStyle/>
                    <a:p>
                      <a:r>
                        <a:rPr lang="en-US" sz="1000" b="1"/>
                        <a:t> @PHLYINS </a:t>
                      </a:r>
                      <a:r>
                        <a:rPr lang="en-US" sz="1000"/>
                        <a:t> was mentioned by </a:t>
                      </a:r>
                      <a:r>
                        <a:rPr lang="en-US" sz="1000" b="1"/>
                        <a:t> @MelmarkPA - 2018-12-03 12:40:12 </a:t>
                      </a:r>
                      <a:r>
                        <a:rPr lang="en-US" sz="1000"/>
                        <a:t>
 Thank you, @PHLYINS! https://t.co/j9tvbFK2pu</a:t>
                      </a:r>
                    </a:p>
                  </a:txBody>
                  <a:tcPr/>
                </a:tc>
                <a:tc>
                  <a:txBody>
                    <a:bodyPr/>
                    <a:lstStyle/>
                    <a:p>
                      <a:r>
                        <a:rPr lang="en-US" sz="1000"/>
                        <a:t>12/07/2018 14:05:37</a:t>
                      </a:r>
                    </a:p>
                  </a:txBody>
                  <a:tcPr/>
                </a:tc>
                <a:tc>
                  <a:txBody>
                    <a:bodyPr/>
                    <a:lstStyle/>
                    <a:p>
                      <a:r>
                        <a:rPr lang="en-US" sz="1000"/>
                        <a:t>0</a:t>
                      </a:r>
                    </a:p>
                  </a:txBody>
                  <a:tcPr/>
                </a:tc>
                <a:tc>
                  <a:txBody>
                    <a:bodyPr/>
                    <a:lstStyle/>
                    <a:p>
                      <a:r>
                        <a:rPr lang="en-US" sz="1000"/>
                        <a:t>0</a:t>
                      </a:r>
                    </a:p>
                  </a:txBody>
                  <a:tcPr/>
                </a:tc>
                <a:extLst>
                  <a:ext uri="{0D108BD9-81ED-4DB2-BD59-A6C34878D82A}">
                    <a16:rowId xmlns:a16="http://schemas.microsoft.com/office/drawing/2014/main" val="1319638390"/>
                  </a:ext>
                </a:extLst>
              </a:tr>
              <a:tr h="370840">
                <a:tc>
                  <a:txBody>
                    <a:bodyPr/>
                    <a:lstStyle/>
                    <a:p>
                      <a:r>
                        <a:rPr lang="en-US" sz="1000" b="1"/>
                        <a:t> @PHLYINS </a:t>
                      </a:r>
                      <a:r>
                        <a:rPr lang="en-US" sz="1000"/>
                        <a:t> was mentioned by </a:t>
                      </a:r>
                      <a:r>
                        <a:rPr lang="en-US" sz="1000" b="1"/>
                        <a:t> @kotaknaren - 2018-12-06 06:56:39 </a:t>
                      </a:r>
                      <a:r>
                        <a:rPr lang="en-US" sz="1000"/>
                        <a:t>
 RT @SilversSteve: RT @PHLYINS: #PHLY has been offering Management &amp;amp; Professional Liability #insurance solutions for… https://t.co/zhr49ipbRD</a:t>
                      </a:r>
                    </a:p>
                  </a:txBody>
                  <a:tcPr/>
                </a:tc>
                <a:tc>
                  <a:txBody>
                    <a:bodyPr/>
                    <a:lstStyle/>
                    <a:p>
                      <a:r>
                        <a:rPr lang="en-US" sz="1000"/>
                        <a:t>n/a</a:t>
                      </a:r>
                    </a:p>
                  </a:txBody>
                  <a:tcPr/>
                </a:tc>
                <a:tc>
                  <a:txBody>
                    <a:bodyPr/>
                    <a:lstStyle/>
                    <a:p>
                      <a:r>
                        <a:rPr lang="en-US" sz="1000"/>
                        <a:t>0</a:t>
                      </a:r>
                    </a:p>
                  </a:txBody>
                  <a:tcPr/>
                </a:tc>
                <a:tc>
                  <a:txBody>
                    <a:bodyPr/>
                    <a:lstStyle/>
                    <a:p>
                      <a:r>
                        <a:rPr lang="en-US" sz="1000"/>
                        <a:t>0</a:t>
                      </a:r>
                    </a:p>
                  </a:txBody>
                  <a:tcPr/>
                </a:tc>
                <a:extLst>
                  <a:ext uri="{0D108BD9-81ED-4DB2-BD59-A6C34878D82A}">
                    <a16:rowId xmlns:a16="http://schemas.microsoft.com/office/drawing/2014/main" val="737411449"/>
                  </a:ext>
                </a:extLst>
              </a:tr>
              <a:tr h="370840">
                <a:tc>
                  <a:txBody>
                    <a:bodyPr/>
                    <a:lstStyle/>
                    <a:p>
                      <a:r>
                        <a:rPr lang="en-US" sz="1000" b="1"/>
                        <a:t> @PHLYINS </a:t>
                      </a:r>
                      <a:r>
                        <a:rPr lang="en-US" sz="1000"/>
                        <a:t> was mentioned by </a:t>
                      </a:r>
                      <a:r>
                        <a:rPr lang="en-US" sz="1000" b="1"/>
                        <a:t> @Family_House - 2018-12-10 20:55:04 </a:t>
                      </a:r>
                      <a:r>
                        <a:rPr lang="en-US" sz="1000"/>
                        <a:t>
 Last week, our friends at @PHLYINS came in for a day of service! They baked some treats for our guests, helped hang… https://t.co/cx1ZdX65Lh</a:t>
                      </a:r>
                    </a:p>
                  </a:txBody>
                  <a:tcPr/>
                </a:tc>
                <a:tc>
                  <a:txBody>
                    <a:bodyPr/>
                    <a:lstStyle/>
                    <a:p>
                      <a:r>
                        <a:rPr lang="en-US" sz="1000"/>
                        <a:t>12/11/2018 15:55:57</a:t>
                      </a:r>
                    </a:p>
                  </a:txBody>
                  <a:tcPr/>
                </a:tc>
                <a:tc>
                  <a:txBody>
                    <a:bodyPr/>
                    <a:lstStyle/>
                    <a:p>
                      <a:r>
                        <a:rPr lang="en-US" sz="1000"/>
                        <a:t>0</a:t>
                      </a:r>
                    </a:p>
                  </a:txBody>
                  <a:tcPr/>
                </a:tc>
                <a:tc>
                  <a:txBody>
                    <a:bodyPr/>
                    <a:lstStyle/>
                    <a:p>
                      <a:r>
                        <a:rPr lang="en-US" sz="1000"/>
                        <a:t>0</a:t>
                      </a:r>
                    </a:p>
                  </a:txBody>
                  <a:tcPr/>
                </a:tc>
                <a:extLst>
                  <a:ext uri="{0D108BD9-81ED-4DB2-BD59-A6C34878D82A}">
                    <a16:rowId xmlns:a16="http://schemas.microsoft.com/office/drawing/2014/main" val="1016739938"/>
                  </a:ext>
                </a:extLst>
              </a:tr>
              <a:tr h="370840">
                <a:tc>
                  <a:txBody>
                    <a:bodyPr/>
                    <a:lstStyle/>
                    <a:p>
                      <a:r>
                        <a:rPr lang="en-US" sz="1000" b="1"/>
                        <a:t> @PHLYINS </a:t>
                      </a:r>
                      <a:r>
                        <a:rPr lang="en-US" sz="1000"/>
                        <a:t> was mentioned by </a:t>
                      </a:r>
                      <a:r>
                        <a:rPr lang="en-US" sz="1000" b="1"/>
                        <a:t> @ConvergenceEsq - 2018-12-12 17:20:32 </a:t>
                      </a:r>
                      <a:r>
                        <a:rPr lang="en-US" sz="1000"/>
                        <a:t>
 #Drones are aircraft too, rules @cacdcmecf, siding with @TokioMAmerica's @PHLYIns.
https://t.co/TV9rjTuU4c</a:t>
                      </a:r>
                    </a:p>
                  </a:txBody>
                  <a:tcPr/>
                </a:tc>
                <a:tc>
                  <a:txBody>
                    <a:bodyPr/>
                    <a:lstStyle/>
                    <a:p>
                      <a:r>
                        <a:rPr lang="en-US" sz="1000"/>
                        <a:t>n/a</a:t>
                      </a:r>
                    </a:p>
                  </a:txBody>
                  <a:tcPr/>
                </a:tc>
                <a:tc>
                  <a:txBody>
                    <a:bodyPr/>
                    <a:lstStyle/>
                    <a:p>
                      <a:r>
                        <a:rPr lang="en-US" sz="1000"/>
                        <a:t>0</a:t>
                      </a:r>
                    </a:p>
                  </a:txBody>
                  <a:tcPr/>
                </a:tc>
                <a:tc>
                  <a:txBody>
                    <a:bodyPr/>
                    <a:lstStyle/>
                    <a:p>
                      <a:r>
                        <a:rPr lang="en-US" sz="1000"/>
                        <a:t>0</a:t>
                      </a:r>
                    </a:p>
                  </a:txBody>
                  <a:tcPr/>
                </a:tc>
                <a:extLst>
                  <a:ext uri="{0D108BD9-81ED-4DB2-BD59-A6C34878D82A}">
                    <a16:rowId xmlns:a16="http://schemas.microsoft.com/office/drawing/2014/main" val="2033041871"/>
                  </a:ext>
                </a:extLst>
              </a:tr>
            </a:tbl>
          </a:graphicData>
        </a:graphic>
      </p:graphicFrame>
      <p:sp>
        <p:nvSpPr>
          <p:cNvPr id="4" name="Text Placeholder 3">
            <a:extLst>
              <a:ext uri="{FF2B5EF4-FFF2-40B4-BE49-F238E27FC236}">
                <a16:creationId xmlns:a16="http://schemas.microsoft.com/office/drawing/2014/main" id="{94616CD5-0EEC-47EC-8218-6F398BA2451F}"/>
              </a:ext>
            </a:extLst>
          </p:cNvPr>
          <p:cNvSpPr>
            <a:spLocks noGrp="1"/>
          </p:cNvSpPr>
          <p:nvPr>
            <p:ph type="body" sz="quarter" idx="14"/>
          </p:nvPr>
        </p:nvSpPr>
        <p:spPr/>
        <p:txBody>
          <a:bodyPr/>
          <a:lstStyle/>
          <a:p>
            <a:r>
              <a:rPr lang="en-US"/>
              <a:t>12/01/2018 - 12/31/2018</a:t>
            </a:r>
          </a:p>
        </p:txBody>
      </p:sp>
    </p:spTree>
    <p:extLst>
      <p:ext uri="{BB962C8B-B14F-4D97-AF65-F5344CB8AC3E}">
        <p14:creationId xmlns:p14="http://schemas.microsoft.com/office/powerpoint/2010/main" val="102717437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AE70295-F134-4436-9785-C40760DEF3B9}"/>
              </a:ext>
            </a:extLst>
          </p:cNvPr>
          <p:cNvSpPr>
            <a:spLocks noGrp="1"/>
          </p:cNvSpPr>
          <p:nvPr>
            <p:ph type="title"/>
          </p:nvPr>
        </p:nvSpPr>
        <p:spPr/>
        <p:txBody>
          <a:bodyPr/>
          <a:lstStyle/>
          <a:p>
            <a:r>
              <a:rPr lang="en-US"/>
              <a:t>Twitter Key Influencers | Philadelphia Insurance</a:t>
            </a:r>
          </a:p>
        </p:txBody>
      </p:sp>
      <p:graphicFrame>
        <p:nvGraphicFramePr>
          <p:cNvPr id="5" name="Table Placeholder 4">
            <a:extLst>
              <a:ext uri="{FF2B5EF4-FFF2-40B4-BE49-F238E27FC236}">
                <a16:creationId xmlns:a16="http://schemas.microsoft.com/office/drawing/2014/main" id="{E979189F-7BB5-4D27-80DF-D24D930F028E}"/>
              </a:ext>
            </a:extLst>
          </p:cNvPr>
          <p:cNvGraphicFramePr>
            <a:graphicFrameLocks noGrp="1"/>
          </p:cNvGraphicFramePr>
          <p:nvPr>
            <p:ph type="tbl" sz="quarter" idx="13"/>
            <p:extLst>
              <p:ext uri="{D42A27DB-BD31-4B8C-83A1-F6EECF244321}">
                <p14:modId xmlns:p14="http://schemas.microsoft.com/office/powerpoint/2010/main" val="5583268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1851504428"/>
                    </a:ext>
                  </a:extLst>
                </a:gridCol>
                <a:gridCol w="2468880">
                  <a:extLst>
                    <a:ext uri="{9D8B030D-6E8A-4147-A177-3AD203B41FA5}">
                      <a16:colId xmlns:a16="http://schemas.microsoft.com/office/drawing/2014/main" val="828101726"/>
                    </a:ext>
                  </a:extLst>
                </a:gridCol>
                <a:gridCol w="2468880">
                  <a:extLst>
                    <a:ext uri="{9D8B030D-6E8A-4147-A177-3AD203B41FA5}">
                      <a16:colId xmlns:a16="http://schemas.microsoft.com/office/drawing/2014/main" val="1195391404"/>
                    </a:ext>
                  </a:extLst>
                </a:gridCol>
              </a:tblGrid>
              <a:tr h="370840">
                <a:tc>
                  <a:txBody>
                    <a:bodyPr/>
                    <a:lstStyle/>
                    <a:p>
                      <a:r>
                        <a:rPr lang="en-US" sz="1000"/>
                        <a:t>Name</a:t>
                      </a:r>
                    </a:p>
                  </a:txBody>
                  <a:tcPr/>
                </a:tc>
                <a:tc>
                  <a:txBody>
                    <a:bodyPr/>
                    <a:lstStyle/>
                    <a:p>
                      <a:r>
                        <a:rPr lang="en-US" sz="1000"/>
                        <a:t>On Profiles</a:t>
                      </a:r>
                    </a:p>
                  </a:txBody>
                  <a:tcPr/>
                </a:tc>
                <a:tc>
                  <a:txBody>
                    <a:bodyPr/>
                    <a:lstStyle/>
                    <a:p>
                      <a:r>
                        <a:rPr lang="en-US" sz="1000"/>
                        <a:t>Mentions</a:t>
                      </a:r>
                    </a:p>
                  </a:txBody>
                  <a:tcPr/>
                </a:tc>
                <a:extLst>
                  <a:ext uri="{0D108BD9-81ED-4DB2-BD59-A6C34878D82A}">
                    <a16:rowId xmlns:a16="http://schemas.microsoft.com/office/drawing/2014/main" val="74651581"/>
                  </a:ext>
                </a:extLst>
              </a:tr>
              <a:tr h="370840">
                <a:tc>
                  <a:txBody>
                    <a:bodyPr/>
                    <a:lstStyle/>
                    <a:p>
                      <a:r>
                        <a:rPr lang="en-US" sz="1000" b="1"/>
                        <a:t>@MyHorizonIns</a:t>
                      </a:r>
                    </a:p>
                  </a:txBody>
                  <a:tcPr/>
                </a:tc>
                <a:tc>
                  <a:txBody>
                    <a:bodyPr/>
                    <a:lstStyle/>
                    <a:p>
                      <a:r>
                        <a:rPr lang="en-US" sz="1000"/>
                        <a:t>@PHLYINS (62)</a:t>
                      </a:r>
                    </a:p>
                  </a:txBody>
                  <a:tcPr/>
                </a:tc>
                <a:tc>
                  <a:txBody>
                    <a:bodyPr/>
                    <a:lstStyle/>
                    <a:p>
                      <a:r>
                        <a:rPr lang="en-US" sz="1000"/>
                        <a:t>62</a:t>
                      </a:r>
                    </a:p>
                  </a:txBody>
                  <a:tcPr/>
                </a:tc>
                <a:extLst>
                  <a:ext uri="{0D108BD9-81ED-4DB2-BD59-A6C34878D82A}">
                    <a16:rowId xmlns:a16="http://schemas.microsoft.com/office/drawing/2014/main" val="2266662167"/>
                  </a:ext>
                </a:extLst>
              </a:tr>
              <a:tr h="370840">
                <a:tc>
                  <a:txBody>
                    <a:bodyPr/>
                    <a:lstStyle/>
                    <a:p>
                      <a:r>
                        <a:rPr lang="en-US" sz="1000" b="1"/>
                        <a:t>@MargueriteTort</a:t>
                      </a:r>
                    </a:p>
                  </a:txBody>
                  <a:tcPr/>
                </a:tc>
                <a:tc>
                  <a:txBody>
                    <a:bodyPr/>
                    <a:lstStyle/>
                    <a:p>
                      <a:r>
                        <a:rPr lang="en-US" sz="1000"/>
                        <a:t>@PHLYINS (52)</a:t>
                      </a:r>
                    </a:p>
                  </a:txBody>
                  <a:tcPr/>
                </a:tc>
                <a:tc>
                  <a:txBody>
                    <a:bodyPr/>
                    <a:lstStyle/>
                    <a:p>
                      <a:r>
                        <a:rPr lang="en-US" sz="1000"/>
                        <a:t>52</a:t>
                      </a:r>
                    </a:p>
                  </a:txBody>
                  <a:tcPr/>
                </a:tc>
                <a:extLst>
                  <a:ext uri="{0D108BD9-81ED-4DB2-BD59-A6C34878D82A}">
                    <a16:rowId xmlns:a16="http://schemas.microsoft.com/office/drawing/2014/main" val="2940841700"/>
                  </a:ext>
                </a:extLst>
              </a:tr>
              <a:tr h="370840">
                <a:tc>
                  <a:txBody>
                    <a:bodyPr/>
                    <a:lstStyle/>
                    <a:p>
                      <a:r>
                        <a:rPr lang="en-US" sz="1000" b="1"/>
                        <a:t>@SilversSteve</a:t>
                      </a:r>
                    </a:p>
                  </a:txBody>
                  <a:tcPr/>
                </a:tc>
                <a:tc>
                  <a:txBody>
                    <a:bodyPr/>
                    <a:lstStyle/>
                    <a:p>
                      <a:r>
                        <a:rPr lang="en-US" sz="1000"/>
                        <a:t>@PHLYINS (48)</a:t>
                      </a:r>
                    </a:p>
                  </a:txBody>
                  <a:tcPr/>
                </a:tc>
                <a:tc>
                  <a:txBody>
                    <a:bodyPr/>
                    <a:lstStyle/>
                    <a:p>
                      <a:r>
                        <a:rPr lang="en-US" sz="1000"/>
                        <a:t>48</a:t>
                      </a:r>
                    </a:p>
                  </a:txBody>
                  <a:tcPr/>
                </a:tc>
                <a:extLst>
                  <a:ext uri="{0D108BD9-81ED-4DB2-BD59-A6C34878D82A}">
                    <a16:rowId xmlns:a16="http://schemas.microsoft.com/office/drawing/2014/main" val="743843678"/>
                  </a:ext>
                </a:extLst>
              </a:tr>
              <a:tr h="370840">
                <a:tc>
                  <a:txBody>
                    <a:bodyPr/>
                    <a:lstStyle/>
                    <a:p>
                      <a:r>
                        <a:rPr lang="en-US" sz="1000" b="1"/>
                        <a:t>@Regore2</a:t>
                      </a:r>
                    </a:p>
                  </a:txBody>
                  <a:tcPr/>
                </a:tc>
                <a:tc>
                  <a:txBody>
                    <a:bodyPr/>
                    <a:lstStyle/>
                    <a:p>
                      <a:r>
                        <a:rPr lang="en-US" sz="1000"/>
                        <a:t>@PHLYINS (43)</a:t>
                      </a:r>
                    </a:p>
                  </a:txBody>
                  <a:tcPr/>
                </a:tc>
                <a:tc>
                  <a:txBody>
                    <a:bodyPr/>
                    <a:lstStyle/>
                    <a:p>
                      <a:r>
                        <a:rPr lang="en-US" sz="1000"/>
                        <a:t>43</a:t>
                      </a:r>
                    </a:p>
                  </a:txBody>
                  <a:tcPr/>
                </a:tc>
                <a:extLst>
                  <a:ext uri="{0D108BD9-81ED-4DB2-BD59-A6C34878D82A}">
                    <a16:rowId xmlns:a16="http://schemas.microsoft.com/office/drawing/2014/main" val="3441777260"/>
                  </a:ext>
                </a:extLst>
              </a:tr>
              <a:tr h="370840">
                <a:tc>
                  <a:txBody>
                    <a:bodyPr/>
                    <a:lstStyle/>
                    <a:p>
                      <a:r>
                        <a:rPr lang="en-US" sz="1000" b="1"/>
                        <a:t>@JSMBrokerage</a:t>
                      </a:r>
                    </a:p>
                  </a:txBody>
                  <a:tcPr/>
                </a:tc>
                <a:tc>
                  <a:txBody>
                    <a:bodyPr/>
                    <a:lstStyle/>
                    <a:p>
                      <a:r>
                        <a:rPr lang="en-US" sz="1000"/>
                        <a:t>@PHLYINS (30)</a:t>
                      </a:r>
                    </a:p>
                  </a:txBody>
                  <a:tcPr/>
                </a:tc>
                <a:tc>
                  <a:txBody>
                    <a:bodyPr/>
                    <a:lstStyle/>
                    <a:p>
                      <a:r>
                        <a:rPr lang="en-US" sz="1000"/>
                        <a:t>30</a:t>
                      </a:r>
                    </a:p>
                  </a:txBody>
                  <a:tcPr/>
                </a:tc>
                <a:extLst>
                  <a:ext uri="{0D108BD9-81ED-4DB2-BD59-A6C34878D82A}">
                    <a16:rowId xmlns:a16="http://schemas.microsoft.com/office/drawing/2014/main" val="4135440220"/>
                  </a:ext>
                </a:extLst>
              </a:tr>
              <a:tr h="370840">
                <a:tc>
                  <a:txBody>
                    <a:bodyPr/>
                    <a:lstStyle/>
                    <a:p>
                      <a:r>
                        <a:rPr lang="en-US" sz="1000" b="1"/>
                        <a:t>@EaglesCommunity</a:t>
                      </a:r>
                    </a:p>
                  </a:txBody>
                  <a:tcPr/>
                </a:tc>
                <a:tc>
                  <a:txBody>
                    <a:bodyPr/>
                    <a:lstStyle/>
                    <a:p>
                      <a:r>
                        <a:rPr lang="en-US" sz="1000"/>
                        <a:t>@PHLYINS (30)</a:t>
                      </a:r>
                    </a:p>
                  </a:txBody>
                  <a:tcPr/>
                </a:tc>
                <a:tc>
                  <a:txBody>
                    <a:bodyPr/>
                    <a:lstStyle/>
                    <a:p>
                      <a:r>
                        <a:rPr lang="en-US" sz="1000"/>
                        <a:t>30</a:t>
                      </a:r>
                    </a:p>
                  </a:txBody>
                  <a:tcPr/>
                </a:tc>
                <a:extLst>
                  <a:ext uri="{0D108BD9-81ED-4DB2-BD59-A6C34878D82A}">
                    <a16:rowId xmlns:a16="http://schemas.microsoft.com/office/drawing/2014/main" val="128380568"/>
                  </a:ext>
                </a:extLst>
              </a:tr>
              <a:tr h="370840">
                <a:tc>
                  <a:txBody>
                    <a:bodyPr/>
                    <a:lstStyle/>
                    <a:p>
                      <a:r>
                        <a:rPr lang="en-US" sz="1000" b="1"/>
                        <a:t>@Bill_Procopio</a:t>
                      </a:r>
                    </a:p>
                  </a:txBody>
                  <a:tcPr/>
                </a:tc>
                <a:tc>
                  <a:txBody>
                    <a:bodyPr/>
                    <a:lstStyle/>
                    <a:p>
                      <a:r>
                        <a:rPr lang="en-US" sz="1000"/>
                        <a:t>@PHLYINS (30)</a:t>
                      </a:r>
                    </a:p>
                  </a:txBody>
                  <a:tcPr/>
                </a:tc>
                <a:tc>
                  <a:txBody>
                    <a:bodyPr/>
                    <a:lstStyle/>
                    <a:p>
                      <a:r>
                        <a:rPr lang="en-US" sz="1000"/>
                        <a:t>30</a:t>
                      </a:r>
                    </a:p>
                  </a:txBody>
                  <a:tcPr/>
                </a:tc>
                <a:extLst>
                  <a:ext uri="{0D108BD9-81ED-4DB2-BD59-A6C34878D82A}">
                    <a16:rowId xmlns:a16="http://schemas.microsoft.com/office/drawing/2014/main" val="1918995533"/>
                  </a:ext>
                </a:extLst>
              </a:tr>
              <a:tr h="370840">
                <a:tc>
                  <a:txBody>
                    <a:bodyPr/>
                    <a:lstStyle/>
                    <a:p>
                      <a:r>
                        <a:rPr lang="en-US" sz="1000" b="1"/>
                        <a:t>@GammaIotaSigma</a:t>
                      </a:r>
                    </a:p>
                  </a:txBody>
                  <a:tcPr/>
                </a:tc>
                <a:tc>
                  <a:txBody>
                    <a:bodyPr/>
                    <a:lstStyle/>
                    <a:p>
                      <a:r>
                        <a:rPr lang="en-US" sz="1000"/>
                        <a:t>@PHLYINS (13)</a:t>
                      </a:r>
                    </a:p>
                  </a:txBody>
                  <a:tcPr/>
                </a:tc>
                <a:tc>
                  <a:txBody>
                    <a:bodyPr/>
                    <a:lstStyle/>
                    <a:p>
                      <a:r>
                        <a:rPr lang="en-US" sz="1000"/>
                        <a:t>13</a:t>
                      </a:r>
                    </a:p>
                  </a:txBody>
                  <a:tcPr/>
                </a:tc>
                <a:extLst>
                  <a:ext uri="{0D108BD9-81ED-4DB2-BD59-A6C34878D82A}">
                    <a16:rowId xmlns:a16="http://schemas.microsoft.com/office/drawing/2014/main" val="1756457715"/>
                  </a:ext>
                </a:extLst>
              </a:tr>
              <a:tr h="370840">
                <a:tc>
                  <a:txBody>
                    <a:bodyPr/>
                    <a:lstStyle/>
                    <a:p>
                      <a:r>
                        <a:rPr lang="en-US" sz="1000" b="1"/>
                        <a:t>@Kevin_Insures</a:t>
                      </a:r>
                    </a:p>
                  </a:txBody>
                  <a:tcPr/>
                </a:tc>
                <a:tc>
                  <a:txBody>
                    <a:bodyPr/>
                    <a:lstStyle/>
                    <a:p>
                      <a:r>
                        <a:rPr lang="en-US" sz="1000"/>
                        <a:t>@PHLYINS (11)</a:t>
                      </a:r>
                    </a:p>
                  </a:txBody>
                  <a:tcPr/>
                </a:tc>
                <a:tc>
                  <a:txBody>
                    <a:bodyPr/>
                    <a:lstStyle/>
                    <a:p>
                      <a:r>
                        <a:rPr lang="en-US" sz="1000"/>
                        <a:t>11</a:t>
                      </a:r>
                    </a:p>
                  </a:txBody>
                  <a:tcPr/>
                </a:tc>
                <a:extLst>
                  <a:ext uri="{0D108BD9-81ED-4DB2-BD59-A6C34878D82A}">
                    <a16:rowId xmlns:a16="http://schemas.microsoft.com/office/drawing/2014/main" val="1467054883"/>
                  </a:ext>
                </a:extLst>
              </a:tr>
              <a:tr h="370840">
                <a:tc>
                  <a:txBody>
                    <a:bodyPr/>
                    <a:lstStyle/>
                    <a:p>
                      <a:r>
                        <a:rPr lang="en-US" sz="1000" b="1"/>
                        <a:t>@BestBuddiesPA</a:t>
                      </a:r>
                    </a:p>
                  </a:txBody>
                  <a:tcPr/>
                </a:tc>
                <a:tc>
                  <a:txBody>
                    <a:bodyPr/>
                    <a:lstStyle/>
                    <a:p>
                      <a:r>
                        <a:rPr lang="en-US" sz="1000"/>
                        <a:t>@PHLYINS (10)</a:t>
                      </a:r>
                    </a:p>
                  </a:txBody>
                  <a:tcPr/>
                </a:tc>
                <a:tc>
                  <a:txBody>
                    <a:bodyPr/>
                    <a:lstStyle/>
                    <a:p>
                      <a:r>
                        <a:rPr lang="en-US" sz="1000"/>
                        <a:t>10</a:t>
                      </a:r>
                    </a:p>
                  </a:txBody>
                  <a:tcPr/>
                </a:tc>
                <a:extLst>
                  <a:ext uri="{0D108BD9-81ED-4DB2-BD59-A6C34878D82A}">
                    <a16:rowId xmlns:a16="http://schemas.microsoft.com/office/drawing/2014/main" val="1011760119"/>
                  </a:ext>
                </a:extLst>
              </a:tr>
            </a:tbl>
          </a:graphicData>
        </a:graphic>
      </p:graphicFrame>
      <p:sp>
        <p:nvSpPr>
          <p:cNvPr id="4" name="Text Placeholder 3">
            <a:extLst>
              <a:ext uri="{FF2B5EF4-FFF2-40B4-BE49-F238E27FC236}">
                <a16:creationId xmlns:a16="http://schemas.microsoft.com/office/drawing/2014/main" id="{C8710A84-81B0-45BC-A5BB-4C2EDC12ABBD}"/>
              </a:ext>
            </a:extLst>
          </p:cNvPr>
          <p:cNvSpPr>
            <a:spLocks noGrp="1"/>
          </p:cNvSpPr>
          <p:nvPr>
            <p:ph type="body" sz="quarter" idx="14"/>
          </p:nvPr>
        </p:nvSpPr>
        <p:spPr/>
        <p:txBody>
          <a:bodyPr/>
          <a:lstStyle/>
          <a:p>
            <a:r>
              <a:rPr lang="en-US"/>
              <a:t>01/01/2018 - 12/31/2018</a:t>
            </a:r>
          </a:p>
        </p:txBody>
      </p:sp>
    </p:spTree>
    <p:extLst>
      <p:ext uri="{BB962C8B-B14F-4D97-AF65-F5344CB8AC3E}">
        <p14:creationId xmlns:p14="http://schemas.microsoft.com/office/powerpoint/2010/main" val="108838208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325B51-F2A1-42BA-A0CD-C1F8BB55EC57}"/>
              </a:ext>
            </a:extLst>
          </p:cNvPr>
          <p:cNvSpPr>
            <a:spLocks noGrp="1"/>
          </p:cNvSpPr>
          <p:nvPr>
            <p:ph type="title"/>
          </p:nvPr>
        </p:nvSpPr>
        <p:spPr/>
        <p:txBody>
          <a:bodyPr/>
          <a:lstStyle/>
          <a:p>
            <a:r>
              <a:rPr lang="en-US"/>
              <a:t>Twitter Own and Retweeted Tweets Table | Philadelphia Insurance</a:t>
            </a:r>
          </a:p>
        </p:txBody>
      </p:sp>
      <p:graphicFrame>
        <p:nvGraphicFramePr>
          <p:cNvPr id="5" name="Table Placeholder 4">
            <a:extLst>
              <a:ext uri="{FF2B5EF4-FFF2-40B4-BE49-F238E27FC236}">
                <a16:creationId xmlns:a16="http://schemas.microsoft.com/office/drawing/2014/main" id="{EFCD61CE-ACD8-427B-87B3-D128D9F1E673}"/>
              </a:ext>
            </a:extLst>
          </p:cNvPr>
          <p:cNvGraphicFramePr>
            <a:graphicFrameLocks noGrp="1"/>
          </p:cNvGraphicFramePr>
          <p:nvPr>
            <p:ph type="tbl" sz="quarter" idx="13"/>
            <p:extLst>
              <p:ext uri="{D42A27DB-BD31-4B8C-83A1-F6EECF244321}">
                <p14:modId xmlns:p14="http://schemas.microsoft.com/office/powerpoint/2010/main" val="141073021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2917224267"/>
                    </a:ext>
                  </a:extLst>
                </a:gridCol>
                <a:gridCol w="822960">
                  <a:extLst>
                    <a:ext uri="{9D8B030D-6E8A-4147-A177-3AD203B41FA5}">
                      <a16:colId xmlns:a16="http://schemas.microsoft.com/office/drawing/2014/main" val="4083220120"/>
                    </a:ext>
                  </a:extLst>
                </a:gridCol>
                <a:gridCol w="822960">
                  <a:extLst>
                    <a:ext uri="{9D8B030D-6E8A-4147-A177-3AD203B41FA5}">
                      <a16:colId xmlns:a16="http://schemas.microsoft.com/office/drawing/2014/main" val="467655725"/>
                    </a:ext>
                  </a:extLst>
                </a:gridCol>
                <a:gridCol w="822960">
                  <a:extLst>
                    <a:ext uri="{9D8B030D-6E8A-4147-A177-3AD203B41FA5}">
                      <a16:colId xmlns:a16="http://schemas.microsoft.com/office/drawing/2014/main" val="547255944"/>
                    </a:ext>
                  </a:extLst>
                </a:gridCol>
                <a:gridCol w="822960">
                  <a:extLst>
                    <a:ext uri="{9D8B030D-6E8A-4147-A177-3AD203B41FA5}">
                      <a16:colId xmlns:a16="http://schemas.microsoft.com/office/drawing/2014/main" val="1205975328"/>
                    </a:ext>
                  </a:extLst>
                </a:gridCol>
                <a:gridCol w="822960">
                  <a:extLst>
                    <a:ext uri="{9D8B030D-6E8A-4147-A177-3AD203B41FA5}">
                      <a16:colId xmlns:a16="http://schemas.microsoft.com/office/drawing/2014/main" val="2454630651"/>
                    </a:ext>
                  </a:extLst>
                </a:gridCol>
              </a:tblGrid>
              <a:tr h="370840">
                <a:tc>
                  <a:txBody>
                    <a:bodyPr/>
                    <a:lstStyle/>
                    <a:p>
                      <a:r>
                        <a:rPr lang="en-US" sz="1000"/>
                        <a:t>Tweet</a:t>
                      </a:r>
                    </a:p>
                  </a:txBody>
                  <a:tcPr/>
                </a:tc>
                <a:tc>
                  <a:txBody>
                    <a:bodyPr/>
                    <a:lstStyle/>
                    <a:p>
                      <a:r>
                        <a:rPr lang="en-US" sz="1000"/>
                        <a:t>Retweeted Tweet?</a:t>
                      </a:r>
                    </a:p>
                  </a:txBody>
                  <a:tcPr/>
                </a:tc>
                <a:tc>
                  <a:txBody>
                    <a:bodyPr/>
                    <a:lstStyle/>
                    <a:p>
                      <a:r>
                        <a:rPr lang="en-US" sz="1000"/>
                        <a:t>Retweets</a:t>
                      </a:r>
                    </a:p>
                  </a:txBody>
                  <a:tcPr/>
                </a:tc>
                <a:tc>
                  <a:txBody>
                    <a:bodyPr/>
                    <a:lstStyle/>
                    <a:p>
                      <a:r>
                        <a:rPr lang="en-US" sz="1000"/>
                        <a:t>Likes</a:t>
                      </a:r>
                    </a:p>
                  </a:txBody>
                  <a:tcPr/>
                </a:tc>
                <a:tc>
                  <a:txBody>
                    <a:bodyPr/>
                    <a:lstStyle/>
                    <a:p>
                      <a:r>
                        <a:rPr lang="en-US" sz="1000"/>
                        <a:t>Replies</a:t>
                      </a:r>
                    </a:p>
                  </a:txBody>
                  <a:tcPr/>
                </a:tc>
                <a:tc>
                  <a:txBody>
                    <a:bodyPr/>
                    <a:lstStyle/>
                    <a:p>
                      <a:r>
                        <a:rPr lang="en-US" sz="1000"/>
                        <a:t>I-Rate</a:t>
                      </a:r>
                    </a:p>
                  </a:txBody>
                  <a:tcPr/>
                </a:tc>
                <a:extLst>
                  <a:ext uri="{0D108BD9-81ED-4DB2-BD59-A6C34878D82A}">
                    <a16:rowId xmlns:a16="http://schemas.microsoft.com/office/drawing/2014/main" val="1900619548"/>
                  </a:ext>
                </a:extLst>
              </a:tr>
              <a:tr h="370840">
                <a:tc>
                  <a:txBody>
                    <a:bodyPr/>
                    <a:lstStyle/>
                    <a:p>
                      <a:r>
                        <a:rPr lang="en-US" sz="1000" b="1"/>
                        <a:t> @PHLYINS - 2018-12-12 12:35:12 </a:t>
                      </a:r>
                      <a:r>
                        <a:rPr lang="en-US" sz="1000"/>
                        <a:t>
  #TEAMPHLY spread holiday cheer at @Family_House, a non-profit that provides temporary, affordable lodging &amp;amp; supportive services for transplant patients who travel to #Philadelphia for care. Home Office employees helped bake, clean, &amp;amp; decorate the house for the holidays! #giveback https://t.co/EhI9EGIyBW</a:t>
                      </a:r>
                    </a:p>
                  </a:txBody>
                  <a:tcPr/>
                </a:tc>
                <a:tc>
                  <a:txBody>
                    <a:bodyPr/>
                    <a:lstStyle/>
                    <a:p>
                      <a:r>
                        <a:rPr lang="en-US" sz="1000"/>
                        <a:t>No</a:t>
                      </a:r>
                    </a:p>
                  </a:txBody>
                  <a:tcPr/>
                </a:tc>
                <a:tc>
                  <a:txBody>
                    <a:bodyPr/>
                    <a:lstStyle/>
                    <a:p>
                      <a:r>
                        <a:rPr lang="en-US" sz="1000"/>
                        <a:t>2</a:t>
                      </a:r>
                    </a:p>
                  </a:txBody>
                  <a:tcPr/>
                </a:tc>
                <a:tc>
                  <a:txBody>
                    <a:bodyPr/>
                    <a:lstStyle/>
                    <a:p>
                      <a:r>
                        <a:rPr lang="en-US" sz="1000"/>
                        <a:t>6</a:t>
                      </a:r>
                    </a:p>
                  </a:txBody>
                  <a:tcPr/>
                </a:tc>
                <a:tc>
                  <a:txBody>
                    <a:bodyPr/>
                    <a:lstStyle/>
                    <a:p>
                      <a:r>
                        <a:rPr lang="en-US" sz="1000"/>
                        <a:t>0</a:t>
                      </a:r>
                    </a:p>
                  </a:txBody>
                  <a:tcPr/>
                </a:tc>
                <a:tc>
                  <a:txBody>
                    <a:bodyPr/>
                    <a:lstStyle/>
                    <a:p>
                      <a:r>
                        <a:rPr lang="en-US" sz="1000"/>
                        <a:t>0.2572 %</a:t>
                      </a:r>
                    </a:p>
                  </a:txBody>
                  <a:tcPr/>
                </a:tc>
                <a:extLst>
                  <a:ext uri="{0D108BD9-81ED-4DB2-BD59-A6C34878D82A}">
                    <a16:rowId xmlns:a16="http://schemas.microsoft.com/office/drawing/2014/main" val="1837436289"/>
                  </a:ext>
                </a:extLst>
              </a:tr>
              <a:tr h="370840">
                <a:tc>
                  <a:txBody>
                    <a:bodyPr/>
                    <a:lstStyle/>
                    <a:p>
                      <a:r>
                        <a:rPr lang="en-US" sz="1000" b="1"/>
                        <a:t> @PHLYINS - 2018-12-27 14:15:17 </a:t>
                      </a:r>
                      <a:r>
                        <a:rPr lang="en-US" sz="1000"/>
                        <a:t>
  Is it your #NewYearsResolution to land a #newjob? The start of a new year is the perfect time to make a change! At PHLY, we believe when choosing a #job, culture matters. Here's a look at why Zack Skog, who works in our Marketing Dept, loves being on #TEAMPHLY. https://t.co/S7AhrYsrcV</a:t>
                      </a:r>
                    </a:p>
                  </a:txBody>
                  <a:tcPr/>
                </a:tc>
                <a:tc>
                  <a:txBody>
                    <a:bodyPr/>
                    <a:lstStyle/>
                    <a:p>
                      <a:r>
                        <a:rPr lang="en-US" sz="1000"/>
                        <a:t>No</a:t>
                      </a:r>
                    </a:p>
                  </a:txBody>
                  <a:tcPr/>
                </a:tc>
                <a:tc>
                  <a:txBody>
                    <a:bodyPr/>
                    <a:lstStyle/>
                    <a:p>
                      <a:r>
                        <a:rPr lang="en-US" sz="1000"/>
                        <a:t>1</a:t>
                      </a:r>
                    </a:p>
                  </a:txBody>
                  <a:tcPr/>
                </a:tc>
                <a:tc>
                  <a:txBody>
                    <a:bodyPr/>
                    <a:lstStyle/>
                    <a:p>
                      <a:r>
                        <a:rPr lang="en-US" sz="1000"/>
                        <a:t>7</a:t>
                      </a:r>
                    </a:p>
                  </a:txBody>
                  <a:tcPr/>
                </a:tc>
                <a:tc>
                  <a:txBody>
                    <a:bodyPr/>
                    <a:lstStyle/>
                    <a:p>
                      <a:r>
                        <a:rPr lang="en-US" sz="1000"/>
                        <a:t>0</a:t>
                      </a:r>
                    </a:p>
                  </a:txBody>
                  <a:tcPr/>
                </a:tc>
                <a:tc>
                  <a:txBody>
                    <a:bodyPr/>
                    <a:lstStyle/>
                    <a:p>
                      <a:r>
                        <a:rPr lang="en-US" sz="1000"/>
                        <a:t>0.2566 %</a:t>
                      </a:r>
                    </a:p>
                  </a:txBody>
                  <a:tcPr/>
                </a:tc>
                <a:extLst>
                  <a:ext uri="{0D108BD9-81ED-4DB2-BD59-A6C34878D82A}">
                    <a16:rowId xmlns:a16="http://schemas.microsoft.com/office/drawing/2014/main" val="1986999680"/>
                  </a:ext>
                </a:extLst>
              </a:tr>
              <a:tr h="370840">
                <a:tc>
                  <a:txBody>
                    <a:bodyPr/>
                    <a:lstStyle/>
                    <a:p>
                      <a:r>
                        <a:rPr lang="en-US" sz="1000" b="1"/>
                        <a:t> @PHLYINS - 2018-12-11 09:56:06 </a:t>
                      </a:r>
                      <a:r>
                        <a:rPr lang="en-US" sz="1000"/>
                        <a:t>
  It was a busy day for PHLY employees at @sharefoodphilly, a non-profit dedicated to reducing regional #hunger by providing affordable food. Our #Underwriting team volunteered to pack 675 boxes of food &amp;amp; load 10 trucks for distribution to food pantries in #Philadelphia. #TEAMPHLY https://t.co/Wab7tB1Ptd</a:t>
                      </a:r>
                    </a:p>
                  </a:txBody>
                  <a:tcPr/>
                </a:tc>
                <a:tc>
                  <a:txBody>
                    <a:bodyPr/>
                    <a:lstStyle/>
                    <a:p>
                      <a:r>
                        <a:rPr lang="en-US" sz="1000"/>
                        <a:t>No</a:t>
                      </a:r>
                    </a:p>
                  </a:txBody>
                  <a:tcPr/>
                </a:tc>
                <a:tc>
                  <a:txBody>
                    <a:bodyPr/>
                    <a:lstStyle/>
                    <a:p>
                      <a:r>
                        <a:rPr lang="en-US" sz="1000"/>
                        <a:t>0</a:t>
                      </a:r>
                    </a:p>
                  </a:txBody>
                  <a:tcPr/>
                </a:tc>
                <a:tc>
                  <a:txBody>
                    <a:bodyPr/>
                    <a:lstStyle/>
                    <a:p>
                      <a:r>
                        <a:rPr lang="en-US" sz="1000"/>
                        <a:t>7</a:t>
                      </a:r>
                    </a:p>
                  </a:txBody>
                  <a:tcPr/>
                </a:tc>
                <a:tc>
                  <a:txBody>
                    <a:bodyPr/>
                    <a:lstStyle/>
                    <a:p>
                      <a:r>
                        <a:rPr lang="en-US" sz="1000"/>
                        <a:t>0</a:t>
                      </a:r>
                    </a:p>
                  </a:txBody>
                  <a:tcPr/>
                </a:tc>
                <a:tc>
                  <a:txBody>
                    <a:bodyPr/>
                    <a:lstStyle/>
                    <a:p>
                      <a:r>
                        <a:rPr lang="en-US" sz="1000"/>
                        <a:t>0.2250 %</a:t>
                      </a:r>
                    </a:p>
                  </a:txBody>
                  <a:tcPr/>
                </a:tc>
                <a:extLst>
                  <a:ext uri="{0D108BD9-81ED-4DB2-BD59-A6C34878D82A}">
                    <a16:rowId xmlns:a16="http://schemas.microsoft.com/office/drawing/2014/main" val="2571825256"/>
                  </a:ext>
                </a:extLst>
              </a:tr>
              <a:tr h="370840">
                <a:tc>
                  <a:txBody>
                    <a:bodyPr/>
                    <a:lstStyle/>
                    <a:p>
                      <a:r>
                        <a:rPr lang="en-US" sz="1000" b="1"/>
                        <a:t> @PHLYINS - 2018-12-13 14:25:09 </a:t>
                      </a:r>
                      <a:r>
                        <a:rPr lang="en-US" sz="1000"/>
                        <a:t>
  #TEAMPHLY volunteered as personal shoppers at @StoretoDoorPDX, a non-profit that provides affordable grocery shopping &amp;amp; delivery service for #Portland area seniors &amp;amp; people with disabilities. PHLY employees joined other #volunteers &amp;amp; filled grocery carts for 220 homebound people! https://t.co/Z6ZGq6vswP</a:t>
                      </a:r>
                    </a:p>
                  </a:txBody>
                  <a:tcPr/>
                </a:tc>
                <a:tc>
                  <a:txBody>
                    <a:bodyPr/>
                    <a:lstStyle/>
                    <a:p>
                      <a:r>
                        <a:rPr lang="en-US" sz="1000"/>
                        <a:t>No</a:t>
                      </a:r>
                    </a:p>
                  </a:txBody>
                  <a:tcPr/>
                </a:tc>
                <a:tc>
                  <a:txBody>
                    <a:bodyPr/>
                    <a:lstStyle/>
                    <a:p>
                      <a:r>
                        <a:rPr lang="en-US" sz="1000"/>
                        <a:t>0</a:t>
                      </a:r>
                    </a:p>
                  </a:txBody>
                  <a:tcPr/>
                </a:tc>
                <a:tc>
                  <a:txBody>
                    <a:bodyPr/>
                    <a:lstStyle/>
                    <a:p>
                      <a:r>
                        <a:rPr lang="en-US" sz="1000"/>
                        <a:t>5</a:t>
                      </a:r>
                    </a:p>
                  </a:txBody>
                  <a:tcPr/>
                </a:tc>
                <a:tc>
                  <a:txBody>
                    <a:bodyPr/>
                    <a:lstStyle/>
                    <a:p>
                      <a:r>
                        <a:rPr lang="en-US" sz="1000"/>
                        <a:t>0</a:t>
                      </a:r>
                    </a:p>
                  </a:txBody>
                  <a:tcPr/>
                </a:tc>
                <a:tc>
                  <a:txBody>
                    <a:bodyPr/>
                    <a:lstStyle/>
                    <a:p>
                      <a:r>
                        <a:rPr lang="en-US" sz="1000"/>
                        <a:t>0.1607 %</a:t>
                      </a:r>
                    </a:p>
                  </a:txBody>
                  <a:tcPr/>
                </a:tc>
                <a:extLst>
                  <a:ext uri="{0D108BD9-81ED-4DB2-BD59-A6C34878D82A}">
                    <a16:rowId xmlns:a16="http://schemas.microsoft.com/office/drawing/2014/main" val="2382440199"/>
                  </a:ext>
                </a:extLst>
              </a:tr>
              <a:tr h="370840">
                <a:tc>
                  <a:txBody>
                    <a:bodyPr/>
                    <a:lstStyle/>
                    <a:p>
                      <a:r>
                        <a:rPr lang="en-US" sz="1000" b="1"/>
                        <a:t> @PHLYINS - 2018-12-17 16:15:09 </a:t>
                      </a:r>
                      <a:r>
                        <a:rPr lang="en-US" sz="1000"/>
                        <a:t>
  It’s the happiest day of the year for the winners of the @CSFPhiladelphia lottery! #TEAMPHLY joined CSFP staff &amp;amp; volunteers to help call the winners of their Lottery Day to share exciting news with families of their opportunity to receive partial scholarships for their children. https://t.co/YbNYu9jEZ9</a:t>
                      </a:r>
                    </a:p>
                  </a:txBody>
                  <a:tcPr/>
                </a:tc>
                <a:tc>
                  <a:txBody>
                    <a:bodyPr/>
                    <a:lstStyle/>
                    <a:p>
                      <a:r>
                        <a:rPr lang="en-US" sz="1000"/>
                        <a:t>No</a:t>
                      </a:r>
                    </a:p>
                  </a:txBody>
                  <a:tcPr/>
                </a:tc>
                <a:tc>
                  <a:txBody>
                    <a:bodyPr/>
                    <a:lstStyle/>
                    <a:p>
                      <a:r>
                        <a:rPr lang="en-US" sz="1000"/>
                        <a:t>0</a:t>
                      </a:r>
                    </a:p>
                  </a:txBody>
                  <a:tcPr/>
                </a:tc>
                <a:tc>
                  <a:txBody>
                    <a:bodyPr/>
                    <a:lstStyle/>
                    <a:p>
                      <a:r>
                        <a:rPr lang="en-US" sz="1000"/>
                        <a:t>5</a:t>
                      </a:r>
                    </a:p>
                  </a:txBody>
                  <a:tcPr/>
                </a:tc>
                <a:tc>
                  <a:txBody>
                    <a:bodyPr/>
                    <a:lstStyle/>
                    <a:p>
                      <a:r>
                        <a:rPr lang="en-US" sz="1000"/>
                        <a:t>0</a:t>
                      </a:r>
                    </a:p>
                  </a:txBody>
                  <a:tcPr/>
                </a:tc>
                <a:tc>
                  <a:txBody>
                    <a:bodyPr/>
                    <a:lstStyle/>
                    <a:p>
                      <a:r>
                        <a:rPr lang="en-US" sz="1000"/>
                        <a:t>0.1606 %</a:t>
                      </a:r>
                    </a:p>
                  </a:txBody>
                  <a:tcPr/>
                </a:tc>
                <a:extLst>
                  <a:ext uri="{0D108BD9-81ED-4DB2-BD59-A6C34878D82A}">
                    <a16:rowId xmlns:a16="http://schemas.microsoft.com/office/drawing/2014/main" val="4004806407"/>
                  </a:ext>
                </a:extLst>
              </a:tr>
            </a:tbl>
          </a:graphicData>
        </a:graphic>
      </p:graphicFrame>
      <p:sp>
        <p:nvSpPr>
          <p:cNvPr id="4" name="Text Placeholder 3">
            <a:extLst>
              <a:ext uri="{FF2B5EF4-FFF2-40B4-BE49-F238E27FC236}">
                <a16:creationId xmlns:a16="http://schemas.microsoft.com/office/drawing/2014/main" id="{490D9354-DFD6-4DB5-88E8-3A37735DA472}"/>
              </a:ext>
            </a:extLst>
          </p:cNvPr>
          <p:cNvSpPr>
            <a:spLocks noGrp="1"/>
          </p:cNvSpPr>
          <p:nvPr>
            <p:ph type="body" sz="quarter" idx="14"/>
          </p:nvPr>
        </p:nvSpPr>
        <p:spPr/>
        <p:txBody>
          <a:bodyPr/>
          <a:lstStyle/>
          <a:p>
            <a:r>
              <a:rPr lang="en-US"/>
              <a:t>12/01/2018 - 12/31/2018</a:t>
            </a:r>
          </a:p>
        </p:txBody>
      </p:sp>
    </p:spTree>
    <p:extLst>
      <p:ext uri="{BB962C8B-B14F-4D97-AF65-F5344CB8AC3E}">
        <p14:creationId xmlns:p14="http://schemas.microsoft.com/office/powerpoint/2010/main" val="165423790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0067F45-61A5-4430-94BE-7972E7784B98}"/>
              </a:ext>
            </a:extLst>
          </p:cNvPr>
          <p:cNvSpPr>
            <a:spLocks noGrp="1"/>
          </p:cNvSpPr>
          <p:nvPr>
            <p:ph type="title"/>
          </p:nvPr>
        </p:nvSpPr>
        <p:spPr/>
        <p:txBody>
          <a:bodyPr/>
          <a:lstStyle/>
          <a:p>
            <a:r>
              <a:rPr lang="en-US"/>
              <a:t>LinkedIn Key Metrics Table | Philadelphia Insurance</a:t>
            </a:r>
          </a:p>
        </p:txBody>
      </p:sp>
      <p:graphicFrame>
        <p:nvGraphicFramePr>
          <p:cNvPr id="5" name="Table Placeholder 4">
            <a:extLst>
              <a:ext uri="{FF2B5EF4-FFF2-40B4-BE49-F238E27FC236}">
                <a16:creationId xmlns:a16="http://schemas.microsoft.com/office/drawing/2014/main" id="{17D651F5-C490-4868-9494-1FB9E3643545}"/>
              </a:ext>
            </a:extLst>
          </p:cNvPr>
          <p:cNvGraphicFramePr>
            <a:graphicFrameLocks noGrp="1"/>
          </p:cNvGraphicFramePr>
          <p:nvPr>
            <p:ph type="tbl" sz="quarter" idx="13"/>
            <p:extLst>
              <p:ext uri="{D42A27DB-BD31-4B8C-83A1-F6EECF244321}">
                <p14:modId xmlns:p14="http://schemas.microsoft.com/office/powerpoint/2010/main" val="342107836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1970491978"/>
                    </a:ext>
                  </a:extLst>
                </a:gridCol>
                <a:gridCol w="1069848">
                  <a:extLst>
                    <a:ext uri="{9D8B030D-6E8A-4147-A177-3AD203B41FA5}">
                      <a16:colId xmlns:a16="http://schemas.microsoft.com/office/drawing/2014/main" val="613489197"/>
                    </a:ext>
                  </a:extLst>
                </a:gridCol>
                <a:gridCol w="1069848">
                  <a:extLst>
                    <a:ext uri="{9D8B030D-6E8A-4147-A177-3AD203B41FA5}">
                      <a16:colId xmlns:a16="http://schemas.microsoft.com/office/drawing/2014/main" val="532245590"/>
                    </a:ext>
                  </a:extLst>
                </a:gridCol>
                <a:gridCol w="1069848">
                  <a:extLst>
                    <a:ext uri="{9D8B030D-6E8A-4147-A177-3AD203B41FA5}">
                      <a16:colId xmlns:a16="http://schemas.microsoft.com/office/drawing/2014/main" val="3461636121"/>
                    </a:ext>
                  </a:extLst>
                </a:gridCol>
                <a:gridCol w="1069848">
                  <a:extLst>
                    <a:ext uri="{9D8B030D-6E8A-4147-A177-3AD203B41FA5}">
                      <a16:colId xmlns:a16="http://schemas.microsoft.com/office/drawing/2014/main" val="1668398664"/>
                    </a:ext>
                  </a:extLst>
                </a:gridCol>
                <a:gridCol w="1069848">
                  <a:extLst>
                    <a:ext uri="{9D8B030D-6E8A-4147-A177-3AD203B41FA5}">
                      <a16:colId xmlns:a16="http://schemas.microsoft.com/office/drawing/2014/main" val="3147192282"/>
                    </a:ext>
                  </a:extLst>
                </a:gridCol>
                <a:gridCol w="1069848">
                  <a:extLst>
                    <a:ext uri="{9D8B030D-6E8A-4147-A177-3AD203B41FA5}">
                      <a16:colId xmlns:a16="http://schemas.microsoft.com/office/drawing/2014/main" val="1102342103"/>
                    </a:ext>
                  </a:extLst>
                </a:gridCol>
              </a:tblGrid>
              <a:tr h="370840">
                <a:tc>
                  <a:txBody>
                    <a:bodyPr/>
                    <a:lstStyle/>
                    <a:p>
                      <a:r>
                        <a:rPr lang="en-US" sz="1000"/>
                        <a:t>Name</a:t>
                      </a:r>
                    </a:p>
                  </a:txBody>
                  <a:tcPr/>
                </a:tc>
                <a:tc>
                  <a:txBody>
                    <a:bodyPr/>
                    <a:lstStyle/>
                    <a:p>
                      <a:r>
                        <a:rPr lang="en-US" sz="1000"/>
                        <a:t>Followers</a:t>
                      </a:r>
                    </a:p>
                  </a:txBody>
                  <a:tcPr/>
                </a:tc>
                <a:tc>
                  <a:txBody>
                    <a:bodyPr/>
                    <a:lstStyle/>
                    <a:p>
                      <a:r>
                        <a:rPr lang="en-US" sz="1000"/>
                        <a:t>+/-</a:t>
                      </a:r>
                    </a:p>
                  </a:txBody>
                  <a:tcPr/>
                </a:tc>
                <a:tc>
                  <a:txBody>
                    <a:bodyPr/>
                    <a:lstStyle/>
                    <a:p>
                      <a:r>
                        <a:rPr lang="en-US" sz="1000"/>
                        <a:t>Status Updates</a:t>
                      </a:r>
                    </a:p>
                  </a:txBody>
                  <a:tcPr/>
                </a:tc>
                <a:tc>
                  <a:txBody>
                    <a:bodyPr/>
                    <a:lstStyle/>
                    <a:p>
                      <a:r>
                        <a:rPr lang="en-US" sz="1000"/>
                        <a:t>Likes</a:t>
                      </a:r>
                    </a:p>
                  </a:txBody>
                  <a:tcPr/>
                </a:tc>
                <a:tc>
                  <a:txBody>
                    <a:bodyPr/>
                    <a:lstStyle/>
                    <a:p>
                      <a:r>
                        <a:rPr lang="en-US" sz="1000"/>
                        <a:t>Comments</a:t>
                      </a:r>
                    </a:p>
                  </a:txBody>
                  <a:tcPr/>
                </a:tc>
                <a:tc>
                  <a:txBody>
                    <a:bodyPr/>
                    <a:lstStyle/>
                    <a:p>
                      <a:r>
                        <a:rPr lang="en-US" sz="1000"/>
                        <a:t>I-Rate</a:t>
                      </a:r>
                    </a:p>
                  </a:txBody>
                  <a:tcPr/>
                </a:tc>
                <a:extLst>
                  <a:ext uri="{0D108BD9-81ED-4DB2-BD59-A6C34878D82A}">
                    <a16:rowId xmlns:a16="http://schemas.microsoft.com/office/drawing/2014/main" val="2658458289"/>
                  </a:ext>
                </a:extLst>
              </a:tr>
              <a:tr h="370840">
                <a:tc>
                  <a:txBody>
                    <a:bodyPr/>
                    <a:lstStyle/>
                    <a:p>
                      <a:r>
                        <a:rPr lang="en-US" sz="1000"/>
                        <a:t>Philadelphia Insurance Companies</a:t>
                      </a:r>
                    </a:p>
                  </a:txBody>
                  <a:tcPr/>
                </a:tc>
                <a:tc>
                  <a:txBody>
                    <a:bodyPr/>
                    <a:lstStyle/>
                    <a:p>
                      <a:r>
                        <a:rPr lang="en-US" sz="1000"/>
                        <a:t>16556</a:t>
                      </a:r>
                    </a:p>
                  </a:txBody>
                  <a:tcPr/>
                </a:tc>
                <a:tc>
                  <a:txBody>
                    <a:bodyPr/>
                    <a:lstStyle/>
                    <a:p>
                      <a:r>
                        <a:rPr lang="en-US" sz="1000"/>
                        <a:t>317</a:t>
                      </a:r>
                    </a:p>
                  </a:txBody>
                  <a:tcPr/>
                </a:tc>
                <a:tc>
                  <a:txBody>
                    <a:bodyPr/>
                    <a:lstStyle/>
                    <a:p>
                      <a:r>
                        <a:rPr lang="en-US" sz="1000"/>
                        <a:t>17</a:t>
                      </a:r>
                    </a:p>
                  </a:txBody>
                  <a:tcPr/>
                </a:tc>
                <a:tc>
                  <a:txBody>
                    <a:bodyPr/>
                    <a:lstStyle/>
                    <a:p>
                      <a:r>
                        <a:rPr lang="en-US" sz="1000"/>
                        <a:t>1037</a:t>
                      </a:r>
                    </a:p>
                  </a:txBody>
                  <a:tcPr/>
                </a:tc>
                <a:tc>
                  <a:txBody>
                    <a:bodyPr/>
                    <a:lstStyle/>
                    <a:p>
                      <a:r>
                        <a:rPr lang="en-US" sz="1000"/>
                        <a:t>27</a:t>
                      </a:r>
                    </a:p>
                  </a:txBody>
                  <a:tcPr/>
                </a:tc>
                <a:tc>
                  <a:txBody>
                    <a:bodyPr/>
                    <a:lstStyle/>
                    <a:p>
                      <a:r>
                        <a:rPr lang="en-US" sz="1000"/>
                        <a:t>0.3817 %</a:t>
                      </a:r>
                    </a:p>
                  </a:txBody>
                  <a:tcPr/>
                </a:tc>
                <a:extLst>
                  <a:ext uri="{0D108BD9-81ED-4DB2-BD59-A6C34878D82A}">
                    <a16:rowId xmlns:a16="http://schemas.microsoft.com/office/drawing/2014/main" val="111263641"/>
                  </a:ext>
                </a:extLst>
              </a:tr>
            </a:tbl>
          </a:graphicData>
        </a:graphic>
      </p:graphicFrame>
      <p:sp>
        <p:nvSpPr>
          <p:cNvPr id="4" name="Text Placeholder 3">
            <a:extLst>
              <a:ext uri="{FF2B5EF4-FFF2-40B4-BE49-F238E27FC236}">
                <a16:creationId xmlns:a16="http://schemas.microsoft.com/office/drawing/2014/main" id="{28C387AC-C970-4C78-867B-36A248F12460}"/>
              </a:ext>
            </a:extLst>
          </p:cNvPr>
          <p:cNvSpPr>
            <a:spLocks noGrp="1"/>
          </p:cNvSpPr>
          <p:nvPr>
            <p:ph type="body" sz="quarter" idx="14"/>
          </p:nvPr>
        </p:nvSpPr>
        <p:spPr/>
        <p:txBody>
          <a:bodyPr/>
          <a:lstStyle/>
          <a:p>
            <a:r>
              <a:rPr lang="en-US"/>
              <a:t>12/01/2018 - 12/31/2018</a:t>
            </a:r>
          </a:p>
        </p:txBody>
      </p:sp>
    </p:spTree>
    <p:extLst>
      <p:ext uri="{BB962C8B-B14F-4D97-AF65-F5344CB8AC3E}">
        <p14:creationId xmlns:p14="http://schemas.microsoft.com/office/powerpoint/2010/main" val="330283896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19DECE-D9C8-4084-B8F8-6BF4BBA8786A}"/>
              </a:ext>
            </a:extLst>
          </p:cNvPr>
          <p:cNvSpPr>
            <a:spLocks noGrp="1"/>
          </p:cNvSpPr>
          <p:nvPr>
            <p:ph type="title"/>
          </p:nvPr>
        </p:nvSpPr>
        <p:spPr/>
        <p:txBody>
          <a:bodyPr/>
          <a:lstStyle/>
          <a:p>
            <a:r>
              <a:rPr lang="en-US"/>
              <a:t>LinkedIn LinkedIn Followers Change | Philadelphia Insurance</a:t>
            </a:r>
          </a:p>
        </p:txBody>
      </p:sp>
      <p:graphicFrame>
        <p:nvGraphicFramePr>
          <p:cNvPr id="6" name="Chart Placeholder 5">
            <a:extLst>
              <a:ext uri="{FF2B5EF4-FFF2-40B4-BE49-F238E27FC236}">
                <a16:creationId xmlns:a16="http://schemas.microsoft.com/office/drawing/2014/main" id="{CA7107BB-D360-4CD9-B51E-C3FE7F8F01C3}"/>
              </a:ext>
            </a:extLst>
          </p:cNvPr>
          <p:cNvGraphicFramePr>
            <a:graphicFrameLocks noGrp="1"/>
          </p:cNvGraphicFramePr>
          <p:nvPr>
            <p:ph type="chart" sz="quarter" idx="13"/>
            <p:extLst>
              <p:ext uri="{D42A27DB-BD31-4B8C-83A1-F6EECF244321}">
                <p14:modId xmlns:p14="http://schemas.microsoft.com/office/powerpoint/2010/main" val="408145028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56D037D4-6C12-4BED-B7D0-2E840E3CC637}"/>
              </a:ext>
            </a:extLst>
          </p:cNvPr>
          <p:cNvSpPr>
            <a:spLocks noGrp="1"/>
          </p:cNvSpPr>
          <p:nvPr>
            <p:ph type="body" sz="quarter" idx="14"/>
          </p:nvPr>
        </p:nvSpPr>
        <p:spPr/>
        <p:txBody>
          <a:bodyPr/>
          <a:lstStyle/>
          <a:p>
            <a:r>
              <a:rPr lang="en-US"/>
              <a:t>01/01/2018 - 12/31/2018</a:t>
            </a:r>
          </a:p>
        </p:txBody>
      </p:sp>
      <p:sp>
        <p:nvSpPr>
          <p:cNvPr id="5" name="Footer Placeholder 4">
            <a:extLst>
              <a:ext uri="{FF2B5EF4-FFF2-40B4-BE49-F238E27FC236}">
                <a16:creationId xmlns:a16="http://schemas.microsoft.com/office/drawing/2014/main" id="{DDB16753-C1D7-4ECE-82CD-8C454DBEA6D7}"/>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56044184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8239FDA-03AF-41CC-A848-F5EDDD4D3C59}"/>
              </a:ext>
            </a:extLst>
          </p:cNvPr>
          <p:cNvSpPr>
            <a:spLocks noGrp="1"/>
          </p:cNvSpPr>
          <p:nvPr>
            <p:ph type="title"/>
          </p:nvPr>
        </p:nvSpPr>
        <p:spPr/>
        <p:txBody>
          <a:bodyPr/>
          <a:lstStyle/>
          <a:p>
            <a:r>
              <a:rPr lang="en-US"/>
              <a:t>LinkedIn Average Interactions Per LinkedIn Update | Philadelphia Insurance</a:t>
            </a:r>
          </a:p>
        </p:txBody>
      </p:sp>
      <p:graphicFrame>
        <p:nvGraphicFramePr>
          <p:cNvPr id="6" name="Chart Placeholder 5">
            <a:extLst>
              <a:ext uri="{FF2B5EF4-FFF2-40B4-BE49-F238E27FC236}">
                <a16:creationId xmlns:a16="http://schemas.microsoft.com/office/drawing/2014/main" id="{7DF2F2CC-5EF6-4016-8517-C7CB22AAC7EA}"/>
              </a:ext>
            </a:extLst>
          </p:cNvPr>
          <p:cNvGraphicFramePr>
            <a:graphicFrameLocks noGrp="1"/>
          </p:cNvGraphicFramePr>
          <p:nvPr>
            <p:ph type="chart" sz="quarter" idx="13"/>
            <p:extLst>
              <p:ext uri="{D42A27DB-BD31-4B8C-83A1-F6EECF244321}">
                <p14:modId xmlns:p14="http://schemas.microsoft.com/office/powerpoint/2010/main" val="29874344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2EE788C1-78A7-4B73-9C18-217956CB628E}"/>
              </a:ext>
            </a:extLst>
          </p:cNvPr>
          <p:cNvSpPr>
            <a:spLocks noGrp="1"/>
          </p:cNvSpPr>
          <p:nvPr>
            <p:ph type="body" sz="quarter" idx="14"/>
          </p:nvPr>
        </p:nvSpPr>
        <p:spPr/>
        <p:txBody>
          <a:bodyPr/>
          <a:lstStyle/>
          <a:p>
            <a:r>
              <a:rPr lang="en-US"/>
              <a:t>01/01/2018 - 12/31/2018</a:t>
            </a:r>
          </a:p>
        </p:txBody>
      </p:sp>
      <p:sp>
        <p:nvSpPr>
          <p:cNvPr id="5" name="Footer Placeholder 4">
            <a:extLst>
              <a:ext uri="{FF2B5EF4-FFF2-40B4-BE49-F238E27FC236}">
                <a16:creationId xmlns:a16="http://schemas.microsoft.com/office/drawing/2014/main" id="{4D278DE9-18D2-448C-8D48-E4EEC6FC1CA6}"/>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14668679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450D331-E731-4C87-8084-58E6CA87F551}"/>
              </a:ext>
            </a:extLst>
          </p:cNvPr>
          <p:cNvSpPr>
            <a:spLocks noGrp="1"/>
          </p:cNvSpPr>
          <p:nvPr>
            <p:ph type="title"/>
          </p:nvPr>
        </p:nvSpPr>
        <p:spPr/>
        <p:txBody>
          <a:bodyPr/>
          <a:lstStyle/>
          <a:p>
            <a:r>
              <a:rPr lang="en-US"/>
              <a:t>LinkedIn Updates Table | Philadelphia Insurance - 1 of 3</a:t>
            </a:r>
          </a:p>
        </p:txBody>
      </p:sp>
      <p:graphicFrame>
        <p:nvGraphicFramePr>
          <p:cNvPr id="5" name="Table Placeholder 4">
            <a:extLst>
              <a:ext uri="{FF2B5EF4-FFF2-40B4-BE49-F238E27FC236}">
                <a16:creationId xmlns:a16="http://schemas.microsoft.com/office/drawing/2014/main" id="{E2552B1B-96F3-455A-9D7D-2ADE9955AC8F}"/>
              </a:ext>
            </a:extLst>
          </p:cNvPr>
          <p:cNvGraphicFramePr>
            <a:graphicFrameLocks noGrp="1"/>
          </p:cNvGraphicFramePr>
          <p:nvPr>
            <p:ph type="tbl" sz="quarter" idx="13"/>
            <p:extLst>
              <p:ext uri="{D42A27DB-BD31-4B8C-83A1-F6EECF244321}">
                <p14:modId xmlns:p14="http://schemas.microsoft.com/office/powerpoint/2010/main" val="345732951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374136">
                  <a:extLst>
                    <a:ext uri="{9D8B030D-6E8A-4147-A177-3AD203B41FA5}">
                      <a16:colId xmlns:a16="http://schemas.microsoft.com/office/drawing/2014/main" val="3939811387"/>
                    </a:ext>
                  </a:extLst>
                </a:gridCol>
                <a:gridCol w="905256">
                  <a:extLst>
                    <a:ext uri="{9D8B030D-6E8A-4147-A177-3AD203B41FA5}">
                      <a16:colId xmlns:a16="http://schemas.microsoft.com/office/drawing/2014/main" val="4045944906"/>
                    </a:ext>
                  </a:extLst>
                </a:gridCol>
                <a:gridCol w="987552">
                  <a:extLst>
                    <a:ext uri="{9D8B030D-6E8A-4147-A177-3AD203B41FA5}">
                      <a16:colId xmlns:a16="http://schemas.microsoft.com/office/drawing/2014/main" val="302882431"/>
                    </a:ext>
                  </a:extLst>
                </a:gridCol>
                <a:gridCol w="987552">
                  <a:extLst>
                    <a:ext uri="{9D8B030D-6E8A-4147-A177-3AD203B41FA5}">
                      <a16:colId xmlns:a16="http://schemas.microsoft.com/office/drawing/2014/main" val="3438160784"/>
                    </a:ext>
                  </a:extLst>
                </a:gridCol>
                <a:gridCol w="987552">
                  <a:extLst>
                    <a:ext uri="{9D8B030D-6E8A-4147-A177-3AD203B41FA5}">
                      <a16:colId xmlns:a16="http://schemas.microsoft.com/office/drawing/2014/main" val="1557729709"/>
                    </a:ext>
                  </a:extLst>
                </a:gridCol>
                <a:gridCol w="987552">
                  <a:extLst>
                    <a:ext uri="{9D8B030D-6E8A-4147-A177-3AD203B41FA5}">
                      <a16:colId xmlns:a16="http://schemas.microsoft.com/office/drawing/2014/main" val="25824048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Status Update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8593841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Philadelphia Insurance Companies - 2018-12-19 11:46:19 </a:t>
                      </a:r>
                      <a:r>
                        <a:rPr kumimoji="0" lang="en-US" sz="1000" b="0" i="0" u="none" strike="noStrike" kern="1200" cap="none" spc="0" normalizeH="0" baseline="0" noProof="0">
                          <a:ln>
                            <a:noFill/>
                          </a:ln>
                          <a:solidFill>
                            <a:prstClr val="black"/>
                          </a:solidFill>
                          <a:effectLst/>
                          <a:uLnTx/>
                          <a:uFillTx/>
                          <a:latin typeface="+mn-lt"/>
                          <a:ea typeface="+mn-ea"/>
                          <a:cs typeface="+mn-cs"/>
                        </a:rPr>
                        <a:t>
  Congratulations to PHLY employees Thea Valero and Andrew Shockey for being recognized in the 2019 Insurance Business America (IBA) Hot 100! The IBA Hot 100 list highlights insurance professionals whose contributions helped shape the industry over the past year. Andrew was recognized for his role in developing and implementing various strategic initiatives in PHLY’s Risk Management department.  Thea was recognized for her role in expanding PHLY's Corporate Social Responsibility programs. Read more: https://goo.gl/VQhxsK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https://image-store.slidesharecdn.com/476ea9dd-dd67-4404-9786-a6f126c87a40-original.png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1.1808 %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334185313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Philadelphia Insurance Companies - 2018-12-06 16:20:27 </a:t>
                      </a:r>
                      <a:r>
                        <a:rPr kumimoji="0" lang="en-US" sz="1000" b="0" i="0" u="none" strike="noStrike" kern="1200" cap="none" spc="0" normalizeH="0" baseline="0" noProof="0">
                          <a:ln>
                            <a:noFill/>
                          </a:ln>
                          <a:solidFill>
                            <a:prstClr val="black"/>
                          </a:solidFill>
                          <a:effectLst/>
                          <a:uLnTx/>
                          <a:uFillTx/>
                          <a:latin typeface="+mn-lt"/>
                          <a:ea typeface="+mn-ea"/>
                          <a:cs typeface="+mn-cs"/>
                        </a:rPr>
                        <a:t>
  Our Home Office Marketing team recently volunteered to help the Philadelphia Ronald McDonald House, a non-profit organization that supports families of seriously ill children. #TEAMPHLY prepared meals for 46 families living at the Chestnut Street House and assisted with the Meals To Go program, which serves nutritious meals to families as they spend long hours at the hospital.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https://image-store.slidesharecdn.com/95878586-5432-45e6-93ca-cf2ec393e78d-original.jpeg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0.7617 %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1486575830"/>
                  </a:ext>
                </a:extLst>
              </a:tr>
            </a:tbl>
          </a:graphicData>
        </a:graphic>
      </p:graphicFrame>
      <p:sp>
        <p:nvSpPr>
          <p:cNvPr id="4" name="Text Placeholder 3">
            <a:extLst>
              <a:ext uri="{FF2B5EF4-FFF2-40B4-BE49-F238E27FC236}">
                <a16:creationId xmlns:a16="http://schemas.microsoft.com/office/drawing/2014/main" id="{ABCD1A37-09D6-4140-898D-DB87F4FEAACE}"/>
              </a:ext>
            </a:extLst>
          </p:cNvPr>
          <p:cNvSpPr>
            <a:spLocks noGrp="1"/>
          </p:cNvSpPr>
          <p:nvPr>
            <p:ph type="body" sz="quarter" idx="14"/>
          </p:nvPr>
        </p:nvSpPr>
        <p:spPr/>
        <p:txBody>
          <a:bodyPr/>
          <a:lstStyle/>
          <a:p>
            <a:r>
              <a:rPr lang="en-US"/>
              <a:t>12/01/2018 - 12/31/2018</a:t>
            </a:r>
          </a:p>
        </p:txBody>
      </p:sp>
    </p:spTree>
    <p:extLst>
      <p:ext uri="{BB962C8B-B14F-4D97-AF65-F5344CB8AC3E}">
        <p14:creationId xmlns:p14="http://schemas.microsoft.com/office/powerpoint/2010/main" val="331006991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0977CB-B952-4FF1-8DE3-56B9F54D41C4}"/>
              </a:ext>
            </a:extLst>
          </p:cNvPr>
          <p:cNvSpPr>
            <a:spLocks noGrp="1"/>
          </p:cNvSpPr>
          <p:nvPr>
            <p:ph type="title"/>
          </p:nvPr>
        </p:nvSpPr>
        <p:spPr/>
        <p:txBody>
          <a:bodyPr/>
          <a:lstStyle/>
          <a:p>
            <a:r>
              <a:rPr lang="en-US"/>
              <a:t>LinkedIn Updates Table | Philadelphia Insurance - 2 of 3</a:t>
            </a:r>
          </a:p>
        </p:txBody>
      </p:sp>
      <p:graphicFrame>
        <p:nvGraphicFramePr>
          <p:cNvPr id="5" name="Table Placeholder 4">
            <a:extLst>
              <a:ext uri="{FF2B5EF4-FFF2-40B4-BE49-F238E27FC236}">
                <a16:creationId xmlns:a16="http://schemas.microsoft.com/office/drawing/2014/main" id="{FD42DCAB-4B7E-476D-B18E-FB13168C0DDC}"/>
              </a:ext>
            </a:extLst>
          </p:cNvPr>
          <p:cNvGraphicFramePr>
            <a:graphicFrameLocks noGrp="1"/>
          </p:cNvGraphicFramePr>
          <p:nvPr>
            <p:ph type="tbl" sz="quarter" idx="13"/>
            <p:extLst>
              <p:ext uri="{D42A27DB-BD31-4B8C-83A1-F6EECF244321}">
                <p14:modId xmlns:p14="http://schemas.microsoft.com/office/powerpoint/2010/main" val="303381534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374136">
                  <a:extLst>
                    <a:ext uri="{9D8B030D-6E8A-4147-A177-3AD203B41FA5}">
                      <a16:colId xmlns:a16="http://schemas.microsoft.com/office/drawing/2014/main" val="3169887839"/>
                    </a:ext>
                  </a:extLst>
                </a:gridCol>
                <a:gridCol w="905256">
                  <a:extLst>
                    <a:ext uri="{9D8B030D-6E8A-4147-A177-3AD203B41FA5}">
                      <a16:colId xmlns:a16="http://schemas.microsoft.com/office/drawing/2014/main" val="1791135010"/>
                    </a:ext>
                  </a:extLst>
                </a:gridCol>
                <a:gridCol w="987552">
                  <a:extLst>
                    <a:ext uri="{9D8B030D-6E8A-4147-A177-3AD203B41FA5}">
                      <a16:colId xmlns:a16="http://schemas.microsoft.com/office/drawing/2014/main" val="1667159815"/>
                    </a:ext>
                  </a:extLst>
                </a:gridCol>
                <a:gridCol w="987552">
                  <a:extLst>
                    <a:ext uri="{9D8B030D-6E8A-4147-A177-3AD203B41FA5}">
                      <a16:colId xmlns:a16="http://schemas.microsoft.com/office/drawing/2014/main" val="1751171794"/>
                    </a:ext>
                  </a:extLst>
                </a:gridCol>
                <a:gridCol w="987552">
                  <a:extLst>
                    <a:ext uri="{9D8B030D-6E8A-4147-A177-3AD203B41FA5}">
                      <a16:colId xmlns:a16="http://schemas.microsoft.com/office/drawing/2014/main" val="3704875572"/>
                    </a:ext>
                  </a:extLst>
                </a:gridCol>
                <a:gridCol w="987552">
                  <a:extLst>
                    <a:ext uri="{9D8B030D-6E8A-4147-A177-3AD203B41FA5}">
                      <a16:colId xmlns:a16="http://schemas.microsoft.com/office/drawing/2014/main" val="231293511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Status Update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55145680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Philadelphia Insurance Companies - 2018-12-26 12:40:14 </a:t>
                      </a:r>
                      <a:r>
                        <a:rPr kumimoji="0" lang="en-US" sz="1000" b="0" i="0" u="none" strike="noStrike" kern="1200" cap="none" spc="0" normalizeH="0" baseline="0" noProof="0">
                          <a:ln>
                            <a:noFill/>
                          </a:ln>
                          <a:solidFill>
                            <a:prstClr val="black"/>
                          </a:solidFill>
                          <a:effectLst/>
                          <a:uLnTx/>
                          <a:uFillTx/>
                          <a:latin typeface="+mn-lt"/>
                          <a:ea typeface="+mn-ea"/>
                          <a:cs typeface="+mn-cs"/>
                        </a:rPr>
                        <a:t>
  #TEAMPHLY is excited to accept our 10th Best Places to Work in PA award! Are you curious about career opportunities in the insurance field? Visit us at PHLY.com/careers to view our current job openings and learn more about why PHLY is a great place to work.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https://image-store.slidesharecdn.com/03062144-c401-4160-a54b-780bb16958d3-large.jpeg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0.7399 %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178966244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Philadelphia Insurance Companies - 2018-12-04 16:47:13 </a:t>
                      </a:r>
                      <a:r>
                        <a:rPr kumimoji="0" lang="en-US" sz="1000" b="0" i="0" u="none" strike="noStrike" kern="1200" cap="none" spc="0" normalizeH="0" baseline="0" noProof="0">
                          <a:ln>
                            <a:noFill/>
                          </a:ln>
                          <a:solidFill>
                            <a:prstClr val="black"/>
                          </a:solidFill>
                          <a:effectLst/>
                          <a:uLnTx/>
                          <a:uFillTx/>
                          <a:latin typeface="+mn-lt"/>
                          <a:ea typeface="+mn-ea"/>
                          <a:cs typeface="+mn-cs"/>
                        </a:rPr>
                        <a:t>
  PHLY employees from our Mission Viejo, CA office lent a hand to the Orange County Rescue Mission, a non-profit that provides shelter, food, health care, guidance, and training to the homeless in the community. #TEAMPHLY volunteered to prepare and serve food to the non-profit’s 200+ residents.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https://image-store.slidesharecdn.com/ae5a78ea-65de-4d93-8cc3-2f8964d759f2-original.jpeg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0.5226 %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234149990"/>
                  </a:ext>
                </a:extLst>
              </a:tr>
            </a:tbl>
          </a:graphicData>
        </a:graphic>
      </p:graphicFrame>
      <p:sp>
        <p:nvSpPr>
          <p:cNvPr id="4" name="Text Placeholder 3">
            <a:extLst>
              <a:ext uri="{FF2B5EF4-FFF2-40B4-BE49-F238E27FC236}">
                <a16:creationId xmlns:a16="http://schemas.microsoft.com/office/drawing/2014/main" id="{CF927CE7-3FE5-4308-AF56-C0AF81D5ADF3}"/>
              </a:ext>
            </a:extLst>
          </p:cNvPr>
          <p:cNvSpPr>
            <a:spLocks noGrp="1"/>
          </p:cNvSpPr>
          <p:nvPr>
            <p:ph type="body" sz="quarter" idx="14"/>
          </p:nvPr>
        </p:nvSpPr>
        <p:spPr/>
        <p:txBody>
          <a:bodyPr/>
          <a:lstStyle/>
          <a:p>
            <a:r>
              <a:rPr lang="en-US"/>
              <a:t>12/01/2018 - 12/31/2018</a:t>
            </a:r>
          </a:p>
        </p:txBody>
      </p:sp>
    </p:spTree>
    <p:extLst>
      <p:ext uri="{BB962C8B-B14F-4D97-AF65-F5344CB8AC3E}">
        <p14:creationId xmlns:p14="http://schemas.microsoft.com/office/powerpoint/2010/main" val="4428808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F7AADA5-1699-4C32-A1DA-196FA0A0E1DC}"/>
              </a:ext>
            </a:extLst>
          </p:cNvPr>
          <p:cNvSpPr>
            <a:spLocks noGrp="1"/>
          </p:cNvSpPr>
          <p:nvPr>
            <p:ph type="title"/>
          </p:nvPr>
        </p:nvSpPr>
        <p:spPr/>
        <p:txBody>
          <a:bodyPr/>
          <a:lstStyle/>
          <a:p>
            <a:r>
              <a:rPr lang="en-US"/>
              <a:t>LinkedIn Updates Table | Philadelphia Insurance - 3 of 3</a:t>
            </a:r>
          </a:p>
        </p:txBody>
      </p:sp>
      <p:graphicFrame>
        <p:nvGraphicFramePr>
          <p:cNvPr id="5" name="Table Placeholder 4">
            <a:extLst>
              <a:ext uri="{FF2B5EF4-FFF2-40B4-BE49-F238E27FC236}">
                <a16:creationId xmlns:a16="http://schemas.microsoft.com/office/drawing/2014/main" id="{4C1516F5-414D-47CE-BD70-781B985EBA94}"/>
              </a:ext>
            </a:extLst>
          </p:cNvPr>
          <p:cNvGraphicFramePr>
            <a:graphicFrameLocks noGrp="1"/>
          </p:cNvGraphicFramePr>
          <p:nvPr>
            <p:ph type="tbl" sz="quarter" idx="13"/>
            <p:extLst>
              <p:ext uri="{D42A27DB-BD31-4B8C-83A1-F6EECF244321}">
                <p14:modId xmlns:p14="http://schemas.microsoft.com/office/powerpoint/2010/main" val="371784024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374136">
                  <a:extLst>
                    <a:ext uri="{9D8B030D-6E8A-4147-A177-3AD203B41FA5}">
                      <a16:colId xmlns:a16="http://schemas.microsoft.com/office/drawing/2014/main" val="3374892328"/>
                    </a:ext>
                  </a:extLst>
                </a:gridCol>
                <a:gridCol w="905256">
                  <a:extLst>
                    <a:ext uri="{9D8B030D-6E8A-4147-A177-3AD203B41FA5}">
                      <a16:colId xmlns:a16="http://schemas.microsoft.com/office/drawing/2014/main" val="1847521833"/>
                    </a:ext>
                  </a:extLst>
                </a:gridCol>
                <a:gridCol w="987552">
                  <a:extLst>
                    <a:ext uri="{9D8B030D-6E8A-4147-A177-3AD203B41FA5}">
                      <a16:colId xmlns:a16="http://schemas.microsoft.com/office/drawing/2014/main" val="2080086637"/>
                    </a:ext>
                  </a:extLst>
                </a:gridCol>
                <a:gridCol w="987552">
                  <a:extLst>
                    <a:ext uri="{9D8B030D-6E8A-4147-A177-3AD203B41FA5}">
                      <a16:colId xmlns:a16="http://schemas.microsoft.com/office/drawing/2014/main" val="126956131"/>
                    </a:ext>
                  </a:extLst>
                </a:gridCol>
                <a:gridCol w="987552">
                  <a:extLst>
                    <a:ext uri="{9D8B030D-6E8A-4147-A177-3AD203B41FA5}">
                      <a16:colId xmlns:a16="http://schemas.microsoft.com/office/drawing/2014/main" val="3249637705"/>
                    </a:ext>
                  </a:extLst>
                </a:gridCol>
                <a:gridCol w="987552">
                  <a:extLst>
                    <a:ext uri="{9D8B030D-6E8A-4147-A177-3AD203B41FA5}">
                      <a16:colId xmlns:a16="http://schemas.microsoft.com/office/drawing/2014/main" val="334546288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Status Update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82123403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Philadelphia Insurance Companies - 2018-12-28 17:00:59 </a:t>
                      </a:r>
                      <a:r>
                        <a:rPr kumimoji="0" lang="en-US" sz="1000" b="0" i="0" u="none" strike="noStrike" kern="1200" cap="none" spc="0" normalizeH="0" baseline="0" noProof="0">
                          <a:ln>
                            <a:noFill/>
                          </a:ln>
                          <a:solidFill>
                            <a:prstClr val="black"/>
                          </a:solidFill>
                          <a:effectLst/>
                          <a:uLnTx/>
                          <a:uFillTx/>
                          <a:latin typeface="+mn-lt"/>
                          <a:ea typeface="+mn-ea"/>
                          <a:cs typeface="+mn-cs"/>
                        </a:rPr>
                        <a:t>
  As we prepare for the new year, PHLY offices will be closed on Monday, December 31st and Tuesday, January 1st. Regular business hours resume on Wednesday, January 2nd. Everyone on #TEAMPHLY wishes you a safe and happy new year!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https://image-store.slidesharecdn.com/91f4fbac-dade-4521-b24e-c4b45b612022-large.jpeg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0.4597 %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2132707552"/>
                  </a:ext>
                </a:extLst>
              </a:tr>
            </a:tbl>
          </a:graphicData>
        </a:graphic>
      </p:graphicFrame>
      <p:sp>
        <p:nvSpPr>
          <p:cNvPr id="4" name="Text Placeholder 3">
            <a:extLst>
              <a:ext uri="{FF2B5EF4-FFF2-40B4-BE49-F238E27FC236}">
                <a16:creationId xmlns:a16="http://schemas.microsoft.com/office/drawing/2014/main" id="{CB194E7F-F0ED-4B45-A88D-A6CB3056BC61}"/>
              </a:ext>
            </a:extLst>
          </p:cNvPr>
          <p:cNvSpPr>
            <a:spLocks noGrp="1"/>
          </p:cNvSpPr>
          <p:nvPr>
            <p:ph type="body" sz="quarter" idx="14"/>
          </p:nvPr>
        </p:nvSpPr>
        <p:spPr/>
        <p:txBody>
          <a:bodyPr/>
          <a:lstStyle/>
          <a:p>
            <a:r>
              <a:rPr lang="en-US"/>
              <a:t>12/01/2018 - 12/31/2018</a:t>
            </a:r>
          </a:p>
        </p:txBody>
      </p:sp>
    </p:spTree>
    <p:extLst>
      <p:ext uri="{BB962C8B-B14F-4D97-AF65-F5344CB8AC3E}">
        <p14:creationId xmlns:p14="http://schemas.microsoft.com/office/powerpoint/2010/main" val="16181265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41ACF96-DC0C-4DA7-AE08-BBC33F67DD87}"/>
              </a:ext>
            </a:extLst>
          </p:cNvPr>
          <p:cNvSpPr>
            <a:spLocks noGrp="1"/>
          </p:cNvSpPr>
          <p:nvPr>
            <p:ph type="title"/>
          </p:nvPr>
        </p:nvSpPr>
        <p:spPr/>
        <p:txBody>
          <a:bodyPr/>
          <a:lstStyle/>
          <a:p>
            <a:r>
              <a:rPr lang="en-US"/>
              <a:t>Instagram Key Metrics Table | Philadelphia Insurance</a:t>
            </a:r>
          </a:p>
        </p:txBody>
      </p:sp>
      <p:graphicFrame>
        <p:nvGraphicFramePr>
          <p:cNvPr id="5" name="Table Placeholder 4">
            <a:extLst>
              <a:ext uri="{FF2B5EF4-FFF2-40B4-BE49-F238E27FC236}">
                <a16:creationId xmlns:a16="http://schemas.microsoft.com/office/drawing/2014/main" id="{73CAD5CE-FB62-4009-A54A-970FB4B17C4D}"/>
              </a:ext>
            </a:extLst>
          </p:cNvPr>
          <p:cNvGraphicFramePr>
            <a:graphicFrameLocks noGrp="1"/>
          </p:cNvGraphicFramePr>
          <p:nvPr>
            <p:ph type="tbl" sz="quarter" idx="13"/>
            <p:extLst>
              <p:ext uri="{D42A27DB-BD31-4B8C-83A1-F6EECF244321}">
                <p14:modId xmlns:p14="http://schemas.microsoft.com/office/powerpoint/2010/main" val="108385719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567838642"/>
                    </a:ext>
                  </a:extLst>
                </a:gridCol>
                <a:gridCol w="699516">
                  <a:extLst>
                    <a:ext uri="{9D8B030D-6E8A-4147-A177-3AD203B41FA5}">
                      <a16:colId xmlns:a16="http://schemas.microsoft.com/office/drawing/2014/main" val="3330641264"/>
                    </a:ext>
                  </a:extLst>
                </a:gridCol>
                <a:gridCol w="699516">
                  <a:extLst>
                    <a:ext uri="{9D8B030D-6E8A-4147-A177-3AD203B41FA5}">
                      <a16:colId xmlns:a16="http://schemas.microsoft.com/office/drawing/2014/main" val="3517052685"/>
                    </a:ext>
                  </a:extLst>
                </a:gridCol>
                <a:gridCol w="658368">
                  <a:extLst>
                    <a:ext uri="{9D8B030D-6E8A-4147-A177-3AD203B41FA5}">
                      <a16:colId xmlns:a16="http://schemas.microsoft.com/office/drawing/2014/main" val="33846648"/>
                    </a:ext>
                  </a:extLst>
                </a:gridCol>
                <a:gridCol w="658368">
                  <a:extLst>
                    <a:ext uri="{9D8B030D-6E8A-4147-A177-3AD203B41FA5}">
                      <a16:colId xmlns:a16="http://schemas.microsoft.com/office/drawing/2014/main" val="138582491"/>
                    </a:ext>
                  </a:extLst>
                </a:gridCol>
                <a:gridCol w="658368">
                  <a:extLst>
                    <a:ext uri="{9D8B030D-6E8A-4147-A177-3AD203B41FA5}">
                      <a16:colId xmlns:a16="http://schemas.microsoft.com/office/drawing/2014/main" val="2206408272"/>
                    </a:ext>
                  </a:extLst>
                </a:gridCol>
                <a:gridCol w="699516">
                  <a:extLst>
                    <a:ext uri="{9D8B030D-6E8A-4147-A177-3AD203B41FA5}">
                      <a16:colId xmlns:a16="http://schemas.microsoft.com/office/drawing/2014/main" val="2490613114"/>
                    </a:ext>
                  </a:extLst>
                </a:gridCol>
                <a:gridCol w="699516">
                  <a:extLst>
                    <a:ext uri="{9D8B030D-6E8A-4147-A177-3AD203B41FA5}">
                      <a16:colId xmlns:a16="http://schemas.microsoft.com/office/drawing/2014/main" val="1590434012"/>
                    </a:ext>
                  </a:extLst>
                </a:gridCol>
                <a:gridCol w="699516">
                  <a:extLst>
                    <a:ext uri="{9D8B030D-6E8A-4147-A177-3AD203B41FA5}">
                      <a16:colId xmlns:a16="http://schemas.microsoft.com/office/drawing/2014/main" val="1294057913"/>
                    </a:ext>
                  </a:extLst>
                </a:gridCol>
                <a:gridCol w="658368">
                  <a:extLst>
                    <a:ext uri="{9D8B030D-6E8A-4147-A177-3AD203B41FA5}">
                      <a16:colId xmlns:a16="http://schemas.microsoft.com/office/drawing/2014/main" val="2909817310"/>
                    </a:ext>
                  </a:extLst>
                </a:gridCol>
              </a:tblGrid>
              <a:tr h="370840">
                <a:tc>
                  <a:txBody>
                    <a:bodyPr/>
                    <a:lstStyle/>
                    <a:p>
                      <a:r>
                        <a:rPr lang="en-US" sz="1000"/>
                        <a:t>Name</a:t>
                      </a:r>
                    </a:p>
                  </a:txBody>
                  <a:tcPr/>
                </a:tc>
                <a:tc>
                  <a:txBody>
                    <a:bodyPr/>
                    <a:lstStyle/>
                    <a:p>
                      <a:r>
                        <a:rPr lang="en-US" sz="1000"/>
                        <a:t>Followers</a:t>
                      </a:r>
                    </a:p>
                  </a:txBody>
                  <a:tcPr/>
                </a:tc>
                <a:tc>
                  <a:txBody>
                    <a:bodyPr/>
                    <a:lstStyle/>
                    <a:p>
                      <a:r>
                        <a:rPr lang="en-US" sz="1000"/>
                        <a:t>+/-</a:t>
                      </a:r>
                    </a:p>
                  </a:txBody>
                  <a:tcPr/>
                </a:tc>
                <a:tc>
                  <a:txBody>
                    <a:bodyPr/>
                    <a:lstStyle/>
                    <a:p>
                      <a:r>
                        <a:rPr lang="en-US" sz="1000"/>
                        <a:t>Images</a:t>
                      </a:r>
                    </a:p>
                  </a:txBody>
                  <a:tcPr/>
                </a:tc>
                <a:tc>
                  <a:txBody>
                    <a:bodyPr/>
                    <a:lstStyle/>
                    <a:p>
                      <a:r>
                        <a:rPr lang="en-US" sz="1000"/>
                        <a:t>Carousels</a:t>
                      </a:r>
                    </a:p>
                  </a:txBody>
                  <a:tcPr/>
                </a:tc>
                <a:tc>
                  <a:txBody>
                    <a:bodyPr/>
                    <a:lstStyle/>
                    <a:p>
                      <a:r>
                        <a:rPr lang="en-US" sz="1000"/>
                        <a:t>Videos</a:t>
                      </a:r>
                    </a:p>
                  </a:txBody>
                  <a:tcPr/>
                </a:tc>
                <a:tc>
                  <a:txBody>
                    <a:bodyPr/>
                    <a:lstStyle/>
                    <a:p>
                      <a:r>
                        <a:rPr lang="en-US" sz="1000"/>
                        <a:t>Posts</a:t>
                      </a:r>
                    </a:p>
                  </a:txBody>
                  <a:tcPr/>
                </a:tc>
                <a:tc>
                  <a:txBody>
                    <a:bodyPr/>
                    <a:lstStyle/>
                    <a:p>
                      <a:r>
                        <a:rPr lang="en-US" sz="1000"/>
                        <a:t>Likes</a:t>
                      </a:r>
                    </a:p>
                  </a:txBody>
                  <a:tcPr/>
                </a:tc>
                <a:tc>
                  <a:txBody>
                    <a:bodyPr/>
                    <a:lstStyle/>
                    <a:p>
                      <a:r>
                        <a:rPr lang="en-US" sz="1000"/>
                        <a:t>Comments</a:t>
                      </a:r>
                    </a:p>
                  </a:txBody>
                  <a:tcPr/>
                </a:tc>
                <a:tc>
                  <a:txBody>
                    <a:bodyPr/>
                    <a:lstStyle/>
                    <a:p>
                      <a:r>
                        <a:rPr lang="en-US" sz="1000"/>
                        <a:t>I-Rate</a:t>
                      </a:r>
                    </a:p>
                  </a:txBody>
                  <a:tcPr/>
                </a:tc>
                <a:extLst>
                  <a:ext uri="{0D108BD9-81ED-4DB2-BD59-A6C34878D82A}">
                    <a16:rowId xmlns:a16="http://schemas.microsoft.com/office/drawing/2014/main" val="4110586934"/>
                  </a:ext>
                </a:extLst>
              </a:tr>
              <a:tr h="370840">
                <a:tc>
                  <a:txBody>
                    <a:bodyPr/>
                    <a:lstStyle/>
                    <a:p>
                      <a:r>
                        <a:rPr lang="en-US" sz="1000"/>
                        <a:t>phlyinsurance</a:t>
                      </a:r>
                    </a:p>
                  </a:txBody>
                  <a:tcPr/>
                </a:tc>
                <a:tc>
                  <a:txBody>
                    <a:bodyPr/>
                    <a:lstStyle/>
                    <a:p>
                      <a:r>
                        <a:rPr lang="en-US" sz="1000"/>
                        <a:t>1148</a:t>
                      </a:r>
                    </a:p>
                  </a:txBody>
                  <a:tcPr/>
                </a:tc>
                <a:tc>
                  <a:txBody>
                    <a:bodyPr/>
                    <a:lstStyle/>
                    <a:p>
                      <a:r>
                        <a:rPr lang="en-US" sz="1000"/>
                        <a:t>11</a:t>
                      </a:r>
                    </a:p>
                  </a:txBody>
                  <a:tcPr/>
                </a:tc>
                <a:tc>
                  <a:txBody>
                    <a:bodyPr/>
                    <a:lstStyle/>
                    <a:p>
                      <a:r>
                        <a:rPr lang="en-US" sz="1000"/>
                        <a:t>14</a:t>
                      </a:r>
                    </a:p>
                  </a:txBody>
                  <a:tcPr/>
                </a:tc>
                <a:tc>
                  <a:txBody>
                    <a:bodyPr/>
                    <a:lstStyle/>
                    <a:p>
                      <a:r>
                        <a:rPr lang="en-US" sz="1000"/>
                        <a:t>4</a:t>
                      </a:r>
                    </a:p>
                  </a:txBody>
                  <a:tcPr/>
                </a:tc>
                <a:tc>
                  <a:txBody>
                    <a:bodyPr/>
                    <a:lstStyle/>
                    <a:p>
                      <a:r>
                        <a:rPr lang="en-US" sz="1000"/>
                        <a:t>3</a:t>
                      </a:r>
                    </a:p>
                  </a:txBody>
                  <a:tcPr/>
                </a:tc>
                <a:tc>
                  <a:txBody>
                    <a:bodyPr/>
                    <a:lstStyle/>
                    <a:p>
                      <a:r>
                        <a:rPr lang="en-US" sz="1000"/>
                        <a:t>21</a:t>
                      </a:r>
                    </a:p>
                  </a:txBody>
                  <a:tcPr/>
                </a:tc>
                <a:tc>
                  <a:txBody>
                    <a:bodyPr/>
                    <a:lstStyle/>
                    <a:p>
                      <a:r>
                        <a:rPr lang="en-US" sz="1000"/>
                        <a:t>1241</a:t>
                      </a:r>
                    </a:p>
                  </a:txBody>
                  <a:tcPr/>
                </a:tc>
                <a:tc>
                  <a:txBody>
                    <a:bodyPr/>
                    <a:lstStyle/>
                    <a:p>
                      <a:r>
                        <a:rPr lang="en-US" sz="1000"/>
                        <a:t>16</a:t>
                      </a:r>
                    </a:p>
                  </a:txBody>
                  <a:tcPr/>
                </a:tc>
                <a:tc>
                  <a:txBody>
                    <a:bodyPr/>
                    <a:lstStyle/>
                    <a:p>
                      <a:r>
                        <a:rPr lang="en-US" sz="1000"/>
                        <a:t>5.2414 %</a:t>
                      </a:r>
                    </a:p>
                  </a:txBody>
                  <a:tcPr/>
                </a:tc>
                <a:extLst>
                  <a:ext uri="{0D108BD9-81ED-4DB2-BD59-A6C34878D82A}">
                    <a16:rowId xmlns:a16="http://schemas.microsoft.com/office/drawing/2014/main" val="3584067598"/>
                  </a:ext>
                </a:extLst>
              </a:tr>
            </a:tbl>
          </a:graphicData>
        </a:graphic>
      </p:graphicFrame>
      <p:sp>
        <p:nvSpPr>
          <p:cNvPr id="4" name="Text Placeholder 3">
            <a:extLst>
              <a:ext uri="{FF2B5EF4-FFF2-40B4-BE49-F238E27FC236}">
                <a16:creationId xmlns:a16="http://schemas.microsoft.com/office/drawing/2014/main" id="{6BD29536-2CCA-4945-9561-D3AB7CBA00CD}"/>
              </a:ext>
            </a:extLst>
          </p:cNvPr>
          <p:cNvSpPr>
            <a:spLocks noGrp="1"/>
          </p:cNvSpPr>
          <p:nvPr>
            <p:ph type="body" sz="quarter" idx="14"/>
          </p:nvPr>
        </p:nvSpPr>
        <p:spPr/>
        <p:txBody>
          <a:bodyPr/>
          <a:lstStyle/>
          <a:p>
            <a:r>
              <a:rPr lang="en-US"/>
              <a:t>12/01/2018 - 12/31/2018</a:t>
            </a:r>
          </a:p>
        </p:txBody>
      </p:sp>
    </p:spTree>
    <p:extLst>
      <p:ext uri="{BB962C8B-B14F-4D97-AF65-F5344CB8AC3E}">
        <p14:creationId xmlns:p14="http://schemas.microsoft.com/office/powerpoint/2010/main" val="264974898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BE3DA7-7936-4EA5-9491-E37C8D6A6A0D}"/>
              </a:ext>
            </a:extLst>
          </p:cNvPr>
          <p:cNvSpPr>
            <a:spLocks noGrp="1"/>
          </p:cNvSpPr>
          <p:nvPr>
            <p:ph type="title"/>
          </p:nvPr>
        </p:nvSpPr>
        <p:spPr/>
        <p:txBody>
          <a:bodyPr/>
          <a:lstStyle/>
          <a:p>
            <a:r>
              <a:rPr lang="en-US"/>
              <a:t>Instagram Instagram Followers Change | Philadelphia Insurance</a:t>
            </a:r>
          </a:p>
        </p:txBody>
      </p:sp>
      <p:graphicFrame>
        <p:nvGraphicFramePr>
          <p:cNvPr id="6" name="Chart Placeholder 5">
            <a:extLst>
              <a:ext uri="{FF2B5EF4-FFF2-40B4-BE49-F238E27FC236}">
                <a16:creationId xmlns:a16="http://schemas.microsoft.com/office/drawing/2014/main" id="{82C2723A-6361-4B17-965C-924D6348C3B3}"/>
              </a:ext>
            </a:extLst>
          </p:cNvPr>
          <p:cNvGraphicFramePr>
            <a:graphicFrameLocks noGrp="1"/>
          </p:cNvGraphicFramePr>
          <p:nvPr>
            <p:ph type="chart" sz="quarter" idx="13"/>
            <p:extLst>
              <p:ext uri="{D42A27DB-BD31-4B8C-83A1-F6EECF244321}">
                <p14:modId xmlns:p14="http://schemas.microsoft.com/office/powerpoint/2010/main" val="422596553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BB0456A0-4212-4902-B3DE-3721AB14F082}"/>
              </a:ext>
            </a:extLst>
          </p:cNvPr>
          <p:cNvSpPr>
            <a:spLocks noGrp="1"/>
          </p:cNvSpPr>
          <p:nvPr>
            <p:ph type="body" sz="quarter" idx="14"/>
          </p:nvPr>
        </p:nvSpPr>
        <p:spPr/>
        <p:txBody>
          <a:bodyPr/>
          <a:lstStyle/>
          <a:p>
            <a:r>
              <a:rPr lang="en-US"/>
              <a:t>01/01/2018 - 12/31/2018</a:t>
            </a:r>
          </a:p>
        </p:txBody>
      </p:sp>
      <p:sp>
        <p:nvSpPr>
          <p:cNvPr id="5" name="Footer Placeholder 4">
            <a:extLst>
              <a:ext uri="{FF2B5EF4-FFF2-40B4-BE49-F238E27FC236}">
                <a16:creationId xmlns:a16="http://schemas.microsoft.com/office/drawing/2014/main" id="{9A1D0250-95FE-472E-A65A-6BE9CA5AB0B8}"/>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406276698"/>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1BF571-92EA-4FEF-8FF1-94C0954D297A}"/>
              </a:ext>
            </a:extLst>
          </p:cNvPr>
          <p:cNvSpPr>
            <a:spLocks noGrp="1"/>
          </p:cNvSpPr>
          <p:nvPr>
            <p:ph type="title"/>
          </p:nvPr>
        </p:nvSpPr>
        <p:spPr/>
        <p:txBody>
          <a:bodyPr/>
          <a:lstStyle/>
          <a:p>
            <a:r>
              <a:rPr lang="en-US"/>
              <a:t>Instagram Average Interactions Per Instagram Post | Philadelphia Insurance</a:t>
            </a:r>
          </a:p>
        </p:txBody>
      </p:sp>
      <p:graphicFrame>
        <p:nvGraphicFramePr>
          <p:cNvPr id="6" name="Chart Placeholder 5">
            <a:extLst>
              <a:ext uri="{FF2B5EF4-FFF2-40B4-BE49-F238E27FC236}">
                <a16:creationId xmlns:a16="http://schemas.microsoft.com/office/drawing/2014/main" id="{CE37ABBF-CE8C-4CB5-A1D7-8F481ADA2447}"/>
              </a:ext>
            </a:extLst>
          </p:cNvPr>
          <p:cNvGraphicFramePr>
            <a:graphicFrameLocks noGrp="1"/>
          </p:cNvGraphicFramePr>
          <p:nvPr>
            <p:ph type="chart" sz="quarter" idx="13"/>
            <p:extLst>
              <p:ext uri="{D42A27DB-BD31-4B8C-83A1-F6EECF244321}">
                <p14:modId xmlns:p14="http://schemas.microsoft.com/office/powerpoint/2010/main" val="22896783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35B4FF7E-7A64-4AC8-8E7E-AE6B2FA682D7}"/>
              </a:ext>
            </a:extLst>
          </p:cNvPr>
          <p:cNvSpPr>
            <a:spLocks noGrp="1"/>
          </p:cNvSpPr>
          <p:nvPr>
            <p:ph type="body" sz="quarter" idx="14"/>
          </p:nvPr>
        </p:nvSpPr>
        <p:spPr/>
        <p:txBody>
          <a:bodyPr/>
          <a:lstStyle/>
          <a:p>
            <a:r>
              <a:rPr lang="en-US"/>
              <a:t>01/01/2018 - 12/31/2018</a:t>
            </a:r>
          </a:p>
        </p:txBody>
      </p:sp>
      <p:sp>
        <p:nvSpPr>
          <p:cNvPr id="5" name="Footer Placeholder 4">
            <a:extLst>
              <a:ext uri="{FF2B5EF4-FFF2-40B4-BE49-F238E27FC236}">
                <a16:creationId xmlns:a16="http://schemas.microsoft.com/office/drawing/2014/main" id="{46238E2D-3837-45FE-AC2B-8DAADDA2B5A9}"/>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563506718"/>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0A27CA-BA90-43BD-AAED-CA11B31EC17D}"/>
              </a:ext>
            </a:extLst>
          </p:cNvPr>
          <p:cNvSpPr>
            <a:spLocks noGrp="1"/>
          </p:cNvSpPr>
          <p:nvPr>
            <p:ph type="title"/>
          </p:nvPr>
        </p:nvSpPr>
        <p:spPr/>
        <p:txBody>
          <a:bodyPr/>
          <a:lstStyle/>
          <a:p>
            <a:r>
              <a:rPr lang="en-US"/>
              <a:t>Instagram Posts Table | Philadelphia Insurance - 1 of 3</a:t>
            </a:r>
          </a:p>
        </p:txBody>
      </p:sp>
      <p:graphicFrame>
        <p:nvGraphicFramePr>
          <p:cNvPr id="5" name="Table Placeholder 4">
            <a:extLst>
              <a:ext uri="{FF2B5EF4-FFF2-40B4-BE49-F238E27FC236}">
                <a16:creationId xmlns:a16="http://schemas.microsoft.com/office/drawing/2014/main" id="{190811AA-D752-4817-BF26-8F2BD4E3B3A5}"/>
              </a:ext>
            </a:extLst>
          </p:cNvPr>
          <p:cNvGraphicFramePr>
            <a:graphicFrameLocks noGrp="1"/>
          </p:cNvGraphicFramePr>
          <p:nvPr>
            <p:ph type="tbl" sz="quarter" idx="13"/>
            <p:extLst>
              <p:ext uri="{D42A27DB-BD31-4B8C-83A1-F6EECF244321}">
                <p14:modId xmlns:p14="http://schemas.microsoft.com/office/powerpoint/2010/main" val="83817747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1014146426"/>
                    </a:ext>
                  </a:extLst>
                </a:gridCol>
                <a:gridCol w="987552">
                  <a:extLst>
                    <a:ext uri="{9D8B030D-6E8A-4147-A177-3AD203B41FA5}">
                      <a16:colId xmlns:a16="http://schemas.microsoft.com/office/drawing/2014/main" val="3324813615"/>
                    </a:ext>
                  </a:extLst>
                </a:gridCol>
                <a:gridCol w="987552">
                  <a:extLst>
                    <a:ext uri="{9D8B030D-6E8A-4147-A177-3AD203B41FA5}">
                      <a16:colId xmlns:a16="http://schemas.microsoft.com/office/drawing/2014/main" val="3306922303"/>
                    </a:ext>
                  </a:extLst>
                </a:gridCol>
                <a:gridCol w="987552">
                  <a:extLst>
                    <a:ext uri="{9D8B030D-6E8A-4147-A177-3AD203B41FA5}">
                      <a16:colId xmlns:a16="http://schemas.microsoft.com/office/drawing/2014/main" val="2550366524"/>
                    </a:ext>
                  </a:extLst>
                </a:gridCol>
                <a:gridCol w="987552">
                  <a:extLst>
                    <a:ext uri="{9D8B030D-6E8A-4147-A177-3AD203B41FA5}">
                      <a16:colId xmlns:a16="http://schemas.microsoft.com/office/drawing/2014/main" val="2417685125"/>
                    </a:ext>
                  </a:extLst>
                </a:gridCol>
                <a:gridCol w="987552">
                  <a:extLst>
                    <a:ext uri="{9D8B030D-6E8A-4147-A177-3AD203B41FA5}">
                      <a16:colId xmlns:a16="http://schemas.microsoft.com/office/drawing/2014/main" val="181700029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63617461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phlyinsurance - 2018-12-19 16:33:21 </a:t>
                      </a:r>
                      <a:r>
                        <a:rPr kumimoji="0" lang="en-US" sz="1000" b="0" i="0" u="none" strike="noStrike" kern="1200" cap="none" spc="0" normalizeH="0" baseline="0" noProof="0">
                          <a:ln>
                            <a:noFill/>
                          </a:ln>
                          <a:solidFill>
                            <a:prstClr val="black"/>
                          </a:solidFill>
                          <a:effectLst/>
                          <a:uLnTx/>
                          <a:uFillTx/>
                          <a:latin typeface="+mn-lt"/>
                          <a:ea typeface="+mn-ea"/>
                          <a:cs typeface="+mn-cs"/>
                        </a:rPr>
                        <a:t>
 #Congratulations to #PHLY employees Thea Valero and Andrew Shockey for being recognized in the 2019 Insurance Business America (IBA) Hot 100! 👏🏼 The IBA Hot 100 list highlights #insurance professionals whose contributions helped shape the industry over the past year. Andrew was recognized for his role in developing and implementing various strategic initiatives in PHLY’s Risk Management department. Thea was recognized for her role in expanding PHLY's Corporate Social Responsibility programs. Enter this link into your web browser to read more: https://goo.gl/VQhxsK 👈🏼😊 #ThinkPHLY #TEAMPHLY #GoodCompany #success #career #goals #awesome #riskmanagement #csr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https://www.instagram.com/p/BrlYom7AmtE/media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8.8056 %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2318919068"/>
                  </a:ext>
                </a:extLst>
              </a:tr>
            </a:tbl>
          </a:graphicData>
        </a:graphic>
      </p:graphicFrame>
      <p:sp>
        <p:nvSpPr>
          <p:cNvPr id="4" name="Text Placeholder 3">
            <a:extLst>
              <a:ext uri="{FF2B5EF4-FFF2-40B4-BE49-F238E27FC236}">
                <a16:creationId xmlns:a16="http://schemas.microsoft.com/office/drawing/2014/main" id="{9A32FF14-B8D0-4E6C-AE05-BB864EEBA095}"/>
              </a:ext>
            </a:extLst>
          </p:cNvPr>
          <p:cNvSpPr>
            <a:spLocks noGrp="1"/>
          </p:cNvSpPr>
          <p:nvPr>
            <p:ph type="body" sz="quarter" idx="14"/>
          </p:nvPr>
        </p:nvSpPr>
        <p:spPr/>
        <p:txBody>
          <a:bodyPr/>
          <a:lstStyle/>
          <a:p>
            <a:r>
              <a:rPr lang="en-US"/>
              <a:t>12/01/2018 - 12/31/2018</a:t>
            </a:r>
          </a:p>
        </p:txBody>
      </p:sp>
    </p:spTree>
    <p:extLst>
      <p:ext uri="{BB962C8B-B14F-4D97-AF65-F5344CB8AC3E}">
        <p14:creationId xmlns:p14="http://schemas.microsoft.com/office/powerpoint/2010/main" val="13026685"/>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A31684-8B2F-4597-8D79-0DA497A3FB0F}"/>
              </a:ext>
            </a:extLst>
          </p:cNvPr>
          <p:cNvSpPr>
            <a:spLocks noGrp="1"/>
          </p:cNvSpPr>
          <p:nvPr>
            <p:ph type="title"/>
          </p:nvPr>
        </p:nvSpPr>
        <p:spPr/>
        <p:txBody>
          <a:bodyPr/>
          <a:lstStyle/>
          <a:p>
            <a:r>
              <a:rPr lang="en-US"/>
              <a:t>Instagram Posts Table | Philadelphia Insurance - 2 of 3</a:t>
            </a:r>
          </a:p>
        </p:txBody>
      </p:sp>
      <p:graphicFrame>
        <p:nvGraphicFramePr>
          <p:cNvPr id="5" name="Table Placeholder 4">
            <a:extLst>
              <a:ext uri="{FF2B5EF4-FFF2-40B4-BE49-F238E27FC236}">
                <a16:creationId xmlns:a16="http://schemas.microsoft.com/office/drawing/2014/main" id="{723D10C3-59EB-43CD-BCA8-E7AA01B715F0}"/>
              </a:ext>
            </a:extLst>
          </p:cNvPr>
          <p:cNvGraphicFramePr>
            <a:graphicFrameLocks noGrp="1"/>
          </p:cNvGraphicFramePr>
          <p:nvPr>
            <p:ph type="tbl" sz="quarter" idx="13"/>
            <p:extLst>
              <p:ext uri="{D42A27DB-BD31-4B8C-83A1-F6EECF244321}">
                <p14:modId xmlns:p14="http://schemas.microsoft.com/office/powerpoint/2010/main" val="346081652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1865567297"/>
                    </a:ext>
                  </a:extLst>
                </a:gridCol>
                <a:gridCol w="987552">
                  <a:extLst>
                    <a:ext uri="{9D8B030D-6E8A-4147-A177-3AD203B41FA5}">
                      <a16:colId xmlns:a16="http://schemas.microsoft.com/office/drawing/2014/main" val="2160704115"/>
                    </a:ext>
                  </a:extLst>
                </a:gridCol>
                <a:gridCol w="987552">
                  <a:extLst>
                    <a:ext uri="{9D8B030D-6E8A-4147-A177-3AD203B41FA5}">
                      <a16:colId xmlns:a16="http://schemas.microsoft.com/office/drawing/2014/main" val="3481849794"/>
                    </a:ext>
                  </a:extLst>
                </a:gridCol>
                <a:gridCol w="987552">
                  <a:extLst>
                    <a:ext uri="{9D8B030D-6E8A-4147-A177-3AD203B41FA5}">
                      <a16:colId xmlns:a16="http://schemas.microsoft.com/office/drawing/2014/main" val="434596232"/>
                    </a:ext>
                  </a:extLst>
                </a:gridCol>
                <a:gridCol w="987552">
                  <a:extLst>
                    <a:ext uri="{9D8B030D-6E8A-4147-A177-3AD203B41FA5}">
                      <a16:colId xmlns:a16="http://schemas.microsoft.com/office/drawing/2014/main" val="927169557"/>
                    </a:ext>
                  </a:extLst>
                </a:gridCol>
                <a:gridCol w="987552">
                  <a:extLst>
                    <a:ext uri="{9D8B030D-6E8A-4147-A177-3AD203B41FA5}">
                      <a16:colId xmlns:a16="http://schemas.microsoft.com/office/drawing/2014/main" val="82253270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6221492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phlyinsurance - 2018-12-03 16:07:28 </a:t>
                      </a:r>
                      <a:r>
                        <a:rPr kumimoji="0" lang="en-US" sz="1000" b="0" i="0" u="none" strike="noStrike" kern="1200" cap="none" spc="0" normalizeH="0" baseline="0" noProof="0">
                          <a:ln>
                            <a:noFill/>
                          </a:ln>
                          <a:solidFill>
                            <a:prstClr val="black"/>
                          </a:solidFill>
                          <a:effectLst/>
                          <a:uLnTx/>
                          <a:uFillTx/>
                          <a:latin typeface="+mn-lt"/>
                          <a:ea typeface="+mn-ea"/>
                          <a:cs typeface="+mn-cs"/>
                        </a:rPr>
                        <a:t>
 Last week, #PHLY’s HR department gathered together for a 3-day strategic planning meeting. The annual meeting assessed internal organizational needs and included various roundtable discussions. As a #teambuilding event HR employees volunteered at the cscphilly, a #nonprofit that provides 150+ free social and emotional #cancer support programs each month. #TEAMPHLY spent the afternoon cleaning and decorating the facility for the holidays. 🎅🏼🎄🧹#ThinkPHLY #cancersupportcommunity #cancersucks #volunteer #giveback #goodcause #insurance #philadelphia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https://www.instagram.com/p/Bq8I89gA7e1/media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7.8483 %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64118548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phlyinsurance - 2018-12-06 16:34:59 </a:t>
                      </a:r>
                      <a:r>
                        <a:rPr kumimoji="0" lang="en-US" sz="1000" b="0" i="0" u="none" strike="noStrike" kern="1200" cap="none" spc="0" normalizeH="0" baseline="0" noProof="0">
                          <a:ln>
                            <a:noFill/>
                          </a:ln>
                          <a:solidFill>
                            <a:prstClr val="black"/>
                          </a:solidFill>
                          <a:effectLst/>
                          <a:uLnTx/>
                          <a:uFillTx/>
                          <a:latin typeface="+mn-lt"/>
                          <a:ea typeface="+mn-ea"/>
                          <a:cs typeface="+mn-cs"/>
                        </a:rPr>
                        <a:t>
 Our Home Office #Marketing team recently volunteered to #help the philarmh, a #nonprofit organization that supports families of seriously ill #children. #TEAMPHLY prepared #meals for 46 families living at the Chestnut Street House and assisted with the Meals To Go program, which serves nutritious meals to families as they spend long hours at the hospital. 😊🏥👍🏼 #ThinkPHLY #insurance #forRMHC #ronaldmcdonaldhouse #charity #community #giveback #volunteer #philadelphia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https://www.instagram.com/p/BrD6fITgqlk/media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7.7058 %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2605220713"/>
                  </a:ext>
                </a:extLst>
              </a:tr>
            </a:tbl>
          </a:graphicData>
        </a:graphic>
      </p:graphicFrame>
      <p:sp>
        <p:nvSpPr>
          <p:cNvPr id="4" name="Text Placeholder 3">
            <a:extLst>
              <a:ext uri="{FF2B5EF4-FFF2-40B4-BE49-F238E27FC236}">
                <a16:creationId xmlns:a16="http://schemas.microsoft.com/office/drawing/2014/main" id="{D53A3BAB-E69D-4E99-82DE-9B4CF3EBC06E}"/>
              </a:ext>
            </a:extLst>
          </p:cNvPr>
          <p:cNvSpPr>
            <a:spLocks noGrp="1"/>
          </p:cNvSpPr>
          <p:nvPr>
            <p:ph type="body" sz="quarter" idx="14"/>
          </p:nvPr>
        </p:nvSpPr>
        <p:spPr/>
        <p:txBody>
          <a:bodyPr/>
          <a:lstStyle/>
          <a:p>
            <a:r>
              <a:rPr lang="en-US"/>
              <a:t>12/01/2018 - 12/31/2018</a:t>
            </a:r>
          </a:p>
        </p:txBody>
      </p:sp>
    </p:spTree>
    <p:extLst>
      <p:ext uri="{BB962C8B-B14F-4D97-AF65-F5344CB8AC3E}">
        <p14:creationId xmlns:p14="http://schemas.microsoft.com/office/powerpoint/2010/main" val="1717229155"/>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2CB3CF-83C0-4D5A-AD40-57C746158D01}"/>
              </a:ext>
            </a:extLst>
          </p:cNvPr>
          <p:cNvSpPr>
            <a:spLocks noGrp="1"/>
          </p:cNvSpPr>
          <p:nvPr>
            <p:ph type="title"/>
          </p:nvPr>
        </p:nvSpPr>
        <p:spPr/>
        <p:txBody>
          <a:bodyPr/>
          <a:lstStyle/>
          <a:p>
            <a:r>
              <a:rPr lang="en-US"/>
              <a:t>Instagram Posts Table | Philadelphia Insurance - 3 of 3</a:t>
            </a:r>
          </a:p>
        </p:txBody>
      </p:sp>
      <p:graphicFrame>
        <p:nvGraphicFramePr>
          <p:cNvPr id="5" name="Table Placeholder 4">
            <a:extLst>
              <a:ext uri="{FF2B5EF4-FFF2-40B4-BE49-F238E27FC236}">
                <a16:creationId xmlns:a16="http://schemas.microsoft.com/office/drawing/2014/main" id="{2C40D101-87CA-4CAD-8EFC-22D0608F5FA1}"/>
              </a:ext>
            </a:extLst>
          </p:cNvPr>
          <p:cNvGraphicFramePr>
            <a:graphicFrameLocks noGrp="1"/>
          </p:cNvGraphicFramePr>
          <p:nvPr>
            <p:ph type="tbl" sz="quarter" idx="13"/>
            <p:extLst>
              <p:ext uri="{D42A27DB-BD31-4B8C-83A1-F6EECF244321}">
                <p14:modId xmlns:p14="http://schemas.microsoft.com/office/powerpoint/2010/main" val="777729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2247679575"/>
                    </a:ext>
                  </a:extLst>
                </a:gridCol>
                <a:gridCol w="987552">
                  <a:extLst>
                    <a:ext uri="{9D8B030D-6E8A-4147-A177-3AD203B41FA5}">
                      <a16:colId xmlns:a16="http://schemas.microsoft.com/office/drawing/2014/main" val="2698709101"/>
                    </a:ext>
                  </a:extLst>
                </a:gridCol>
                <a:gridCol w="987552">
                  <a:extLst>
                    <a:ext uri="{9D8B030D-6E8A-4147-A177-3AD203B41FA5}">
                      <a16:colId xmlns:a16="http://schemas.microsoft.com/office/drawing/2014/main" val="2646258508"/>
                    </a:ext>
                  </a:extLst>
                </a:gridCol>
                <a:gridCol w="987552">
                  <a:extLst>
                    <a:ext uri="{9D8B030D-6E8A-4147-A177-3AD203B41FA5}">
                      <a16:colId xmlns:a16="http://schemas.microsoft.com/office/drawing/2014/main" val="1705968859"/>
                    </a:ext>
                  </a:extLst>
                </a:gridCol>
                <a:gridCol w="987552">
                  <a:extLst>
                    <a:ext uri="{9D8B030D-6E8A-4147-A177-3AD203B41FA5}">
                      <a16:colId xmlns:a16="http://schemas.microsoft.com/office/drawing/2014/main" val="3145798675"/>
                    </a:ext>
                  </a:extLst>
                </a:gridCol>
                <a:gridCol w="987552">
                  <a:extLst>
                    <a:ext uri="{9D8B030D-6E8A-4147-A177-3AD203B41FA5}">
                      <a16:colId xmlns:a16="http://schemas.microsoft.com/office/drawing/2014/main" val="308271734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45565324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phlyinsurance - 2018-12-12 16:55:24 </a:t>
                      </a:r>
                      <a:r>
                        <a:rPr kumimoji="0" lang="en-US" sz="1000" b="0" i="0" u="none" strike="noStrike" kern="1200" cap="none" spc="0" normalizeH="0" baseline="0" noProof="0">
                          <a:ln>
                            <a:noFill/>
                          </a:ln>
                          <a:solidFill>
                            <a:prstClr val="black"/>
                          </a:solidFill>
                          <a:effectLst/>
                          <a:uLnTx/>
                          <a:uFillTx/>
                          <a:latin typeface="+mn-lt"/>
                          <a:ea typeface="+mn-ea"/>
                          <a:cs typeface="+mn-cs"/>
                        </a:rPr>
                        <a:t>
 #TEAMPHLY spread a little #holidaycheer at giftoflifefamilyhouse, a #nonprofit organization that provides temporary, affordable lodging and supportive services for #transplant patients and their families who travel to #Philadelphia for care. Our Home Office Marketing and Underwriting employees spent an afternoon baking for the residents, cleaning, and decorating the house for the #holidays.🎄😊 #ThinkPHLY #givingback #makeitcount #goodcause #dogood #csr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https://www.instagram.com/p/BrTZl_vA-Yk/media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7.6588 %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260806971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phlyinsurance - 2018-12-26 17:10:10 </a:t>
                      </a:r>
                      <a:r>
                        <a:rPr kumimoji="0" lang="en-US" sz="1000" b="0" i="0" u="none" strike="noStrike" kern="1200" cap="none" spc="0" normalizeH="0" baseline="0" noProof="0">
                          <a:ln>
                            <a:noFill/>
                          </a:ln>
                          <a:solidFill>
                            <a:prstClr val="black"/>
                          </a:solidFill>
                          <a:effectLst/>
                          <a:uLnTx/>
                          <a:uFillTx/>
                          <a:latin typeface="+mn-lt"/>
                          <a:ea typeface="+mn-ea"/>
                          <a:cs typeface="+mn-cs"/>
                        </a:rPr>
                        <a:t>
 #TEAMPHLY is excited to accept our 10th #BestPlacestoWork in PA award! Are you curious about #career opportunities in the #insurance field? Visit us at PHLY.com/careers to view our current #job openings and learn more about why #PHLY is a great place to #work.  #ThinkPHLY #TEAMPHLY #GoodCompany #bestplacestoworkpa #career #goals #success #philadelphia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https://www.instagram.com/p/Br3eaU5nV7F/media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6.3478 %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1037078508"/>
                  </a:ext>
                </a:extLst>
              </a:tr>
            </a:tbl>
          </a:graphicData>
        </a:graphic>
      </p:graphicFrame>
      <p:sp>
        <p:nvSpPr>
          <p:cNvPr id="4" name="Text Placeholder 3">
            <a:extLst>
              <a:ext uri="{FF2B5EF4-FFF2-40B4-BE49-F238E27FC236}">
                <a16:creationId xmlns:a16="http://schemas.microsoft.com/office/drawing/2014/main" id="{F7D94EC5-B354-4871-9042-572FA5D9CA76}"/>
              </a:ext>
            </a:extLst>
          </p:cNvPr>
          <p:cNvSpPr>
            <a:spLocks noGrp="1"/>
          </p:cNvSpPr>
          <p:nvPr>
            <p:ph type="body" sz="quarter" idx="14"/>
          </p:nvPr>
        </p:nvSpPr>
        <p:spPr/>
        <p:txBody>
          <a:bodyPr/>
          <a:lstStyle/>
          <a:p>
            <a:r>
              <a:rPr lang="en-US"/>
              <a:t>12/01/2018 - 12/31/2018</a:t>
            </a:r>
          </a:p>
        </p:txBody>
      </p:sp>
    </p:spTree>
    <p:extLst>
      <p:ext uri="{BB962C8B-B14F-4D97-AF65-F5344CB8AC3E}">
        <p14:creationId xmlns:p14="http://schemas.microsoft.com/office/powerpoint/2010/main" val="2600966565"/>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0</TotalTime>
  <Words>1083</Words>
  <Application>Microsoft Office PowerPoint</Application>
  <PresentationFormat>On-screen Show (4:3)</PresentationFormat>
  <Paragraphs>405</Paragraphs>
  <Slides>29</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29</vt:i4>
      </vt:variant>
    </vt:vector>
  </HeadingPairs>
  <TitlesOfParts>
    <vt:vector size="32" baseType="lpstr">
      <vt:lpstr>Arial</vt:lpstr>
      <vt:lpstr>Calibri</vt:lpstr>
      <vt:lpstr>quintly_template</vt:lpstr>
      <vt:lpstr>PHLY Social Media</vt:lpstr>
      <vt:lpstr>Overall Overall Audience | Philadelphia Insurance</vt:lpstr>
      <vt:lpstr>Facebook Key Metrics | Philadelphia Insurance</vt:lpstr>
      <vt:lpstr>Facebook Facebook Fans Change | Philadelphia Insurance</vt:lpstr>
      <vt:lpstr>Facebook Average Interactions Per Facebook Post | Philadelphia Insurance</vt:lpstr>
      <vt:lpstr>Facebook Facebook Impressions | Philadelphia Insurance</vt:lpstr>
      <vt:lpstr>Facebook Own Posts Table | Philadelphia Insurance - 1 of 3</vt:lpstr>
      <vt:lpstr>Facebook Own Posts Table | Philadelphia Insurance - 2 of 3</vt:lpstr>
      <vt:lpstr>Facebook Own Posts Table | Philadelphia Insurance - 3 of 3</vt:lpstr>
      <vt:lpstr>Facebook Fan Demographics | Philadelphia Insurance</vt:lpstr>
      <vt:lpstr>Twitter Key Metrics Table | Philadelphia Insurance</vt:lpstr>
      <vt:lpstr>Twitter Twitter Followers Change | Philadelphia Insurance</vt:lpstr>
      <vt:lpstr>Twitter Average Interactions Per Tweet | Philadelphia Insurance</vt:lpstr>
      <vt:lpstr>Twitter PHLY Twitter Mentions | Philadelphia Insurance</vt:lpstr>
      <vt:lpstr>Twitter Mentions Table | Philadelphia Insurance</vt:lpstr>
      <vt:lpstr>Twitter Key Influencers | Philadelphia Insurance</vt:lpstr>
      <vt:lpstr>Twitter Own and Retweeted Tweets Table | Philadelphia Insurance</vt:lpstr>
      <vt:lpstr>LinkedIn Key Metrics Table | Philadelphia Insurance</vt:lpstr>
      <vt:lpstr>LinkedIn LinkedIn Followers Change | Philadelphia Insurance</vt:lpstr>
      <vt:lpstr>LinkedIn Average Interactions Per LinkedIn Update | Philadelphia Insurance</vt:lpstr>
      <vt:lpstr>LinkedIn Updates Table | Philadelphia Insurance - 1 of 3</vt:lpstr>
      <vt:lpstr>LinkedIn Updates Table | Philadelphia Insurance - 2 of 3</vt:lpstr>
      <vt:lpstr>LinkedIn Updates Table | Philadelphia Insurance - 3 of 3</vt:lpstr>
      <vt:lpstr>Instagram Key Metrics Table | Philadelphia Insurance</vt:lpstr>
      <vt:lpstr>Instagram Instagram Followers Change | Philadelphia Insurance</vt:lpstr>
      <vt:lpstr>Instagram Average Interactions Per Instagram Post | Philadelphia Insurance</vt:lpstr>
      <vt:lpstr>Instagram Posts Table | Philadelphia Insurance - 1 of 3</vt:lpstr>
      <vt:lpstr>Instagram Posts Table | Philadelphia Insurance - 2 of 3</vt:lpstr>
      <vt:lpstr>Instagram Posts Table | Philadelphia Insurance - 3 of 3</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PHLY Social Media</dc:title>
  <dc:creator>Frederik Peiniger</dc:creator>
  <cp:lastModifiedBy>Frederik Peiniger</cp:lastModifiedBy>
  <cp:revision>1</cp:revision>
  <dcterms:created xsi:type="dcterms:W3CDTF">2019-01-07T19:09:00Z</dcterms:created>
  <dcterms:modified xsi:type="dcterms:W3CDTF">2019-01-07T19:09:38Z</dcterms:modified>
</cp:coreProperties>
</file>