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43405</c:v>
                </c:pt>
              </c:numCache>
            </c:numRef>
          </c:cat>
          <c:val>
            <c:numRef>
              <c:f>Sheet1!$B$2</c:f>
              <c:numCache>
                <c:formatCode>General</c:formatCode>
                <c:ptCount val="1"/>
                <c:pt idx="0">
                  <c:v>1634</c:v>
                </c:pt>
              </c:numCache>
            </c:numRef>
          </c:val>
          <c:extLst>
            <c:ext xmlns:c16="http://schemas.microsoft.com/office/drawing/2014/chart" uri="{C3380CC4-5D6E-409C-BE32-E72D297353CC}">
              <c16:uniqueId val="{00000000-3C29-41A1-BA3C-5040B0C5915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43405</c:v>
                </c:pt>
              </c:numCache>
            </c:numRef>
          </c:cat>
          <c:val>
            <c:numRef>
              <c:f>Sheet1!$C$2</c:f>
              <c:numCache>
                <c:formatCode>General</c:formatCode>
                <c:ptCount val="1"/>
                <c:pt idx="0">
                  <c:v>2376</c:v>
                </c:pt>
              </c:numCache>
            </c:numRef>
          </c:val>
          <c:extLst>
            <c:ext xmlns:c16="http://schemas.microsoft.com/office/drawing/2014/chart" uri="{C3380CC4-5D6E-409C-BE32-E72D297353CC}">
              <c16:uniqueId val="{00000001-3C29-41A1-BA3C-5040B0C5915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43405</c:v>
                </c:pt>
              </c:numCache>
            </c:numRef>
          </c:cat>
          <c:val>
            <c:numRef>
              <c:f>Sheet1!$D$2</c:f>
              <c:numCache>
                <c:formatCode>General</c:formatCode>
                <c:ptCount val="1"/>
                <c:pt idx="0">
                  <c:v>1097</c:v>
                </c:pt>
              </c:numCache>
            </c:numRef>
          </c:val>
          <c:extLst>
            <c:ext xmlns:c16="http://schemas.microsoft.com/office/drawing/2014/chart" uri="{C3380CC4-5D6E-409C-BE32-E72D297353CC}">
              <c16:uniqueId val="{00000002-3C29-41A1-BA3C-5040B0C5915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43405</c:v>
                </c:pt>
              </c:numCache>
            </c:numRef>
          </c:cat>
          <c:val>
            <c:numRef>
              <c:f>Sheet1!$E$2</c:f>
              <c:numCache>
                <c:formatCode>General</c:formatCode>
                <c:ptCount val="1"/>
                <c:pt idx="0">
                  <c:v>1229</c:v>
                </c:pt>
              </c:numCache>
            </c:numRef>
          </c:val>
          <c:extLst>
            <c:ext xmlns:c16="http://schemas.microsoft.com/office/drawing/2014/chart" uri="{C3380CC4-5D6E-409C-BE32-E72D297353CC}">
              <c16:uniqueId val="{00000003-3C29-41A1-BA3C-5040B0C59153}"/>
            </c:ext>
          </c:extLst>
        </c:ser>
        <c:dLbls>
          <c:showLegendKey val="0"/>
          <c:showVal val="0"/>
          <c:showCatName val="0"/>
          <c:showSerName val="0"/>
          <c:showPercent val="0"/>
          <c:showBubbleSize val="0"/>
        </c:dLbls>
        <c:gapWidth val="219"/>
        <c:overlap val="-27"/>
        <c:axId val="247735680"/>
        <c:axId val="246047432"/>
      </c:barChart>
      <c:dateAx>
        <c:axId val="247735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47432"/>
        <c:crosses val="autoZero"/>
        <c:auto val="1"/>
        <c:lblOffset val="100"/>
        <c:baseTimeUnit val="days"/>
      </c:dateAx>
      <c:valAx>
        <c:axId val="246047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735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23</c:v>
                </c:pt>
                <c:pt idx="4">
                  <c:v>20</c:v>
                </c:pt>
                <c:pt idx="5">
                  <c:v>4</c:v>
                </c:pt>
                <c:pt idx="6">
                  <c:v>14</c:v>
                </c:pt>
                <c:pt idx="7">
                  <c:v>-2</c:v>
                </c:pt>
                <c:pt idx="8">
                  <c:v>5</c:v>
                </c:pt>
                <c:pt idx="9">
                  <c:v>5</c:v>
                </c:pt>
                <c:pt idx="10">
                  <c:v>-2</c:v>
                </c:pt>
                <c:pt idx="11">
                  <c:v>2</c:v>
                </c:pt>
              </c:numCache>
            </c:numRef>
          </c:val>
          <c:extLst>
            <c:ext xmlns:c16="http://schemas.microsoft.com/office/drawing/2014/chart" uri="{C3380CC4-5D6E-409C-BE32-E72D297353CC}">
              <c16:uniqueId val="{00000000-5B1A-4E30-B3AA-867B630BCD6C}"/>
            </c:ext>
          </c:extLst>
        </c:ser>
        <c:dLbls>
          <c:showLegendKey val="0"/>
          <c:showVal val="0"/>
          <c:showCatName val="0"/>
          <c:showSerName val="0"/>
          <c:showPercent val="0"/>
          <c:showBubbleSize val="0"/>
        </c:dLbls>
        <c:gapWidth val="219"/>
        <c:overlap val="-27"/>
        <c:axId val="317524800"/>
        <c:axId val="317526440"/>
      </c:barChart>
      <c:dateAx>
        <c:axId val="317524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526440"/>
        <c:crosses val="autoZero"/>
        <c:auto val="1"/>
        <c:lblOffset val="100"/>
        <c:baseTimeUnit val="months"/>
      </c:dateAx>
      <c:valAx>
        <c:axId val="31752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52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39</c:v>
                </c:pt>
                <c:pt idx="4">
                  <c:v>37</c:v>
                </c:pt>
                <c:pt idx="5">
                  <c:v>30</c:v>
                </c:pt>
                <c:pt idx="6">
                  <c:v>23</c:v>
                </c:pt>
                <c:pt idx="7">
                  <c:v>20</c:v>
                </c:pt>
                <c:pt idx="8">
                  <c:v>23</c:v>
                </c:pt>
                <c:pt idx="9">
                  <c:v>29</c:v>
                </c:pt>
                <c:pt idx="10">
                  <c:v>23</c:v>
                </c:pt>
                <c:pt idx="11">
                  <c:v>25</c:v>
                </c:pt>
              </c:numCache>
            </c:numRef>
          </c:val>
          <c:extLst>
            <c:ext xmlns:c16="http://schemas.microsoft.com/office/drawing/2014/chart" uri="{C3380CC4-5D6E-409C-BE32-E72D297353CC}">
              <c16:uniqueId val="{00000000-0905-4F93-9531-049A05BEB5C0}"/>
            </c:ext>
          </c:extLst>
        </c:ser>
        <c:dLbls>
          <c:showLegendKey val="0"/>
          <c:showVal val="0"/>
          <c:showCatName val="0"/>
          <c:showSerName val="0"/>
          <c:showPercent val="0"/>
          <c:showBubbleSize val="0"/>
        </c:dLbls>
        <c:gapWidth val="219"/>
        <c:overlap val="-27"/>
        <c:axId val="318638944"/>
        <c:axId val="318641896"/>
      </c:barChart>
      <c:dateAx>
        <c:axId val="318638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641896"/>
        <c:crosses val="autoZero"/>
        <c:auto val="1"/>
        <c:lblOffset val="100"/>
        <c:baseTimeUnit val="months"/>
      </c:dateAx>
      <c:valAx>
        <c:axId val="31864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63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35068</c:v>
                </c:pt>
                <c:pt idx="4">
                  <c:v>21295</c:v>
                </c:pt>
                <c:pt idx="5">
                  <c:v>25244</c:v>
                </c:pt>
                <c:pt idx="6">
                  <c:v>35520</c:v>
                </c:pt>
                <c:pt idx="7">
                  <c:v>19502</c:v>
                </c:pt>
                <c:pt idx="8">
                  <c:v>18481</c:v>
                </c:pt>
                <c:pt idx="9">
                  <c:v>18053</c:v>
                </c:pt>
                <c:pt idx="10">
                  <c:v>15491</c:v>
                </c:pt>
                <c:pt idx="11">
                  <c:v>9370</c:v>
                </c:pt>
              </c:numCache>
            </c:numRef>
          </c:val>
          <c:extLst>
            <c:ext xmlns:c16="http://schemas.microsoft.com/office/drawing/2014/chart" uri="{C3380CC4-5D6E-409C-BE32-E72D297353CC}">
              <c16:uniqueId val="{00000000-3767-4F6C-A14E-5B4CAC37C615}"/>
            </c:ext>
          </c:extLst>
        </c:ser>
        <c:dLbls>
          <c:showLegendKey val="0"/>
          <c:showVal val="0"/>
          <c:showCatName val="0"/>
          <c:showSerName val="0"/>
          <c:showPercent val="0"/>
          <c:showBubbleSize val="0"/>
        </c:dLbls>
        <c:gapWidth val="219"/>
        <c:overlap val="-27"/>
        <c:axId val="321090400"/>
        <c:axId val="321091384"/>
      </c:barChart>
      <c:dateAx>
        <c:axId val="321090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091384"/>
        <c:crosses val="autoZero"/>
        <c:auto val="1"/>
        <c:lblOffset val="100"/>
        <c:baseTimeUnit val="months"/>
      </c:dateAx>
      <c:valAx>
        <c:axId val="321091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09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5</c:v>
                </c:pt>
                <c:pt idx="4">
                  <c:v>-2</c:v>
                </c:pt>
                <c:pt idx="5">
                  <c:v>9</c:v>
                </c:pt>
                <c:pt idx="6">
                  <c:v>-1</c:v>
                </c:pt>
                <c:pt idx="7">
                  <c:v>-24</c:v>
                </c:pt>
                <c:pt idx="8">
                  <c:v>3</c:v>
                </c:pt>
                <c:pt idx="9">
                  <c:v>6</c:v>
                </c:pt>
                <c:pt idx="10">
                  <c:v>-6</c:v>
                </c:pt>
                <c:pt idx="11">
                  <c:v>1</c:v>
                </c:pt>
              </c:numCache>
            </c:numRef>
          </c:val>
          <c:extLst>
            <c:ext xmlns:c16="http://schemas.microsoft.com/office/drawing/2014/chart" uri="{C3380CC4-5D6E-409C-BE32-E72D297353CC}">
              <c16:uniqueId val="{00000000-3626-48BC-B7BF-9BD7D7E3DEC0}"/>
            </c:ext>
          </c:extLst>
        </c:ser>
        <c:dLbls>
          <c:showLegendKey val="0"/>
          <c:showVal val="0"/>
          <c:showCatName val="0"/>
          <c:showSerName val="0"/>
          <c:showPercent val="0"/>
          <c:showBubbleSize val="0"/>
        </c:dLbls>
        <c:gapWidth val="219"/>
        <c:overlap val="-27"/>
        <c:axId val="322596024"/>
        <c:axId val="322597992"/>
      </c:barChart>
      <c:dateAx>
        <c:axId val="322596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97992"/>
        <c:crosses val="autoZero"/>
        <c:auto val="1"/>
        <c:lblOffset val="100"/>
        <c:baseTimeUnit val="months"/>
      </c:dateAx>
      <c:valAx>
        <c:axId val="32259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9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1</c:v>
                </c:pt>
                <c:pt idx="4">
                  <c:v>1</c:v>
                </c:pt>
                <c:pt idx="5">
                  <c:v>1</c:v>
                </c:pt>
                <c:pt idx="6">
                  <c:v>1</c:v>
                </c:pt>
                <c:pt idx="7">
                  <c:v>1</c:v>
                </c:pt>
                <c:pt idx="8">
                  <c:v>1</c:v>
                </c:pt>
                <c:pt idx="9">
                  <c:v>1</c:v>
                </c:pt>
                <c:pt idx="10">
                  <c:v>1</c:v>
                </c:pt>
                <c:pt idx="11">
                  <c:v>0</c:v>
                </c:pt>
              </c:numCache>
            </c:numRef>
          </c:val>
          <c:extLst>
            <c:ext xmlns:c16="http://schemas.microsoft.com/office/drawing/2014/chart" uri="{C3380CC4-5D6E-409C-BE32-E72D297353CC}">
              <c16:uniqueId val="{00000000-8A3B-4F9D-ACE1-66535016A083}"/>
            </c:ext>
          </c:extLst>
        </c:ser>
        <c:dLbls>
          <c:showLegendKey val="0"/>
          <c:showVal val="0"/>
          <c:showCatName val="0"/>
          <c:showSerName val="0"/>
          <c:showPercent val="0"/>
          <c:showBubbleSize val="0"/>
        </c:dLbls>
        <c:gapWidth val="219"/>
        <c:overlap val="-27"/>
        <c:axId val="322591432"/>
        <c:axId val="322600944"/>
      </c:barChart>
      <c:dateAx>
        <c:axId val="322591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00944"/>
        <c:crosses val="autoZero"/>
        <c:auto val="1"/>
        <c:lblOffset val="100"/>
        <c:baseTimeUnit val="months"/>
      </c:dateAx>
      <c:valAx>
        <c:axId val="32260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9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18</c:v>
                </c:pt>
                <c:pt idx="4">
                  <c:v>15</c:v>
                </c:pt>
                <c:pt idx="5">
                  <c:v>15</c:v>
                </c:pt>
                <c:pt idx="6">
                  <c:v>10</c:v>
                </c:pt>
                <c:pt idx="7">
                  <c:v>28</c:v>
                </c:pt>
                <c:pt idx="8">
                  <c:v>19</c:v>
                </c:pt>
                <c:pt idx="9">
                  <c:v>18</c:v>
                </c:pt>
                <c:pt idx="10">
                  <c:v>19</c:v>
                </c:pt>
                <c:pt idx="11">
                  <c:v>16</c:v>
                </c:pt>
              </c:numCache>
            </c:numRef>
          </c:val>
          <c:extLst>
            <c:ext xmlns:c16="http://schemas.microsoft.com/office/drawing/2014/chart" uri="{C3380CC4-5D6E-409C-BE32-E72D297353CC}">
              <c16:uniqueId val="{00000000-91B0-4CE5-9959-8F548B8866EA}"/>
            </c:ext>
          </c:extLst>
        </c:ser>
        <c:dLbls>
          <c:showLegendKey val="0"/>
          <c:showVal val="0"/>
          <c:showCatName val="0"/>
          <c:showSerName val="0"/>
          <c:showPercent val="0"/>
          <c:showBubbleSize val="0"/>
        </c:dLbls>
        <c:gapWidth val="219"/>
        <c:overlap val="-27"/>
        <c:axId val="326679160"/>
        <c:axId val="326689656"/>
      </c:barChart>
      <c:dateAx>
        <c:axId val="326679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89656"/>
        <c:crosses val="autoZero"/>
        <c:auto val="1"/>
        <c:lblOffset val="100"/>
        <c:baseTimeUnit val="months"/>
      </c:dateAx>
      <c:valAx>
        <c:axId val="32668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7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35</c:v>
                </c:pt>
                <c:pt idx="2">
                  <c:v>26</c:v>
                </c:pt>
                <c:pt idx="3">
                  <c:v>30</c:v>
                </c:pt>
                <c:pt idx="4">
                  <c:v>34</c:v>
                </c:pt>
                <c:pt idx="5">
                  <c:v>33</c:v>
                </c:pt>
                <c:pt idx="6">
                  <c:v>27</c:v>
                </c:pt>
                <c:pt idx="7">
                  <c:v>29</c:v>
                </c:pt>
                <c:pt idx="8">
                  <c:v>22</c:v>
                </c:pt>
                <c:pt idx="9">
                  <c:v>38</c:v>
                </c:pt>
                <c:pt idx="10">
                  <c:v>44</c:v>
                </c:pt>
                <c:pt idx="11">
                  <c:v>38</c:v>
                </c:pt>
              </c:numCache>
            </c:numRef>
          </c:val>
          <c:extLst>
            <c:ext xmlns:c16="http://schemas.microsoft.com/office/drawing/2014/chart" uri="{C3380CC4-5D6E-409C-BE32-E72D297353CC}">
              <c16:uniqueId val="{00000000-AA03-41E9-A7EE-27A832E538F6}"/>
            </c:ext>
          </c:extLst>
        </c:ser>
        <c:dLbls>
          <c:showLegendKey val="0"/>
          <c:showVal val="0"/>
          <c:showCatName val="0"/>
          <c:showSerName val="0"/>
          <c:showPercent val="0"/>
          <c:showBubbleSize val="0"/>
        </c:dLbls>
        <c:gapWidth val="219"/>
        <c:overlap val="-27"/>
        <c:axId val="326688016"/>
        <c:axId val="326688344"/>
      </c:barChart>
      <c:dateAx>
        <c:axId val="326688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88344"/>
        <c:crosses val="autoZero"/>
        <c:auto val="1"/>
        <c:lblOffset val="100"/>
        <c:baseTimeUnit val="months"/>
      </c:dateAx>
      <c:valAx>
        <c:axId val="32668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8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14</c:v>
                </c:pt>
                <c:pt idx="4">
                  <c:v>2</c:v>
                </c:pt>
                <c:pt idx="5">
                  <c:v>0</c:v>
                </c:pt>
                <c:pt idx="6">
                  <c:v>-9</c:v>
                </c:pt>
                <c:pt idx="7">
                  <c:v>8</c:v>
                </c:pt>
                <c:pt idx="8">
                  <c:v>3</c:v>
                </c:pt>
                <c:pt idx="9">
                  <c:v>-7</c:v>
                </c:pt>
                <c:pt idx="10">
                  <c:v>-2</c:v>
                </c:pt>
                <c:pt idx="11">
                  <c:v>-1</c:v>
                </c:pt>
              </c:numCache>
            </c:numRef>
          </c:val>
          <c:extLst>
            <c:ext xmlns:c16="http://schemas.microsoft.com/office/drawing/2014/chart" uri="{C3380CC4-5D6E-409C-BE32-E72D297353CC}">
              <c16:uniqueId val="{00000000-F9BE-4A73-A8AC-8E9600B376B1}"/>
            </c:ext>
          </c:extLst>
        </c:ser>
        <c:dLbls>
          <c:showLegendKey val="0"/>
          <c:showVal val="0"/>
          <c:showCatName val="0"/>
          <c:showSerName val="0"/>
          <c:showPercent val="0"/>
          <c:showBubbleSize val="0"/>
        </c:dLbls>
        <c:gapWidth val="219"/>
        <c:overlap val="-27"/>
        <c:axId val="383197792"/>
        <c:axId val="383197136"/>
      </c:barChart>
      <c:dateAx>
        <c:axId val="383197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97136"/>
        <c:crosses val="autoZero"/>
        <c:auto val="1"/>
        <c:lblOffset val="100"/>
        <c:baseTimeUnit val="months"/>
      </c:dateAx>
      <c:valAx>
        <c:axId val="38319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9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28</c:v>
                </c:pt>
                <c:pt idx="5">
                  <c:v>26</c:v>
                </c:pt>
                <c:pt idx="6">
                  <c:v>25</c:v>
                </c:pt>
                <c:pt idx="7">
                  <c:v>24</c:v>
                </c:pt>
                <c:pt idx="8">
                  <c:v>25</c:v>
                </c:pt>
                <c:pt idx="9">
                  <c:v>34</c:v>
                </c:pt>
                <c:pt idx="10">
                  <c:v>29</c:v>
                </c:pt>
                <c:pt idx="11">
                  <c:v>28</c:v>
                </c:pt>
              </c:numCache>
            </c:numRef>
          </c:val>
          <c:extLst>
            <c:ext xmlns:c16="http://schemas.microsoft.com/office/drawing/2014/chart" uri="{C3380CC4-5D6E-409C-BE32-E72D297353CC}">
              <c16:uniqueId val="{00000000-1B21-4FBA-AD27-3F3D5DC892F0}"/>
            </c:ext>
          </c:extLst>
        </c:ser>
        <c:dLbls>
          <c:showLegendKey val="0"/>
          <c:showVal val="0"/>
          <c:showCatName val="0"/>
          <c:showSerName val="0"/>
          <c:showPercent val="0"/>
          <c:showBubbleSize val="0"/>
        </c:dLbls>
        <c:gapWidth val="219"/>
        <c:overlap val="-27"/>
        <c:axId val="383199760"/>
        <c:axId val="383204024"/>
      </c:barChart>
      <c:dateAx>
        <c:axId val="383199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04024"/>
        <c:crosses val="autoZero"/>
        <c:auto val="1"/>
        <c:lblOffset val="100"/>
        <c:baseTimeUnit val="months"/>
      </c:dateAx>
      <c:valAx>
        <c:axId val="383204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9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AFDA3-27B7-4304-8969-497BCF7F935F}"/>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DF16A114-F6BF-444F-9437-B0C84506A16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957776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A245B-6D54-4675-97D6-F58A68D3EDE5}"/>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FB1B36E5-D179-4E0B-8C44-22341A738564}"/>
              </a:ext>
            </a:extLst>
          </p:cNvPr>
          <p:cNvGraphicFramePr>
            <a:graphicFrameLocks noGrp="1"/>
          </p:cNvGraphicFramePr>
          <p:nvPr>
            <p:ph type="chart" sz="quarter" idx="13"/>
            <p:extLst>
              <p:ext uri="{D42A27DB-BD31-4B8C-83A1-F6EECF244321}">
                <p14:modId xmlns:p14="http://schemas.microsoft.com/office/powerpoint/2010/main" val="1249401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F601FA-A8CA-4268-902D-F70C26D66A40}"/>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FA16033D-E964-4F47-A848-0AFABFDB71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3118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A13E0-937F-4989-9590-722524740F47}"/>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926791DF-252C-46B0-A0F4-FE31A387A537}"/>
              </a:ext>
            </a:extLst>
          </p:cNvPr>
          <p:cNvGraphicFramePr>
            <a:graphicFrameLocks noGrp="1"/>
          </p:cNvGraphicFramePr>
          <p:nvPr>
            <p:ph type="tbl" sz="quarter" idx="13"/>
            <p:extLst>
              <p:ext uri="{D42A27DB-BD31-4B8C-83A1-F6EECF244321}">
                <p14:modId xmlns:p14="http://schemas.microsoft.com/office/powerpoint/2010/main" val="2888909792"/>
              </p:ext>
            </p:extLst>
          </p:nvPr>
        </p:nvGraphicFramePr>
        <p:xfrm>
          <a:off x="457200" y="1731963"/>
          <a:ext cx="8229600" cy="7924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60529714"/>
                    </a:ext>
                  </a:extLst>
                </a:gridCol>
                <a:gridCol w="740664">
                  <a:extLst>
                    <a:ext uri="{9D8B030D-6E8A-4147-A177-3AD203B41FA5}">
                      <a16:colId xmlns:a16="http://schemas.microsoft.com/office/drawing/2014/main" val="651494473"/>
                    </a:ext>
                  </a:extLst>
                </a:gridCol>
                <a:gridCol w="740664">
                  <a:extLst>
                    <a:ext uri="{9D8B030D-6E8A-4147-A177-3AD203B41FA5}">
                      <a16:colId xmlns:a16="http://schemas.microsoft.com/office/drawing/2014/main" val="1388768780"/>
                    </a:ext>
                  </a:extLst>
                </a:gridCol>
                <a:gridCol w="740664">
                  <a:extLst>
                    <a:ext uri="{9D8B030D-6E8A-4147-A177-3AD203B41FA5}">
                      <a16:colId xmlns:a16="http://schemas.microsoft.com/office/drawing/2014/main" val="394560238"/>
                    </a:ext>
                  </a:extLst>
                </a:gridCol>
                <a:gridCol w="740664">
                  <a:extLst>
                    <a:ext uri="{9D8B030D-6E8A-4147-A177-3AD203B41FA5}">
                      <a16:colId xmlns:a16="http://schemas.microsoft.com/office/drawing/2014/main" val="2917874783"/>
                    </a:ext>
                  </a:extLst>
                </a:gridCol>
                <a:gridCol w="740664">
                  <a:extLst>
                    <a:ext uri="{9D8B030D-6E8A-4147-A177-3AD203B41FA5}">
                      <a16:colId xmlns:a16="http://schemas.microsoft.com/office/drawing/2014/main" val="3623079471"/>
                    </a:ext>
                  </a:extLst>
                </a:gridCol>
                <a:gridCol w="740664">
                  <a:extLst>
                    <a:ext uri="{9D8B030D-6E8A-4147-A177-3AD203B41FA5}">
                      <a16:colId xmlns:a16="http://schemas.microsoft.com/office/drawing/2014/main" val="1916031890"/>
                    </a:ext>
                  </a:extLst>
                </a:gridCol>
                <a:gridCol w="740664">
                  <a:extLst>
                    <a:ext uri="{9D8B030D-6E8A-4147-A177-3AD203B41FA5}">
                      <a16:colId xmlns:a16="http://schemas.microsoft.com/office/drawing/2014/main" val="3839144783"/>
                    </a:ext>
                  </a:extLst>
                </a:gridCol>
                <a:gridCol w="740664">
                  <a:extLst>
                    <a:ext uri="{9D8B030D-6E8A-4147-A177-3AD203B41FA5}">
                      <a16:colId xmlns:a16="http://schemas.microsoft.com/office/drawing/2014/main" val="830335157"/>
                    </a:ext>
                  </a:extLst>
                </a:gridCol>
                <a:gridCol w="740664">
                  <a:extLst>
                    <a:ext uri="{9D8B030D-6E8A-4147-A177-3AD203B41FA5}">
                      <a16:colId xmlns:a16="http://schemas.microsoft.com/office/drawing/2014/main" val="281006586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10008522"/>
                  </a:ext>
                </a:extLst>
              </a:tr>
              <a:tr h="370840">
                <a:tc>
                  <a:txBody>
                    <a:bodyPr/>
                    <a:lstStyle/>
                    <a:p>
                      <a:r>
                        <a:rPr lang="en-US" sz="1000"/>
                        <a:t>First Insurance Company of Hawaii, LTD</a:t>
                      </a:r>
                    </a:p>
                  </a:txBody>
                  <a:tcPr/>
                </a:tc>
                <a:tc>
                  <a:txBody>
                    <a:bodyPr/>
                    <a:lstStyle/>
                    <a:p>
                      <a:r>
                        <a:rPr lang="en-US" sz="1000"/>
                        <a:t>1634</a:t>
                      </a:r>
                    </a:p>
                  </a:txBody>
                  <a:tcPr/>
                </a:tc>
                <a:tc>
                  <a:txBody>
                    <a:bodyPr/>
                    <a:lstStyle/>
                    <a:p>
                      <a:r>
                        <a:rPr lang="en-US" sz="1000"/>
                        <a:t>-2</a:t>
                      </a:r>
                    </a:p>
                  </a:txBody>
                  <a:tcPr/>
                </a:tc>
                <a:tc>
                  <a:txBody>
                    <a:bodyPr/>
                    <a:lstStyle/>
                    <a:p>
                      <a:r>
                        <a:rPr lang="en-US" sz="1000"/>
                        <a:t>14</a:t>
                      </a:r>
                    </a:p>
                  </a:txBody>
                  <a:tcPr/>
                </a:tc>
                <a:tc>
                  <a:txBody>
                    <a:bodyPr/>
                    <a:lstStyle/>
                    <a:p>
                      <a:r>
                        <a:rPr lang="en-US" sz="1000"/>
                        <a:t>326</a:t>
                      </a:r>
                    </a:p>
                  </a:txBody>
                  <a:tcPr/>
                </a:tc>
                <a:tc>
                  <a:txBody>
                    <a:bodyPr/>
                    <a:lstStyle/>
                    <a:p>
                      <a:r>
                        <a:rPr lang="en-US" sz="1000"/>
                        <a:t>6</a:t>
                      </a:r>
                    </a:p>
                  </a:txBody>
                  <a:tcPr/>
                </a:tc>
                <a:tc>
                  <a:txBody>
                    <a:bodyPr/>
                    <a:lstStyle/>
                    <a:p>
                      <a:r>
                        <a:rPr lang="en-US" sz="1000"/>
                        <a:t>5</a:t>
                      </a:r>
                    </a:p>
                  </a:txBody>
                  <a:tcPr/>
                </a:tc>
                <a:tc>
                  <a:txBody>
                    <a:bodyPr/>
                    <a:lstStyle/>
                    <a:p>
                      <a:r>
                        <a:rPr lang="en-US" sz="1000"/>
                        <a:t>1</a:t>
                      </a:r>
                    </a:p>
                  </a:txBody>
                  <a:tcPr/>
                </a:tc>
                <a:tc>
                  <a:txBody>
                    <a:bodyPr/>
                    <a:lstStyle/>
                    <a:p>
                      <a:r>
                        <a:rPr lang="en-US" sz="1000"/>
                        <a:t>1.4723 %</a:t>
                      </a:r>
                    </a:p>
                  </a:txBody>
                  <a:tcPr/>
                </a:tc>
                <a:tc>
                  <a:txBody>
                    <a:bodyPr/>
                    <a:lstStyle/>
                    <a:p>
                      <a:r>
                        <a:rPr lang="en-US" sz="1000"/>
                        <a:t>0.0 %</a:t>
                      </a:r>
                    </a:p>
                  </a:txBody>
                  <a:tcPr/>
                </a:tc>
                <a:extLst>
                  <a:ext uri="{0D108BD9-81ED-4DB2-BD59-A6C34878D82A}">
                    <a16:rowId xmlns:a16="http://schemas.microsoft.com/office/drawing/2014/main" val="920715139"/>
                  </a:ext>
                </a:extLst>
              </a:tr>
            </a:tbl>
          </a:graphicData>
        </a:graphic>
      </p:graphicFrame>
      <p:sp>
        <p:nvSpPr>
          <p:cNvPr id="4" name="Text Placeholder 3">
            <a:extLst>
              <a:ext uri="{FF2B5EF4-FFF2-40B4-BE49-F238E27FC236}">
                <a16:creationId xmlns:a16="http://schemas.microsoft.com/office/drawing/2014/main" id="{D75F3722-9278-432B-A369-6ABCF51D18B0}"/>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95579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4CA38-CCB9-4319-9DF0-D0514DF38EE5}"/>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16D0887A-F663-4EA7-9209-3714E60CDBD0}"/>
              </a:ext>
            </a:extLst>
          </p:cNvPr>
          <p:cNvGraphicFramePr>
            <a:graphicFrameLocks noGrp="1"/>
          </p:cNvGraphicFramePr>
          <p:nvPr>
            <p:ph type="chart" sz="quarter" idx="13"/>
            <p:extLst>
              <p:ext uri="{D42A27DB-BD31-4B8C-83A1-F6EECF244321}">
                <p14:modId xmlns:p14="http://schemas.microsoft.com/office/powerpoint/2010/main" val="3809696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965EA4-BB08-45AA-8763-30459E53743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B065C87-CADB-4E70-BAF7-D2F77EAFA8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9121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C279F-86A4-4FE0-A1D9-E47EF54E3510}"/>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9A14DFB5-33A2-49FE-A833-25A6D2D5C398}"/>
              </a:ext>
            </a:extLst>
          </p:cNvPr>
          <p:cNvGraphicFramePr>
            <a:graphicFrameLocks noGrp="1"/>
          </p:cNvGraphicFramePr>
          <p:nvPr>
            <p:ph type="chart" sz="quarter" idx="13"/>
            <p:extLst>
              <p:ext uri="{D42A27DB-BD31-4B8C-83A1-F6EECF244321}">
                <p14:modId xmlns:p14="http://schemas.microsoft.com/office/powerpoint/2010/main" val="696554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401648-6DB5-4CF8-BCB8-DCFAEB25EB4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FE7627F-F0F0-4457-B5B9-25146498E7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4868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70B00-64E0-4DFE-A7B0-A91B3E5D88D6}"/>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BBB8D02C-057C-4ECD-BEF6-FA2BAAE0B6E3}"/>
              </a:ext>
            </a:extLst>
          </p:cNvPr>
          <p:cNvGraphicFramePr>
            <a:graphicFrameLocks noGrp="1"/>
          </p:cNvGraphicFramePr>
          <p:nvPr>
            <p:ph type="chart" sz="quarter" idx="13"/>
            <p:extLst>
              <p:ext uri="{D42A27DB-BD31-4B8C-83A1-F6EECF244321}">
                <p14:modId xmlns:p14="http://schemas.microsoft.com/office/powerpoint/2010/main" val="4225254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5D59DA-7DB7-411A-B261-46E17715A57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75CFD3B-389F-4283-BB9B-3E101E80BC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5008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B5DFE-1616-4512-A29B-38BC4EC01381}"/>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25B5B4BF-07BF-43F6-BE36-AB2DB251CC7F}"/>
              </a:ext>
            </a:extLst>
          </p:cNvPr>
          <p:cNvGraphicFramePr>
            <a:graphicFrameLocks noGrp="1"/>
          </p:cNvGraphicFramePr>
          <p:nvPr>
            <p:ph type="tbl" sz="quarter" idx="13"/>
            <p:extLst>
              <p:ext uri="{D42A27DB-BD31-4B8C-83A1-F6EECF244321}">
                <p14:modId xmlns:p14="http://schemas.microsoft.com/office/powerpoint/2010/main" val="1756415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36717174"/>
                    </a:ext>
                  </a:extLst>
                </a:gridCol>
                <a:gridCol w="658368">
                  <a:extLst>
                    <a:ext uri="{9D8B030D-6E8A-4147-A177-3AD203B41FA5}">
                      <a16:colId xmlns:a16="http://schemas.microsoft.com/office/drawing/2014/main" val="1814210659"/>
                    </a:ext>
                  </a:extLst>
                </a:gridCol>
                <a:gridCol w="658368">
                  <a:extLst>
                    <a:ext uri="{9D8B030D-6E8A-4147-A177-3AD203B41FA5}">
                      <a16:colId xmlns:a16="http://schemas.microsoft.com/office/drawing/2014/main" val="3003454745"/>
                    </a:ext>
                  </a:extLst>
                </a:gridCol>
                <a:gridCol w="658368">
                  <a:extLst>
                    <a:ext uri="{9D8B030D-6E8A-4147-A177-3AD203B41FA5}">
                      <a16:colId xmlns:a16="http://schemas.microsoft.com/office/drawing/2014/main" val="4082270863"/>
                    </a:ext>
                  </a:extLst>
                </a:gridCol>
                <a:gridCol w="658368">
                  <a:extLst>
                    <a:ext uri="{9D8B030D-6E8A-4147-A177-3AD203B41FA5}">
                      <a16:colId xmlns:a16="http://schemas.microsoft.com/office/drawing/2014/main" val="2463348200"/>
                    </a:ext>
                  </a:extLst>
                </a:gridCol>
                <a:gridCol w="658368">
                  <a:extLst>
                    <a:ext uri="{9D8B030D-6E8A-4147-A177-3AD203B41FA5}">
                      <a16:colId xmlns:a16="http://schemas.microsoft.com/office/drawing/2014/main" val="3606736330"/>
                    </a:ext>
                  </a:extLst>
                </a:gridCol>
                <a:gridCol w="658368">
                  <a:extLst>
                    <a:ext uri="{9D8B030D-6E8A-4147-A177-3AD203B41FA5}">
                      <a16:colId xmlns:a16="http://schemas.microsoft.com/office/drawing/2014/main" val="1262314690"/>
                    </a:ext>
                  </a:extLst>
                </a:gridCol>
                <a:gridCol w="658368">
                  <a:extLst>
                    <a:ext uri="{9D8B030D-6E8A-4147-A177-3AD203B41FA5}">
                      <a16:colId xmlns:a16="http://schemas.microsoft.com/office/drawing/2014/main" val="212149969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123614733"/>
                  </a:ext>
                </a:extLst>
              </a:tr>
              <a:tr h="370840">
                <a:tc>
                  <a:txBody>
                    <a:bodyPr/>
                    <a:lstStyle/>
                    <a:p>
                      <a:r>
                        <a:rPr lang="en-US" sz="1000" b="1"/>
                        <a:t> First Insurance Company of Hawaii, LTD - 2018-11-16 20:57:58 </a:t>
                      </a:r>
                      <a:r>
                        <a:rPr lang="en-US" sz="1000"/>
                        <a:t> 
 Wishing everyone a happy #AlohaFriday with this #FlashbackFriday photo showing First Insurance associates at work in the 1940s. At the time this photo was taken, First Insurance would have been nearly 35 years old.</a:t>
                      </a:r>
                    </a:p>
                  </a:txBody>
                  <a:tcPr/>
                </a:tc>
                <a:tc>
                  <a:txBody>
                    <a:bodyPr/>
                    <a:lstStyle/>
                    <a:p>
                      <a:r>
                        <a:rPr lang="en-US" sz="1000"/>
                        <a:t>43</a:t>
                      </a:r>
                    </a:p>
                  </a:txBody>
                  <a:tcPr/>
                </a:tc>
                <a:tc>
                  <a:txBody>
                    <a:bodyPr/>
                    <a:lstStyle/>
                    <a:p>
                      <a:r>
                        <a:rPr lang="en-US" sz="1000"/>
                        <a:t>38</a:t>
                      </a:r>
                    </a:p>
                  </a:txBody>
                  <a:tcPr/>
                </a:tc>
                <a:tc>
                  <a:txBody>
                    <a:bodyPr/>
                    <a:lstStyle/>
                    <a:p>
                      <a:r>
                        <a:rPr lang="en-US" sz="1000"/>
                        <a:t>3</a:t>
                      </a:r>
                    </a:p>
                  </a:txBody>
                  <a:tcPr/>
                </a:tc>
                <a:tc>
                  <a:txBody>
                    <a:bodyPr/>
                    <a:lstStyle/>
                    <a:p>
                      <a:r>
                        <a:rPr lang="en-US" sz="1000"/>
                        <a:t>2</a:t>
                      </a:r>
                    </a:p>
                  </a:txBody>
                  <a:tcPr/>
                </a:tc>
                <a:tc>
                  <a:txBody>
                    <a:bodyPr/>
                    <a:lstStyle/>
                    <a:p>
                      <a:r>
                        <a:rPr lang="en-US" sz="1000"/>
                        <a:t>2.6332 %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165591623"/>
                  </a:ext>
                </a:extLst>
              </a:tr>
              <a:tr h="370840">
                <a:tc>
                  <a:txBody>
                    <a:bodyPr/>
                    <a:lstStyle/>
                    <a:p>
                      <a:r>
                        <a:rPr lang="en-US" sz="1000" b="1"/>
                        <a:t> First Insurance Company of Hawaii, LTD - 2018-11-05 20:00:28 </a:t>
                      </a:r>
                      <a:r>
                        <a:rPr lang="en-US" sz="1000"/>
                        <a:t> 
 More pics from our 2018 Fitness Fair on Oct. 30. FICOH's focus on employee wellness helped us get Gold recognition in the American Heart Association 2018 Workplace Health Achievement Index!</a:t>
                      </a:r>
                    </a:p>
                  </a:txBody>
                  <a:tcPr/>
                </a:tc>
                <a:tc>
                  <a:txBody>
                    <a:bodyPr/>
                    <a:lstStyle/>
                    <a:p>
                      <a:r>
                        <a:rPr lang="en-US" sz="1000"/>
                        <a:t>40</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2.4480 %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77604447"/>
                  </a:ext>
                </a:extLst>
              </a:tr>
              <a:tr h="370840">
                <a:tc>
                  <a:txBody>
                    <a:bodyPr/>
                    <a:lstStyle/>
                    <a:p>
                      <a:r>
                        <a:rPr lang="en-US" sz="1000" b="1"/>
                        <a:t> First Insurance Company of Hawaii, LTD - 2018-11-14 18:42:10 </a:t>
                      </a:r>
                      <a:r>
                        <a:rPr lang="en-US" sz="1000"/>
                        <a:t> 
 Our volunteers had a great time conversing, crafting, and playing bingo with Palolo Chinese Home residents this past Saturday!</a:t>
                      </a:r>
                    </a:p>
                  </a:txBody>
                  <a:tcPr/>
                </a:tc>
                <a:tc>
                  <a:txBody>
                    <a:bodyPr/>
                    <a:lstStyle/>
                    <a:p>
                      <a:r>
                        <a:rPr lang="en-US" sz="1000"/>
                        <a:t>38</a:t>
                      </a:r>
                    </a:p>
                  </a:txBody>
                  <a:tcPr/>
                </a:tc>
                <a:tc>
                  <a:txBody>
                    <a:bodyPr/>
                    <a:lstStyle/>
                    <a:p>
                      <a:r>
                        <a:rPr lang="en-US" sz="1000"/>
                        <a:t>38</a:t>
                      </a:r>
                    </a:p>
                  </a:txBody>
                  <a:tcPr/>
                </a:tc>
                <a:tc>
                  <a:txBody>
                    <a:bodyPr/>
                    <a:lstStyle/>
                    <a:p>
                      <a:r>
                        <a:rPr lang="en-US" sz="1000"/>
                        <a:t>0</a:t>
                      </a:r>
                    </a:p>
                  </a:txBody>
                  <a:tcPr/>
                </a:tc>
                <a:tc>
                  <a:txBody>
                    <a:bodyPr/>
                    <a:lstStyle/>
                    <a:p>
                      <a:r>
                        <a:rPr lang="en-US" sz="1000"/>
                        <a:t>0</a:t>
                      </a:r>
                    </a:p>
                  </a:txBody>
                  <a:tcPr/>
                </a:tc>
                <a:tc>
                  <a:txBody>
                    <a:bodyPr/>
                    <a:lstStyle/>
                    <a:p>
                      <a:r>
                        <a:rPr lang="en-US" sz="1000"/>
                        <a:t>2.3270 %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517624714"/>
                  </a:ext>
                </a:extLst>
              </a:tr>
            </a:tbl>
          </a:graphicData>
        </a:graphic>
      </p:graphicFrame>
      <p:sp>
        <p:nvSpPr>
          <p:cNvPr id="4" name="Text Placeholder 3">
            <a:extLst>
              <a:ext uri="{FF2B5EF4-FFF2-40B4-BE49-F238E27FC236}">
                <a16:creationId xmlns:a16="http://schemas.microsoft.com/office/drawing/2014/main" id="{BC4A2DAB-B93D-4A16-BDDB-810C1A95C2DA}"/>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969871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0E010-0977-4FA2-83BC-EE7A7B372E0D}"/>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3ED54CFE-F4AF-4612-AA03-A984C0E1E716}"/>
              </a:ext>
            </a:extLst>
          </p:cNvPr>
          <p:cNvGraphicFramePr>
            <a:graphicFrameLocks noGrp="1"/>
          </p:cNvGraphicFramePr>
          <p:nvPr>
            <p:ph type="tbl" sz="quarter" idx="13"/>
            <p:extLst>
              <p:ext uri="{D42A27DB-BD31-4B8C-83A1-F6EECF244321}">
                <p14:modId xmlns:p14="http://schemas.microsoft.com/office/powerpoint/2010/main" val="3801220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39399505"/>
                    </a:ext>
                  </a:extLst>
                </a:gridCol>
                <a:gridCol w="493776">
                  <a:extLst>
                    <a:ext uri="{9D8B030D-6E8A-4147-A177-3AD203B41FA5}">
                      <a16:colId xmlns:a16="http://schemas.microsoft.com/office/drawing/2014/main" val="3902050797"/>
                    </a:ext>
                  </a:extLst>
                </a:gridCol>
                <a:gridCol w="493776">
                  <a:extLst>
                    <a:ext uri="{9D8B030D-6E8A-4147-A177-3AD203B41FA5}">
                      <a16:colId xmlns:a16="http://schemas.microsoft.com/office/drawing/2014/main" val="3073834182"/>
                    </a:ext>
                  </a:extLst>
                </a:gridCol>
                <a:gridCol w="493776">
                  <a:extLst>
                    <a:ext uri="{9D8B030D-6E8A-4147-A177-3AD203B41FA5}">
                      <a16:colId xmlns:a16="http://schemas.microsoft.com/office/drawing/2014/main" val="3812738044"/>
                    </a:ext>
                  </a:extLst>
                </a:gridCol>
                <a:gridCol w="493776">
                  <a:extLst>
                    <a:ext uri="{9D8B030D-6E8A-4147-A177-3AD203B41FA5}">
                      <a16:colId xmlns:a16="http://schemas.microsoft.com/office/drawing/2014/main" val="2874857574"/>
                    </a:ext>
                  </a:extLst>
                </a:gridCol>
                <a:gridCol w="493776">
                  <a:extLst>
                    <a:ext uri="{9D8B030D-6E8A-4147-A177-3AD203B41FA5}">
                      <a16:colId xmlns:a16="http://schemas.microsoft.com/office/drawing/2014/main" val="3466338695"/>
                    </a:ext>
                  </a:extLst>
                </a:gridCol>
                <a:gridCol w="493776">
                  <a:extLst>
                    <a:ext uri="{9D8B030D-6E8A-4147-A177-3AD203B41FA5}">
                      <a16:colId xmlns:a16="http://schemas.microsoft.com/office/drawing/2014/main" val="3383920948"/>
                    </a:ext>
                  </a:extLst>
                </a:gridCol>
                <a:gridCol w="493776">
                  <a:extLst>
                    <a:ext uri="{9D8B030D-6E8A-4147-A177-3AD203B41FA5}">
                      <a16:colId xmlns:a16="http://schemas.microsoft.com/office/drawing/2014/main" val="178840001"/>
                    </a:ext>
                  </a:extLst>
                </a:gridCol>
                <a:gridCol w="493776">
                  <a:extLst>
                    <a:ext uri="{9D8B030D-6E8A-4147-A177-3AD203B41FA5}">
                      <a16:colId xmlns:a16="http://schemas.microsoft.com/office/drawing/2014/main" val="3477994550"/>
                    </a:ext>
                  </a:extLst>
                </a:gridCol>
                <a:gridCol w="493776">
                  <a:extLst>
                    <a:ext uri="{9D8B030D-6E8A-4147-A177-3AD203B41FA5}">
                      <a16:colId xmlns:a16="http://schemas.microsoft.com/office/drawing/2014/main" val="1679942812"/>
                    </a:ext>
                  </a:extLst>
                </a:gridCol>
                <a:gridCol w="493776">
                  <a:extLst>
                    <a:ext uri="{9D8B030D-6E8A-4147-A177-3AD203B41FA5}">
                      <a16:colId xmlns:a16="http://schemas.microsoft.com/office/drawing/2014/main" val="1456600250"/>
                    </a:ext>
                  </a:extLst>
                </a:gridCol>
                <a:gridCol w="493776">
                  <a:extLst>
                    <a:ext uri="{9D8B030D-6E8A-4147-A177-3AD203B41FA5}">
                      <a16:colId xmlns:a16="http://schemas.microsoft.com/office/drawing/2014/main" val="1255013619"/>
                    </a:ext>
                  </a:extLst>
                </a:gridCol>
                <a:gridCol w="493776">
                  <a:extLst>
                    <a:ext uri="{9D8B030D-6E8A-4147-A177-3AD203B41FA5}">
                      <a16:colId xmlns:a16="http://schemas.microsoft.com/office/drawing/2014/main" val="2131627727"/>
                    </a:ext>
                  </a:extLst>
                </a:gridCol>
                <a:gridCol w="493776">
                  <a:extLst>
                    <a:ext uri="{9D8B030D-6E8A-4147-A177-3AD203B41FA5}">
                      <a16:colId xmlns:a16="http://schemas.microsoft.com/office/drawing/2014/main" val="37277559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02250102"/>
                  </a:ext>
                </a:extLst>
              </a:tr>
              <a:tr h="370840">
                <a:tc>
                  <a:txBody>
                    <a:bodyPr/>
                    <a:lstStyle/>
                    <a:p>
                      <a:r>
                        <a:rPr lang="en-US" sz="1000"/>
                        <a:t>@FirstInsHI</a:t>
                      </a:r>
                    </a:p>
                  </a:txBody>
                  <a:tcPr/>
                </a:tc>
                <a:tc>
                  <a:txBody>
                    <a:bodyPr/>
                    <a:lstStyle/>
                    <a:p>
                      <a:r>
                        <a:rPr lang="en-US" sz="1000"/>
                        <a:t>1229</a:t>
                      </a:r>
                    </a:p>
                  </a:txBody>
                  <a:tcPr/>
                </a:tc>
                <a:tc>
                  <a:txBody>
                    <a:bodyPr/>
                    <a:lstStyle/>
                    <a:p>
                      <a:r>
                        <a:rPr lang="en-US" sz="1000"/>
                        <a:t>-6</a:t>
                      </a:r>
                    </a:p>
                  </a:txBody>
                  <a:tcPr/>
                </a:tc>
                <a:tc>
                  <a:txBody>
                    <a:bodyPr/>
                    <a:lstStyle/>
                    <a:p>
                      <a:r>
                        <a:rPr lang="en-US" sz="1000"/>
                        <a:t>16</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0</a:t>
                      </a:r>
                    </a:p>
                  </a:txBody>
                  <a:tcPr/>
                </a:tc>
                <a:tc>
                  <a:txBody>
                    <a:bodyPr/>
                    <a:lstStyle/>
                    <a:p>
                      <a:r>
                        <a:rPr lang="en-US" sz="1000"/>
                        <a:t>2</a:t>
                      </a:r>
                    </a:p>
                  </a:txBody>
                  <a:tcPr/>
                </a:tc>
                <a:tc>
                  <a:txBody>
                    <a:bodyPr/>
                    <a:lstStyle/>
                    <a:p>
                      <a:r>
                        <a:rPr lang="en-US" sz="1000"/>
                        <a:t>0.1028 %</a:t>
                      </a:r>
                    </a:p>
                  </a:txBody>
                  <a:tcPr/>
                </a:tc>
                <a:tc>
                  <a:txBody>
                    <a:bodyPr/>
                    <a:lstStyle/>
                    <a:p>
                      <a:r>
                        <a:rPr lang="en-US" sz="1000"/>
                        <a:t>0.0 %</a:t>
                      </a:r>
                    </a:p>
                  </a:txBody>
                  <a:tcPr/>
                </a:tc>
                <a:extLst>
                  <a:ext uri="{0D108BD9-81ED-4DB2-BD59-A6C34878D82A}">
                    <a16:rowId xmlns:a16="http://schemas.microsoft.com/office/drawing/2014/main" val="1963331644"/>
                  </a:ext>
                </a:extLst>
              </a:tr>
            </a:tbl>
          </a:graphicData>
        </a:graphic>
      </p:graphicFrame>
      <p:sp>
        <p:nvSpPr>
          <p:cNvPr id="4" name="Text Placeholder 3">
            <a:extLst>
              <a:ext uri="{FF2B5EF4-FFF2-40B4-BE49-F238E27FC236}">
                <a16:creationId xmlns:a16="http://schemas.microsoft.com/office/drawing/2014/main" id="{6D06B82F-29A6-4D9A-856B-0B16C00ABAE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130562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373CF-9212-425C-90BD-3AA959D266BC}"/>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F755F1DE-5F78-41B4-9276-0E4BBBC13764}"/>
              </a:ext>
            </a:extLst>
          </p:cNvPr>
          <p:cNvGraphicFramePr>
            <a:graphicFrameLocks noGrp="1"/>
          </p:cNvGraphicFramePr>
          <p:nvPr>
            <p:ph type="chart" sz="quarter" idx="13"/>
            <p:extLst>
              <p:ext uri="{D42A27DB-BD31-4B8C-83A1-F6EECF244321}">
                <p14:modId xmlns:p14="http://schemas.microsoft.com/office/powerpoint/2010/main" val="948708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6E3A8E-FFDF-4094-8D8E-140CB7817E9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A99D4D0-F75D-4A62-B95E-6C2B40D2FB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6194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1BE0F-D665-45F1-9CF1-34B8880B33F8}"/>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27140423-8DCF-4929-B848-C6CD779AFCA7}"/>
              </a:ext>
            </a:extLst>
          </p:cNvPr>
          <p:cNvGraphicFramePr>
            <a:graphicFrameLocks noGrp="1"/>
          </p:cNvGraphicFramePr>
          <p:nvPr>
            <p:ph type="chart" sz="quarter" idx="13"/>
            <p:extLst>
              <p:ext uri="{D42A27DB-BD31-4B8C-83A1-F6EECF244321}">
                <p14:modId xmlns:p14="http://schemas.microsoft.com/office/powerpoint/2010/main" val="1282316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766B7E-2227-40FC-A131-E6D1CA321FE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36464A6-899B-4072-A367-1DD7DFD694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917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4D684-921D-4A88-A23A-C40D777F11F8}"/>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B919D8D6-6368-4E85-A8EF-16666CA1840B}"/>
              </a:ext>
            </a:extLst>
          </p:cNvPr>
          <p:cNvGraphicFramePr>
            <a:graphicFrameLocks noGrp="1"/>
          </p:cNvGraphicFramePr>
          <p:nvPr>
            <p:ph type="tbl" sz="quarter" idx="13"/>
            <p:extLst>
              <p:ext uri="{D42A27DB-BD31-4B8C-83A1-F6EECF244321}">
                <p14:modId xmlns:p14="http://schemas.microsoft.com/office/powerpoint/2010/main" val="2188007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38984102"/>
                    </a:ext>
                  </a:extLst>
                </a:gridCol>
                <a:gridCol w="822960">
                  <a:extLst>
                    <a:ext uri="{9D8B030D-6E8A-4147-A177-3AD203B41FA5}">
                      <a16:colId xmlns:a16="http://schemas.microsoft.com/office/drawing/2014/main" val="116907419"/>
                    </a:ext>
                  </a:extLst>
                </a:gridCol>
                <a:gridCol w="822960">
                  <a:extLst>
                    <a:ext uri="{9D8B030D-6E8A-4147-A177-3AD203B41FA5}">
                      <a16:colId xmlns:a16="http://schemas.microsoft.com/office/drawing/2014/main" val="3267773460"/>
                    </a:ext>
                  </a:extLst>
                </a:gridCol>
                <a:gridCol w="822960">
                  <a:extLst>
                    <a:ext uri="{9D8B030D-6E8A-4147-A177-3AD203B41FA5}">
                      <a16:colId xmlns:a16="http://schemas.microsoft.com/office/drawing/2014/main" val="2522725804"/>
                    </a:ext>
                  </a:extLst>
                </a:gridCol>
                <a:gridCol w="822960">
                  <a:extLst>
                    <a:ext uri="{9D8B030D-6E8A-4147-A177-3AD203B41FA5}">
                      <a16:colId xmlns:a16="http://schemas.microsoft.com/office/drawing/2014/main" val="682864033"/>
                    </a:ext>
                  </a:extLst>
                </a:gridCol>
                <a:gridCol w="822960">
                  <a:extLst>
                    <a:ext uri="{9D8B030D-6E8A-4147-A177-3AD203B41FA5}">
                      <a16:colId xmlns:a16="http://schemas.microsoft.com/office/drawing/2014/main" val="2728434986"/>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239043306"/>
                  </a:ext>
                </a:extLst>
              </a:tr>
              <a:tr h="370840">
                <a:tc>
                  <a:txBody>
                    <a:bodyPr/>
                    <a:lstStyle/>
                    <a:p>
                      <a:r>
                        <a:rPr lang="en-US" sz="1000" b="1"/>
                        <a:t> @FirstInsHI - 2018-11-28 19:25:40 </a:t>
                      </a:r>
                      <a:r>
                        <a:rPr lang="en-US" sz="1000"/>
                        <a:t>
  It's beginning to look a lot like Christmas @ First Insurance! #happyholidays #teamficoh #xmas #christmas #christmasdecorations #holidaydecorations https://t.co/2C4XnDjner</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0.2439 %</a:t>
                      </a:r>
                    </a:p>
                  </a:txBody>
                  <a:tcPr/>
                </a:tc>
                <a:extLst>
                  <a:ext uri="{0D108BD9-81ED-4DB2-BD59-A6C34878D82A}">
                    <a16:rowId xmlns:a16="http://schemas.microsoft.com/office/drawing/2014/main" val="4284401566"/>
                  </a:ext>
                </a:extLst>
              </a:tr>
              <a:tr h="370840">
                <a:tc>
                  <a:txBody>
                    <a:bodyPr/>
                    <a:lstStyle/>
                    <a:p>
                      <a:r>
                        <a:rPr lang="en-US" sz="1000" b="1"/>
                        <a:t> @FirstInsHI - 2018-11-08 22:52:40 </a:t>
                      </a:r>
                      <a:r>
                        <a:rPr lang="en-US" sz="1000"/>
                        <a:t>
  Today we held a UH Interns Past &amp;amp; Present Mixer. The mixer was a chance for our former interns &amp;amp; now full-time employees to get to know our newest interns who currently attend @ShidlerCollege. Lots of sharing &amp;amp; fun! #careersininsurance #insurance #internships #teamficoh https://t.co/vVmpta2cqI</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0.2427 %</a:t>
                      </a:r>
                    </a:p>
                  </a:txBody>
                  <a:tcPr/>
                </a:tc>
                <a:extLst>
                  <a:ext uri="{0D108BD9-81ED-4DB2-BD59-A6C34878D82A}">
                    <a16:rowId xmlns:a16="http://schemas.microsoft.com/office/drawing/2014/main" val="1343663377"/>
                  </a:ext>
                </a:extLst>
              </a:tr>
              <a:tr h="370840">
                <a:tc>
                  <a:txBody>
                    <a:bodyPr/>
                    <a:lstStyle/>
                    <a:p>
                      <a:r>
                        <a:rPr lang="en-US" sz="1000" b="1"/>
                        <a:t> @FirstInsHI - 2018-11-13 13:09:39 </a:t>
                      </a:r>
                      <a:r>
                        <a:rPr lang="en-US" sz="1000"/>
                        <a:t>
  We're so proud of our team in this year's 2018 Emerging Leaders Program. Congratulations on your successful final presentation! @TMNAServices #nyc #leadership #professionaldevelopment #emergingleaders #leadershipdevelopment https://t.co/vT6PmLvz7t</a:t>
                      </a:r>
                    </a:p>
                  </a:txBody>
                  <a:tcPr/>
                </a:tc>
                <a:tc>
                  <a:txBody>
                    <a:bodyPr/>
                    <a:lstStyle/>
                    <a:p>
                      <a:r>
                        <a:rPr lang="en-US" sz="1000"/>
                        <a:t>No</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0.1631 %</a:t>
                      </a:r>
                    </a:p>
                  </a:txBody>
                  <a:tcPr/>
                </a:tc>
                <a:extLst>
                  <a:ext uri="{0D108BD9-81ED-4DB2-BD59-A6C34878D82A}">
                    <a16:rowId xmlns:a16="http://schemas.microsoft.com/office/drawing/2014/main" val="2073673971"/>
                  </a:ext>
                </a:extLst>
              </a:tr>
            </a:tbl>
          </a:graphicData>
        </a:graphic>
      </p:graphicFrame>
      <p:sp>
        <p:nvSpPr>
          <p:cNvPr id="4" name="Text Placeholder 3">
            <a:extLst>
              <a:ext uri="{FF2B5EF4-FFF2-40B4-BE49-F238E27FC236}">
                <a16:creationId xmlns:a16="http://schemas.microsoft.com/office/drawing/2014/main" id="{97718BCD-E8DD-4DA5-BD51-4E3374A76520}"/>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377185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9FEBE-86B8-4F43-9659-82411A2CDB7C}"/>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DEA78948-B419-45A9-A1A9-7220E4E78F7B}"/>
              </a:ext>
            </a:extLst>
          </p:cNvPr>
          <p:cNvGraphicFramePr>
            <a:graphicFrameLocks noGrp="1"/>
          </p:cNvGraphicFramePr>
          <p:nvPr>
            <p:ph type="tbl" sz="quarter" idx="13"/>
            <p:extLst>
              <p:ext uri="{D42A27DB-BD31-4B8C-83A1-F6EECF244321}">
                <p14:modId xmlns:p14="http://schemas.microsoft.com/office/powerpoint/2010/main" val="3223537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79171511"/>
                    </a:ext>
                  </a:extLst>
                </a:gridCol>
                <a:gridCol w="1069848">
                  <a:extLst>
                    <a:ext uri="{9D8B030D-6E8A-4147-A177-3AD203B41FA5}">
                      <a16:colId xmlns:a16="http://schemas.microsoft.com/office/drawing/2014/main" val="1621685647"/>
                    </a:ext>
                  </a:extLst>
                </a:gridCol>
                <a:gridCol w="1069848">
                  <a:extLst>
                    <a:ext uri="{9D8B030D-6E8A-4147-A177-3AD203B41FA5}">
                      <a16:colId xmlns:a16="http://schemas.microsoft.com/office/drawing/2014/main" val="1372254207"/>
                    </a:ext>
                  </a:extLst>
                </a:gridCol>
                <a:gridCol w="1069848">
                  <a:extLst>
                    <a:ext uri="{9D8B030D-6E8A-4147-A177-3AD203B41FA5}">
                      <a16:colId xmlns:a16="http://schemas.microsoft.com/office/drawing/2014/main" val="3044285703"/>
                    </a:ext>
                  </a:extLst>
                </a:gridCol>
                <a:gridCol w="1069848">
                  <a:extLst>
                    <a:ext uri="{9D8B030D-6E8A-4147-A177-3AD203B41FA5}">
                      <a16:colId xmlns:a16="http://schemas.microsoft.com/office/drawing/2014/main" val="1483451553"/>
                    </a:ext>
                  </a:extLst>
                </a:gridCol>
                <a:gridCol w="1069848">
                  <a:extLst>
                    <a:ext uri="{9D8B030D-6E8A-4147-A177-3AD203B41FA5}">
                      <a16:colId xmlns:a16="http://schemas.microsoft.com/office/drawing/2014/main" val="1583148356"/>
                    </a:ext>
                  </a:extLst>
                </a:gridCol>
                <a:gridCol w="1069848">
                  <a:extLst>
                    <a:ext uri="{9D8B030D-6E8A-4147-A177-3AD203B41FA5}">
                      <a16:colId xmlns:a16="http://schemas.microsoft.com/office/drawing/2014/main" val="37653903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08992943"/>
                  </a:ext>
                </a:extLst>
              </a:tr>
              <a:tr h="370840">
                <a:tc>
                  <a:txBody>
                    <a:bodyPr/>
                    <a:lstStyle/>
                    <a:p>
                      <a:r>
                        <a:rPr lang="en-US" sz="1000"/>
                        <a:t>First Insurance Company of Hawaii</a:t>
                      </a:r>
                    </a:p>
                  </a:txBody>
                  <a:tcPr/>
                </a:tc>
                <a:tc>
                  <a:txBody>
                    <a:bodyPr/>
                    <a:lstStyle/>
                    <a:p>
                      <a:r>
                        <a:rPr lang="en-US" sz="1000"/>
                        <a:t>1097</a:t>
                      </a:r>
                    </a:p>
                  </a:txBody>
                  <a:tcPr/>
                </a:tc>
                <a:tc>
                  <a:txBody>
                    <a:bodyPr/>
                    <a:lstStyle/>
                    <a:p>
                      <a:r>
                        <a:rPr lang="en-US" sz="1000"/>
                        <a:t>19</a:t>
                      </a:r>
                    </a:p>
                  </a:txBody>
                  <a:tcPr/>
                </a:tc>
                <a:tc>
                  <a:txBody>
                    <a:bodyPr/>
                    <a:lstStyle/>
                    <a:p>
                      <a:r>
                        <a:rPr lang="en-US" sz="1000"/>
                        <a:t>5</a:t>
                      </a:r>
                    </a:p>
                  </a:txBody>
                  <a:tcPr/>
                </a:tc>
                <a:tc>
                  <a:txBody>
                    <a:bodyPr/>
                    <a:lstStyle/>
                    <a:p>
                      <a:r>
                        <a:rPr lang="en-US" sz="1000"/>
                        <a:t>211</a:t>
                      </a:r>
                    </a:p>
                  </a:txBody>
                  <a:tcPr/>
                </a:tc>
                <a:tc>
                  <a:txBody>
                    <a:bodyPr/>
                    <a:lstStyle/>
                    <a:p>
                      <a:r>
                        <a:rPr lang="en-US" sz="1000"/>
                        <a:t>9</a:t>
                      </a:r>
                    </a:p>
                  </a:txBody>
                  <a:tcPr/>
                </a:tc>
                <a:tc>
                  <a:txBody>
                    <a:bodyPr/>
                    <a:lstStyle/>
                    <a:p>
                      <a:r>
                        <a:rPr lang="en-US" sz="1000"/>
                        <a:t>4.0478 %</a:t>
                      </a:r>
                    </a:p>
                  </a:txBody>
                  <a:tcPr/>
                </a:tc>
                <a:extLst>
                  <a:ext uri="{0D108BD9-81ED-4DB2-BD59-A6C34878D82A}">
                    <a16:rowId xmlns:a16="http://schemas.microsoft.com/office/drawing/2014/main" val="3522027829"/>
                  </a:ext>
                </a:extLst>
              </a:tr>
            </a:tbl>
          </a:graphicData>
        </a:graphic>
      </p:graphicFrame>
      <p:sp>
        <p:nvSpPr>
          <p:cNvPr id="4" name="Text Placeholder 3">
            <a:extLst>
              <a:ext uri="{FF2B5EF4-FFF2-40B4-BE49-F238E27FC236}">
                <a16:creationId xmlns:a16="http://schemas.microsoft.com/office/drawing/2014/main" id="{C036D4D3-362B-4ED0-A857-2431FD5CB87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304896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C70D4-4F13-4F35-B31C-347414873B26}"/>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302F5E61-3781-4D36-B1A7-4ED081F59EB1}"/>
              </a:ext>
            </a:extLst>
          </p:cNvPr>
          <p:cNvGraphicFramePr>
            <a:graphicFrameLocks noGrp="1"/>
          </p:cNvGraphicFramePr>
          <p:nvPr>
            <p:ph type="chart" sz="quarter" idx="13"/>
            <p:extLst>
              <p:ext uri="{D42A27DB-BD31-4B8C-83A1-F6EECF244321}">
                <p14:modId xmlns:p14="http://schemas.microsoft.com/office/powerpoint/2010/main" val="3125085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D0C701-A5BC-49A1-B824-0D4ACE4C5FE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DE4CDB6-6D0D-47F9-B6D3-3273B47D8E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9198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E527-5B6E-45D7-AECE-C000E5490900}"/>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C6AF6592-2F83-4084-87B0-F5F962650789}"/>
              </a:ext>
            </a:extLst>
          </p:cNvPr>
          <p:cNvGraphicFramePr>
            <a:graphicFrameLocks noGrp="1"/>
          </p:cNvGraphicFramePr>
          <p:nvPr>
            <p:ph type="chart" sz="quarter" idx="13"/>
            <p:extLst>
              <p:ext uri="{D42A27DB-BD31-4B8C-83A1-F6EECF244321}">
                <p14:modId xmlns:p14="http://schemas.microsoft.com/office/powerpoint/2010/main" val="3452871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407760-2551-499F-B76F-A8314A1B447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98D306D-9EB3-40AA-ACEA-57E0C6AFD5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7659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D2A0B-52BF-44EE-BE52-E10D818D7B1A}"/>
              </a:ext>
            </a:extLst>
          </p:cNvPr>
          <p:cNvSpPr>
            <a:spLocks noGrp="1"/>
          </p:cNvSpPr>
          <p:nvPr>
            <p:ph type="title"/>
          </p:nvPr>
        </p:nvSpPr>
        <p:spPr/>
        <p:txBody>
          <a:bodyPr/>
          <a:lstStyle/>
          <a:p>
            <a:r>
              <a:rPr lang="en-US"/>
              <a:t>LinkedIn Updates Table | FICOH</a:t>
            </a:r>
          </a:p>
        </p:txBody>
      </p:sp>
      <p:graphicFrame>
        <p:nvGraphicFramePr>
          <p:cNvPr id="5" name="Table Placeholder 4">
            <a:extLst>
              <a:ext uri="{FF2B5EF4-FFF2-40B4-BE49-F238E27FC236}">
                <a16:creationId xmlns:a16="http://schemas.microsoft.com/office/drawing/2014/main" id="{2065FE02-47E1-4B0B-8849-801391BF4F04}"/>
              </a:ext>
            </a:extLst>
          </p:cNvPr>
          <p:cNvGraphicFramePr>
            <a:graphicFrameLocks noGrp="1"/>
          </p:cNvGraphicFramePr>
          <p:nvPr>
            <p:ph type="tbl" sz="quarter" idx="13"/>
            <p:extLst>
              <p:ext uri="{D42A27DB-BD31-4B8C-83A1-F6EECF244321}">
                <p14:modId xmlns:p14="http://schemas.microsoft.com/office/powerpoint/2010/main" val="156070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863506775"/>
                    </a:ext>
                  </a:extLst>
                </a:gridCol>
                <a:gridCol w="905256">
                  <a:extLst>
                    <a:ext uri="{9D8B030D-6E8A-4147-A177-3AD203B41FA5}">
                      <a16:colId xmlns:a16="http://schemas.microsoft.com/office/drawing/2014/main" val="1507208184"/>
                    </a:ext>
                  </a:extLst>
                </a:gridCol>
                <a:gridCol w="987552">
                  <a:extLst>
                    <a:ext uri="{9D8B030D-6E8A-4147-A177-3AD203B41FA5}">
                      <a16:colId xmlns:a16="http://schemas.microsoft.com/office/drawing/2014/main" val="4045265541"/>
                    </a:ext>
                  </a:extLst>
                </a:gridCol>
                <a:gridCol w="987552">
                  <a:extLst>
                    <a:ext uri="{9D8B030D-6E8A-4147-A177-3AD203B41FA5}">
                      <a16:colId xmlns:a16="http://schemas.microsoft.com/office/drawing/2014/main" val="2520006701"/>
                    </a:ext>
                  </a:extLst>
                </a:gridCol>
                <a:gridCol w="987552">
                  <a:extLst>
                    <a:ext uri="{9D8B030D-6E8A-4147-A177-3AD203B41FA5}">
                      <a16:colId xmlns:a16="http://schemas.microsoft.com/office/drawing/2014/main" val="3738970686"/>
                    </a:ext>
                  </a:extLst>
                </a:gridCol>
                <a:gridCol w="987552">
                  <a:extLst>
                    <a:ext uri="{9D8B030D-6E8A-4147-A177-3AD203B41FA5}">
                      <a16:colId xmlns:a16="http://schemas.microsoft.com/office/drawing/2014/main" val="905772087"/>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781803382"/>
                  </a:ext>
                </a:extLst>
              </a:tr>
              <a:tr h="370840">
                <a:tc>
                  <a:txBody>
                    <a:bodyPr/>
                    <a:lstStyle/>
                    <a:p>
                      <a:r>
                        <a:rPr lang="en-US" sz="1000" b="1"/>
                        <a:t> First Insurance Company of Hawaii - 2018-11-12 21:06:07 </a:t>
                      </a:r>
                      <a:r>
                        <a:rPr lang="en-US" sz="1000"/>
                        <a:t>
  The Emerging Leaders Program is one of several development opportunities available to FICOH employees. Congratulations to this year's team on a successful presentation for group company CEOs in New York City!</a:t>
                      </a:r>
                    </a:p>
                  </a:txBody>
                  <a:tcPr/>
                </a:tc>
                <a:tc>
                  <a:txBody>
                    <a:bodyPr/>
                    <a:lstStyle/>
                    <a:p>
                      <a:r>
                        <a:rPr lang="en-US" sz="1000"/>
                        <a:t>https://image-store.slidesharecdn.com/be1c42fb-d3bd-4402-8df3-2406fc796cfe-original.jpeg</a:t>
                      </a:r>
                    </a:p>
                  </a:txBody>
                  <a:tcPr/>
                </a:tc>
                <a:tc>
                  <a:txBody>
                    <a:bodyPr/>
                    <a:lstStyle/>
                    <a:p>
                      <a:r>
                        <a:rPr lang="en-US" sz="1000"/>
                        <a:t>68</a:t>
                      </a:r>
                    </a:p>
                  </a:txBody>
                  <a:tcPr/>
                </a:tc>
                <a:tc>
                  <a:txBody>
                    <a:bodyPr/>
                    <a:lstStyle/>
                    <a:p>
                      <a:r>
                        <a:rPr lang="en-US" sz="1000"/>
                        <a:t>4</a:t>
                      </a:r>
                    </a:p>
                  </a:txBody>
                  <a:tcPr/>
                </a:tc>
                <a:tc>
                  <a:txBody>
                    <a:bodyPr/>
                    <a:lstStyle/>
                    <a:p>
                      <a:r>
                        <a:rPr lang="en-US" sz="1000"/>
                        <a:t>6.6055 %</a:t>
                      </a:r>
                    </a:p>
                  </a:txBody>
                  <a:tcPr/>
                </a:tc>
                <a:tc>
                  <a:txBody>
                    <a:bodyPr/>
                    <a:lstStyle/>
                    <a:p>
                      <a:r>
                        <a:rPr lang="en-US" sz="1000"/>
                        <a:t>Photo</a:t>
                      </a:r>
                    </a:p>
                  </a:txBody>
                  <a:tcPr/>
                </a:tc>
                <a:extLst>
                  <a:ext uri="{0D108BD9-81ED-4DB2-BD59-A6C34878D82A}">
                    <a16:rowId xmlns:a16="http://schemas.microsoft.com/office/drawing/2014/main" val="1599796387"/>
                  </a:ext>
                </a:extLst>
              </a:tr>
              <a:tr h="370840">
                <a:tc>
                  <a:txBody>
                    <a:bodyPr/>
                    <a:lstStyle/>
                    <a:p>
                      <a:r>
                        <a:rPr lang="en-US" sz="1000" b="1"/>
                        <a:t> First Insurance Company of Hawaii - 2018-11-01 13:26:07 </a:t>
                      </a:r>
                      <a:r>
                        <a:rPr lang="en-US" sz="1000"/>
                        <a:t>
  We're excited to announce the promotion of Kei Kobayashi to VP of FICOH Strategic Planning and Chief Operating Officer (COO) of FiRMS. Congratulations, Kei! Learn more at http://ow.ly/72zL30mqdEi.
</a:t>
                      </a:r>
                    </a:p>
                  </a:txBody>
                  <a:tcPr/>
                </a:tc>
                <a:tc>
                  <a:txBody>
                    <a:bodyPr/>
                    <a:lstStyle/>
                    <a:p>
                      <a:r>
                        <a:rPr lang="en-US" sz="1000"/>
                        <a:t>https://image-store.slidesharecdn.com/f6066c75-f656-4320-8dd5-86d5fbe3ae03-original.jpeg</a:t>
                      </a:r>
                    </a:p>
                  </a:txBody>
                  <a:tcPr/>
                </a:tc>
                <a:tc>
                  <a:txBody>
                    <a:bodyPr/>
                    <a:lstStyle/>
                    <a:p>
                      <a:r>
                        <a:rPr lang="en-US" sz="1000"/>
                        <a:t>52</a:t>
                      </a:r>
                    </a:p>
                  </a:txBody>
                  <a:tcPr/>
                </a:tc>
                <a:tc>
                  <a:txBody>
                    <a:bodyPr/>
                    <a:lstStyle/>
                    <a:p>
                      <a:r>
                        <a:rPr lang="en-US" sz="1000"/>
                        <a:t>3</a:t>
                      </a:r>
                    </a:p>
                  </a:txBody>
                  <a:tcPr/>
                </a:tc>
                <a:tc>
                  <a:txBody>
                    <a:bodyPr/>
                    <a:lstStyle/>
                    <a:p>
                      <a:r>
                        <a:rPr lang="en-US" sz="1000"/>
                        <a:t>5.1020 %</a:t>
                      </a:r>
                    </a:p>
                  </a:txBody>
                  <a:tcPr/>
                </a:tc>
                <a:tc>
                  <a:txBody>
                    <a:bodyPr/>
                    <a:lstStyle/>
                    <a:p>
                      <a:r>
                        <a:rPr lang="en-US" sz="1000"/>
                        <a:t>Photo</a:t>
                      </a:r>
                    </a:p>
                  </a:txBody>
                  <a:tcPr/>
                </a:tc>
                <a:extLst>
                  <a:ext uri="{0D108BD9-81ED-4DB2-BD59-A6C34878D82A}">
                    <a16:rowId xmlns:a16="http://schemas.microsoft.com/office/drawing/2014/main" val="1080670255"/>
                  </a:ext>
                </a:extLst>
              </a:tr>
              <a:tr h="370840">
                <a:tc>
                  <a:txBody>
                    <a:bodyPr/>
                    <a:lstStyle/>
                    <a:p>
                      <a:r>
                        <a:rPr lang="en-US" sz="1000" b="1"/>
                        <a:t> First Insurance Company of Hawaii - 2018-11-26 21:43:39 </a:t>
                      </a:r>
                      <a:r>
                        <a:rPr lang="en-US" sz="1000"/>
                        <a:t>
  Mahalo to Better Business Bureau of Hawaii for helping us celebrate 50+ years of accreditation today!</a:t>
                      </a:r>
                    </a:p>
                  </a:txBody>
                  <a:tcPr/>
                </a:tc>
                <a:tc>
                  <a:txBody>
                    <a:bodyPr/>
                    <a:lstStyle/>
                    <a:p>
                      <a:r>
                        <a:rPr lang="en-US" sz="1000"/>
                        <a:t>https://image-store.slidesharecdn.com/ee15cb99-e61f-497a-a7c9-78d4db89bce1-original.jpeg</a:t>
                      </a:r>
                    </a:p>
                  </a:txBody>
                  <a:tcPr/>
                </a:tc>
                <a:tc>
                  <a:txBody>
                    <a:bodyPr/>
                    <a:lstStyle/>
                    <a:p>
                      <a:r>
                        <a:rPr lang="en-US" sz="1000"/>
                        <a:t>39</a:t>
                      </a:r>
                    </a:p>
                  </a:txBody>
                  <a:tcPr/>
                </a:tc>
                <a:tc>
                  <a:txBody>
                    <a:bodyPr/>
                    <a:lstStyle/>
                    <a:p>
                      <a:r>
                        <a:rPr lang="en-US" sz="1000"/>
                        <a:t>2</a:t>
                      </a:r>
                    </a:p>
                  </a:txBody>
                  <a:tcPr/>
                </a:tc>
                <a:tc>
                  <a:txBody>
                    <a:bodyPr/>
                    <a:lstStyle/>
                    <a:p>
                      <a:r>
                        <a:rPr lang="en-US" sz="1000"/>
                        <a:t>3.7409 %</a:t>
                      </a:r>
                    </a:p>
                  </a:txBody>
                  <a:tcPr/>
                </a:tc>
                <a:tc>
                  <a:txBody>
                    <a:bodyPr/>
                    <a:lstStyle/>
                    <a:p>
                      <a:r>
                        <a:rPr lang="en-US" sz="1000"/>
                        <a:t>Photo</a:t>
                      </a:r>
                    </a:p>
                  </a:txBody>
                  <a:tcPr/>
                </a:tc>
                <a:extLst>
                  <a:ext uri="{0D108BD9-81ED-4DB2-BD59-A6C34878D82A}">
                    <a16:rowId xmlns:a16="http://schemas.microsoft.com/office/drawing/2014/main" val="1525020799"/>
                  </a:ext>
                </a:extLst>
              </a:tr>
            </a:tbl>
          </a:graphicData>
        </a:graphic>
      </p:graphicFrame>
      <p:sp>
        <p:nvSpPr>
          <p:cNvPr id="4" name="Text Placeholder 3">
            <a:extLst>
              <a:ext uri="{FF2B5EF4-FFF2-40B4-BE49-F238E27FC236}">
                <a16:creationId xmlns:a16="http://schemas.microsoft.com/office/drawing/2014/main" id="{5C0DFACD-9B98-4AA5-B6D0-7EC9DF4CEBDA}"/>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365630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D9444-70A6-48B8-B8D2-E53E46DA445F}"/>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512E5C56-3723-4C8F-A8A9-5F48FEEE3F8F}"/>
              </a:ext>
            </a:extLst>
          </p:cNvPr>
          <p:cNvGraphicFramePr>
            <a:graphicFrameLocks noGrp="1"/>
          </p:cNvGraphicFramePr>
          <p:nvPr>
            <p:ph type="tbl" sz="quarter" idx="13"/>
            <p:extLst>
              <p:ext uri="{D42A27DB-BD31-4B8C-83A1-F6EECF244321}">
                <p14:modId xmlns:p14="http://schemas.microsoft.com/office/powerpoint/2010/main" val="1561935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09003761"/>
                    </a:ext>
                  </a:extLst>
                </a:gridCol>
                <a:gridCol w="699516">
                  <a:extLst>
                    <a:ext uri="{9D8B030D-6E8A-4147-A177-3AD203B41FA5}">
                      <a16:colId xmlns:a16="http://schemas.microsoft.com/office/drawing/2014/main" val="3920781428"/>
                    </a:ext>
                  </a:extLst>
                </a:gridCol>
                <a:gridCol w="699516">
                  <a:extLst>
                    <a:ext uri="{9D8B030D-6E8A-4147-A177-3AD203B41FA5}">
                      <a16:colId xmlns:a16="http://schemas.microsoft.com/office/drawing/2014/main" val="2938037089"/>
                    </a:ext>
                  </a:extLst>
                </a:gridCol>
                <a:gridCol w="658368">
                  <a:extLst>
                    <a:ext uri="{9D8B030D-6E8A-4147-A177-3AD203B41FA5}">
                      <a16:colId xmlns:a16="http://schemas.microsoft.com/office/drawing/2014/main" val="2424196393"/>
                    </a:ext>
                  </a:extLst>
                </a:gridCol>
                <a:gridCol w="658368">
                  <a:extLst>
                    <a:ext uri="{9D8B030D-6E8A-4147-A177-3AD203B41FA5}">
                      <a16:colId xmlns:a16="http://schemas.microsoft.com/office/drawing/2014/main" val="2230503061"/>
                    </a:ext>
                  </a:extLst>
                </a:gridCol>
                <a:gridCol w="658368">
                  <a:extLst>
                    <a:ext uri="{9D8B030D-6E8A-4147-A177-3AD203B41FA5}">
                      <a16:colId xmlns:a16="http://schemas.microsoft.com/office/drawing/2014/main" val="3644754371"/>
                    </a:ext>
                  </a:extLst>
                </a:gridCol>
                <a:gridCol w="699516">
                  <a:extLst>
                    <a:ext uri="{9D8B030D-6E8A-4147-A177-3AD203B41FA5}">
                      <a16:colId xmlns:a16="http://schemas.microsoft.com/office/drawing/2014/main" val="2417630584"/>
                    </a:ext>
                  </a:extLst>
                </a:gridCol>
                <a:gridCol w="699516">
                  <a:extLst>
                    <a:ext uri="{9D8B030D-6E8A-4147-A177-3AD203B41FA5}">
                      <a16:colId xmlns:a16="http://schemas.microsoft.com/office/drawing/2014/main" val="3698401336"/>
                    </a:ext>
                  </a:extLst>
                </a:gridCol>
                <a:gridCol w="699516">
                  <a:extLst>
                    <a:ext uri="{9D8B030D-6E8A-4147-A177-3AD203B41FA5}">
                      <a16:colId xmlns:a16="http://schemas.microsoft.com/office/drawing/2014/main" val="4250077124"/>
                    </a:ext>
                  </a:extLst>
                </a:gridCol>
                <a:gridCol w="658368">
                  <a:extLst>
                    <a:ext uri="{9D8B030D-6E8A-4147-A177-3AD203B41FA5}">
                      <a16:colId xmlns:a16="http://schemas.microsoft.com/office/drawing/2014/main" val="353989945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73574695"/>
                  </a:ext>
                </a:extLst>
              </a:tr>
              <a:tr h="370840">
                <a:tc>
                  <a:txBody>
                    <a:bodyPr/>
                    <a:lstStyle/>
                    <a:p>
                      <a:r>
                        <a:rPr lang="en-US" sz="1000"/>
                        <a:t>firstinshi</a:t>
                      </a:r>
                    </a:p>
                  </a:txBody>
                  <a:tcPr/>
                </a:tc>
                <a:tc>
                  <a:txBody>
                    <a:bodyPr/>
                    <a:lstStyle/>
                    <a:p>
                      <a:r>
                        <a:rPr lang="en-US" sz="1000"/>
                        <a:t>2376</a:t>
                      </a:r>
                    </a:p>
                  </a:txBody>
                  <a:tcPr/>
                </a:tc>
                <a:tc>
                  <a:txBody>
                    <a:bodyPr/>
                    <a:lstStyle/>
                    <a:p>
                      <a:r>
                        <a:rPr lang="en-US" sz="1000"/>
                        <a:t>-2</a:t>
                      </a:r>
                    </a:p>
                  </a:txBody>
                  <a:tcPr/>
                </a:tc>
                <a:tc>
                  <a:txBody>
                    <a:bodyPr/>
                    <a:lstStyle/>
                    <a:p>
                      <a:r>
                        <a:rPr lang="en-US" sz="1000"/>
                        <a:t>20</a:t>
                      </a:r>
                    </a:p>
                  </a:txBody>
                  <a:tcPr/>
                </a:tc>
                <a:tc>
                  <a:txBody>
                    <a:bodyPr/>
                    <a:lstStyle/>
                    <a:p>
                      <a:r>
                        <a:rPr lang="en-US" sz="1000"/>
                        <a:t>2</a:t>
                      </a:r>
                    </a:p>
                  </a:txBody>
                  <a:tcPr/>
                </a:tc>
                <a:tc>
                  <a:txBody>
                    <a:bodyPr/>
                    <a:lstStyle/>
                    <a:p>
                      <a:r>
                        <a:rPr lang="en-US" sz="1000"/>
                        <a:t>0</a:t>
                      </a:r>
                    </a:p>
                  </a:txBody>
                  <a:tcPr/>
                </a:tc>
                <a:tc>
                  <a:txBody>
                    <a:bodyPr/>
                    <a:lstStyle/>
                    <a:p>
                      <a:r>
                        <a:rPr lang="en-US" sz="1000"/>
                        <a:t>22</a:t>
                      </a:r>
                    </a:p>
                  </a:txBody>
                  <a:tcPr/>
                </a:tc>
                <a:tc>
                  <a:txBody>
                    <a:bodyPr/>
                    <a:lstStyle/>
                    <a:p>
                      <a:r>
                        <a:rPr lang="en-US" sz="1000"/>
                        <a:t>639</a:t>
                      </a:r>
                    </a:p>
                  </a:txBody>
                  <a:tcPr/>
                </a:tc>
                <a:tc>
                  <a:txBody>
                    <a:bodyPr/>
                    <a:lstStyle/>
                    <a:p>
                      <a:r>
                        <a:rPr lang="en-US" sz="1000"/>
                        <a:t>5</a:t>
                      </a:r>
                    </a:p>
                  </a:txBody>
                  <a:tcPr/>
                </a:tc>
                <a:tc>
                  <a:txBody>
                    <a:bodyPr/>
                    <a:lstStyle/>
                    <a:p>
                      <a:r>
                        <a:rPr lang="en-US" sz="1000"/>
                        <a:t>1.2315 %</a:t>
                      </a:r>
                    </a:p>
                  </a:txBody>
                  <a:tcPr/>
                </a:tc>
                <a:extLst>
                  <a:ext uri="{0D108BD9-81ED-4DB2-BD59-A6C34878D82A}">
                    <a16:rowId xmlns:a16="http://schemas.microsoft.com/office/drawing/2014/main" val="3465030634"/>
                  </a:ext>
                </a:extLst>
              </a:tr>
            </a:tbl>
          </a:graphicData>
        </a:graphic>
      </p:graphicFrame>
      <p:sp>
        <p:nvSpPr>
          <p:cNvPr id="4" name="Text Placeholder 3">
            <a:extLst>
              <a:ext uri="{FF2B5EF4-FFF2-40B4-BE49-F238E27FC236}">
                <a16:creationId xmlns:a16="http://schemas.microsoft.com/office/drawing/2014/main" id="{1EEC11A6-D723-4D29-A9CB-9A9B0DBF7F0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041358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5860C-5048-4DF8-97E0-A1C22571E1B1}"/>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CD0B1F92-0C2E-4F6A-A760-F6274CADA721}"/>
              </a:ext>
            </a:extLst>
          </p:cNvPr>
          <p:cNvGraphicFramePr>
            <a:graphicFrameLocks noGrp="1"/>
          </p:cNvGraphicFramePr>
          <p:nvPr>
            <p:ph type="chart" sz="quarter" idx="13"/>
            <p:extLst>
              <p:ext uri="{D42A27DB-BD31-4B8C-83A1-F6EECF244321}">
                <p14:modId xmlns:p14="http://schemas.microsoft.com/office/powerpoint/2010/main" val="4255678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A39A48-60A3-4221-92C1-05DDFD45CBF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9C73645-7EA3-4053-AEBB-8CC5A9EE63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7783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C94ED-698A-40C1-BB43-AC19683C96BA}"/>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D294881D-B55E-40E6-9739-5553F1693C99}"/>
              </a:ext>
            </a:extLst>
          </p:cNvPr>
          <p:cNvGraphicFramePr>
            <a:graphicFrameLocks noGrp="1"/>
          </p:cNvGraphicFramePr>
          <p:nvPr>
            <p:ph type="chart" sz="quarter" idx="13"/>
            <p:extLst>
              <p:ext uri="{D42A27DB-BD31-4B8C-83A1-F6EECF244321}">
                <p14:modId xmlns:p14="http://schemas.microsoft.com/office/powerpoint/2010/main" val="2234123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3FB436-4BA9-49C2-B24B-18CEFC3A608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DCF52A3-F7A7-43A5-89E9-8074400598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994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B867F-D0B2-4BF8-9664-E2B9E08F900C}"/>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F1F5D39C-CD7D-48E0-8AC5-A2B1E653F863}"/>
              </a:ext>
            </a:extLst>
          </p:cNvPr>
          <p:cNvGraphicFramePr>
            <a:graphicFrameLocks noGrp="1"/>
          </p:cNvGraphicFramePr>
          <p:nvPr>
            <p:ph type="tbl" sz="quarter" idx="13"/>
            <p:extLst>
              <p:ext uri="{D42A27DB-BD31-4B8C-83A1-F6EECF244321}">
                <p14:modId xmlns:p14="http://schemas.microsoft.com/office/powerpoint/2010/main" val="2703695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24953761"/>
                    </a:ext>
                  </a:extLst>
                </a:gridCol>
                <a:gridCol w="987552">
                  <a:extLst>
                    <a:ext uri="{9D8B030D-6E8A-4147-A177-3AD203B41FA5}">
                      <a16:colId xmlns:a16="http://schemas.microsoft.com/office/drawing/2014/main" val="783220258"/>
                    </a:ext>
                  </a:extLst>
                </a:gridCol>
                <a:gridCol w="987552">
                  <a:extLst>
                    <a:ext uri="{9D8B030D-6E8A-4147-A177-3AD203B41FA5}">
                      <a16:colId xmlns:a16="http://schemas.microsoft.com/office/drawing/2014/main" val="3463909927"/>
                    </a:ext>
                  </a:extLst>
                </a:gridCol>
                <a:gridCol w="987552">
                  <a:extLst>
                    <a:ext uri="{9D8B030D-6E8A-4147-A177-3AD203B41FA5}">
                      <a16:colId xmlns:a16="http://schemas.microsoft.com/office/drawing/2014/main" val="2251613483"/>
                    </a:ext>
                  </a:extLst>
                </a:gridCol>
                <a:gridCol w="987552">
                  <a:extLst>
                    <a:ext uri="{9D8B030D-6E8A-4147-A177-3AD203B41FA5}">
                      <a16:colId xmlns:a16="http://schemas.microsoft.com/office/drawing/2014/main" val="70885960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979037485"/>
                  </a:ext>
                </a:extLst>
              </a:tr>
              <a:tr h="370840">
                <a:tc>
                  <a:txBody>
                    <a:bodyPr/>
                    <a:lstStyle/>
                    <a:p>
                      <a:r>
                        <a:rPr lang="en-US" sz="1000" b="1"/>
                        <a:t>firstinshi - 2018-11-01 00:12:50 </a:t>
                      </a:r>
                      <a:r>
                        <a:rPr lang="en-US" sz="1000"/>
                        <a:t>
 #teamficoh Halloween Costume Contest highlights
#halloweencostume #halloween #spicegirls #dominos</a:t>
                      </a:r>
                    </a:p>
                  </a:txBody>
                  <a:tcPr/>
                </a:tc>
                <a:tc>
                  <a:txBody>
                    <a:bodyPr/>
                    <a:lstStyle/>
                    <a:p>
                      <a:r>
                        <a:rPr lang="en-US" sz="1000"/>
                        <a:t>40</a:t>
                      </a:r>
                    </a:p>
                  </a:txBody>
                  <a:tcPr/>
                </a:tc>
                <a:tc>
                  <a:txBody>
                    <a:bodyPr/>
                    <a:lstStyle/>
                    <a:p>
                      <a:r>
                        <a:rPr lang="en-US" sz="1000"/>
                        <a:t>0</a:t>
                      </a:r>
                    </a:p>
                  </a:txBody>
                  <a:tcPr/>
                </a:tc>
                <a:tc>
                  <a:txBody>
                    <a:bodyPr/>
                    <a:lstStyle/>
                    <a:p>
                      <a:r>
                        <a:rPr lang="en-US" sz="1000"/>
                        <a:t>1.6821 %</a:t>
                      </a:r>
                    </a:p>
                  </a:txBody>
                  <a:tcPr/>
                </a:tc>
                <a:tc>
                  <a:txBody>
                    <a:bodyPr/>
                    <a:lstStyle/>
                    <a:p>
                      <a:r>
                        <a:rPr lang="en-US" sz="1000"/>
                        <a:t>Image</a:t>
                      </a:r>
                    </a:p>
                  </a:txBody>
                  <a:tcPr/>
                </a:tc>
                <a:extLst>
                  <a:ext uri="{0D108BD9-81ED-4DB2-BD59-A6C34878D82A}">
                    <a16:rowId xmlns:a16="http://schemas.microsoft.com/office/drawing/2014/main" val="1685656190"/>
                  </a:ext>
                </a:extLst>
              </a:tr>
              <a:tr h="370840">
                <a:tc>
                  <a:txBody>
                    <a:bodyPr/>
                    <a:lstStyle/>
                    <a:p>
                      <a:r>
                        <a:rPr lang="en-US" sz="1000" b="1"/>
                        <a:t>firstinshi - 2018-11-01 00:14:10 </a:t>
                      </a:r>
                      <a:r>
                        <a:rPr lang="en-US" sz="1000"/>
                        <a:t>
 #teamficoh Halloween Costume Contest highlights
#halloween #halloweencostume #halloweenmakeup #thering #samaramorgan</a:t>
                      </a:r>
                    </a:p>
                  </a:txBody>
                  <a:tcPr/>
                </a:tc>
                <a:tc>
                  <a:txBody>
                    <a:bodyPr/>
                    <a:lstStyle/>
                    <a:p>
                      <a:r>
                        <a:rPr lang="en-US" sz="1000"/>
                        <a:t>38</a:t>
                      </a:r>
                    </a:p>
                  </a:txBody>
                  <a:tcPr/>
                </a:tc>
                <a:tc>
                  <a:txBody>
                    <a:bodyPr/>
                    <a:lstStyle/>
                    <a:p>
                      <a:r>
                        <a:rPr lang="en-US" sz="1000"/>
                        <a:t>0</a:t>
                      </a:r>
                    </a:p>
                  </a:txBody>
                  <a:tcPr/>
                </a:tc>
                <a:tc>
                  <a:txBody>
                    <a:bodyPr/>
                    <a:lstStyle/>
                    <a:p>
                      <a:r>
                        <a:rPr lang="en-US" sz="1000"/>
                        <a:t>1.5980 %</a:t>
                      </a:r>
                    </a:p>
                  </a:txBody>
                  <a:tcPr/>
                </a:tc>
                <a:tc>
                  <a:txBody>
                    <a:bodyPr/>
                    <a:lstStyle/>
                    <a:p>
                      <a:r>
                        <a:rPr lang="en-US" sz="1000"/>
                        <a:t>Image</a:t>
                      </a:r>
                    </a:p>
                  </a:txBody>
                  <a:tcPr/>
                </a:tc>
                <a:extLst>
                  <a:ext uri="{0D108BD9-81ED-4DB2-BD59-A6C34878D82A}">
                    <a16:rowId xmlns:a16="http://schemas.microsoft.com/office/drawing/2014/main" val="1394580603"/>
                  </a:ext>
                </a:extLst>
              </a:tr>
              <a:tr h="370840">
                <a:tc>
                  <a:txBody>
                    <a:bodyPr/>
                    <a:lstStyle/>
                    <a:p>
                      <a:r>
                        <a:rPr lang="en-US" sz="1000" b="1"/>
                        <a:t>firstinshi - 2018-11-19 21:55:08 </a:t>
                      </a:r>
                      <a:r>
                        <a:rPr lang="en-US" sz="1000"/>
                        <a:t>
 On Friday, our Leadership Team divided up into teams and competed to see who could raise the most money for alohaunitedway selling hand-made sandwiches to our employees. The final, combined tally? ,384! Nice job, Leadership team! #alohaunitedway #fundraising #hawaii #honolulu #community</a:t>
                      </a:r>
                    </a:p>
                  </a:txBody>
                  <a:tcPr/>
                </a:tc>
                <a:tc>
                  <a:txBody>
                    <a:bodyPr/>
                    <a:lstStyle/>
                    <a:p>
                      <a:r>
                        <a:rPr lang="en-US" sz="1000"/>
                        <a:t>37</a:t>
                      </a:r>
                    </a:p>
                  </a:txBody>
                  <a:tcPr/>
                </a:tc>
                <a:tc>
                  <a:txBody>
                    <a:bodyPr/>
                    <a:lstStyle/>
                    <a:p>
                      <a:r>
                        <a:rPr lang="en-US" sz="1000"/>
                        <a:t>0</a:t>
                      </a:r>
                    </a:p>
                  </a:txBody>
                  <a:tcPr/>
                </a:tc>
                <a:tc>
                  <a:txBody>
                    <a:bodyPr/>
                    <a:lstStyle/>
                    <a:p>
                      <a:r>
                        <a:rPr lang="en-US" sz="1000"/>
                        <a:t>1.5618 %</a:t>
                      </a:r>
                    </a:p>
                  </a:txBody>
                  <a:tcPr/>
                </a:tc>
                <a:tc>
                  <a:txBody>
                    <a:bodyPr/>
                    <a:lstStyle/>
                    <a:p>
                      <a:r>
                        <a:rPr lang="en-US" sz="1000"/>
                        <a:t>Image</a:t>
                      </a:r>
                    </a:p>
                  </a:txBody>
                  <a:tcPr/>
                </a:tc>
                <a:extLst>
                  <a:ext uri="{0D108BD9-81ED-4DB2-BD59-A6C34878D82A}">
                    <a16:rowId xmlns:a16="http://schemas.microsoft.com/office/drawing/2014/main" val="1727806904"/>
                  </a:ext>
                </a:extLst>
              </a:tr>
              <a:tr h="370840">
                <a:tc>
                  <a:txBody>
                    <a:bodyPr/>
                    <a:lstStyle/>
                    <a:p>
                      <a:r>
                        <a:rPr lang="en-US" sz="1000" b="1"/>
                        <a:t>firstinshi - 2018-11-16 20:54:30 </a:t>
                      </a:r>
                      <a:r>
                        <a:rPr lang="en-US" sz="1000"/>
                        <a:t>
 Wishing everyone a happy #AlohaFriday with this #FlashbackFriday photo showing First Insurance associates at work in the 1940s. At the time this photo was taken, First Insurance would have been nearly 35 years old. #theolddays #honolulu #fbf #teamficoh #throwback #insurance #1940s</a:t>
                      </a:r>
                    </a:p>
                  </a:txBody>
                  <a:tcPr/>
                </a:tc>
                <a:tc>
                  <a:txBody>
                    <a:bodyPr/>
                    <a:lstStyle/>
                    <a:p>
                      <a:r>
                        <a:rPr lang="en-US" sz="1000"/>
                        <a:t>35</a:t>
                      </a:r>
                    </a:p>
                  </a:txBody>
                  <a:tcPr/>
                </a:tc>
                <a:tc>
                  <a:txBody>
                    <a:bodyPr/>
                    <a:lstStyle/>
                    <a:p>
                      <a:r>
                        <a:rPr lang="en-US" sz="1000"/>
                        <a:t>0</a:t>
                      </a:r>
                    </a:p>
                  </a:txBody>
                  <a:tcPr/>
                </a:tc>
                <a:tc>
                  <a:txBody>
                    <a:bodyPr/>
                    <a:lstStyle/>
                    <a:p>
                      <a:r>
                        <a:rPr lang="en-US" sz="1000"/>
                        <a:t>1.4774 %</a:t>
                      </a:r>
                    </a:p>
                  </a:txBody>
                  <a:tcPr/>
                </a:tc>
                <a:tc>
                  <a:txBody>
                    <a:bodyPr/>
                    <a:lstStyle/>
                    <a:p>
                      <a:r>
                        <a:rPr lang="en-US" sz="1000"/>
                        <a:t>Image</a:t>
                      </a:r>
                    </a:p>
                  </a:txBody>
                  <a:tcPr/>
                </a:tc>
                <a:extLst>
                  <a:ext uri="{0D108BD9-81ED-4DB2-BD59-A6C34878D82A}">
                    <a16:rowId xmlns:a16="http://schemas.microsoft.com/office/drawing/2014/main" val="2486088339"/>
                  </a:ext>
                </a:extLst>
              </a:tr>
              <a:tr h="370840">
                <a:tc>
                  <a:txBody>
                    <a:bodyPr/>
                    <a:lstStyle/>
                    <a:p>
                      <a:r>
                        <a:rPr lang="en-US" sz="1000" b="1"/>
                        <a:t>firstinshi - 2018-11-13 21:04:10 </a:t>
                      </a:r>
                      <a:r>
                        <a:rPr lang="en-US" sz="1000"/>
                        <a:t>
 The Emerging Leaders Program is one of several development opportunities available to FICOH employees. Congratulations to this year's team on their successful final presentation in NYC! (With some free time to explore the Big Apple.) #NYC #leadership #professionaldevelopment #emergingleaders #leadershipdevelopment #teamficoh</a:t>
                      </a:r>
                    </a:p>
                  </a:txBody>
                  <a:tcPr/>
                </a:tc>
                <a:tc>
                  <a:txBody>
                    <a:bodyPr/>
                    <a:lstStyle/>
                    <a:p>
                      <a:r>
                        <a:rPr lang="en-US" sz="1000"/>
                        <a:t>33</a:t>
                      </a:r>
                    </a:p>
                  </a:txBody>
                  <a:tcPr/>
                </a:tc>
                <a:tc>
                  <a:txBody>
                    <a:bodyPr/>
                    <a:lstStyle/>
                    <a:p>
                      <a:r>
                        <a:rPr lang="en-US" sz="1000"/>
                        <a:t>1</a:t>
                      </a:r>
                    </a:p>
                  </a:txBody>
                  <a:tcPr/>
                </a:tc>
                <a:tc>
                  <a:txBody>
                    <a:bodyPr/>
                    <a:lstStyle/>
                    <a:p>
                      <a:r>
                        <a:rPr lang="en-US" sz="1000"/>
                        <a:t>1.4334 %</a:t>
                      </a:r>
                    </a:p>
                  </a:txBody>
                  <a:tcPr/>
                </a:tc>
                <a:tc>
                  <a:txBody>
                    <a:bodyPr/>
                    <a:lstStyle/>
                    <a:p>
                      <a:r>
                        <a:rPr lang="en-US" sz="1000"/>
                        <a:t>Image</a:t>
                      </a:r>
                    </a:p>
                  </a:txBody>
                  <a:tcPr/>
                </a:tc>
                <a:extLst>
                  <a:ext uri="{0D108BD9-81ED-4DB2-BD59-A6C34878D82A}">
                    <a16:rowId xmlns:a16="http://schemas.microsoft.com/office/drawing/2014/main" val="1533308515"/>
                  </a:ext>
                </a:extLst>
              </a:tr>
            </a:tbl>
          </a:graphicData>
        </a:graphic>
      </p:graphicFrame>
      <p:sp>
        <p:nvSpPr>
          <p:cNvPr id="4" name="Text Placeholder 3">
            <a:extLst>
              <a:ext uri="{FF2B5EF4-FFF2-40B4-BE49-F238E27FC236}">
                <a16:creationId xmlns:a16="http://schemas.microsoft.com/office/drawing/2014/main" id="{D3AAA952-B21C-4686-B4BD-6869CF296C0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2069982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571</Words>
  <Application>Microsoft Office PowerPoint</Application>
  <PresentationFormat>On-screen Show (4:3)</PresentationFormat>
  <Paragraphs>240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vt:lpstr>
      <vt:lpstr>Instagram Key Metrics Table | FICOH</vt:lpstr>
      <vt:lpstr>Instagram Instagram Followers Change | FICOH</vt:lpstr>
      <vt:lpstr>Instagram Average Interactions Per Instagram Post | FICOH</vt:lpstr>
      <vt:lpstr>Instagram 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2018-12-17T08:59:58Z</dcterms:created>
  <dcterms:modified xsi:type="dcterms:W3CDTF">2018-12-17T09:00:24Z</dcterms:modified>
</cp:coreProperties>
</file>