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43405</c:v>
                </c:pt>
              </c:numCache>
            </c:numRef>
          </c:cat>
          <c:val>
            <c:numRef>
              <c:f>Sheet1!$B$2</c:f>
              <c:numCache>
                <c:formatCode>General</c:formatCode>
                <c:ptCount val="1"/>
                <c:pt idx="0">
                  <c:v>1634</c:v>
                </c:pt>
              </c:numCache>
            </c:numRef>
          </c:val>
          <c:extLst>
            <c:ext xmlns:c16="http://schemas.microsoft.com/office/drawing/2014/chart" uri="{C3380CC4-5D6E-409C-BE32-E72D297353CC}">
              <c16:uniqueId val="{00000000-9002-4480-8709-2C40533768E1}"/>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43405</c:v>
                </c:pt>
              </c:numCache>
            </c:numRef>
          </c:cat>
          <c:val>
            <c:numRef>
              <c:f>Sheet1!$C$2</c:f>
              <c:numCache>
                <c:formatCode>General</c:formatCode>
                <c:ptCount val="1"/>
                <c:pt idx="0">
                  <c:v>2376</c:v>
                </c:pt>
              </c:numCache>
            </c:numRef>
          </c:val>
          <c:extLst>
            <c:ext xmlns:c16="http://schemas.microsoft.com/office/drawing/2014/chart" uri="{C3380CC4-5D6E-409C-BE32-E72D297353CC}">
              <c16:uniqueId val="{00000001-9002-4480-8709-2C40533768E1}"/>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43405</c:v>
                </c:pt>
              </c:numCache>
            </c:numRef>
          </c:cat>
          <c:val>
            <c:numRef>
              <c:f>Sheet1!$D$2</c:f>
              <c:numCache>
                <c:formatCode>General</c:formatCode>
                <c:ptCount val="1"/>
                <c:pt idx="0">
                  <c:v>1097</c:v>
                </c:pt>
              </c:numCache>
            </c:numRef>
          </c:val>
          <c:extLst>
            <c:ext xmlns:c16="http://schemas.microsoft.com/office/drawing/2014/chart" uri="{C3380CC4-5D6E-409C-BE32-E72D297353CC}">
              <c16:uniqueId val="{00000002-9002-4480-8709-2C40533768E1}"/>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43405</c:v>
                </c:pt>
              </c:numCache>
            </c:numRef>
          </c:cat>
          <c:val>
            <c:numRef>
              <c:f>Sheet1!$E$2</c:f>
              <c:numCache>
                <c:formatCode>General</c:formatCode>
                <c:ptCount val="1"/>
                <c:pt idx="0">
                  <c:v>1229</c:v>
                </c:pt>
              </c:numCache>
            </c:numRef>
          </c:val>
          <c:extLst>
            <c:ext xmlns:c16="http://schemas.microsoft.com/office/drawing/2014/chart" uri="{C3380CC4-5D6E-409C-BE32-E72D297353CC}">
              <c16:uniqueId val="{00000003-9002-4480-8709-2C40533768E1}"/>
            </c:ext>
          </c:extLst>
        </c:ser>
        <c:dLbls>
          <c:showLegendKey val="0"/>
          <c:showVal val="0"/>
          <c:showCatName val="0"/>
          <c:showSerName val="0"/>
          <c:showPercent val="0"/>
          <c:showBubbleSize val="0"/>
        </c:dLbls>
        <c:gapWidth val="219"/>
        <c:overlap val="-27"/>
        <c:axId val="244190360"/>
        <c:axId val="242681496"/>
      </c:barChart>
      <c:dateAx>
        <c:axId val="244190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681496"/>
        <c:crosses val="autoZero"/>
        <c:auto val="1"/>
        <c:lblOffset val="100"/>
        <c:baseTimeUnit val="days"/>
      </c:dateAx>
      <c:valAx>
        <c:axId val="242681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190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11</c:v>
                </c:pt>
                <c:pt idx="1">
                  <c:v>-2</c:v>
                </c:pt>
                <c:pt idx="2">
                  <c:v>0</c:v>
                </c:pt>
                <c:pt idx="3">
                  <c:v>23</c:v>
                </c:pt>
                <c:pt idx="4">
                  <c:v>20</c:v>
                </c:pt>
                <c:pt idx="5">
                  <c:v>4</c:v>
                </c:pt>
                <c:pt idx="6">
                  <c:v>14</c:v>
                </c:pt>
                <c:pt idx="7">
                  <c:v>-2</c:v>
                </c:pt>
                <c:pt idx="8">
                  <c:v>5</c:v>
                </c:pt>
                <c:pt idx="9">
                  <c:v>5</c:v>
                </c:pt>
                <c:pt idx="10">
                  <c:v>-2</c:v>
                </c:pt>
                <c:pt idx="11">
                  <c:v>2</c:v>
                </c:pt>
              </c:numCache>
            </c:numRef>
          </c:val>
          <c:extLst>
            <c:ext xmlns:c16="http://schemas.microsoft.com/office/drawing/2014/chart" uri="{C3380CC4-5D6E-409C-BE32-E72D297353CC}">
              <c16:uniqueId val="{00000000-1FDB-4B58-9C29-DC4F8E429D1C}"/>
            </c:ext>
          </c:extLst>
        </c:ser>
        <c:dLbls>
          <c:showLegendKey val="0"/>
          <c:showVal val="0"/>
          <c:showCatName val="0"/>
          <c:showSerName val="0"/>
          <c:showPercent val="0"/>
          <c:showBubbleSize val="0"/>
        </c:dLbls>
        <c:gapWidth val="219"/>
        <c:overlap val="-27"/>
        <c:axId val="303239608"/>
        <c:axId val="303238952"/>
      </c:barChart>
      <c:dateAx>
        <c:axId val="303239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238952"/>
        <c:crosses val="autoZero"/>
        <c:auto val="1"/>
        <c:lblOffset val="100"/>
        <c:baseTimeUnit val="months"/>
      </c:dateAx>
      <c:valAx>
        <c:axId val="303238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239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30</c:v>
                </c:pt>
                <c:pt idx="1">
                  <c:v>29</c:v>
                </c:pt>
                <c:pt idx="2">
                  <c:v>37</c:v>
                </c:pt>
                <c:pt idx="3">
                  <c:v>39</c:v>
                </c:pt>
                <c:pt idx="4">
                  <c:v>37</c:v>
                </c:pt>
                <c:pt idx="5">
                  <c:v>30</c:v>
                </c:pt>
                <c:pt idx="6">
                  <c:v>23</c:v>
                </c:pt>
                <c:pt idx="7">
                  <c:v>20</c:v>
                </c:pt>
                <c:pt idx="8">
                  <c:v>23</c:v>
                </c:pt>
                <c:pt idx="9">
                  <c:v>29</c:v>
                </c:pt>
                <c:pt idx="10">
                  <c:v>23</c:v>
                </c:pt>
                <c:pt idx="11">
                  <c:v>25</c:v>
                </c:pt>
              </c:numCache>
            </c:numRef>
          </c:val>
          <c:extLst>
            <c:ext xmlns:c16="http://schemas.microsoft.com/office/drawing/2014/chart" uri="{C3380CC4-5D6E-409C-BE32-E72D297353CC}">
              <c16:uniqueId val="{00000000-45FD-4D40-A722-047AE43BD61B}"/>
            </c:ext>
          </c:extLst>
        </c:ser>
        <c:dLbls>
          <c:showLegendKey val="0"/>
          <c:showVal val="0"/>
          <c:showCatName val="0"/>
          <c:showSerName val="0"/>
          <c:showPercent val="0"/>
          <c:showBubbleSize val="0"/>
        </c:dLbls>
        <c:gapWidth val="219"/>
        <c:overlap val="-27"/>
        <c:axId val="166232504"/>
        <c:axId val="166232832"/>
      </c:barChart>
      <c:dateAx>
        <c:axId val="166232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6232832"/>
        <c:crosses val="autoZero"/>
        <c:auto val="1"/>
        <c:lblOffset val="100"/>
        <c:baseTimeUnit val="months"/>
      </c:dateAx>
      <c:valAx>
        <c:axId val="166232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6232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16608</c:v>
                </c:pt>
                <c:pt idx="1">
                  <c:v>14462</c:v>
                </c:pt>
                <c:pt idx="2">
                  <c:v>21377</c:v>
                </c:pt>
                <c:pt idx="3">
                  <c:v>35068</c:v>
                </c:pt>
                <c:pt idx="4">
                  <c:v>21295</c:v>
                </c:pt>
                <c:pt idx="5">
                  <c:v>25244</c:v>
                </c:pt>
                <c:pt idx="6">
                  <c:v>35520</c:v>
                </c:pt>
                <c:pt idx="7">
                  <c:v>19502</c:v>
                </c:pt>
                <c:pt idx="8">
                  <c:v>18481</c:v>
                </c:pt>
                <c:pt idx="9">
                  <c:v>18053</c:v>
                </c:pt>
                <c:pt idx="10">
                  <c:v>15491</c:v>
                </c:pt>
                <c:pt idx="11">
                  <c:v>9370</c:v>
                </c:pt>
              </c:numCache>
            </c:numRef>
          </c:val>
          <c:extLst>
            <c:ext xmlns:c16="http://schemas.microsoft.com/office/drawing/2014/chart" uri="{C3380CC4-5D6E-409C-BE32-E72D297353CC}">
              <c16:uniqueId val="{00000000-5401-42DB-BF20-7789656582A9}"/>
            </c:ext>
          </c:extLst>
        </c:ser>
        <c:dLbls>
          <c:showLegendKey val="0"/>
          <c:showVal val="0"/>
          <c:showCatName val="0"/>
          <c:showSerName val="0"/>
          <c:showPercent val="0"/>
          <c:showBubbleSize val="0"/>
        </c:dLbls>
        <c:gapWidth val="219"/>
        <c:overlap val="-27"/>
        <c:axId val="306323816"/>
        <c:axId val="306326440"/>
      </c:barChart>
      <c:dateAx>
        <c:axId val="306323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326440"/>
        <c:crosses val="autoZero"/>
        <c:auto val="1"/>
        <c:lblOffset val="100"/>
        <c:baseTimeUnit val="months"/>
      </c:dateAx>
      <c:valAx>
        <c:axId val="306326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323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-2</c:v>
                </c:pt>
                <c:pt idx="2">
                  <c:v>2</c:v>
                </c:pt>
                <c:pt idx="3">
                  <c:v>5</c:v>
                </c:pt>
                <c:pt idx="4">
                  <c:v>-2</c:v>
                </c:pt>
                <c:pt idx="5">
                  <c:v>9</c:v>
                </c:pt>
                <c:pt idx="6">
                  <c:v>-1</c:v>
                </c:pt>
                <c:pt idx="7">
                  <c:v>-24</c:v>
                </c:pt>
                <c:pt idx="8">
                  <c:v>3</c:v>
                </c:pt>
                <c:pt idx="9">
                  <c:v>6</c:v>
                </c:pt>
                <c:pt idx="10">
                  <c:v>-6</c:v>
                </c:pt>
                <c:pt idx="11">
                  <c:v>1</c:v>
                </c:pt>
              </c:numCache>
            </c:numRef>
          </c:val>
          <c:extLst>
            <c:ext xmlns:c16="http://schemas.microsoft.com/office/drawing/2014/chart" uri="{C3380CC4-5D6E-409C-BE32-E72D297353CC}">
              <c16:uniqueId val="{00000000-9828-4FFA-A63D-5E96640B7EB6}"/>
            </c:ext>
          </c:extLst>
        </c:ser>
        <c:dLbls>
          <c:showLegendKey val="0"/>
          <c:showVal val="0"/>
          <c:showCatName val="0"/>
          <c:showSerName val="0"/>
          <c:showPercent val="0"/>
          <c:showBubbleSize val="0"/>
        </c:dLbls>
        <c:gapWidth val="219"/>
        <c:overlap val="-27"/>
        <c:axId val="308732624"/>
        <c:axId val="308724752"/>
      </c:barChart>
      <c:dateAx>
        <c:axId val="308732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724752"/>
        <c:crosses val="autoZero"/>
        <c:auto val="1"/>
        <c:lblOffset val="100"/>
        <c:baseTimeUnit val="months"/>
      </c:dateAx>
      <c:valAx>
        <c:axId val="308724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732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1</c:v>
                </c:pt>
                <c:pt idx="2">
                  <c:v>1</c:v>
                </c:pt>
                <c:pt idx="3">
                  <c:v>1</c:v>
                </c:pt>
                <c:pt idx="4">
                  <c:v>1</c:v>
                </c:pt>
                <c:pt idx="5">
                  <c:v>1</c:v>
                </c:pt>
                <c:pt idx="6">
                  <c:v>1</c:v>
                </c:pt>
                <c:pt idx="7">
                  <c:v>1</c:v>
                </c:pt>
                <c:pt idx="8">
                  <c:v>1</c:v>
                </c:pt>
                <c:pt idx="9">
                  <c:v>1</c:v>
                </c:pt>
                <c:pt idx="10">
                  <c:v>1</c:v>
                </c:pt>
                <c:pt idx="11">
                  <c:v>0</c:v>
                </c:pt>
              </c:numCache>
            </c:numRef>
          </c:val>
          <c:extLst>
            <c:ext xmlns:c16="http://schemas.microsoft.com/office/drawing/2014/chart" uri="{C3380CC4-5D6E-409C-BE32-E72D297353CC}">
              <c16:uniqueId val="{00000000-DF5F-41E1-BA33-92A6B7F2A2CB}"/>
            </c:ext>
          </c:extLst>
        </c:ser>
        <c:dLbls>
          <c:showLegendKey val="0"/>
          <c:showVal val="0"/>
          <c:showCatName val="0"/>
          <c:showSerName val="0"/>
          <c:showPercent val="0"/>
          <c:showBubbleSize val="0"/>
        </c:dLbls>
        <c:gapWidth val="219"/>
        <c:overlap val="-27"/>
        <c:axId val="308738856"/>
        <c:axId val="308734264"/>
      </c:barChart>
      <c:dateAx>
        <c:axId val="308738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734264"/>
        <c:crosses val="autoZero"/>
        <c:auto val="1"/>
        <c:lblOffset val="100"/>
        <c:baseTimeUnit val="months"/>
      </c:dateAx>
      <c:valAx>
        <c:axId val="308734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738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19</c:v>
                </c:pt>
                <c:pt idx="1">
                  <c:v>18</c:v>
                </c:pt>
                <c:pt idx="2">
                  <c:v>8</c:v>
                </c:pt>
                <c:pt idx="3">
                  <c:v>18</c:v>
                </c:pt>
                <c:pt idx="4">
                  <c:v>15</c:v>
                </c:pt>
                <c:pt idx="5">
                  <c:v>15</c:v>
                </c:pt>
                <c:pt idx="6">
                  <c:v>10</c:v>
                </c:pt>
                <c:pt idx="7">
                  <c:v>28</c:v>
                </c:pt>
                <c:pt idx="8">
                  <c:v>19</c:v>
                </c:pt>
                <c:pt idx="9">
                  <c:v>18</c:v>
                </c:pt>
                <c:pt idx="10">
                  <c:v>19</c:v>
                </c:pt>
                <c:pt idx="11">
                  <c:v>16</c:v>
                </c:pt>
              </c:numCache>
            </c:numRef>
          </c:val>
          <c:extLst>
            <c:ext xmlns:c16="http://schemas.microsoft.com/office/drawing/2014/chart" uri="{C3380CC4-5D6E-409C-BE32-E72D297353CC}">
              <c16:uniqueId val="{00000000-8EF4-478B-8E33-4E27B8EFA39F}"/>
            </c:ext>
          </c:extLst>
        </c:ser>
        <c:dLbls>
          <c:showLegendKey val="0"/>
          <c:showVal val="0"/>
          <c:showCatName val="0"/>
          <c:showSerName val="0"/>
          <c:showPercent val="0"/>
          <c:showBubbleSize val="0"/>
        </c:dLbls>
        <c:gapWidth val="219"/>
        <c:overlap val="-27"/>
        <c:axId val="311222392"/>
        <c:axId val="311218784"/>
      </c:barChart>
      <c:dateAx>
        <c:axId val="311222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218784"/>
        <c:crosses val="autoZero"/>
        <c:auto val="1"/>
        <c:lblOffset val="100"/>
        <c:baseTimeUnit val="months"/>
      </c:dateAx>
      <c:valAx>
        <c:axId val="311218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222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49</c:v>
                </c:pt>
                <c:pt idx="1">
                  <c:v>35</c:v>
                </c:pt>
                <c:pt idx="2">
                  <c:v>26</c:v>
                </c:pt>
                <c:pt idx="3">
                  <c:v>30</c:v>
                </c:pt>
                <c:pt idx="4">
                  <c:v>34</c:v>
                </c:pt>
                <c:pt idx="5">
                  <c:v>33</c:v>
                </c:pt>
                <c:pt idx="6">
                  <c:v>27</c:v>
                </c:pt>
                <c:pt idx="7">
                  <c:v>29</c:v>
                </c:pt>
                <c:pt idx="8">
                  <c:v>22</c:v>
                </c:pt>
                <c:pt idx="9">
                  <c:v>38</c:v>
                </c:pt>
                <c:pt idx="10">
                  <c:v>44</c:v>
                </c:pt>
                <c:pt idx="11">
                  <c:v>38</c:v>
                </c:pt>
              </c:numCache>
            </c:numRef>
          </c:val>
          <c:extLst>
            <c:ext xmlns:c16="http://schemas.microsoft.com/office/drawing/2014/chart" uri="{C3380CC4-5D6E-409C-BE32-E72D297353CC}">
              <c16:uniqueId val="{00000000-FE1E-43C9-8100-2FE1665B63BD}"/>
            </c:ext>
          </c:extLst>
        </c:ser>
        <c:dLbls>
          <c:showLegendKey val="0"/>
          <c:showVal val="0"/>
          <c:showCatName val="0"/>
          <c:showSerName val="0"/>
          <c:showPercent val="0"/>
          <c:showBubbleSize val="0"/>
        </c:dLbls>
        <c:gapWidth val="219"/>
        <c:overlap val="-27"/>
        <c:axId val="314009280"/>
        <c:axId val="314009936"/>
      </c:barChart>
      <c:dateAx>
        <c:axId val="314009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009936"/>
        <c:crosses val="autoZero"/>
        <c:auto val="1"/>
        <c:lblOffset val="100"/>
        <c:baseTimeUnit val="months"/>
      </c:dateAx>
      <c:valAx>
        <c:axId val="314009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009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7</c:v>
                </c:pt>
                <c:pt idx="1">
                  <c:v>9</c:v>
                </c:pt>
                <c:pt idx="2">
                  <c:v>-12</c:v>
                </c:pt>
                <c:pt idx="3">
                  <c:v>14</c:v>
                </c:pt>
                <c:pt idx="4">
                  <c:v>2</c:v>
                </c:pt>
                <c:pt idx="5">
                  <c:v>0</c:v>
                </c:pt>
                <c:pt idx="6">
                  <c:v>-9</c:v>
                </c:pt>
                <c:pt idx="7">
                  <c:v>8</c:v>
                </c:pt>
                <c:pt idx="8">
                  <c:v>3</c:v>
                </c:pt>
                <c:pt idx="9">
                  <c:v>-7</c:v>
                </c:pt>
                <c:pt idx="10">
                  <c:v>-2</c:v>
                </c:pt>
                <c:pt idx="11">
                  <c:v>-1</c:v>
                </c:pt>
              </c:numCache>
            </c:numRef>
          </c:val>
          <c:extLst>
            <c:ext xmlns:c16="http://schemas.microsoft.com/office/drawing/2014/chart" uri="{C3380CC4-5D6E-409C-BE32-E72D297353CC}">
              <c16:uniqueId val="{00000000-F1FE-45EE-B9D5-FE1D93E2942D}"/>
            </c:ext>
          </c:extLst>
        </c:ser>
        <c:dLbls>
          <c:showLegendKey val="0"/>
          <c:showVal val="0"/>
          <c:showCatName val="0"/>
          <c:showSerName val="0"/>
          <c:showPercent val="0"/>
          <c:showBubbleSize val="0"/>
        </c:dLbls>
        <c:gapWidth val="219"/>
        <c:overlap val="-27"/>
        <c:axId val="316676728"/>
        <c:axId val="316677056"/>
      </c:barChart>
      <c:dateAx>
        <c:axId val="316676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677056"/>
        <c:crosses val="autoZero"/>
        <c:auto val="1"/>
        <c:lblOffset val="100"/>
        <c:baseTimeUnit val="months"/>
      </c:dateAx>
      <c:valAx>
        <c:axId val="316677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676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31</c:v>
                </c:pt>
                <c:pt idx="1">
                  <c:v>27</c:v>
                </c:pt>
                <c:pt idx="2">
                  <c:v>26</c:v>
                </c:pt>
                <c:pt idx="3">
                  <c:v>32</c:v>
                </c:pt>
                <c:pt idx="4">
                  <c:v>28</c:v>
                </c:pt>
                <c:pt idx="5">
                  <c:v>26</c:v>
                </c:pt>
                <c:pt idx="6">
                  <c:v>25</c:v>
                </c:pt>
                <c:pt idx="7">
                  <c:v>24</c:v>
                </c:pt>
                <c:pt idx="8">
                  <c:v>25</c:v>
                </c:pt>
                <c:pt idx="9">
                  <c:v>34</c:v>
                </c:pt>
                <c:pt idx="10">
                  <c:v>29</c:v>
                </c:pt>
                <c:pt idx="11">
                  <c:v>28</c:v>
                </c:pt>
              </c:numCache>
            </c:numRef>
          </c:val>
          <c:extLst>
            <c:ext xmlns:c16="http://schemas.microsoft.com/office/drawing/2014/chart" uri="{C3380CC4-5D6E-409C-BE32-E72D297353CC}">
              <c16:uniqueId val="{00000000-A129-46BD-BB61-76B3241CE671}"/>
            </c:ext>
          </c:extLst>
        </c:ser>
        <c:dLbls>
          <c:showLegendKey val="0"/>
          <c:showVal val="0"/>
          <c:showCatName val="0"/>
          <c:showSerName val="0"/>
          <c:showPercent val="0"/>
          <c:showBubbleSize val="0"/>
        </c:dLbls>
        <c:gapWidth val="219"/>
        <c:overlap val="-27"/>
        <c:axId val="316681320"/>
        <c:axId val="316682960"/>
      </c:barChart>
      <c:dateAx>
        <c:axId val="316681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682960"/>
        <c:crosses val="autoZero"/>
        <c:auto val="1"/>
        <c:lblOffset val="100"/>
        <c:baseTimeUnit val="months"/>
      </c:dateAx>
      <c:valAx>
        <c:axId val="316682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681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19C46-272A-4AD0-B14C-A78A7A976BB7}"/>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BD0904D5-4762-4699-B4E7-C792780F1046}"/>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3523377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ADD38-D054-491C-99B2-7DE8F10905C8}"/>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000F2E6C-69EA-4461-B2A1-A8CB2C42C0F2}"/>
              </a:ext>
            </a:extLst>
          </p:cNvPr>
          <p:cNvGraphicFramePr>
            <a:graphicFrameLocks noGrp="1"/>
          </p:cNvGraphicFramePr>
          <p:nvPr>
            <p:ph type="chart" sz="quarter" idx="13"/>
            <p:extLst>
              <p:ext uri="{D42A27DB-BD31-4B8C-83A1-F6EECF244321}">
                <p14:modId xmlns:p14="http://schemas.microsoft.com/office/powerpoint/2010/main" val="2468875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D00152-BE8E-4679-8148-655D03633844}"/>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13445660-73F1-4C80-AFC8-776093479E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07667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40B4B-0E83-4130-8011-963402231EA6}"/>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BDE9121D-6037-45EA-A507-D944C4CF0497}"/>
              </a:ext>
            </a:extLst>
          </p:cNvPr>
          <p:cNvGraphicFramePr>
            <a:graphicFrameLocks noGrp="1"/>
          </p:cNvGraphicFramePr>
          <p:nvPr>
            <p:ph type="tbl" sz="quarter" idx="13"/>
            <p:extLst>
              <p:ext uri="{D42A27DB-BD31-4B8C-83A1-F6EECF244321}">
                <p14:modId xmlns:p14="http://schemas.microsoft.com/office/powerpoint/2010/main" val="3802021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59620456"/>
                    </a:ext>
                  </a:extLst>
                </a:gridCol>
                <a:gridCol w="740664">
                  <a:extLst>
                    <a:ext uri="{9D8B030D-6E8A-4147-A177-3AD203B41FA5}">
                      <a16:colId xmlns:a16="http://schemas.microsoft.com/office/drawing/2014/main" val="37952750"/>
                    </a:ext>
                  </a:extLst>
                </a:gridCol>
                <a:gridCol w="740664">
                  <a:extLst>
                    <a:ext uri="{9D8B030D-6E8A-4147-A177-3AD203B41FA5}">
                      <a16:colId xmlns:a16="http://schemas.microsoft.com/office/drawing/2014/main" val="760097367"/>
                    </a:ext>
                  </a:extLst>
                </a:gridCol>
                <a:gridCol w="740664">
                  <a:extLst>
                    <a:ext uri="{9D8B030D-6E8A-4147-A177-3AD203B41FA5}">
                      <a16:colId xmlns:a16="http://schemas.microsoft.com/office/drawing/2014/main" val="1875518503"/>
                    </a:ext>
                  </a:extLst>
                </a:gridCol>
                <a:gridCol w="740664">
                  <a:extLst>
                    <a:ext uri="{9D8B030D-6E8A-4147-A177-3AD203B41FA5}">
                      <a16:colId xmlns:a16="http://schemas.microsoft.com/office/drawing/2014/main" val="703112383"/>
                    </a:ext>
                  </a:extLst>
                </a:gridCol>
                <a:gridCol w="740664">
                  <a:extLst>
                    <a:ext uri="{9D8B030D-6E8A-4147-A177-3AD203B41FA5}">
                      <a16:colId xmlns:a16="http://schemas.microsoft.com/office/drawing/2014/main" val="4048794684"/>
                    </a:ext>
                  </a:extLst>
                </a:gridCol>
                <a:gridCol w="740664">
                  <a:extLst>
                    <a:ext uri="{9D8B030D-6E8A-4147-A177-3AD203B41FA5}">
                      <a16:colId xmlns:a16="http://schemas.microsoft.com/office/drawing/2014/main" val="4205359994"/>
                    </a:ext>
                  </a:extLst>
                </a:gridCol>
                <a:gridCol w="740664">
                  <a:extLst>
                    <a:ext uri="{9D8B030D-6E8A-4147-A177-3AD203B41FA5}">
                      <a16:colId xmlns:a16="http://schemas.microsoft.com/office/drawing/2014/main" val="3626401895"/>
                    </a:ext>
                  </a:extLst>
                </a:gridCol>
                <a:gridCol w="740664">
                  <a:extLst>
                    <a:ext uri="{9D8B030D-6E8A-4147-A177-3AD203B41FA5}">
                      <a16:colId xmlns:a16="http://schemas.microsoft.com/office/drawing/2014/main" val="1451354007"/>
                    </a:ext>
                  </a:extLst>
                </a:gridCol>
                <a:gridCol w="740664">
                  <a:extLst>
                    <a:ext uri="{9D8B030D-6E8A-4147-A177-3AD203B41FA5}">
                      <a16:colId xmlns:a16="http://schemas.microsoft.com/office/drawing/2014/main" val="186641650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32780478"/>
                  </a:ext>
                </a:extLst>
              </a:tr>
              <a:tr h="370840">
                <a:tc>
                  <a:txBody>
                    <a:bodyPr/>
                    <a:lstStyle/>
                    <a:p>
                      <a:r>
                        <a:rPr lang="en-US" sz="1000"/>
                        <a:t>First Insurance Company of Hawaii, LTD</a:t>
                      </a:r>
                    </a:p>
                  </a:txBody>
                  <a:tcPr/>
                </a:tc>
                <a:tc>
                  <a:txBody>
                    <a:bodyPr/>
                    <a:lstStyle/>
                    <a:p>
                      <a:r>
                        <a:rPr lang="en-US" sz="1000"/>
                        <a:t>1634</a:t>
                      </a:r>
                    </a:p>
                  </a:txBody>
                  <a:tcPr/>
                </a:tc>
                <a:tc>
                  <a:txBody>
                    <a:bodyPr/>
                    <a:lstStyle/>
                    <a:p>
                      <a:r>
                        <a:rPr lang="en-US" sz="1000"/>
                        <a:t>-2</a:t>
                      </a:r>
                    </a:p>
                  </a:txBody>
                  <a:tcPr/>
                </a:tc>
                <a:tc>
                  <a:txBody>
                    <a:bodyPr/>
                    <a:lstStyle/>
                    <a:p>
                      <a:r>
                        <a:rPr lang="en-US" sz="1000"/>
                        <a:t>14</a:t>
                      </a:r>
                    </a:p>
                  </a:txBody>
                  <a:tcPr/>
                </a:tc>
                <a:tc>
                  <a:txBody>
                    <a:bodyPr/>
                    <a:lstStyle/>
                    <a:p>
                      <a:r>
                        <a:rPr lang="en-US" sz="1000"/>
                        <a:t>326</a:t>
                      </a:r>
                    </a:p>
                  </a:txBody>
                  <a:tcPr/>
                </a:tc>
                <a:tc>
                  <a:txBody>
                    <a:bodyPr/>
                    <a:lstStyle/>
                    <a:p>
                      <a:r>
                        <a:rPr lang="en-US" sz="1000"/>
                        <a:t>6</a:t>
                      </a:r>
                    </a:p>
                  </a:txBody>
                  <a:tcPr/>
                </a:tc>
                <a:tc>
                  <a:txBody>
                    <a:bodyPr/>
                    <a:lstStyle/>
                    <a:p>
                      <a:r>
                        <a:rPr lang="en-US" sz="1000"/>
                        <a:t>5</a:t>
                      </a:r>
                    </a:p>
                  </a:txBody>
                  <a:tcPr/>
                </a:tc>
                <a:tc>
                  <a:txBody>
                    <a:bodyPr/>
                    <a:lstStyle/>
                    <a:p>
                      <a:r>
                        <a:rPr lang="en-US" sz="1000"/>
                        <a:t>1</a:t>
                      </a:r>
                    </a:p>
                  </a:txBody>
                  <a:tcPr/>
                </a:tc>
                <a:tc>
                  <a:txBody>
                    <a:bodyPr/>
                    <a:lstStyle/>
                    <a:p>
                      <a:r>
                        <a:rPr lang="en-US" sz="1000"/>
                        <a:t>1.4723 %</a:t>
                      </a:r>
                    </a:p>
                  </a:txBody>
                  <a:tcPr/>
                </a:tc>
                <a:tc>
                  <a:txBody>
                    <a:bodyPr/>
                    <a:lstStyle/>
                    <a:p>
                      <a:r>
                        <a:rPr lang="en-US" sz="1000"/>
                        <a:t>0.0 %</a:t>
                      </a:r>
                    </a:p>
                  </a:txBody>
                  <a:tcPr/>
                </a:tc>
                <a:extLst>
                  <a:ext uri="{0D108BD9-81ED-4DB2-BD59-A6C34878D82A}">
                    <a16:rowId xmlns:a16="http://schemas.microsoft.com/office/drawing/2014/main" val="2994036433"/>
                  </a:ext>
                </a:extLst>
              </a:tr>
            </a:tbl>
          </a:graphicData>
        </a:graphic>
      </p:graphicFrame>
      <p:sp>
        <p:nvSpPr>
          <p:cNvPr id="4" name="Text Placeholder 3">
            <a:extLst>
              <a:ext uri="{FF2B5EF4-FFF2-40B4-BE49-F238E27FC236}">
                <a16:creationId xmlns:a16="http://schemas.microsoft.com/office/drawing/2014/main" id="{3FBEEBF5-DA85-46BE-AB6A-8EAE484C9565}"/>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579612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F4246-21F0-4B5E-B1FC-2411FD77DFDF}"/>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6D3C9905-6ED5-4588-B28A-9977F2F7E8A7}"/>
              </a:ext>
            </a:extLst>
          </p:cNvPr>
          <p:cNvGraphicFramePr>
            <a:graphicFrameLocks noGrp="1"/>
          </p:cNvGraphicFramePr>
          <p:nvPr>
            <p:ph type="chart" sz="quarter" idx="13"/>
            <p:extLst>
              <p:ext uri="{D42A27DB-BD31-4B8C-83A1-F6EECF244321}">
                <p14:modId xmlns:p14="http://schemas.microsoft.com/office/powerpoint/2010/main" val="36940474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79D8A1-FD2F-4753-9502-C03637EB74A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A76E0D39-D4F4-42AB-B0C7-D155F4E5FD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04290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758DD-DFEE-4579-9635-1E28B736C0CC}"/>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AE89B3EA-9495-4A25-85C7-3B52B98F9A6B}"/>
              </a:ext>
            </a:extLst>
          </p:cNvPr>
          <p:cNvGraphicFramePr>
            <a:graphicFrameLocks noGrp="1"/>
          </p:cNvGraphicFramePr>
          <p:nvPr>
            <p:ph type="chart" sz="quarter" idx="13"/>
            <p:extLst>
              <p:ext uri="{D42A27DB-BD31-4B8C-83A1-F6EECF244321}">
                <p14:modId xmlns:p14="http://schemas.microsoft.com/office/powerpoint/2010/main" val="19769996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ACAD41-541C-4C3F-BCB3-445A52996367}"/>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20732C25-1BEA-4647-A424-B4D9A4AC32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5383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F9E51-F1E1-416B-96A7-0B4A486F82FB}"/>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6D807191-5C0A-4789-BB63-65135C99CB92}"/>
              </a:ext>
            </a:extLst>
          </p:cNvPr>
          <p:cNvGraphicFramePr>
            <a:graphicFrameLocks noGrp="1"/>
          </p:cNvGraphicFramePr>
          <p:nvPr>
            <p:ph type="chart" sz="quarter" idx="13"/>
            <p:extLst>
              <p:ext uri="{D42A27DB-BD31-4B8C-83A1-F6EECF244321}">
                <p14:modId xmlns:p14="http://schemas.microsoft.com/office/powerpoint/2010/main" val="34497603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F3F152-71F5-4B8C-BF6E-B113ED3C5F7C}"/>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A9C65A47-2E5E-4912-8E29-1AA9B29DD7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5345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E0A39-53F7-461E-8AD1-C24F06110264}"/>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958EA918-6369-48FB-9C0C-A73B8727B2B5}"/>
              </a:ext>
            </a:extLst>
          </p:cNvPr>
          <p:cNvGraphicFramePr>
            <a:graphicFrameLocks noGrp="1"/>
          </p:cNvGraphicFramePr>
          <p:nvPr>
            <p:ph type="tbl" sz="quarter" idx="13"/>
            <p:extLst>
              <p:ext uri="{D42A27DB-BD31-4B8C-83A1-F6EECF244321}">
                <p14:modId xmlns:p14="http://schemas.microsoft.com/office/powerpoint/2010/main" val="3018250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95723408"/>
                    </a:ext>
                  </a:extLst>
                </a:gridCol>
                <a:gridCol w="658368">
                  <a:extLst>
                    <a:ext uri="{9D8B030D-6E8A-4147-A177-3AD203B41FA5}">
                      <a16:colId xmlns:a16="http://schemas.microsoft.com/office/drawing/2014/main" val="1897217211"/>
                    </a:ext>
                  </a:extLst>
                </a:gridCol>
                <a:gridCol w="658368">
                  <a:extLst>
                    <a:ext uri="{9D8B030D-6E8A-4147-A177-3AD203B41FA5}">
                      <a16:colId xmlns:a16="http://schemas.microsoft.com/office/drawing/2014/main" val="1538224429"/>
                    </a:ext>
                  </a:extLst>
                </a:gridCol>
                <a:gridCol w="658368">
                  <a:extLst>
                    <a:ext uri="{9D8B030D-6E8A-4147-A177-3AD203B41FA5}">
                      <a16:colId xmlns:a16="http://schemas.microsoft.com/office/drawing/2014/main" val="422135619"/>
                    </a:ext>
                  </a:extLst>
                </a:gridCol>
                <a:gridCol w="658368">
                  <a:extLst>
                    <a:ext uri="{9D8B030D-6E8A-4147-A177-3AD203B41FA5}">
                      <a16:colId xmlns:a16="http://schemas.microsoft.com/office/drawing/2014/main" val="4213263065"/>
                    </a:ext>
                  </a:extLst>
                </a:gridCol>
                <a:gridCol w="658368">
                  <a:extLst>
                    <a:ext uri="{9D8B030D-6E8A-4147-A177-3AD203B41FA5}">
                      <a16:colId xmlns:a16="http://schemas.microsoft.com/office/drawing/2014/main" val="2446247989"/>
                    </a:ext>
                  </a:extLst>
                </a:gridCol>
                <a:gridCol w="658368">
                  <a:extLst>
                    <a:ext uri="{9D8B030D-6E8A-4147-A177-3AD203B41FA5}">
                      <a16:colId xmlns:a16="http://schemas.microsoft.com/office/drawing/2014/main" val="2267990032"/>
                    </a:ext>
                  </a:extLst>
                </a:gridCol>
                <a:gridCol w="658368">
                  <a:extLst>
                    <a:ext uri="{9D8B030D-6E8A-4147-A177-3AD203B41FA5}">
                      <a16:colId xmlns:a16="http://schemas.microsoft.com/office/drawing/2014/main" val="568440024"/>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1734591165"/>
                  </a:ext>
                </a:extLst>
              </a:tr>
              <a:tr h="370840">
                <a:tc>
                  <a:txBody>
                    <a:bodyPr/>
                    <a:lstStyle/>
                    <a:p>
                      <a:r>
                        <a:rPr lang="en-US" sz="1000" b="1"/>
                        <a:t> First Insurance Company of Hawaii, LTD - 2018-11-16 20:57:58 </a:t>
                      </a:r>
                      <a:r>
                        <a:rPr lang="en-US" sz="1000"/>
                        <a:t> 
 Wishing everyone a happy #AlohaFriday with this #FlashbackFriday photo showing First Insurance associates at work in the 1940s. At the time this photo was taken, First Insurance would have been nearly 35 years old.</a:t>
                      </a:r>
                    </a:p>
                  </a:txBody>
                  <a:tcPr/>
                </a:tc>
                <a:tc>
                  <a:txBody>
                    <a:bodyPr/>
                    <a:lstStyle/>
                    <a:p>
                      <a:r>
                        <a:rPr lang="en-US" sz="1000"/>
                        <a:t>43</a:t>
                      </a:r>
                    </a:p>
                  </a:txBody>
                  <a:tcPr/>
                </a:tc>
                <a:tc>
                  <a:txBody>
                    <a:bodyPr/>
                    <a:lstStyle/>
                    <a:p>
                      <a:r>
                        <a:rPr lang="en-US" sz="1000"/>
                        <a:t>38</a:t>
                      </a:r>
                    </a:p>
                  </a:txBody>
                  <a:tcPr/>
                </a:tc>
                <a:tc>
                  <a:txBody>
                    <a:bodyPr/>
                    <a:lstStyle/>
                    <a:p>
                      <a:r>
                        <a:rPr lang="en-US" sz="1000"/>
                        <a:t>3</a:t>
                      </a:r>
                    </a:p>
                  </a:txBody>
                  <a:tcPr/>
                </a:tc>
                <a:tc>
                  <a:txBody>
                    <a:bodyPr/>
                    <a:lstStyle/>
                    <a:p>
                      <a:r>
                        <a:rPr lang="en-US" sz="1000"/>
                        <a:t>2</a:t>
                      </a:r>
                    </a:p>
                  </a:txBody>
                  <a:tcPr/>
                </a:tc>
                <a:tc>
                  <a:txBody>
                    <a:bodyPr/>
                    <a:lstStyle/>
                    <a:p>
                      <a:r>
                        <a:rPr lang="en-US" sz="1000"/>
                        <a:t>2.6332 %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155899943"/>
                  </a:ext>
                </a:extLst>
              </a:tr>
              <a:tr h="370840">
                <a:tc>
                  <a:txBody>
                    <a:bodyPr/>
                    <a:lstStyle/>
                    <a:p>
                      <a:r>
                        <a:rPr lang="en-US" sz="1000" b="1"/>
                        <a:t> First Insurance Company of Hawaii, LTD - 2018-11-05 20:00:28 </a:t>
                      </a:r>
                      <a:r>
                        <a:rPr lang="en-US" sz="1000"/>
                        <a:t> 
 More pics from our 2018 Fitness Fair on Oct. 30. FICOH's focus on employee wellness helped us get Gold recognition in the American Heart Association 2018 Workplace Health Achievement Index!</a:t>
                      </a:r>
                    </a:p>
                  </a:txBody>
                  <a:tcPr/>
                </a:tc>
                <a:tc>
                  <a:txBody>
                    <a:bodyPr/>
                    <a:lstStyle/>
                    <a:p>
                      <a:r>
                        <a:rPr lang="en-US" sz="1000"/>
                        <a:t>40</a:t>
                      </a:r>
                    </a:p>
                  </a:txBody>
                  <a:tcPr/>
                </a:tc>
                <a:tc>
                  <a:txBody>
                    <a:bodyPr/>
                    <a:lstStyle/>
                    <a:p>
                      <a:r>
                        <a:rPr lang="en-US" sz="1000"/>
                        <a:t>40</a:t>
                      </a:r>
                    </a:p>
                  </a:txBody>
                  <a:tcPr/>
                </a:tc>
                <a:tc>
                  <a:txBody>
                    <a:bodyPr/>
                    <a:lstStyle/>
                    <a:p>
                      <a:r>
                        <a:rPr lang="en-US" sz="1000"/>
                        <a:t>0</a:t>
                      </a:r>
                    </a:p>
                  </a:txBody>
                  <a:tcPr/>
                </a:tc>
                <a:tc>
                  <a:txBody>
                    <a:bodyPr/>
                    <a:lstStyle/>
                    <a:p>
                      <a:r>
                        <a:rPr lang="en-US" sz="1000"/>
                        <a:t>0</a:t>
                      </a:r>
                    </a:p>
                  </a:txBody>
                  <a:tcPr/>
                </a:tc>
                <a:tc>
                  <a:txBody>
                    <a:bodyPr/>
                    <a:lstStyle/>
                    <a:p>
                      <a:r>
                        <a:rPr lang="en-US" sz="1000"/>
                        <a:t>2.4480 %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481735730"/>
                  </a:ext>
                </a:extLst>
              </a:tr>
              <a:tr h="370840">
                <a:tc>
                  <a:txBody>
                    <a:bodyPr/>
                    <a:lstStyle/>
                    <a:p>
                      <a:r>
                        <a:rPr lang="en-US" sz="1000" b="1"/>
                        <a:t> First Insurance Company of Hawaii, LTD - 2018-11-14 18:42:10 </a:t>
                      </a:r>
                      <a:r>
                        <a:rPr lang="en-US" sz="1000"/>
                        <a:t> 
 Our volunteers had a great time conversing, crafting, and playing bingo with Palolo Chinese Home residents this past Saturday!</a:t>
                      </a:r>
                    </a:p>
                  </a:txBody>
                  <a:tcPr/>
                </a:tc>
                <a:tc>
                  <a:txBody>
                    <a:bodyPr/>
                    <a:lstStyle/>
                    <a:p>
                      <a:r>
                        <a:rPr lang="en-US" sz="1000"/>
                        <a:t>38</a:t>
                      </a:r>
                    </a:p>
                  </a:txBody>
                  <a:tcPr/>
                </a:tc>
                <a:tc>
                  <a:txBody>
                    <a:bodyPr/>
                    <a:lstStyle/>
                    <a:p>
                      <a:r>
                        <a:rPr lang="en-US" sz="1000"/>
                        <a:t>38</a:t>
                      </a:r>
                    </a:p>
                  </a:txBody>
                  <a:tcPr/>
                </a:tc>
                <a:tc>
                  <a:txBody>
                    <a:bodyPr/>
                    <a:lstStyle/>
                    <a:p>
                      <a:r>
                        <a:rPr lang="en-US" sz="1000"/>
                        <a:t>0</a:t>
                      </a:r>
                    </a:p>
                  </a:txBody>
                  <a:tcPr/>
                </a:tc>
                <a:tc>
                  <a:txBody>
                    <a:bodyPr/>
                    <a:lstStyle/>
                    <a:p>
                      <a:r>
                        <a:rPr lang="en-US" sz="1000"/>
                        <a:t>0</a:t>
                      </a:r>
                    </a:p>
                  </a:txBody>
                  <a:tcPr/>
                </a:tc>
                <a:tc>
                  <a:txBody>
                    <a:bodyPr/>
                    <a:lstStyle/>
                    <a:p>
                      <a:r>
                        <a:rPr lang="en-US" sz="1000"/>
                        <a:t>2.3270 %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940527355"/>
                  </a:ext>
                </a:extLst>
              </a:tr>
            </a:tbl>
          </a:graphicData>
        </a:graphic>
      </p:graphicFrame>
      <p:sp>
        <p:nvSpPr>
          <p:cNvPr id="4" name="Text Placeholder 3">
            <a:extLst>
              <a:ext uri="{FF2B5EF4-FFF2-40B4-BE49-F238E27FC236}">
                <a16:creationId xmlns:a16="http://schemas.microsoft.com/office/drawing/2014/main" id="{1F416489-92CE-4D8B-85B9-1E57F77B83AE}"/>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4384878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5F817-38E5-4D18-8C3D-5CE5D56C44C4}"/>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455CD81F-26B3-446F-BEBF-DFBE2C9C9067}"/>
              </a:ext>
            </a:extLst>
          </p:cNvPr>
          <p:cNvGraphicFramePr>
            <a:graphicFrameLocks noGrp="1"/>
          </p:cNvGraphicFramePr>
          <p:nvPr>
            <p:ph type="tbl" sz="quarter" idx="13"/>
            <p:extLst>
              <p:ext uri="{D42A27DB-BD31-4B8C-83A1-F6EECF244321}">
                <p14:modId xmlns:p14="http://schemas.microsoft.com/office/powerpoint/2010/main" val="1396197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982336561"/>
                    </a:ext>
                  </a:extLst>
                </a:gridCol>
                <a:gridCol w="493776">
                  <a:extLst>
                    <a:ext uri="{9D8B030D-6E8A-4147-A177-3AD203B41FA5}">
                      <a16:colId xmlns:a16="http://schemas.microsoft.com/office/drawing/2014/main" val="2620110105"/>
                    </a:ext>
                  </a:extLst>
                </a:gridCol>
                <a:gridCol w="493776">
                  <a:extLst>
                    <a:ext uri="{9D8B030D-6E8A-4147-A177-3AD203B41FA5}">
                      <a16:colId xmlns:a16="http://schemas.microsoft.com/office/drawing/2014/main" val="506478862"/>
                    </a:ext>
                  </a:extLst>
                </a:gridCol>
                <a:gridCol w="493776">
                  <a:extLst>
                    <a:ext uri="{9D8B030D-6E8A-4147-A177-3AD203B41FA5}">
                      <a16:colId xmlns:a16="http://schemas.microsoft.com/office/drawing/2014/main" val="3726947238"/>
                    </a:ext>
                  </a:extLst>
                </a:gridCol>
                <a:gridCol w="493776">
                  <a:extLst>
                    <a:ext uri="{9D8B030D-6E8A-4147-A177-3AD203B41FA5}">
                      <a16:colId xmlns:a16="http://schemas.microsoft.com/office/drawing/2014/main" val="1628250509"/>
                    </a:ext>
                  </a:extLst>
                </a:gridCol>
                <a:gridCol w="493776">
                  <a:extLst>
                    <a:ext uri="{9D8B030D-6E8A-4147-A177-3AD203B41FA5}">
                      <a16:colId xmlns:a16="http://schemas.microsoft.com/office/drawing/2014/main" val="3529761844"/>
                    </a:ext>
                  </a:extLst>
                </a:gridCol>
                <a:gridCol w="493776">
                  <a:extLst>
                    <a:ext uri="{9D8B030D-6E8A-4147-A177-3AD203B41FA5}">
                      <a16:colId xmlns:a16="http://schemas.microsoft.com/office/drawing/2014/main" val="4255485228"/>
                    </a:ext>
                  </a:extLst>
                </a:gridCol>
                <a:gridCol w="493776">
                  <a:extLst>
                    <a:ext uri="{9D8B030D-6E8A-4147-A177-3AD203B41FA5}">
                      <a16:colId xmlns:a16="http://schemas.microsoft.com/office/drawing/2014/main" val="1720359820"/>
                    </a:ext>
                  </a:extLst>
                </a:gridCol>
                <a:gridCol w="493776">
                  <a:extLst>
                    <a:ext uri="{9D8B030D-6E8A-4147-A177-3AD203B41FA5}">
                      <a16:colId xmlns:a16="http://schemas.microsoft.com/office/drawing/2014/main" val="46436481"/>
                    </a:ext>
                  </a:extLst>
                </a:gridCol>
                <a:gridCol w="493776">
                  <a:extLst>
                    <a:ext uri="{9D8B030D-6E8A-4147-A177-3AD203B41FA5}">
                      <a16:colId xmlns:a16="http://schemas.microsoft.com/office/drawing/2014/main" val="3114097265"/>
                    </a:ext>
                  </a:extLst>
                </a:gridCol>
                <a:gridCol w="493776">
                  <a:extLst>
                    <a:ext uri="{9D8B030D-6E8A-4147-A177-3AD203B41FA5}">
                      <a16:colId xmlns:a16="http://schemas.microsoft.com/office/drawing/2014/main" val="4229606949"/>
                    </a:ext>
                  </a:extLst>
                </a:gridCol>
                <a:gridCol w="493776">
                  <a:extLst>
                    <a:ext uri="{9D8B030D-6E8A-4147-A177-3AD203B41FA5}">
                      <a16:colId xmlns:a16="http://schemas.microsoft.com/office/drawing/2014/main" val="2277323538"/>
                    </a:ext>
                  </a:extLst>
                </a:gridCol>
                <a:gridCol w="493776">
                  <a:extLst>
                    <a:ext uri="{9D8B030D-6E8A-4147-A177-3AD203B41FA5}">
                      <a16:colId xmlns:a16="http://schemas.microsoft.com/office/drawing/2014/main" val="1910455952"/>
                    </a:ext>
                  </a:extLst>
                </a:gridCol>
                <a:gridCol w="493776">
                  <a:extLst>
                    <a:ext uri="{9D8B030D-6E8A-4147-A177-3AD203B41FA5}">
                      <a16:colId xmlns:a16="http://schemas.microsoft.com/office/drawing/2014/main" val="43782761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98519082"/>
                  </a:ext>
                </a:extLst>
              </a:tr>
              <a:tr h="370840">
                <a:tc>
                  <a:txBody>
                    <a:bodyPr/>
                    <a:lstStyle/>
                    <a:p>
                      <a:r>
                        <a:rPr lang="en-US" sz="1000"/>
                        <a:t>@FirstInsHI</a:t>
                      </a:r>
                    </a:p>
                  </a:txBody>
                  <a:tcPr/>
                </a:tc>
                <a:tc>
                  <a:txBody>
                    <a:bodyPr/>
                    <a:lstStyle/>
                    <a:p>
                      <a:r>
                        <a:rPr lang="en-US" sz="1000"/>
                        <a:t>1229</a:t>
                      </a:r>
                    </a:p>
                  </a:txBody>
                  <a:tcPr/>
                </a:tc>
                <a:tc>
                  <a:txBody>
                    <a:bodyPr/>
                    <a:lstStyle/>
                    <a:p>
                      <a:r>
                        <a:rPr lang="en-US" sz="1000"/>
                        <a:t>-6</a:t>
                      </a:r>
                    </a:p>
                  </a:txBody>
                  <a:tcPr/>
                </a:tc>
                <a:tc>
                  <a:txBody>
                    <a:bodyPr/>
                    <a:lstStyle/>
                    <a:p>
                      <a:r>
                        <a:rPr lang="en-US" sz="1000"/>
                        <a:t>16</a:t>
                      </a:r>
                    </a:p>
                  </a:txBody>
                  <a:tcPr/>
                </a:tc>
                <a:tc>
                  <a:txBody>
                    <a:bodyPr/>
                    <a:lstStyle/>
                    <a:p>
                      <a:r>
                        <a:rPr lang="en-US" sz="1000"/>
                        <a:t>15</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19</a:t>
                      </a:r>
                    </a:p>
                  </a:txBody>
                  <a:tcPr/>
                </a:tc>
                <a:tc>
                  <a:txBody>
                    <a:bodyPr/>
                    <a:lstStyle/>
                    <a:p>
                      <a:r>
                        <a:rPr lang="en-US" sz="1000"/>
                        <a:t>0</a:t>
                      </a:r>
                    </a:p>
                  </a:txBody>
                  <a:tcPr/>
                </a:tc>
                <a:tc>
                  <a:txBody>
                    <a:bodyPr/>
                    <a:lstStyle/>
                    <a:p>
                      <a:r>
                        <a:rPr lang="en-US" sz="1000"/>
                        <a:t>2</a:t>
                      </a:r>
                    </a:p>
                  </a:txBody>
                  <a:tcPr/>
                </a:tc>
                <a:tc>
                  <a:txBody>
                    <a:bodyPr/>
                    <a:lstStyle/>
                    <a:p>
                      <a:r>
                        <a:rPr lang="en-US" sz="1000"/>
                        <a:t>0.1028 %</a:t>
                      </a:r>
                    </a:p>
                  </a:txBody>
                  <a:tcPr/>
                </a:tc>
                <a:tc>
                  <a:txBody>
                    <a:bodyPr/>
                    <a:lstStyle/>
                    <a:p>
                      <a:r>
                        <a:rPr lang="en-US" sz="1000"/>
                        <a:t>0.0 %</a:t>
                      </a:r>
                    </a:p>
                  </a:txBody>
                  <a:tcPr/>
                </a:tc>
                <a:extLst>
                  <a:ext uri="{0D108BD9-81ED-4DB2-BD59-A6C34878D82A}">
                    <a16:rowId xmlns:a16="http://schemas.microsoft.com/office/drawing/2014/main" val="3484920016"/>
                  </a:ext>
                </a:extLst>
              </a:tr>
            </a:tbl>
          </a:graphicData>
        </a:graphic>
      </p:graphicFrame>
      <p:sp>
        <p:nvSpPr>
          <p:cNvPr id="4" name="Text Placeholder 3">
            <a:extLst>
              <a:ext uri="{FF2B5EF4-FFF2-40B4-BE49-F238E27FC236}">
                <a16:creationId xmlns:a16="http://schemas.microsoft.com/office/drawing/2014/main" id="{661F7D8A-ACC3-4E19-8F99-7203770D28AE}"/>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2750898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F82F5-0113-423F-BE45-2F0F1B32FAE7}"/>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08CA8F21-1EF3-476A-9172-C69F48428BA1}"/>
              </a:ext>
            </a:extLst>
          </p:cNvPr>
          <p:cNvGraphicFramePr>
            <a:graphicFrameLocks noGrp="1"/>
          </p:cNvGraphicFramePr>
          <p:nvPr>
            <p:ph type="chart" sz="quarter" idx="13"/>
            <p:extLst>
              <p:ext uri="{D42A27DB-BD31-4B8C-83A1-F6EECF244321}">
                <p14:modId xmlns:p14="http://schemas.microsoft.com/office/powerpoint/2010/main" val="32977144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6CFCED-7570-4589-A5C4-309B0AD7A16B}"/>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B65CD96-E159-4949-98F5-5598E26E11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23044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00326-D27F-43E7-8A9B-558AD5F2CBA7}"/>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AABC7747-BA8C-4BCB-A82B-04B8A453DB30}"/>
              </a:ext>
            </a:extLst>
          </p:cNvPr>
          <p:cNvGraphicFramePr>
            <a:graphicFrameLocks noGrp="1"/>
          </p:cNvGraphicFramePr>
          <p:nvPr>
            <p:ph type="chart" sz="quarter" idx="13"/>
            <p:extLst>
              <p:ext uri="{D42A27DB-BD31-4B8C-83A1-F6EECF244321}">
                <p14:modId xmlns:p14="http://schemas.microsoft.com/office/powerpoint/2010/main" val="30246876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67A30C-4909-4028-BFAB-4B1EE2C7A04A}"/>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817E74C0-402F-4A4A-9DDA-8E567DE5D6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890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A0BD1-03DA-44D2-AB99-F34D11E15BED}"/>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A4D61550-4E7E-40C5-A446-CD2E33A54992}"/>
              </a:ext>
            </a:extLst>
          </p:cNvPr>
          <p:cNvGraphicFramePr>
            <a:graphicFrameLocks noGrp="1"/>
          </p:cNvGraphicFramePr>
          <p:nvPr>
            <p:ph type="tbl" sz="quarter" idx="13"/>
            <p:extLst>
              <p:ext uri="{D42A27DB-BD31-4B8C-83A1-F6EECF244321}">
                <p14:modId xmlns:p14="http://schemas.microsoft.com/office/powerpoint/2010/main" val="1290399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049737850"/>
                    </a:ext>
                  </a:extLst>
                </a:gridCol>
                <a:gridCol w="822960">
                  <a:extLst>
                    <a:ext uri="{9D8B030D-6E8A-4147-A177-3AD203B41FA5}">
                      <a16:colId xmlns:a16="http://schemas.microsoft.com/office/drawing/2014/main" val="2812996050"/>
                    </a:ext>
                  </a:extLst>
                </a:gridCol>
                <a:gridCol w="822960">
                  <a:extLst>
                    <a:ext uri="{9D8B030D-6E8A-4147-A177-3AD203B41FA5}">
                      <a16:colId xmlns:a16="http://schemas.microsoft.com/office/drawing/2014/main" val="3246574529"/>
                    </a:ext>
                  </a:extLst>
                </a:gridCol>
                <a:gridCol w="822960">
                  <a:extLst>
                    <a:ext uri="{9D8B030D-6E8A-4147-A177-3AD203B41FA5}">
                      <a16:colId xmlns:a16="http://schemas.microsoft.com/office/drawing/2014/main" val="844790291"/>
                    </a:ext>
                  </a:extLst>
                </a:gridCol>
                <a:gridCol w="822960">
                  <a:extLst>
                    <a:ext uri="{9D8B030D-6E8A-4147-A177-3AD203B41FA5}">
                      <a16:colId xmlns:a16="http://schemas.microsoft.com/office/drawing/2014/main" val="2970687546"/>
                    </a:ext>
                  </a:extLst>
                </a:gridCol>
                <a:gridCol w="822960">
                  <a:extLst>
                    <a:ext uri="{9D8B030D-6E8A-4147-A177-3AD203B41FA5}">
                      <a16:colId xmlns:a16="http://schemas.microsoft.com/office/drawing/2014/main" val="2493237170"/>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057981257"/>
                  </a:ext>
                </a:extLst>
              </a:tr>
              <a:tr h="370840">
                <a:tc>
                  <a:txBody>
                    <a:bodyPr/>
                    <a:lstStyle/>
                    <a:p>
                      <a:r>
                        <a:rPr lang="en-US" sz="1000" b="1"/>
                        <a:t> @FirstInsHI - 2018-11-28 19:25:40 </a:t>
                      </a:r>
                      <a:r>
                        <a:rPr lang="en-US" sz="1000"/>
                        <a:t>
  It's beginning to look a lot like Christmas @ First Insurance! #happyholidays #teamficoh #xmas #christmas #christmasdecorations #holidaydecorations https://t.co/2C4XnDjner</a:t>
                      </a:r>
                    </a:p>
                  </a:txBody>
                  <a:tcPr/>
                </a:tc>
                <a:tc>
                  <a:txBody>
                    <a:bodyPr/>
                    <a:lstStyle/>
                    <a:p>
                      <a:r>
                        <a:rPr lang="en-US" sz="1000"/>
                        <a:t>No</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0.2439 %</a:t>
                      </a:r>
                    </a:p>
                  </a:txBody>
                  <a:tcPr/>
                </a:tc>
                <a:extLst>
                  <a:ext uri="{0D108BD9-81ED-4DB2-BD59-A6C34878D82A}">
                    <a16:rowId xmlns:a16="http://schemas.microsoft.com/office/drawing/2014/main" val="2553685795"/>
                  </a:ext>
                </a:extLst>
              </a:tr>
              <a:tr h="370840">
                <a:tc>
                  <a:txBody>
                    <a:bodyPr/>
                    <a:lstStyle/>
                    <a:p>
                      <a:r>
                        <a:rPr lang="en-US" sz="1000" b="1"/>
                        <a:t> @FirstInsHI - 2018-11-08 22:52:40 </a:t>
                      </a:r>
                      <a:r>
                        <a:rPr lang="en-US" sz="1000"/>
                        <a:t>
  Today we held a UH Interns Past &amp;amp; Present Mixer. The mixer was a chance for our former interns &amp;amp; now full-time employees to get to know our newest interns who currently attend @ShidlerCollege. Lots of sharing &amp;amp; fun! #careersininsurance #insurance #internships #teamficoh https://t.co/vVmpta2cqI</a:t>
                      </a:r>
                    </a:p>
                  </a:txBody>
                  <a:tcPr/>
                </a:tc>
                <a:tc>
                  <a:txBody>
                    <a:bodyPr/>
                    <a:lstStyle/>
                    <a:p>
                      <a:r>
                        <a:rPr lang="en-US" sz="1000"/>
                        <a:t>No</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0.2427 %</a:t>
                      </a:r>
                    </a:p>
                  </a:txBody>
                  <a:tcPr/>
                </a:tc>
                <a:extLst>
                  <a:ext uri="{0D108BD9-81ED-4DB2-BD59-A6C34878D82A}">
                    <a16:rowId xmlns:a16="http://schemas.microsoft.com/office/drawing/2014/main" val="2291921729"/>
                  </a:ext>
                </a:extLst>
              </a:tr>
              <a:tr h="370840">
                <a:tc>
                  <a:txBody>
                    <a:bodyPr/>
                    <a:lstStyle/>
                    <a:p>
                      <a:r>
                        <a:rPr lang="en-US" sz="1000" b="1"/>
                        <a:t> @FirstInsHI - 2018-11-13 13:09:39 </a:t>
                      </a:r>
                      <a:r>
                        <a:rPr lang="en-US" sz="1000"/>
                        <a:t>
  We're so proud of our team in this year's 2018 Emerging Leaders Program. Congratulations on your successful final presentation! @TMNAServices #nyc #leadership #professionaldevelopment #emergingleaders #leadershipdevelopment https://t.co/vT6PmLvz7t</a:t>
                      </a:r>
                    </a:p>
                  </a:txBody>
                  <a:tcPr/>
                </a:tc>
                <a:tc>
                  <a:txBody>
                    <a:bodyPr/>
                    <a:lstStyle/>
                    <a:p>
                      <a:r>
                        <a:rPr lang="en-US" sz="1000"/>
                        <a:t>No</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0.1631 %</a:t>
                      </a:r>
                    </a:p>
                  </a:txBody>
                  <a:tcPr/>
                </a:tc>
                <a:extLst>
                  <a:ext uri="{0D108BD9-81ED-4DB2-BD59-A6C34878D82A}">
                    <a16:rowId xmlns:a16="http://schemas.microsoft.com/office/drawing/2014/main" val="3230477213"/>
                  </a:ext>
                </a:extLst>
              </a:tr>
            </a:tbl>
          </a:graphicData>
        </a:graphic>
      </p:graphicFrame>
      <p:sp>
        <p:nvSpPr>
          <p:cNvPr id="4" name="Text Placeholder 3">
            <a:extLst>
              <a:ext uri="{FF2B5EF4-FFF2-40B4-BE49-F238E27FC236}">
                <a16:creationId xmlns:a16="http://schemas.microsoft.com/office/drawing/2014/main" id="{C7AE1B99-59AA-4B59-9BB7-2F94B03188F1}"/>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285448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63D71-A7F9-4604-8246-C056059593F1}"/>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3859A4A0-7570-47EA-82D6-389CBD82386B}"/>
              </a:ext>
            </a:extLst>
          </p:cNvPr>
          <p:cNvGraphicFramePr>
            <a:graphicFrameLocks noGrp="1"/>
          </p:cNvGraphicFramePr>
          <p:nvPr>
            <p:ph type="tbl" sz="quarter" idx="13"/>
            <p:extLst>
              <p:ext uri="{D42A27DB-BD31-4B8C-83A1-F6EECF244321}">
                <p14:modId xmlns:p14="http://schemas.microsoft.com/office/powerpoint/2010/main" val="591779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28529557"/>
                    </a:ext>
                  </a:extLst>
                </a:gridCol>
                <a:gridCol w="1069848">
                  <a:extLst>
                    <a:ext uri="{9D8B030D-6E8A-4147-A177-3AD203B41FA5}">
                      <a16:colId xmlns:a16="http://schemas.microsoft.com/office/drawing/2014/main" val="2605193505"/>
                    </a:ext>
                  </a:extLst>
                </a:gridCol>
                <a:gridCol w="1069848">
                  <a:extLst>
                    <a:ext uri="{9D8B030D-6E8A-4147-A177-3AD203B41FA5}">
                      <a16:colId xmlns:a16="http://schemas.microsoft.com/office/drawing/2014/main" val="285181175"/>
                    </a:ext>
                  </a:extLst>
                </a:gridCol>
                <a:gridCol w="1069848">
                  <a:extLst>
                    <a:ext uri="{9D8B030D-6E8A-4147-A177-3AD203B41FA5}">
                      <a16:colId xmlns:a16="http://schemas.microsoft.com/office/drawing/2014/main" val="3101749704"/>
                    </a:ext>
                  </a:extLst>
                </a:gridCol>
                <a:gridCol w="1069848">
                  <a:extLst>
                    <a:ext uri="{9D8B030D-6E8A-4147-A177-3AD203B41FA5}">
                      <a16:colId xmlns:a16="http://schemas.microsoft.com/office/drawing/2014/main" val="1448213019"/>
                    </a:ext>
                  </a:extLst>
                </a:gridCol>
                <a:gridCol w="1069848">
                  <a:extLst>
                    <a:ext uri="{9D8B030D-6E8A-4147-A177-3AD203B41FA5}">
                      <a16:colId xmlns:a16="http://schemas.microsoft.com/office/drawing/2014/main" val="2006571107"/>
                    </a:ext>
                  </a:extLst>
                </a:gridCol>
                <a:gridCol w="1069848">
                  <a:extLst>
                    <a:ext uri="{9D8B030D-6E8A-4147-A177-3AD203B41FA5}">
                      <a16:colId xmlns:a16="http://schemas.microsoft.com/office/drawing/2014/main" val="338634374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20019365"/>
                  </a:ext>
                </a:extLst>
              </a:tr>
              <a:tr h="370840">
                <a:tc>
                  <a:txBody>
                    <a:bodyPr/>
                    <a:lstStyle/>
                    <a:p>
                      <a:r>
                        <a:rPr lang="en-US" sz="1000"/>
                        <a:t>First Insurance Company of Hawaii</a:t>
                      </a:r>
                    </a:p>
                  </a:txBody>
                  <a:tcPr/>
                </a:tc>
                <a:tc>
                  <a:txBody>
                    <a:bodyPr/>
                    <a:lstStyle/>
                    <a:p>
                      <a:r>
                        <a:rPr lang="en-US" sz="1000"/>
                        <a:t>1097</a:t>
                      </a:r>
                    </a:p>
                  </a:txBody>
                  <a:tcPr/>
                </a:tc>
                <a:tc>
                  <a:txBody>
                    <a:bodyPr/>
                    <a:lstStyle/>
                    <a:p>
                      <a:r>
                        <a:rPr lang="en-US" sz="1000"/>
                        <a:t>19</a:t>
                      </a:r>
                    </a:p>
                  </a:txBody>
                  <a:tcPr/>
                </a:tc>
                <a:tc>
                  <a:txBody>
                    <a:bodyPr/>
                    <a:lstStyle/>
                    <a:p>
                      <a:r>
                        <a:rPr lang="en-US" sz="1000"/>
                        <a:t>5</a:t>
                      </a:r>
                    </a:p>
                  </a:txBody>
                  <a:tcPr/>
                </a:tc>
                <a:tc>
                  <a:txBody>
                    <a:bodyPr/>
                    <a:lstStyle/>
                    <a:p>
                      <a:r>
                        <a:rPr lang="en-US" sz="1000"/>
                        <a:t>211</a:t>
                      </a:r>
                    </a:p>
                  </a:txBody>
                  <a:tcPr/>
                </a:tc>
                <a:tc>
                  <a:txBody>
                    <a:bodyPr/>
                    <a:lstStyle/>
                    <a:p>
                      <a:r>
                        <a:rPr lang="en-US" sz="1000"/>
                        <a:t>9</a:t>
                      </a:r>
                    </a:p>
                  </a:txBody>
                  <a:tcPr/>
                </a:tc>
                <a:tc>
                  <a:txBody>
                    <a:bodyPr/>
                    <a:lstStyle/>
                    <a:p>
                      <a:r>
                        <a:rPr lang="en-US" sz="1000"/>
                        <a:t>4.0478 %</a:t>
                      </a:r>
                    </a:p>
                  </a:txBody>
                  <a:tcPr/>
                </a:tc>
                <a:extLst>
                  <a:ext uri="{0D108BD9-81ED-4DB2-BD59-A6C34878D82A}">
                    <a16:rowId xmlns:a16="http://schemas.microsoft.com/office/drawing/2014/main" val="1502559140"/>
                  </a:ext>
                </a:extLst>
              </a:tr>
            </a:tbl>
          </a:graphicData>
        </a:graphic>
      </p:graphicFrame>
      <p:sp>
        <p:nvSpPr>
          <p:cNvPr id="4" name="Text Placeholder 3">
            <a:extLst>
              <a:ext uri="{FF2B5EF4-FFF2-40B4-BE49-F238E27FC236}">
                <a16:creationId xmlns:a16="http://schemas.microsoft.com/office/drawing/2014/main" id="{866AE171-9388-4E87-92F9-73FD91FDAD8E}"/>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40507936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CCF45-D291-4530-8122-79276351AC7C}"/>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083ACAA5-BF92-4649-B0C7-677DE9A672F7}"/>
              </a:ext>
            </a:extLst>
          </p:cNvPr>
          <p:cNvGraphicFramePr>
            <a:graphicFrameLocks noGrp="1"/>
          </p:cNvGraphicFramePr>
          <p:nvPr>
            <p:ph type="chart" sz="quarter" idx="13"/>
            <p:extLst>
              <p:ext uri="{D42A27DB-BD31-4B8C-83A1-F6EECF244321}">
                <p14:modId xmlns:p14="http://schemas.microsoft.com/office/powerpoint/2010/main" val="25972690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D81C7E-18C2-46BD-B003-C3F241F2CD9D}"/>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D5EAB62E-252E-4022-B53E-2F3D686880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8627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A057B-ECBD-4577-B605-16ABFD40E1DF}"/>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DE2368BF-6230-4A07-A1C2-339B7F426CCB}"/>
              </a:ext>
            </a:extLst>
          </p:cNvPr>
          <p:cNvGraphicFramePr>
            <a:graphicFrameLocks noGrp="1"/>
          </p:cNvGraphicFramePr>
          <p:nvPr>
            <p:ph type="chart" sz="quarter" idx="13"/>
            <p:extLst>
              <p:ext uri="{D42A27DB-BD31-4B8C-83A1-F6EECF244321}">
                <p14:modId xmlns:p14="http://schemas.microsoft.com/office/powerpoint/2010/main" val="34888385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9166B7-CAC1-4311-845D-AEE62BCAE3EB}"/>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6BB3B07F-1197-4F52-AA6A-E4EED12FC6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80930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F25C5-B805-493E-ABFD-601ED9ECA04F}"/>
              </a:ext>
            </a:extLst>
          </p:cNvPr>
          <p:cNvSpPr>
            <a:spLocks noGrp="1"/>
          </p:cNvSpPr>
          <p:nvPr>
            <p:ph type="title"/>
          </p:nvPr>
        </p:nvSpPr>
        <p:spPr/>
        <p:txBody>
          <a:bodyPr/>
          <a:lstStyle/>
          <a:p>
            <a:r>
              <a:rPr lang="en-US"/>
              <a:t>LinkedIn Updates Table | FICOH</a:t>
            </a:r>
          </a:p>
        </p:txBody>
      </p:sp>
      <p:graphicFrame>
        <p:nvGraphicFramePr>
          <p:cNvPr id="5" name="Table Placeholder 4">
            <a:extLst>
              <a:ext uri="{FF2B5EF4-FFF2-40B4-BE49-F238E27FC236}">
                <a16:creationId xmlns:a16="http://schemas.microsoft.com/office/drawing/2014/main" id="{DF738B4E-2080-4C8F-8E98-EA9CB52D326D}"/>
              </a:ext>
            </a:extLst>
          </p:cNvPr>
          <p:cNvGraphicFramePr>
            <a:graphicFrameLocks noGrp="1"/>
          </p:cNvGraphicFramePr>
          <p:nvPr>
            <p:ph type="tbl" sz="quarter" idx="13"/>
            <p:extLst>
              <p:ext uri="{D42A27DB-BD31-4B8C-83A1-F6EECF244321}">
                <p14:modId xmlns:p14="http://schemas.microsoft.com/office/powerpoint/2010/main" val="3556703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576510073"/>
                    </a:ext>
                  </a:extLst>
                </a:gridCol>
                <a:gridCol w="905256">
                  <a:extLst>
                    <a:ext uri="{9D8B030D-6E8A-4147-A177-3AD203B41FA5}">
                      <a16:colId xmlns:a16="http://schemas.microsoft.com/office/drawing/2014/main" val="3522301285"/>
                    </a:ext>
                  </a:extLst>
                </a:gridCol>
                <a:gridCol w="987552">
                  <a:extLst>
                    <a:ext uri="{9D8B030D-6E8A-4147-A177-3AD203B41FA5}">
                      <a16:colId xmlns:a16="http://schemas.microsoft.com/office/drawing/2014/main" val="1979645504"/>
                    </a:ext>
                  </a:extLst>
                </a:gridCol>
                <a:gridCol w="987552">
                  <a:extLst>
                    <a:ext uri="{9D8B030D-6E8A-4147-A177-3AD203B41FA5}">
                      <a16:colId xmlns:a16="http://schemas.microsoft.com/office/drawing/2014/main" val="3161841187"/>
                    </a:ext>
                  </a:extLst>
                </a:gridCol>
                <a:gridCol w="987552">
                  <a:extLst>
                    <a:ext uri="{9D8B030D-6E8A-4147-A177-3AD203B41FA5}">
                      <a16:colId xmlns:a16="http://schemas.microsoft.com/office/drawing/2014/main" val="2614787568"/>
                    </a:ext>
                  </a:extLst>
                </a:gridCol>
                <a:gridCol w="987552">
                  <a:extLst>
                    <a:ext uri="{9D8B030D-6E8A-4147-A177-3AD203B41FA5}">
                      <a16:colId xmlns:a16="http://schemas.microsoft.com/office/drawing/2014/main" val="861745992"/>
                    </a:ext>
                  </a:extLst>
                </a:gridCol>
              </a:tblGrid>
              <a:tr h="370840">
                <a:tc>
                  <a:txBody>
                    <a:bodyPr/>
                    <a:lstStyle/>
                    <a:p>
                      <a:r>
                        <a:rPr lang="en-US" sz="1000"/>
                        <a:t>Status Update</a:t>
                      </a:r>
                    </a:p>
                  </a:txBody>
                  <a:tcPr/>
                </a:tc>
                <a:tc>
                  <a:txBody>
                    <a:bodyPr/>
                    <a:lstStyle/>
                    <a:p>
                      <a:r>
                        <a:rPr lang="en-US" sz="1000"/>
                        <a:t>Thumbnail</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4194396814"/>
                  </a:ext>
                </a:extLst>
              </a:tr>
              <a:tr h="370840">
                <a:tc>
                  <a:txBody>
                    <a:bodyPr/>
                    <a:lstStyle/>
                    <a:p>
                      <a:r>
                        <a:rPr lang="en-US" sz="1000" b="1"/>
                        <a:t> First Insurance Company of Hawaii - 2018-11-12 21:06:07 </a:t>
                      </a:r>
                      <a:r>
                        <a:rPr lang="en-US" sz="1000"/>
                        <a:t>
  The Emerging Leaders Program is one of several development opportunities available to FICOH employees. Congratulations to this year's team on a successful presentation for group company CEOs in New York City!</a:t>
                      </a:r>
                    </a:p>
                  </a:txBody>
                  <a:tcPr/>
                </a:tc>
                <a:tc>
                  <a:txBody>
                    <a:bodyPr/>
                    <a:lstStyle/>
                    <a:p>
                      <a:r>
                        <a:rPr lang="en-US" sz="1000"/>
                        <a:t>https://image-store.slidesharecdn.com/be1c42fb-d3bd-4402-8df3-2406fc796cfe-original.jpeg</a:t>
                      </a:r>
                    </a:p>
                  </a:txBody>
                  <a:tcPr/>
                </a:tc>
                <a:tc>
                  <a:txBody>
                    <a:bodyPr/>
                    <a:lstStyle/>
                    <a:p>
                      <a:r>
                        <a:rPr lang="en-US" sz="1000"/>
                        <a:t>68</a:t>
                      </a:r>
                    </a:p>
                  </a:txBody>
                  <a:tcPr/>
                </a:tc>
                <a:tc>
                  <a:txBody>
                    <a:bodyPr/>
                    <a:lstStyle/>
                    <a:p>
                      <a:r>
                        <a:rPr lang="en-US" sz="1000"/>
                        <a:t>4</a:t>
                      </a:r>
                    </a:p>
                  </a:txBody>
                  <a:tcPr/>
                </a:tc>
                <a:tc>
                  <a:txBody>
                    <a:bodyPr/>
                    <a:lstStyle/>
                    <a:p>
                      <a:r>
                        <a:rPr lang="en-US" sz="1000"/>
                        <a:t>6.6055 %</a:t>
                      </a:r>
                    </a:p>
                  </a:txBody>
                  <a:tcPr/>
                </a:tc>
                <a:tc>
                  <a:txBody>
                    <a:bodyPr/>
                    <a:lstStyle/>
                    <a:p>
                      <a:r>
                        <a:rPr lang="en-US" sz="1000"/>
                        <a:t>Photo</a:t>
                      </a:r>
                    </a:p>
                  </a:txBody>
                  <a:tcPr/>
                </a:tc>
                <a:extLst>
                  <a:ext uri="{0D108BD9-81ED-4DB2-BD59-A6C34878D82A}">
                    <a16:rowId xmlns:a16="http://schemas.microsoft.com/office/drawing/2014/main" val="4004056297"/>
                  </a:ext>
                </a:extLst>
              </a:tr>
              <a:tr h="370840">
                <a:tc>
                  <a:txBody>
                    <a:bodyPr/>
                    <a:lstStyle/>
                    <a:p>
                      <a:r>
                        <a:rPr lang="en-US" sz="1000" b="1"/>
                        <a:t> First Insurance Company of Hawaii - 2018-11-01 13:26:07 </a:t>
                      </a:r>
                      <a:r>
                        <a:rPr lang="en-US" sz="1000"/>
                        <a:t>
  We're excited to announce the promotion of Kei Kobayashi to VP of FICOH Strategic Planning and Chief Operating Officer (COO) of FiRMS. Congratulations, Kei! Learn more at http://ow.ly/72zL30mqdEi.
</a:t>
                      </a:r>
                    </a:p>
                  </a:txBody>
                  <a:tcPr/>
                </a:tc>
                <a:tc>
                  <a:txBody>
                    <a:bodyPr/>
                    <a:lstStyle/>
                    <a:p>
                      <a:r>
                        <a:rPr lang="en-US" sz="1000"/>
                        <a:t>https://image-store.slidesharecdn.com/f6066c75-f656-4320-8dd5-86d5fbe3ae03-original.jpeg</a:t>
                      </a:r>
                    </a:p>
                  </a:txBody>
                  <a:tcPr/>
                </a:tc>
                <a:tc>
                  <a:txBody>
                    <a:bodyPr/>
                    <a:lstStyle/>
                    <a:p>
                      <a:r>
                        <a:rPr lang="en-US" sz="1000"/>
                        <a:t>52</a:t>
                      </a:r>
                    </a:p>
                  </a:txBody>
                  <a:tcPr/>
                </a:tc>
                <a:tc>
                  <a:txBody>
                    <a:bodyPr/>
                    <a:lstStyle/>
                    <a:p>
                      <a:r>
                        <a:rPr lang="en-US" sz="1000"/>
                        <a:t>3</a:t>
                      </a:r>
                    </a:p>
                  </a:txBody>
                  <a:tcPr/>
                </a:tc>
                <a:tc>
                  <a:txBody>
                    <a:bodyPr/>
                    <a:lstStyle/>
                    <a:p>
                      <a:r>
                        <a:rPr lang="en-US" sz="1000"/>
                        <a:t>5.1020 %</a:t>
                      </a:r>
                    </a:p>
                  </a:txBody>
                  <a:tcPr/>
                </a:tc>
                <a:tc>
                  <a:txBody>
                    <a:bodyPr/>
                    <a:lstStyle/>
                    <a:p>
                      <a:r>
                        <a:rPr lang="en-US" sz="1000"/>
                        <a:t>Photo</a:t>
                      </a:r>
                    </a:p>
                  </a:txBody>
                  <a:tcPr/>
                </a:tc>
                <a:extLst>
                  <a:ext uri="{0D108BD9-81ED-4DB2-BD59-A6C34878D82A}">
                    <a16:rowId xmlns:a16="http://schemas.microsoft.com/office/drawing/2014/main" val="606747080"/>
                  </a:ext>
                </a:extLst>
              </a:tr>
              <a:tr h="370840">
                <a:tc>
                  <a:txBody>
                    <a:bodyPr/>
                    <a:lstStyle/>
                    <a:p>
                      <a:r>
                        <a:rPr lang="en-US" sz="1000" b="1"/>
                        <a:t> First Insurance Company of Hawaii - 2018-11-26 21:43:39 </a:t>
                      </a:r>
                      <a:r>
                        <a:rPr lang="en-US" sz="1000"/>
                        <a:t>
  Mahalo to Better Business Bureau of Hawaii for helping us celebrate 50+ years of accreditation today!</a:t>
                      </a:r>
                    </a:p>
                  </a:txBody>
                  <a:tcPr/>
                </a:tc>
                <a:tc>
                  <a:txBody>
                    <a:bodyPr/>
                    <a:lstStyle/>
                    <a:p>
                      <a:r>
                        <a:rPr lang="en-US" sz="1000"/>
                        <a:t>https://image-store.slidesharecdn.com/ee15cb99-e61f-497a-a7c9-78d4db89bce1-original.jpeg</a:t>
                      </a:r>
                    </a:p>
                  </a:txBody>
                  <a:tcPr/>
                </a:tc>
                <a:tc>
                  <a:txBody>
                    <a:bodyPr/>
                    <a:lstStyle/>
                    <a:p>
                      <a:r>
                        <a:rPr lang="en-US" sz="1000"/>
                        <a:t>39</a:t>
                      </a:r>
                    </a:p>
                  </a:txBody>
                  <a:tcPr/>
                </a:tc>
                <a:tc>
                  <a:txBody>
                    <a:bodyPr/>
                    <a:lstStyle/>
                    <a:p>
                      <a:r>
                        <a:rPr lang="en-US" sz="1000"/>
                        <a:t>2</a:t>
                      </a:r>
                    </a:p>
                  </a:txBody>
                  <a:tcPr/>
                </a:tc>
                <a:tc>
                  <a:txBody>
                    <a:bodyPr/>
                    <a:lstStyle/>
                    <a:p>
                      <a:r>
                        <a:rPr lang="en-US" sz="1000"/>
                        <a:t>3.7409 %</a:t>
                      </a:r>
                    </a:p>
                  </a:txBody>
                  <a:tcPr/>
                </a:tc>
                <a:tc>
                  <a:txBody>
                    <a:bodyPr/>
                    <a:lstStyle/>
                    <a:p>
                      <a:r>
                        <a:rPr lang="en-US" sz="1000"/>
                        <a:t>Photo</a:t>
                      </a:r>
                    </a:p>
                  </a:txBody>
                  <a:tcPr/>
                </a:tc>
                <a:extLst>
                  <a:ext uri="{0D108BD9-81ED-4DB2-BD59-A6C34878D82A}">
                    <a16:rowId xmlns:a16="http://schemas.microsoft.com/office/drawing/2014/main" val="1177493657"/>
                  </a:ext>
                </a:extLst>
              </a:tr>
            </a:tbl>
          </a:graphicData>
        </a:graphic>
      </p:graphicFrame>
      <p:sp>
        <p:nvSpPr>
          <p:cNvPr id="4" name="Text Placeholder 3">
            <a:extLst>
              <a:ext uri="{FF2B5EF4-FFF2-40B4-BE49-F238E27FC236}">
                <a16:creationId xmlns:a16="http://schemas.microsoft.com/office/drawing/2014/main" id="{08E940E6-C089-444C-9135-B7B01A479D45}"/>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8087964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EF664-34B9-4A84-A934-869AD533E916}"/>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5C86F3C7-F0F3-448C-A707-7192A464DF38}"/>
              </a:ext>
            </a:extLst>
          </p:cNvPr>
          <p:cNvGraphicFramePr>
            <a:graphicFrameLocks noGrp="1"/>
          </p:cNvGraphicFramePr>
          <p:nvPr>
            <p:ph type="tbl" sz="quarter" idx="13"/>
            <p:extLst>
              <p:ext uri="{D42A27DB-BD31-4B8C-83A1-F6EECF244321}">
                <p14:modId xmlns:p14="http://schemas.microsoft.com/office/powerpoint/2010/main" val="949524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13314144"/>
                    </a:ext>
                  </a:extLst>
                </a:gridCol>
                <a:gridCol w="699516">
                  <a:extLst>
                    <a:ext uri="{9D8B030D-6E8A-4147-A177-3AD203B41FA5}">
                      <a16:colId xmlns:a16="http://schemas.microsoft.com/office/drawing/2014/main" val="42354086"/>
                    </a:ext>
                  </a:extLst>
                </a:gridCol>
                <a:gridCol w="699516">
                  <a:extLst>
                    <a:ext uri="{9D8B030D-6E8A-4147-A177-3AD203B41FA5}">
                      <a16:colId xmlns:a16="http://schemas.microsoft.com/office/drawing/2014/main" val="402500082"/>
                    </a:ext>
                  </a:extLst>
                </a:gridCol>
                <a:gridCol w="658368">
                  <a:extLst>
                    <a:ext uri="{9D8B030D-6E8A-4147-A177-3AD203B41FA5}">
                      <a16:colId xmlns:a16="http://schemas.microsoft.com/office/drawing/2014/main" val="1647539550"/>
                    </a:ext>
                  </a:extLst>
                </a:gridCol>
                <a:gridCol w="658368">
                  <a:extLst>
                    <a:ext uri="{9D8B030D-6E8A-4147-A177-3AD203B41FA5}">
                      <a16:colId xmlns:a16="http://schemas.microsoft.com/office/drawing/2014/main" val="2371084618"/>
                    </a:ext>
                  </a:extLst>
                </a:gridCol>
                <a:gridCol w="658368">
                  <a:extLst>
                    <a:ext uri="{9D8B030D-6E8A-4147-A177-3AD203B41FA5}">
                      <a16:colId xmlns:a16="http://schemas.microsoft.com/office/drawing/2014/main" val="4089930619"/>
                    </a:ext>
                  </a:extLst>
                </a:gridCol>
                <a:gridCol w="699516">
                  <a:extLst>
                    <a:ext uri="{9D8B030D-6E8A-4147-A177-3AD203B41FA5}">
                      <a16:colId xmlns:a16="http://schemas.microsoft.com/office/drawing/2014/main" val="2841429354"/>
                    </a:ext>
                  </a:extLst>
                </a:gridCol>
                <a:gridCol w="699516">
                  <a:extLst>
                    <a:ext uri="{9D8B030D-6E8A-4147-A177-3AD203B41FA5}">
                      <a16:colId xmlns:a16="http://schemas.microsoft.com/office/drawing/2014/main" val="2090973273"/>
                    </a:ext>
                  </a:extLst>
                </a:gridCol>
                <a:gridCol w="699516">
                  <a:extLst>
                    <a:ext uri="{9D8B030D-6E8A-4147-A177-3AD203B41FA5}">
                      <a16:colId xmlns:a16="http://schemas.microsoft.com/office/drawing/2014/main" val="3938910653"/>
                    </a:ext>
                  </a:extLst>
                </a:gridCol>
                <a:gridCol w="658368">
                  <a:extLst>
                    <a:ext uri="{9D8B030D-6E8A-4147-A177-3AD203B41FA5}">
                      <a16:colId xmlns:a16="http://schemas.microsoft.com/office/drawing/2014/main" val="264003044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452452515"/>
                  </a:ext>
                </a:extLst>
              </a:tr>
              <a:tr h="370840">
                <a:tc>
                  <a:txBody>
                    <a:bodyPr/>
                    <a:lstStyle/>
                    <a:p>
                      <a:r>
                        <a:rPr lang="en-US" sz="1000"/>
                        <a:t>firstinshi</a:t>
                      </a:r>
                    </a:p>
                  </a:txBody>
                  <a:tcPr/>
                </a:tc>
                <a:tc>
                  <a:txBody>
                    <a:bodyPr/>
                    <a:lstStyle/>
                    <a:p>
                      <a:r>
                        <a:rPr lang="en-US" sz="1000"/>
                        <a:t>2376</a:t>
                      </a:r>
                    </a:p>
                  </a:txBody>
                  <a:tcPr/>
                </a:tc>
                <a:tc>
                  <a:txBody>
                    <a:bodyPr/>
                    <a:lstStyle/>
                    <a:p>
                      <a:r>
                        <a:rPr lang="en-US" sz="1000"/>
                        <a:t>-2</a:t>
                      </a:r>
                    </a:p>
                  </a:txBody>
                  <a:tcPr/>
                </a:tc>
                <a:tc>
                  <a:txBody>
                    <a:bodyPr/>
                    <a:lstStyle/>
                    <a:p>
                      <a:r>
                        <a:rPr lang="en-US" sz="1000"/>
                        <a:t>20</a:t>
                      </a:r>
                    </a:p>
                  </a:txBody>
                  <a:tcPr/>
                </a:tc>
                <a:tc>
                  <a:txBody>
                    <a:bodyPr/>
                    <a:lstStyle/>
                    <a:p>
                      <a:r>
                        <a:rPr lang="en-US" sz="1000"/>
                        <a:t>2</a:t>
                      </a:r>
                    </a:p>
                  </a:txBody>
                  <a:tcPr/>
                </a:tc>
                <a:tc>
                  <a:txBody>
                    <a:bodyPr/>
                    <a:lstStyle/>
                    <a:p>
                      <a:r>
                        <a:rPr lang="en-US" sz="1000"/>
                        <a:t>0</a:t>
                      </a:r>
                    </a:p>
                  </a:txBody>
                  <a:tcPr/>
                </a:tc>
                <a:tc>
                  <a:txBody>
                    <a:bodyPr/>
                    <a:lstStyle/>
                    <a:p>
                      <a:r>
                        <a:rPr lang="en-US" sz="1000"/>
                        <a:t>22</a:t>
                      </a:r>
                    </a:p>
                  </a:txBody>
                  <a:tcPr/>
                </a:tc>
                <a:tc>
                  <a:txBody>
                    <a:bodyPr/>
                    <a:lstStyle/>
                    <a:p>
                      <a:r>
                        <a:rPr lang="en-US" sz="1000"/>
                        <a:t>639</a:t>
                      </a:r>
                    </a:p>
                  </a:txBody>
                  <a:tcPr/>
                </a:tc>
                <a:tc>
                  <a:txBody>
                    <a:bodyPr/>
                    <a:lstStyle/>
                    <a:p>
                      <a:r>
                        <a:rPr lang="en-US" sz="1000"/>
                        <a:t>5</a:t>
                      </a:r>
                    </a:p>
                  </a:txBody>
                  <a:tcPr/>
                </a:tc>
                <a:tc>
                  <a:txBody>
                    <a:bodyPr/>
                    <a:lstStyle/>
                    <a:p>
                      <a:r>
                        <a:rPr lang="en-US" sz="1000"/>
                        <a:t>1.2315 %</a:t>
                      </a:r>
                    </a:p>
                  </a:txBody>
                  <a:tcPr/>
                </a:tc>
                <a:extLst>
                  <a:ext uri="{0D108BD9-81ED-4DB2-BD59-A6C34878D82A}">
                    <a16:rowId xmlns:a16="http://schemas.microsoft.com/office/drawing/2014/main" val="3242572957"/>
                  </a:ext>
                </a:extLst>
              </a:tr>
            </a:tbl>
          </a:graphicData>
        </a:graphic>
      </p:graphicFrame>
      <p:sp>
        <p:nvSpPr>
          <p:cNvPr id="4" name="Text Placeholder 3">
            <a:extLst>
              <a:ext uri="{FF2B5EF4-FFF2-40B4-BE49-F238E27FC236}">
                <a16:creationId xmlns:a16="http://schemas.microsoft.com/office/drawing/2014/main" id="{87E798AA-B5A9-44E9-9F45-56460B7B57D9}"/>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29241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0D193-776E-4751-B37C-09D0F77FF266}"/>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D6E65C6B-8CB5-4C58-B0B1-75B20B7503D4}"/>
              </a:ext>
            </a:extLst>
          </p:cNvPr>
          <p:cNvGraphicFramePr>
            <a:graphicFrameLocks noGrp="1"/>
          </p:cNvGraphicFramePr>
          <p:nvPr>
            <p:ph type="chart" sz="quarter" idx="13"/>
            <p:extLst>
              <p:ext uri="{D42A27DB-BD31-4B8C-83A1-F6EECF244321}">
                <p14:modId xmlns:p14="http://schemas.microsoft.com/office/powerpoint/2010/main" val="38146256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1D0036-0013-4EC7-A14B-952956337B87}"/>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559E4FF-9397-4352-84F1-CFA513DFEC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17695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BC9C4-BFA3-45DC-AF25-6148784F8312}"/>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F1E68D85-D49E-4579-A659-E25EEE6C4AAA}"/>
              </a:ext>
            </a:extLst>
          </p:cNvPr>
          <p:cNvGraphicFramePr>
            <a:graphicFrameLocks noGrp="1"/>
          </p:cNvGraphicFramePr>
          <p:nvPr>
            <p:ph type="chart" sz="quarter" idx="13"/>
            <p:extLst>
              <p:ext uri="{D42A27DB-BD31-4B8C-83A1-F6EECF244321}">
                <p14:modId xmlns:p14="http://schemas.microsoft.com/office/powerpoint/2010/main" val="5359433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1E008B-F2CD-417B-A01D-FD1AE7F33E5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5FDA51DE-B13E-4768-BC8E-1DDFFBF85D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53878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309CE-4B74-445D-9763-A6A421379CB0}"/>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299A0586-BCE8-495B-9EE2-DD4546B9EFBC}"/>
              </a:ext>
            </a:extLst>
          </p:cNvPr>
          <p:cNvGraphicFramePr>
            <a:graphicFrameLocks noGrp="1"/>
          </p:cNvGraphicFramePr>
          <p:nvPr>
            <p:ph type="tbl" sz="quarter" idx="13"/>
            <p:extLst>
              <p:ext uri="{D42A27DB-BD31-4B8C-83A1-F6EECF244321}">
                <p14:modId xmlns:p14="http://schemas.microsoft.com/office/powerpoint/2010/main" val="1366544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94350877"/>
                    </a:ext>
                  </a:extLst>
                </a:gridCol>
                <a:gridCol w="987552">
                  <a:extLst>
                    <a:ext uri="{9D8B030D-6E8A-4147-A177-3AD203B41FA5}">
                      <a16:colId xmlns:a16="http://schemas.microsoft.com/office/drawing/2014/main" val="853451452"/>
                    </a:ext>
                  </a:extLst>
                </a:gridCol>
                <a:gridCol w="987552">
                  <a:extLst>
                    <a:ext uri="{9D8B030D-6E8A-4147-A177-3AD203B41FA5}">
                      <a16:colId xmlns:a16="http://schemas.microsoft.com/office/drawing/2014/main" val="2648209539"/>
                    </a:ext>
                  </a:extLst>
                </a:gridCol>
                <a:gridCol w="987552">
                  <a:extLst>
                    <a:ext uri="{9D8B030D-6E8A-4147-A177-3AD203B41FA5}">
                      <a16:colId xmlns:a16="http://schemas.microsoft.com/office/drawing/2014/main" val="1021890484"/>
                    </a:ext>
                  </a:extLst>
                </a:gridCol>
                <a:gridCol w="987552">
                  <a:extLst>
                    <a:ext uri="{9D8B030D-6E8A-4147-A177-3AD203B41FA5}">
                      <a16:colId xmlns:a16="http://schemas.microsoft.com/office/drawing/2014/main" val="1033271620"/>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883585666"/>
                  </a:ext>
                </a:extLst>
              </a:tr>
              <a:tr h="370840">
                <a:tc>
                  <a:txBody>
                    <a:bodyPr/>
                    <a:lstStyle/>
                    <a:p>
                      <a:r>
                        <a:rPr lang="en-US" sz="1000" b="1"/>
                        <a:t>firstinshi - 2018-11-01 00:12:50 </a:t>
                      </a:r>
                      <a:r>
                        <a:rPr lang="en-US" sz="1000"/>
                        <a:t>
 #teamficoh Halloween Costume Contest highlights
#halloweencostume #halloween #spicegirls #dominos</a:t>
                      </a:r>
                    </a:p>
                  </a:txBody>
                  <a:tcPr/>
                </a:tc>
                <a:tc>
                  <a:txBody>
                    <a:bodyPr/>
                    <a:lstStyle/>
                    <a:p>
                      <a:r>
                        <a:rPr lang="en-US" sz="1000"/>
                        <a:t>40</a:t>
                      </a:r>
                    </a:p>
                  </a:txBody>
                  <a:tcPr/>
                </a:tc>
                <a:tc>
                  <a:txBody>
                    <a:bodyPr/>
                    <a:lstStyle/>
                    <a:p>
                      <a:r>
                        <a:rPr lang="en-US" sz="1000"/>
                        <a:t>0</a:t>
                      </a:r>
                    </a:p>
                  </a:txBody>
                  <a:tcPr/>
                </a:tc>
                <a:tc>
                  <a:txBody>
                    <a:bodyPr/>
                    <a:lstStyle/>
                    <a:p>
                      <a:r>
                        <a:rPr lang="en-US" sz="1000"/>
                        <a:t>1.6821 %</a:t>
                      </a:r>
                    </a:p>
                  </a:txBody>
                  <a:tcPr/>
                </a:tc>
                <a:tc>
                  <a:txBody>
                    <a:bodyPr/>
                    <a:lstStyle/>
                    <a:p>
                      <a:r>
                        <a:rPr lang="en-US" sz="1000"/>
                        <a:t>Image</a:t>
                      </a:r>
                    </a:p>
                  </a:txBody>
                  <a:tcPr/>
                </a:tc>
                <a:extLst>
                  <a:ext uri="{0D108BD9-81ED-4DB2-BD59-A6C34878D82A}">
                    <a16:rowId xmlns:a16="http://schemas.microsoft.com/office/drawing/2014/main" val="217893853"/>
                  </a:ext>
                </a:extLst>
              </a:tr>
              <a:tr h="370840">
                <a:tc>
                  <a:txBody>
                    <a:bodyPr/>
                    <a:lstStyle/>
                    <a:p>
                      <a:r>
                        <a:rPr lang="en-US" sz="1000" b="1"/>
                        <a:t>firstinshi - 2018-11-01 00:14:10 </a:t>
                      </a:r>
                      <a:r>
                        <a:rPr lang="en-US" sz="1000"/>
                        <a:t>
 #teamficoh Halloween Costume Contest highlights
#halloween #halloweencostume #halloweenmakeup #thering #samaramorgan</a:t>
                      </a:r>
                    </a:p>
                  </a:txBody>
                  <a:tcPr/>
                </a:tc>
                <a:tc>
                  <a:txBody>
                    <a:bodyPr/>
                    <a:lstStyle/>
                    <a:p>
                      <a:r>
                        <a:rPr lang="en-US" sz="1000"/>
                        <a:t>38</a:t>
                      </a:r>
                    </a:p>
                  </a:txBody>
                  <a:tcPr/>
                </a:tc>
                <a:tc>
                  <a:txBody>
                    <a:bodyPr/>
                    <a:lstStyle/>
                    <a:p>
                      <a:r>
                        <a:rPr lang="en-US" sz="1000"/>
                        <a:t>0</a:t>
                      </a:r>
                    </a:p>
                  </a:txBody>
                  <a:tcPr/>
                </a:tc>
                <a:tc>
                  <a:txBody>
                    <a:bodyPr/>
                    <a:lstStyle/>
                    <a:p>
                      <a:r>
                        <a:rPr lang="en-US" sz="1000"/>
                        <a:t>1.5980 %</a:t>
                      </a:r>
                    </a:p>
                  </a:txBody>
                  <a:tcPr/>
                </a:tc>
                <a:tc>
                  <a:txBody>
                    <a:bodyPr/>
                    <a:lstStyle/>
                    <a:p>
                      <a:r>
                        <a:rPr lang="en-US" sz="1000"/>
                        <a:t>Image</a:t>
                      </a:r>
                    </a:p>
                  </a:txBody>
                  <a:tcPr/>
                </a:tc>
                <a:extLst>
                  <a:ext uri="{0D108BD9-81ED-4DB2-BD59-A6C34878D82A}">
                    <a16:rowId xmlns:a16="http://schemas.microsoft.com/office/drawing/2014/main" val="1956027393"/>
                  </a:ext>
                </a:extLst>
              </a:tr>
              <a:tr h="370840">
                <a:tc>
                  <a:txBody>
                    <a:bodyPr/>
                    <a:lstStyle/>
                    <a:p>
                      <a:r>
                        <a:rPr lang="en-US" sz="1000" b="1"/>
                        <a:t>firstinshi - 2018-11-19 21:55:08 </a:t>
                      </a:r>
                      <a:r>
                        <a:rPr lang="en-US" sz="1000"/>
                        <a:t>
 On Friday, our Leadership Team divided up into teams and competed to see who could raise the most money for alohaunitedway selling hand-made sandwiches to our employees. The final, combined tally? ,384! Nice job, Leadership team! #alohaunitedway #fundraising #hawaii #honolulu #community</a:t>
                      </a:r>
                    </a:p>
                  </a:txBody>
                  <a:tcPr/>
                </a:tc>
                <a:tc>
                  <a:txBody>
                    <a:bodyPr/>
                    <a:lstStyle/>
                    <a:p>
                      <a:r>
                        <a:rPr lang="en-US" sz="1000"/>
                        <a:t>37</a:t>
                      </a:r>
                    </a:p>
                  </a:txBody>
                  <a:tcPr/>
                </a:tc>
                <a:tc>
                  <a:txBody>
                    <a:bodyPr/>
                    <a:lstStyle/>
                    <a:p>
                      <a:r>
                        <a:rPr lang="en-US" sz="1000"/>
                        <a:t>0</a:t>
                      </a:r>
                    </a:p>
                  </a:txBody>
                  <a:tcPr/>
                </a:tc>
                <a:tc>
                  <a:txBody>
                    <a:bodyPr/>
                    <a:lstStyle/>
                    <a:p>
                      <a:r>
                        <a:rPr lang="en-US" sz="1000"/>
                        <a:t>1.5618 %</a:t>
                      </a:r>
                    </a:p>
                  </a:txBody>
                  <a:tcPr/>
                </a:tc>
                <a:tc>
                  <a:txBody>
                    <a:bodyPr/>
                    <a:lstStyle/>
                    <a:p>
                      <a:r>
                        <a:rPr lang="en-US" sz="1000"/>
                        <a:t>Image</a:t>
                      </a:r>
                    </a:p>
                  </a:txBody>
                  <a:tcPr/>
                </a:tc>
                <a:extLst>
                  <a:ext uri="{0D108BD9-81ED-4DB2-BD59-A6C34878D82A}">
                    <a16:rowId xmlns:a16="http://schemas.microsoft.com/office/drawing/2014/main" val="2415664093"/>
                  </a:ext>
                </a:extLst>
              </a:tr>
              <a:tr h="370840">
                <a:tc>
                  <a:txBody>
                    <a:bodyPr/>
                    <a:lstStyle/>
                    <a:p>
                      <a:r>
                        <a:rPr lang="en-US" sz="1000" b="1"/>
                        <a:t>firstinshi - 2018-11-16 20:54:30 </a:t>
                      </a:r>
                      <a:r>
                        <a:rPr lang="en-US" sz="1000"/>
                        <a:t>
 Wishing everyone a happy #AlohaFriday with this #FlashbackFriday photo showing First Insurance associates at work in the 1940s. At the time this photo was taken, First Insurance would have been nearly 35 years old. #theolddays #honolulu #fbf #teamficoh #throwback #insurance #1940s</a:t>
                      </a:r>
                    </a:p>
                  </a:txBody>
                  <a:tcPr/>
                </a:tc>
                <a:tc>
                  <a:txBody>
                    <a:bodyPr/>
                    <a:lstStyle/>
                    <a:p>
                      <a:r>
                        <a:rPr lang="en-US" sz="1000"/>
                        <a:t>35</a:t>
                      </a:r>
                    </a:p>
                  </a:txBody>
                  <a:tcPr/>
                </a:tc>
                <a:tc>
                  <a:txBody>
                    <a:bodyPr/>
                    <a:lstStyle/>
                    <a:p>
                      <a:r>
                        <a:rPr lang="en-US" sz="1000"/>
                        <a:t>0</a:t>
                      </a:r>
                    </a:p>
                  </a:txBody>
                  <a:tcPr/>
                </a:tc>
                <a:tc>
                  <a:txBody>
                    <a:bodyPr/>
                    <a:lstStyle/>
                    <a:p>
                      <a:r>
                        <a:rPr lang="en-US" sz="1000"/>
                        <a:t>1.4774 %</a:t>
                      </a:r>
                    </a:p>
                  </a:txBody>
                  <a:tcPr/>
                </a:tc>
                <a:tc>
                  <a:txBody>
                    <a:bodyPr/>
                    <a:lstStyle/>
                    <a:p>
                      <a:r>
                        <a:rPr lang="en-US" sz="1000"/>
                        <a:t>Image</a:t>
                      </a:r>
                    </a:p>
                  </a:txBody>
                  <a:tcPr/>
                </a:tc>
                <a:extLst>
                  <a:ext uri="{0D108BD9-81ED-4DB2-BD59-A6C34878D82A}">
                    <a16:rowId xmlns:a16="http://schemas.microsoft.com/office/drawing/2014/main" val="1782493700"/>
                  </a:ext>
                </a:extLst>
              </a:tr>
              <a:tr h="370840">
                <a:tc>
                  <a:txBody>
                    <a:bodyPr/>
                    <a:lstStyle/>
                    <a:p>
                      <a:r>
                        <a:rPr lang="en-US" sz="1000" b="1"/>
                        <a:t>firstinshi - 2018-11-13 21:04:10 </a:t>
                      </a:r>
                      <a:r>
                        <a:rPr lang="en-US" sz="1000"/>
                        <a:t>
 The Emerging Leaders Program is one of several development opportunities available to FICOH employees. Congratulations to this year's team on their successful final presentation in NYC! (With some free time to explore the Big Apple.) #NYC #leadership #professionaldevelopment #emergingleaders #leadershipdevelopment #teamficoh</a:t>
                      </a:r>
                    </a:p>
                  </a:txBody>
                  <a:tcPr/>
                </a:tc>
                <a:tc>
                  <a:txBody>
                    <a:bodyPr/>
                    <a:lstStyle/>
                    <a:p>
                      <a:r>
                        <a:rPr lang="en-US" sz="1000"/>
                        <a:t>33</a:t>
                      </a:r>
                    </a:p>
                  </a:txBody>
                  <a:tcPr/>
                </a:tc>
                <a:tc>
                  <a:txBody>
                    <a:bodyPr/>
                    <a:lstStyle/>
                    <a:p>
                      <a:r>
                        <a:rPr lang="en-US" sz="1000"/>
                        <a:t>1</a:t>
                      </a:r>
                    </a:p>
                  </a:txBody>
                  <a:tcPr/>
                </a:tc>
                <a:tc>
                  <a:txBody>
                    <a:bodyPr/>
                    <a:lstStyle/>
                    <a:p>
                      <a:r>
                        <a:rPr lang="en-US" sz="1000"/>
                        <a:t>1.4334 %</a:t>
                      </a:r>
                    </a:p>
                  </a:txBody>
                  <a:tcPr/>
                </a:tc>
                <a:tc>
                  <a:txBody>
                    <a:bodyPr/>
                    <a:lstStyle/>
                    <a:p>
                      <a:r>
                        <a:rPr lang="en-US" sz="1000"/>
                        <a:t>Image</a:t>
                      </a:r>
                    </a:p>
                  </a:txBody>
                  <a:tcPr/>
                </a:tc>
                <a:extLst>
                  <a:ext uri="{0D108BD9-81ED-4DB2-BD59-A6C34878D82A}">
                    <a16:rowId xmlns:a16="http://schemas.microsoft.com/office/drawing/2014/main" val="1169520222"/>
                  </a:ext>
                </a:extLst>
              </a:tr>
            </a:tbl>
          </a:graphicData>
        </a:graphic>
      </p:graphicFrame>
      <p:sp>
        <p:nvSpPr>
          <p:cNvPr id="4" name="Text Placeholder 3">
            <a:extLst>
              <a:ext uri="{FF2B5EF4-FFF2-40B4-BE49-F238E27FC236}">
                <a16:creationId xmlns:a16="http://schemas.microsoft.com/office/drawing/2014/main" id="{934319B3-4F8C-4FFF-9E61-B262BC788CF2}"/>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58003900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571</Words>
  <Application>Microsoft Office PowerPoint</Application>
  <PresentationFormat>On-screen Show (4:3)</PresentationFormat>
  <Paragraphs>240</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Own and Retweeted Tweets Table | FICOH</vt:lpstr>
      <vt:lpstr>LinkedIn Key Metrics Table | FICOH</vt:lpstr>
      <vt:lpstr>LinkedIn LinkedIn Followers Change | FICOH</vt:lpstr>
      <vt:lpstr>LinkedIn Average Interactions Per LinkedIn Update | FICOH</vt:lpstr>
      <vt:lpstr>LinkedIn Updates Table | FICOH</vt:lpstr>
      <vt:lpstr>Instagram Key Metrics Table | FICOH</vt:lpstr>
      <vt:lpstr>Instagram Instagram Followers Change | FICOH</vt:lpstr>
      <vt:lpstr>Instagram Average Interactions Per Instagram Post | FICOH</vt:lpstr>
      <vt:lpstr>Instagram Top Instagram Posts Table | FICOH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2018-12-17T08:58:45Z</dcterms:created>
  <dcterms:modified xsi:type="dcterms:W3CDTF">2018-12-17T08:59:38Z</dcterms:modified>
</cp:coreProperties>
</file>