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43405</c:v>
                </c:pt>
              </c:numCache>
            </c:numRef>
          </c:cat>
          <c:val>
            <c:numRef>
              <c:f>Sheet1!$B$2</c:f>
              <c:numCache>
                <c:formatCode>General</c:formatCode>
                <c:ptCount val="1"/>
                <c:pt idx="0">
                  <c:v>1634</c:v>
                </c:pt>
              </c:numCache>
            </c:numRef>
          </c:val>
          <c:extLst>
            <c:ext xmlns:c16="http://schemas.microsoft.com/office/drawing/2014/chart" uri="{C3380CC4-5D6E-409C-BE32-E72D297353CC}">
              <c16:uniqueId val="{00000000-A641-43B2-8748-536F4255490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43405</c:v>
                </c:pt>
              </c:numCache>
            </c:numRef>
          </c:cat>
          <c:val>
            <c:numRef>
              <c:f>Sheet1!$C$2</c:f>
              <c:numCache>
                <c:formatCode>General</c:formatCode>
                <c:ptCount val="1"/>
                <c:pt idx="0">
                  <c:v>2376</c:v>
                </c:pt>
              </c:numCache>
            </c:numRef>
          </c:val>
          <c:extLst>
            <c:ext xmlns:c16="http://schemas.microsoft.com/office/drawing/2014/chart" uri="{C3380CC4-5D6E-409C-BE32-E72D297353CC}">
              <c16:uniqueId val="{00000001-A641-43B2-8748-536F4255490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43405</c:v>
                </c:pt>
              </c:numCache>
            </c:numRef>
          </c:cat>
          <c:val>
            <c:numRef>
              <c:f>Sheet1!$D$2</c:f>
              <c:numCache>
                <c:formatCode>General</c:formatCode>
                <c:ptCount val="1"/>
                <c:pt idx="0">
                  <c:v>1097</c:v>
                </c:pt>
              </c:numCache>
            </c:numRef>
          </c:val>
          <c:extLst>
            <c:ext xmlns:c16="http://schemas.microsoft.com/office/drawing/2014/chart" uri="{C3380CC4-5D6E-409C-BE32-E72D297353CC}">
              <c16:uniqueId val="{00000002-A641-43B2-8748-536F4255490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43405</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A641-43B2-8748-536F42554904}"/>
            </c:ext>
          </c:extLst>
        </c:ser>
        <c:dLbls>
          <c:showLegendKey val="0"/>
          <c:showVal val="0"/>
          <c:showCatName val="0"/>
          <c:showSerName val="0"/>
          <c:showPercent val="0"/>
          <c:showBubbleSize val="0"/>
        </c:dLbls>
        <c:gapWidth val="219"/>
        <c:overlap val="-27"/>
        <c:axId val="309661488"/>
        <c:axId val="309657224"/>
      </c:barChart>
      <c:dateAx>
        <c:axId val="30966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57224"/>
        <c:crosses val="autoZero"/>
        <c:auto val="1"/>
        <c:lblOffset val="100"/>
        <c:baseTimeUnit val="days"/>
      </c:dateAx>
      <c:valAx>
        <c:axId val="30965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6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pt idx="11">
                  <c:v>2</c:v>
                </c:pt>
              </c:numCache>
            </c:numRef>
          </c:val>
          <c:extLst>
            <c:ext xmlns:c16="http://schemas.microsoft.com/office/drawing/2014/chart" uri="{C3380CC4-5D6E-409C-BE32-E72D297353CC}">
              <c16:uniqueId val="{00000000-A415-4C99-A8EE-74DB71B7845B}"/>
            </c:ext>
          </c:extLst>
        </c:ser>
        <c:dLbls>
          <c:showLegendKey val="0"/>
          <c:showVal val="0"/>
          <c:showCatName val="0"/>
          <c:showSerName val="0"/>
          <c:showPercent val="0"/>
          <c:showBubbleSize val="0"/>
        </c:dLbls>
        <c:gapWidth val="219"/>
        <c:overlap val="-27"/>
        <c:axId val="172980752"/>
        <c:axId val="45298680"/>
      </c:barChart>
      <c:dateAx>
        <c:axId val="17298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8680"/>
        <c:crosses val="autoZero"/>
        <c:auto val="1"/>
        <c:lblOffset val="100"/>
        <c:baseTimeUnit val="months"/>
      </c:dateAx>
      <c:valAx>
        <c:axId val="4529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98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23</c:v>
                </c:pt>
                <c:pt idx="11">
                  <c:v>25</c:v>
                </c:pt>
              </c:numCache>
            </c:numRef>
          </c:val>
          <c:extLst>
            <c:ext xmlns:c16="http://schemas.microsoft.com/office/drawing/2014/chart" uri="{C3380CC4-5D6E-409C-BE32-E72D297353CC}">
              <c16:uniqueId val="{00000000-3C6D-4ADA-9CAE-C65DA61A0C6D}"/>
            </c:ext>
          </c:extLst>
        </c:ser>
        <c:dLbls>
          <c:showLegendKey val="0"/>
          <c:showVal val="0"/>
          <c:showCatName val="0"/>
          <c:showSerName val="0"/>
          <c:showPercent val="0"/>
          <c:showBubbleSize val="0"/>
        </c:dLbls>
        <c:gapWidth val="219"/>
        <c:overlap val="-27"/>
        <c:axId val="316376616"/>
        <c:axId val="316377600"/>
      </c:barChart>
      <c:dateAx>
        <c:axId val="31637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77600"/>
        <c:crosses val="autoZero"/>
        <c:auto val="1"/>
        <c:lblOffset val="100"/>
        <c:baseTimeUnit val="months"/>
      </c:dateAx>
      <c:valAx>
        <c:axId val="31637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7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15491</c:v>
                </c:pt>
                <c:pt idx="11">
                  <c:v>9370</c:v>
                </c:pt>
              </c:numCache>
            </c:numRef>
          </c:val>
          <c:extLst>
            <c:ext xmlns:c16="http://schemas.microsoft.com/office/drawing/2014/chart" uri="{C3380CC4-5D6E-409C-BE32-E72D297353CC}">
              <c16:uniqueId val="{00000000-F579-4D6B-A8FC-4157F86F7EE4}"/>
            </c:ext>
          </c:extLst>
        </c:ser>
        <c:dLbls>
          <c:showLegendKey val="0"/>
          <c:showVal val="0"/>
          <c:showCatName val="0"/>
          <c:showSerName val="0"/>
          <c:showPercent val="0"/>
          <c:showBubbleSize val="0"/>
        </c:dLbls>
        <c:gapWidth val="219"/>
        <c:overlap val="-27"/>
        <c:axId val="316375304"/>
        <c:axId val="316379568"/>
      </c:barChart>
      <c:dateAx>
        <c:axId val="31637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79568"/>
        <c:crosses val="autoZero"/>
        <c:auto val="1"/>
        <c:lblOffset val="100"/>
        <c:baseTimeUnit val="months"/>
      </c:dateAx>
      <c:valAx>
        <c:axId val="31637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7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-6</c:v>
                </c:pt>
                <c:pt idx="11">
                  <c:v>1</c:v>
                </c:pt>
              </c:numCache>
            </c:numRef>
          </c:val>
          <c:extLst>
            <c:ext xmlns:c16="http://schemas.microsoft.com/office/drawing/2014/chart" uri="{C3380CC4-5D6E-409C-BE32-E72D297353CC}">
              <c16:uniqueId val="{00000000-4CC7-46B0-A7AE-695C93B6F063}"/>
            </c:ext>
          </c:extLst>
        </c:ser>
        <c:dLbls>
          <c:showLegendKey val="0"/>
          <c:showVal val="0"/>
          <c:showCatName val="0"/>
          <c:showSerName val="0"/>
          <c:showPercent val="0"/>
          <c:showBubbleSize val="0"/>
        </c:dLbls>
        <c:gapWidth val="219"/>
        <c:overlap val="-27"/>
        <c:axId val="321903256"/>
        <c:axId val="321904240"/>
      </c:barChart>
      <c:dateAx>
        <c:axId val="321903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04240"/>
        <c:crosses val="autoZero"/>
        <c:auto val="1"/>
        <c:lblOffset val="100"/>
        <c:baseTimeUnit val="months"/>
      </c:dateAx>
      <c:valAx>
        <c:axId val="32190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0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FAC7-4F2A-84E7-6DB7AC5CBA7C}"/>
            </c:ext>
          </c:extLst>
        </c:ser>
        <c:dLbls>
          <c:showLegendKey val="0"/>
          <c:showVal val="0"/>
          <c:showCatName val="0"/>
          <c:showSerName val="0"/>
          <c:showPercent val="0"/>
          <c:showBubbleSize val="0"/>
        </c:dLbls>
        <c:gapWidth val="219"/>
        <c:overlap val="-27"/>
        <c:axId val="321895056"/>
        <c:axId val="321895384"/>
      </c:barChart>
      <c:dateAx>
        <c:axId val="321895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95384"/>
        <c:crosses val="autoZero"/>
        <c:auto val="1"/>
        <c:lblOffset val="100"/>
        <c:baseTimeUnit val="months"/>
      </c:dateAx>
      <c:valAx>
        <c:axId val="32189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9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19</c:v>
                </c:pt>
                <c:pt idx="11">
                  <c:v>16</c:v>
                </c:pt>
              </c:numCache>
            </c:numRef>
          </c:val>
          <c:extLst>
            <c:ext xmlns:c16="http://schemas.microsoft.com/office/drawing/2014/chart" uri="{C3380CC4-5D6E-409C-BE32-E72D297353CC}">
              <c16:uniqueId val="{00000000-92F6-410A-B732-0A01A1C8B44E}"/>
            </c:ext>
          </c:extLst>
        </c:ser>
        <c:dLbls>
          <c:showLegendKey val="0"/>
          <c:showVal val="0"/>
          <c:showCatName val="0"/>
          <c:showSerName val="0"/>
          <c:showPercent val="0"/>
          <c:showBubbleSize val="0"/>
        </c:dLbls>
        <c:gapWidth val="219"/>
        <c:overlap val="-27"/>
        <c:axId val="321898008"/>
        <c:axId val="321896368"/>
      </c:barChart>
      <c:dateAx>
        <c:axId val="32189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96368"/>
        <c:crosses val="autoZero"/>
        <c:auto val="1"/>
        <c:lblOffset val="100"/>
        <c:baseTimeUnit val="months"/>
      </c:dateAx>
      <c:valAx>
        <c:axId val="32189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9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34</c:v>
                </c:pt>
                <c:pt idx="5">
                  <c:v>33</c:v>
                </c:pt>
                <c:pt idx="6">
                  <c:v>27</c:v>
                </c:pt>
                <c:pt idx="7">
                  <c:v>29</c:v>
                </c:pt>
                <c:pt idx="8">
                  <c:v>22</c:v>
                </c:pt>
                <c:pt idx="9">
                  <c:v>38</c:v>
                </c:pt>
                <c:pt idx="10">
                  <c:v>44</c:v>
                </c:pt>
                <c:pt idx="11">
                  <c:v>38</c:v>
                </c:pt>
              </c:numCache>
            </c:numRef>
          </c:val>
          <c:extLst>
            <c:ext xmlns:c16="http://schemas.microsoft.com/office/drawing/2014/chart" uri="{C3380CC4-5D6E-409C-BE32-E72D297353CC}">
              <c16:uniqueId val="{00000000-B60B-42A8-BA43-CA1C6542EE74}"/>
            </c:ext>
          </c:extLst>
        </c:ser>
        <c:dLbls>
          <c:showLegendKey val="0"/>
          <c:showVal val="0"/>
          <c:showCatName val="0"/>
          <c:showSerName val="0"/>
          <c:showPercent val="0"/>
          <c:showBubbleSize val="0"/>
        </c:dLbls>
        <c:gapWidth val="219"/>
        <c:overlap val="-27"/>
        <c:axId val="321900304"/>
        <c:axId val="321891448"/>
      </c:barChart>
      <c:dateAx>
        <c:axId val="32190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91448"/>
        <c:crosses val="autoZero"/>
        <c:auto val="1"/>
        <c:lblOffset val="100"/>
        <c:baseTimeUnit val="months"/>
      </c:dateAx>
      <c:valAx>
        <c:axId val="32189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0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-2</c:v>
                </c:pt>
                <c:pt idx="11">
                  <c:v>-1</c:v>
                </c:pt>
              </c:numCache>
            </c:numRef>
          </c:val>
          <c:extLst>
            <c:ext xmlns:c16="http://schemas.microsoft.com/office/drawing/2014/chart" uri="{C3380CC4-5D6E-409C-BE32-E72D297353CC}">
              <c16:uniqueId val="{00000000-93FB-4726-A1BC-08F141A51ED2}"/>
            </c:ext>
          </c:extLst>
        </c:ser>
        <c:dLbls>
          <c:showLegendKey val="0"/>
          <c:showVal val="0"/>
          <c:showCatName val="0"/>
          <c:showSerName val="0"/>
          <c:showPercent val="0"/>
          <c:showBubbleSize val="0"/>
        </c:dLbls>
        <c:gapWidth val="219"/>
        <c:overlap val="-27"/>
        <c:axId val="383502328"/>
        <c:axId val="383496752"/>
      </c:barChart>
      <c:dateAx>
        <c:axId val="38350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96752"/>
        <c:crosses val="autoZero"/>
        <c:auto val="1"/>
        <c:lblOffset val="100"/>
        <c:baseTimeUnit val="months"/>
      </c:dateAx>
      <c:valAx>
        <c:axId val="38349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0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34</c:v>
                </c:pt>
                <c:pt idx="10">
                  <c:v>29</c:v>
                </c:pt>
                <c:pt idx="11">
                  <c:v>28</c:v>
                </c:pt>
              </c:numCache>
            </c:numRef>
          </c:val>
          <c:extLst>
            <c:ext xmlns:c16="http://schemas.microsoft.com/office/drawing/2014/chart" uri="{C3380CC4-5D6E-409C-BE32-E72D297353CC}">
              <c16:uniqueId val="{00000000-6ED0-4B70-9640-2F1657FE017A}"/>
            </c:ext>
          </c:extLst>
        </c:ser>
        <c:dLbls>
          <c:showLegendKey val="0"/>
          <c:showVal val="0"/>
          <c:showCatName val="0"/>
          <c:showSerName val="0"/>
          <c:showPercent val="0"/>
          <c:showBubbleSize val="0"/>
        </c:dLbls>
        <c:gapWidth val="219"/>
        <c:overlap val="-27"/>
        <c:axId val="383504624"/>
        <c:axId val="383503968"/>
      </c:barChart>
      <c:dateAx>
        <c:axId val="383504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03968"/>
        <c:crosses val="autoZero"/>
        <c:auto val="1"/>
        <c:lblOffset val="100"/>
        <c:baseTimeUnit val="months"/>
      </c:dateAx>
      <c:valAx>
        <c:axId val="38350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0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3AF3-9B7B-4EEC-A0BA-AC88C92E182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E6A5CFD-1019-417D-A3BB-5004146F5D7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83889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CCDDC-ADFE-4B67-90B9-8BED6293E3A2}"/>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990EDB37-FDFE-4BCC-BA55-7F1683238E3F}"/>
              </a:ext>
            </a:extLst>
          </p:cNvPr>
          <p:cNvGraphicFramePr>
            <a:graphicFrameLocks noGrp="1"/>
          </p:cNvGraphicFramePr>
          <p:nvPr>
            <p:ph type="chart" sz="quarter" idx="13"/>
            <p:extLst>
              <p:ext uri="{D42A27DB-BD31-4B8C-83A1-F6EECF244321}">
                <p14:modId xmlns:p14="http://schemas.microsoft.com/office/powerpoint/2010/main" val="3997699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FD2CEF-5999-4965-BBEC-693D17D9C5C1}"/>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E3DE08C8-A8F2-4371-AA41-E503A3E824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4412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D786-0D7B-443A-A4A0-E8052A864DE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E5C72B7-7E22-4C22-80E2-9566CA2E3C15}"/>
              </a:ext>
            </a:extLst>
          </p:cNvPr>
          <p:cNvGraphicFramePr>
            <a:graphicFrameLocks noGrp="1"/>
          </p:cNvGraphicFramePr>
          <p:nvPr>
            <p:ph type="tbl" sz="quarter" idx="13"/>
            <p:extLst>
              <p:ext uri="{D42A27DB-BD31-4B8C-83A1-F6EECF244321}">
                <p14:modId xmlns:p14="http://schemas.microsoft.com/office/powerpoint/2010/main" val="26920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49368672"/>
                    </a:ext>
                  </a:extLst>
                </a:gridCol>
                <a:gridCol w="740664">
                  <a:extLst>
                    <a:ext uri="{9D8B030D-6E8A-4147-A177-3AD203B41FA5}">
                      <a16:colId xmlns:a16="http://schemas.microsoft.com/office/drawing/2014/main" val="4031781154"/>
                    </a:ext>
                  </a:extLst>
                </a:gridCol>
                <a:gridCol w="740664">
                  <a:extLst>
                    <a:ext uri="{9D8B030D-6E8A-4147-A177-3AD203B41FA5}">
                      <a16:colId xmlns:a16="http://schemas.microsoft.com/office/drawing/2014/main" val="413888581"/>
                    </a:ext>
                  </a:extLst>
                </a:gridCol>
                <a:gridCol w="740664">
                  <a:extLst>
                    <a:ext uri="{9D8B030D-6E8A-4147-A177-3AD203B41FA5}">
                      <a16:colId xmlns:a16="http://schemas.microsoft.com/office/drawing/2014/main" val="1424038641"/>
                    </a:ext>
                  </a:extLst>
                </a:gridCol>
                <a:gridCol w="740664">
                  <a:extLst>
                    <a:ext uri="{9D8B030D-6E8A-4147-A177-3AD203B41FA5}">
                      <a16:colId xmlns:a16="http://schemas.microsoft.com/office/drawing/2014/main" val="892230688"/>
                    </a:ext>
                  </a:extLst>
                </a:gridCol>
                <a:gridCol w="740664">
                  <a:extLst>
                    <a:ext uri="{9D8B030D-6E8A-4147-A177-3AD203B41FA5}">
                      <a16:colId xmlns:a16="http://schemas.microsoft.com/office/drawing/2014/main" val="469940351"/>
                    </a:ext>
                  </a:extLst>
                </a:gridCol>
                <a:gridCol w="740664">
                  <a:extLst>
                    <a:ext uri="{9D8B030D-6E8A-4147-A177-3AD203B41FA5}">
                      <a16:colId xmlns:a16="http://schemas.microsoft.com/office/drawing/2014/main" val="4118250009"/>
                    </a:ext>
                  </a:extLst>
                </a:gridCol>
                <a:gridCol w="740664">
                  <a:extLst>
                    <a:ext uri="{9D8B030D-6E8A-4147-A177-3AD203B41FA5}">
                      <a16:colId xmlns:a16="http://schemas.microsoft.com/office/drawing/2014/main" val="900057244"/>
                    </a:ext>
                  </a:extLst>
                </a:gridCol>
                <a:gridCol w="740664">
                  <a:extLst>
                    <a:ext uri="{9D8B030D-6E8A-4147-A177-3AD203B41FA5}">
                      <a16:colId xmlns:a16="http://schemas.microsoft.com/office/drawing/2014/main" val="1550286226"/>
                    </a:ext>
                  </a:extLst>
                </a:gridCol>
                <a:gridCol w="740664">
                  <a:extLst>
                    <a:ext uri="{9D8B030D-6E8A-4147-A177-3AD203B41FA5}">
                      <a16:colId xmlns:a16="http://schemas.microsoft.com/office/drawing/2014/main" val="26135338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2676558"/>
                  </a:ext>
                </a:extLst>
              </a:tr>
              <a:tr h="370840">
                <a:tc>
                  <a:txBody>
                    <a:bodyPr/>
                    <a:lstStyle/>
                    <a:p>
                      <a:r>
                        <a:rPr lang="en-US" sz="1000"/>
                        <a:t>First Insurance Company of Hawaii, LTD</a:t>
                      </a:r>
                    </a:p>
                  </a:txBody>
                  <a:tcPr/>
                </a:tc>
                <a:tc>
                  <a:txBody>
                    <a:bodyPr/>
                    <a:lstStyle/>
                    <a:p>
                      <a:r>
                        <a:rPr lang="en-US" sz="1000"/>
                        <a:t>1634</a:t>
                      </a:r>
                    </a:p>
                  </a:txBody>
                  <a:tcPr/>
                </a:tc>
                <a:tc>
                  <a:txBody>
                    <a:bodyPr/>
                    <a:lstStyle/>
                    <a:p>
                      <a:r>
                        <a:rPr lang="en-US" sz="1000"/>
                        <a:t>-2</a:t>
                      </a:r>
                    </a:p>
                  </a:txBody>
                  <a:tcPr/>
                </a:tc>
                <a:tc>
                  <a:txBody>
                    <a:bodyPr/>
                    <a:lstStyle/>
                    <a:p>
                      <a:r>
                        <a:rPr lang="en-US" sz="1000"/>
                        <a:t>14</a:t>
                      </a:r>
                    </a:p>
                  </a:txBody>
                  <a:tcPr/>
                </a:tc>
                <a:tc>
                  <a:txBody>
                    <a:bodyPr/>
                    <a:lstStyle/>
                    <a:p>
                      <a:r>
                        <a:rPr lang="en-US" sz="1000"/>
                        <a:t>326</a:t>
                      </a:r>
                    </a:p>
                  </a:txBody>
                  <a:tcPr/>
                </a:tc>
                <a:tc>
                  <a:txBody>
                    <a:bodyPr/>
                    <a:lstStyle/>
                    <a:p>
                      <a:r>
                        <a:rPr lang="en-US" sz="1000"/>
                        <a:t>6</a:t>
                      </a:r>
                    </a:p>
                  </a:txBody>
                  <a:tcPr/>
                </a:tc>
                <a:tc>
                  <a:txBody>
                    <a:bodyPr/>
                    <a:lstStyle/>
                    <a:p>
                      <a:r>
                        <a:rPr lang="en-US" sz="1000"/>
                        <a:t>5</a:t>
                      </a:r>
                    </a:p>
                  </a:txBody>
                  <a:tcPr/>
                </a:tc>
                <a:tc>
                  <a:txBody>
                    <a:bodyPr/>
                    <a:lstStyle/>
                    <a:p>
                      <a:r>
                        <a:rPr lang="en-US" sz="1000"/>
                        <a:t>1</a:t>
                      </a:r>
                    </a:p>
                  </a:txBody>
                  <a:tcPr/>
                </a:tc>
                <a:tc>
                  <a:txBody>
                    <a:bodyPr/>
                    <a:lstStyle/>
                    <a:p>
                      <a:r>
                        <a:rPr lang="en-US" sz="1000"/>
                        <a:t>1.4723 %</a:t>
                      </a:r>
                    </a:p>
                  </a:txBody>
                  <a:tcPr/>
                </a:tc>
                <a:tc>
                  <a:txBody>
                    <a:bodyPr/>
                    <a:lstStyle/>
                    <a:p>
                      <a:r>
                        <a:rPr lang="en-US" sz="1000"/>
                        <a:t>0.0 %</a:t>
                      </a:r>
                    </a:p>
                  </a:txBody>
                  <a:tcPr/>
                </a:tc>
                <a:extLst>
                  <a:ext uri="{0D108BD9-81ED-4DB2-BD59-A6C34878D82A}">
                    <a16:rowId xmlns:a16="http://schemas.microsoft.com/office/drawing/2014/main" val="1971437129"/>
                  </a:ext>
                </a:extLst>
              </a:tr>
            </a:tbl>
          </a:graphicData>
        </a:graphic>
      </p:graphicFrame>
      <p:sp>
        <p:nvSpPr>
          <p:cNvPr id="4" name="Text Placeholder 3">
            <a:extLst>
              <a:ext uri="{FF2B5EF4-FFF2-40B4-BE49-F238E27FC236}">
                <a16:creationId xmlns:a16="http://schemas.microsoft.com/office/drawing/2014/main" id="{A2813380-6686-4A05-8F3E-C4167B0D7BD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613645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4CD7E-13F9-4A08-BE6B-B8B7756B1EF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AD556479-9993-4B11-AB04-215F582EADCF}"/>
              </a:ext>
            </a:extLst>
          </p:cNvPr>
          <p:cNvGraphicFramePr>
            <a:graphicFrameLocks noGrp="1"/>
          </p:cNvGraphicFramePr>
          <p:nvPr>
            <p:ph type="chart" sz="quarter" idx="13"/>
            <p:extLst>
              <p:ext uri="{D42A27DB-BD31-4B8C-83A1-F6EECF244321}">
                <p14:modId xmlns:p14="http://schemas.microsoft.com/office/powerpoint/2010/main" val="520455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ADE6B9-1D87-4C9D-B949-A5FDDBFFF65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821A37E-E36C-4511-B9FE-B7AE345FB7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719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61C6-68FC-4302-B053-D6024A6EC8F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67BFA293-837D-4E78-88BA-4540E5CD498F}"/>
              </a:ext>
            </a:extLst>
          </p:cNvPr>
          <p:cNvGraphicFramePr>
            <a:graphicFrameLocks noGrp="1"/>
          </p:cNvGraphicFramePr>
          <p:nvPr>
            <p:ph type="chart" sz="quarter" idx="13"/>
            <p:extLst>
              <p:ext uri="{D42A27DB-BD31-4B8C-83A1-F6EECF244321}">
                <p14:modId xmlns:p14="http://schemas.microsoft.com/office/powerpoint/2010/main" val="634260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4738DA-3ACD-4D6C-81CA-13BCBDC5918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7B7BB52-B9D3-4D98-AE75-B9976E100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5555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1E861-3BE7-492E-8468-79AB618EBC0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1012A78-33E3-44BD-9629-6A5D58BD146C}"/>
              </a:ext>
            </a:extLst>
          </p:cNvPr>
          <p:cNvGraphicFramePr>
            <a:graphicFrameLocks noGrp="1"/>
          </p:cNvGraphicFramePr>
          <p:nvPr>
            <p:ph type="chart" sz="quarter" idx="13"/>
            <p:extLst>
              <p:ext uri="{D42A27DB-BD31-4B8C-83A1-F6EECF244321}">
                <p14:modId xmlns:p14="http://schemas.microsoft.com/office/powerpoint/2010/main" val="2606208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1C43C3-E205-4E66-8512-7668E238F2E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87D2FF8-A538-481B-9452-9225F47B25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6411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3DAB0-FCB7-47FC-AFBE-825BA5006A6A}"/>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1FB3926A-40C9-4A94-87B1-8E9F4EF82020}"/>
              </a:ext>
            </a:extLst>
          </p:cNvPr>
          <p:cNvGraphicFramePr>
            <a:graphicFrameLocks noGrp="1"/>
          </p:cNvGraphicFramePr>
          <p:nvPr>
            <p:ph type="tbl" sz="quarter" idx="13"/>
            <p:extLst>
              <p:ext uri="{D42A27DB-BD31-4B8C-83A1-F6EECF244321}">
                <p14:modId xmlns:p14="http://schemas.microsoft.com/office/powerpoint/2010/main" val="3768174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5758101"/>
                    </a:ext>
                  </a:extLst>
                </a:gridCol>
                <a:gridCol w="658368">
                  <a:extLst>
                    <a:ext uri="{9D8B030D-6E8A-4147-A177-3AD203B41FA5}">
                      <a16:colId xmlns:a16="http://schemas.microsoft.com/office/drawing/2014/main" val="850716121"/>
                    </a:ext>
                  </a:extLst>
                </a:gridCol>
                <a:gridCol w="658368">
                  <a:extLst>
                    <a:ext uri="{9D8B030D-6E8A-4147-A177-3AD203B41FA5}">
                      <a16:colId xmlns:a16="http://schemas.microsoft.com/office/drawing/2014/main" val="3304635540"/>
                    </a:ext>
                  </a:extLst>
                </a:gridCol>
                <a:gridCol w="658368">
                  <a:extLst>
                    <a:ext uri="{9D8B030D-6E8A-4147-A177-3AD203B41FA5}">
                      <a16:colId xmlns:a16="http://schemas.microsoft.com/office/drawing/2014/main" val="2840026191"/>
                    </a:ext>
                  </a:extLst>
                </a:gridCol>
                <a:gridCol w="658368">
                  <a:extLst>
                    <a:ext uri="{9D8B030D-6E8A-4147-A177-3AD203B41FA5}">
                      <a16:colId xmlns:a16="http://schemas.microsoft.com/office/drawing/2014/main" val="663632038"/>
                    </a:ext>
                  </a:extLst>
                </a:gridCol>
                <a:gridCol w="658368">
                  <a:extLst>
                    <a:ext uri="{9D8B030D-6E8A-4147-A177-3AD203B41FA5}">
                      <a16:colId xmlns:a16="http://schemas.microsoft.com/office/drawing/2014/main" val="1013112830"/>
                    </a:ext>
                  </a:extLst>
                </a:gridCol>
                <a:gridCol w="658368">
                  <a:extLst>
                    <a:ext uri="{9D8B030D-6E8A-4147-A177-3AD203B41FA5}">
                      <a16:colId xmlns:a16="http://schemas.microsoft.com/office/drawing/2014/main" val="3531139747"/>
                    </a:ext>
                  </a:extLst>
                </a:gridCol>
                <a:gridCol w="658368">
                  <a:extLst>
                    <a:ext uri="{9D8B030D-6E8A-4147-A177-3AD203B41FA5}">
                      <a16:colId xmlns:a16="http://schemas.microsoft.com/office/drawing/2014/main" val="217127017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310701393"/>
                  </a:ext>
                </a:extLst>
              </a:tr>
              <a:tr h="370840">
                <a:tc>
                  <a:txBody>
                    <a:bodyPr/>
                    <a:lstStyle/>
                    <a:p>
                      <a:r>
                        <a:rPr lang="en-US" sz="1000" b="1"/>
                        <a:t> First Insurance Company of Hawaii, LTD - 2018-11-16 20:57:58 </a:t>
                      </a:r>
                      <a:r>
                        <a:rPr lang="en-US" sz="1000"/>
                        <a:t> 
 Wishing everyone a happy #AlohaFriday with this #FlashbackFriday photo showing First Insurance associates at work in the 1940s. At the time this photo was taken, First Insurance would have been nearly 35 years old.</a:t>
                      </a:r>
                    </a:p>
                  </a:txBody>
                  <a:tcPr/>
                </a:tc>
                <a:tc>
                  <a:txBody>
                    <a:bodyPr/>
                    <a:lstStyle/>
                    <a:p>
                      <a:r>
                        <a:rPr lang="en-US" sz="1000"/>
                        <a:t>43</a:t>
                      </a:r>
                    </a:p>
                  </a:txBody>
                  <a:tcPr/>
                </a:tc>
                <a:tc>
                  <a:txBody>
                    <a:bodyPr/>
                    <a:lstStyle/>
                    <a:p>
                      <a:r>
                        <a:rPr lang="en-US" sz="1000"/>
                        <a:t>38</a:t>
                      </a:r>
                    </a:p>
                  </a:txBody>
                  <a:tcPr/>
                </a:tc>
                <a:tc>
                  <a:txBody>
                    <a:bodyPr/>
                    <a:lstStyle/>
                    <a:p>
                      <a:r>
                        <a:rPr lang="en-US" sz="1000"/>
                        <a:t>3</a:t>
                      </a:r>
                    </a:p>
                  </a:txBody>
                  <a:tcPr/>
                </a:tc>
                <a:tc>
                  <a:txBody>
                    <a:bodyPr/>
                    <a:lstStyle/>
                    <a:p>
                      <a:r>
                        <a:rPr lang="en-US" sz="1000"/>
                        <a:t>2</a:t>
                      </a:r>
                    </a:p>
                  </a:txBody>
                  <a:tcPr/>
                </a:tc>
                <a:tc>
                  <a:txBody>
                    <a:bodyPr/>
                    <a:lstStyle/>
                    <a:p>
                      <a:r>
                        <a:rPr lang="en-US" sz="1000"/>
                        <a:t>2.6332 %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820899643"/>
                  </a:ext>
                </a:extLst>
              </a:tr>
              <a:tr h="370840">
                <a:tc>
                  <a:txBody>
                    <a:bodyPr/>
                    <a:lstStyle/>
                    <a:p>
                      <a:r>
                        <a:rPr lang="en-US" sz="1000" b="1"/>
                        <a:t> First Insurance Company of Hawaii, LTD - 2018-11-05 20:00:28 </a:t>
                      </a:r>
                      <a:r>
                        <a:rPr lang="en-US" sz="1000"/>
                        <a:t> 
 More pics from our 2018 Fitness Fair on Oct. 30. FICOH's focus on employee wellness helped us get Gold recognition in the American Heart Association 2018 Workplace Health Achievement Index!</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2.4480 %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628161860"/>
                  </a:ext>
                </a:extLst>
              </a:tr>
              <a:tr h="370840">
                <a:tc>
                  <a:txBody>
                    <a:bodyPr/>
                    <a:lstStyle/>
                    <a:p>
                      <a:r>
                        <a:rPr lang="en-US" sz="1000" b="1"/>
                        <a:t> First Insurance Company of Hawaii, LTD - 2018-11-14 18:42:10 </a:t>
                      </a:r>
                      <a:r>
                        <a:rPr lang="en-US" sz="1000"/>
                        <a:t> 
 Our volunteers had a great time conversing, crafting, and playing bingo with Palolo Chinese Home residents this past Saturday!</a:t>
                      </a:r>
                    </a:p>
                  </a:txBody>
                  <a:tcPr/>
                </a:tc>
                <a:tc>
                  <a:txBody>
                    <a:bodyPr/>
                    <a:lstStyle/>
                    <a:p>
                      <a:r>
                        <a:rPr lang="en-US" sz="1000"/>
                        <a:t>38</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2.3270 %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26881214"/>
                  </a:ext>
                </a:extLst>
              </a:tr>
            </a:tbl>
          </a:graphicData>
        </a:graphic>
      </p:graphicFrame>
      <p:sp>
        <p:nvSpPr>
          <p:cNvPr id="4" name="Text Placeholder 3">
            <a:extLst>
              <a:ext uri="{FF2B5EF4-FFF2-40B4-BE49-F238E27FC236}">
                <a16:creationId xmlns:a16="http://schemas.microsoft.com/office/drawing/2014/main" id="{6F0A93C4-C71D-4814-B601-942C7B47F15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201622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EE86A-F329-4ADA-BAA4-49B84249B11C}"/>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81366B0-A637-4395-8DFA-7B3744A9BA03}"/>
              </a:ext>
            </a:extLst>
          </p:cNvPr>
          <p:cNvGraphicFramePr>
            <a:graphicFrameLocks noGrp="1"/>
          </p:cNvGraphicFramePr>
          <p:nvPr>
            <p:ph type="tbl" sz="quarter" idx="13"/>
            <p:extLst>
              <p:ext uri="{D42A27DB-BD31-4B8C-83A1-F6EECF244321}">
                <p14:modId xmlns:p14="http://schemas.microsoft.com/office/powerpoint/2010/main" val="1403514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80936899"/>
                    </a:ext>
                  </a:extLst>
                </a:gridCol>
                <a:gridCol w="493776">
                  <a:extLst>
                    <a:ext uri="{9D8B030D-6E8A-4147-A177-3AD203B41FA5}">
                      <a16:colId xmlns:a16="http://schemas.microsoft.com/office/drawing/2014/main" val="1616520820"/>
                    </a:ext>
                  </a:extLst>
                </a:gridCol>
                <a:gridCol w="493776">
                  <a:extLst>
                    <a:ext uri="{9D8B030D-6E8A-4147-A177-3AD203B41FA5}">
                      <a16:colId xmlns:a16="http://schemas.microsoft.com/office/drawing/2014/main" val="1382206512"/>
                    </a:ext>
                  </a:extLst>
                </a:gridCol>
                <a:gridCol w="493776">
                  <a:extLst>
                    <a:ext uri="{9D8B030D-6E8A-4147-A177-3AD203B41FA5}">
                      <a16:colId xmlns:a16="http://schemas.microsoft.com/office/drawing/2014/main" val="1962803684"/>
                    </a:ext>
                  </a:extLst>
                </a:gridCol>
                <a:gridCol w="493776">
                  <a:extLst>
                    <a:ext uri="{9D8B030D-6E8A-4147-A177-3AD203B41FA5}">
                      <a16:colId xmlns:a16="http://schemas.microsoft.com/office/drawing/2014/main" val="3433783594"/>
                    </a:ext>
                  </a:extLst>
                </a:gridCol>
                <a:gridCol w="493776">
                  <a:extLst>
                    <a:ext uri="{9D8B030D-6E8A-4147-A177-3AD203B41FA5}">
                      <a16:colId xmlns:a16="http://schemas.microsoft.com/office/drawing/2014/main" val="3274717863"/>
                    </a:ext>
                  </a:extLst>
                </a:gridCol>
                <a:gridCol w="493776">
                  <a:extLst>
                    <a:ext uri="{9D8B030D-6E8A-4147-A177-3AD203B41FA5}">
                      <a16:colId xmlns:a16="http://schemas.microsoft.com/office/drawing/2014/main" val="2146027526"/>
                    </a:ext>
                  </a:extLst>
                </a:gridCol>
                <a:gridCol w="493776">
                  <a:extLst>
                    <a:ext uri="{9D8B030D-6E8A-4147-A177-3AD203B41FA5}">
                      <a16:colId xmlns:a16="http://schemas.microsoft.com/office/drawing/2014/main" val="3651491913"/>
                    </a:ext>
                  </a:extLst>
                </a:gridCol>
                <a:gridCol w="493776">
                  <a:extLst>
                    <a:ext uri="{9D8B030D-6E8A-4147-A177-3AD203B41FA5}">
                      <a16:colId xmlns:a16="http://schemas.microsoft.com/office/drawing/2014/main" val="235195921"/>
                    </a:ext>
                  </a:extLst>
                </a:gridCol>
                <a:gridCol w="493776">
                  <a:extLst>
                    <a:ext uri="{9D8B030D-6E8A-4147-A177-3AD203B41FA5}">
                      <a16:colId xmlns:a16="http://schemas.microsoft.com/office/drawing/2014/main" val="2653967388"/>
                    </a:ext>
                  </a:extLst>
                </a:gridCol>
                <a:gridCol w="493776">
                  <a:extLst>
                    <a:ext uri="{9D8B030D-6E8A-4147-A177-3AD203B41FA5}">
                      <a16:colId xmlns:a16="http://schemas.microsoft.com/office/drawing/2014/main" val="1705410025"/>
                    </a:ext>
                  </a:extLst>
                </a:gridCol>
                <a:gridCol w="493776">
                  <a:extLst>
                    <a:ext uri="{9D8B030D-6E8A-4147-A177-3AD203B41FA5}">
                      <a16:colId xmlns:a16="http://schemas.microsoft.com/office/drawing/2014/main" val="360031528"/>
                    </a:ext>
                  </a:extLst>
                </a:gridCol>
                <a:gridCol w="493776">
                  <a:extLst>
                    <a:ext uri="{9D8B030D-6E8A-4147-A177-3AD203B41FA5}">
                      <a16:colId xmlns:a16="http://schemas.microsoft.com/office/drawing/2014/main" val="3251646100"/>
                    </a:ext>
                  </a:extLst>
                </a:gridCol>
                <a:gridCol w="493776">
                  <a:extLst>
                    <a:ext uri="{9D8B030D-6E8A-4147-A177-3AD203B41FA5}">
                      <a16:colId xmlns:a16="http://schemas.microsoft.com/office/drawing/2014/main" val="19441718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82217906"/>
                  </a:ext>
                </a:extLst>
              </a:tr>
              <a:tr h="370840">
                <a:tc>
                  <a:txBody>
                    <a:bodyPr/>
                    <a:lstStyle/>
                    <a:p>
                      <a:r>
                        <a:rPr lang="en-US" sz="1000"/>
                        <a:t>@FirstInsHI</a:t>
                      </a:r>
                    </a:p>
                  </a:txBody>
                  <a:tcPr/>
                </a:tc>
                <a:tc>
                  <a:txBody>
                    <a:bodyPr/>
                    <a:lstStyle/>
                    <a:p>
                      <a:r>
                        <a:rPr lang="en-US" sz="1000"/>
                        <a:t>1229</a:t>
                      </a:r>
                    </a:p>
                  </a:txBody>
                  <a:tcPr/>
                </a:tc>
                <a:tc>
                  <a:txBody>
                    <a:bodyPr/>
                    <a:lstStyle/>
                    <a:p>
                      <a:r>
                        <a:rPr lang="en-US" sz="1000"/>
                        <a:t>-6</a:t>
                      </a:r>
                    </a:p>
                  </a:txBody>
                  <a:tcPr/>
                </a:tc>
                <a:tc>
                  <a:txBody>
                    <a:bodyPr/>
                    <a:lstStyle/>
                    <a:p>
                      <a:r>
                        <a:rPr lang="en-US" sz="1000"/>
                        <a:t>16</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2</a:t>
                      </a:r>
                    </a:p>
                  </a:txBody>
                  <a:tcPr/>
                </a:tc>
                <a:tc>
                  <a:txBody>
                    <a:bodyPr/>
                    <a:lstStyle/>
                    <a:p>
                      <a:r>
                        <a:rPr lang="en-US" sz="1000"/>
                        <a:t>0.1028 %</a:t>
                      </a:r>
                    </a:p>
                  </a:txBody>
                  <a:tcPr/>
                </a:tc>
                <a:tc>
                  <a:txBody>
                    <a:bodyPr/>
                    <a:lstStyle/>
                    <a:p>
                      <a:r>
                        <a:rPr lang="en-US" sz="1000"/>
                        <a:t>0.0 %</a:t>
                      </a:r>
                    </a:p>
                  </a:txBody>
                  <a:tcPr/>
                </a:tc>
                <a:extLst>
                  <a:ext uri="{0D108BD9-81ED-4DB2-BD59-A6C34878D82A}">
                    <a16:rowId xmlns:a16="http://schemas.microsoft.com/office/drawing/2014/main" val="477579188"/>
                  </a:ext>
                </a:extLst>
              </a:tr>
            </a:tbl>
          </a:graphicData>
        </a:graphic>
      </p:graphicFrame>
      <p:sp>
        <p:nvSpPr>
          <p:cNvPr id="4" name="Text Placeholder 3">
            <a:extLst>
              <a:ext uri="{FF2B5EF4-FFF2-40B4-BE49-F238E27FC236}">
                <a16:creationId xmlns:a16="http://schemas.microsoft.com/office/drawing/2014/main" id="{E1A8EFF6-DEBC-4BD4-90B3-415606C3C32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351316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845D0-BF61-43B4-B8E4-C6AA30429B3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A2A57AE-0E4D-4A0B-85B7-1176247F6434}"/>
              </a:ext>
            </a:extLst>
          </p:cNvPr>
          <p:cNvGraphicFramePr>
            <a:graphicFrameLocks noGrp="1"/>
          </p:cNvGraphicFramePr>
          <p:nvPr>
            <p:ph type="chart" sz="quarter" idx="13"/>
            <p:extLst>
              <p:ext uri="{D42A27DB-BD31-4B8C-83A1-F6EECF244321}">
                <p14:modId xmlns:p14="http://schemas.microsoft.com/office/powerpoint/2010/main" val="296322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E59C3A-493C-498C-A8C7-1DD10244C77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8545900-6EC9-48D1-B9C6-196BC34CB6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7049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CCC06-2187-4A25-BAAF-68082EAEBD84}"/>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C33A075-C8DE-4301-B226-BE7D5FA21AB9}"/>
              </a:ext>
            </a:extLst>
          </p:cNvPr>
          <p:cNvGraphicFramePr>
            <a:graphicFrameLocks noGrp="1"/>
          </p:cNvGraphicFramePr>
          <p:nvPr>
            <p:ph type="chart" sz="quarter" idx="13"/>
            <p:extLst>
              <p:ext uri="{D42A27DB-BD31-4B8C-83A1-F6EECF244321}">
                <p14:modId xmlns:p14="http://schemas.microsoft.com/office/powerpoint/2010/main" val="594367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C92823-3A7D-4C4F-9AFB-B402973BB20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C6FA7C6-5CF9-4871-8DE6-A4D9B22215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0663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3F4DA-323C-48FE-8DD9-1DAA6A483A2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2FF2757-ED77-46F5-AEE5-A758AD61D879}"/>
              </a:ext>
            </a:extLst>
          </p:cNvPr>
          <p:cNvGraphicFramePr>
            <a:graphicFrameLocks noGrp="1"/>
          </p:cNvGraphicFramePr>
          <p:nvPr>
            <p:ph type="tbl" sz="quarter" idx="13"/>
            <p:extLst>
              <p:ext uri="{D42A27DB-BD31-4B8C-83A1-F6EECF244321}">
                <p14:modId xmlns:p14="http://schemas.microsoft.com/office/powerpoint/2010/main" val="3559025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17415003"/>
                    </a:ext>
                  </a:extLst>
                </a:gridCol>
                <a:gridCol w="822960">
                  <a:extLst>
                    <a:ext uri="{9D8B030D-6E8A-4147-A177-3AD203B41FA5}">
                      <a16:colId xmlns:a16="http://schemas.microsoft.com/office/drawing/2014/main" val="1355259345"/>
                    </a:ext>
                  </a:extLst>
                </a:gridCol>
                <a:gridCol w="822960">
                  <a:extLst>
                    <a:ext uri="{9D8B030D-6E8A-4147-A177-3AD203B41FA5}">
                      <a16:colId xmlns:a16="http://schemas.microsoft.com/office/drawing/2014/main" val="1519135522"/>
                    </a:ext>
                  </a:extLst>
                </a:gridCol>
                <a:gridCol w="822960">
                  <a:extLst>
                    <a:ext uri="{9D8B030D-6E8A-4147-A177-3AD203B41FA5}">
                      <a16:colId xmlns:a16="http://schemas.microsoft.com/office/drawing/2014/main" val="2611691375"/>
                    </a:ext>
                  </a:extLst>
                </a:gridCol>
                <a:gridCol w="822960">
                  <a:extLst>
                    <a:ext uri="{9D8B030D-6E8A-4147-A177-3AD203B41FA5}">
                      <a16:colId xmlns:a16="http://schemas.microsoft.com/office/drawing/2014/main" val="1464291724"/>
                    </a:ext>
                  </a:extLst>
                </a:gridCol>
                <a:gridCol w="822960">
                  <a:extLst>
                    <a:ext uri="{9D8B030D-6E8A-4147-A177-3AD203B41FA5}">
                      <a16:colId xmlns:a16="http://schemas.microsoft.com/office/drawing/2014/main" val="246767657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594710351"/>
                  </a:ext>
                </a:extLst>
              </a:tr>
              <a:tr h="370840">
                <a:tc>
                  <a:txBody>
                    <a:bodyPr/>
                    <a:lstStyle/>
                    <a:p>
                      <a:r>
                        <a:rPr lang="en-US" sz="1000" b="1"/>
                        <a:t> @FirstInsHI - 2018-11-28 19:25:40 </a:t>
                      </a:r>
                      <a:r>
                        <a:rPr lang="en-US" sz="1000"/>
                        <a:t>
  It's beginning to look a lot like Christmas @ First Insurance! #happyholidays #teamficoh #xmas #christmas #christmasdecorations #holidaydecorations https://t.co/2C4XnDjner</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0.2439 %</a:t>
                      </a:r>
                    </a:p>
                  </a:txBody>
                  <a:tcPr/>
                </a:tc>
                <a:extLst>
                  <a:ext uri="{0D108BD9-81ED-4DB2-BD59-A6C34878D82A}">
                    <a16:rowId xmlns:a16="http://schemas.microsoft.com/office/drawing/2014/main" val="2807409052"/>
                  </a:ext>
                </a:extLst>
              </a:tr>
              <a:tr h="370840">
                <a:tc>
                  <a:txBody>
                    <a:bodyPr/>
                    <a:lstStyle/>
                    <a:p>
                      <a:r>
                        <a:rPr lang="en-US" sz="1000" b="1"/>
                        <a:t> @FirstInsHI - 2018-11-08 22:52:40 </a:t>
                      </a:r>
                      <a:r>
                        <a:rPr lang="en-US" sz="1000"/>
                        <a:t>
  Today we held a UH Interns Past &amp;amp; Present Mixer. The mixer was a chance for our former interns &amp;amp; now full-time employees to get to know our newest interns who currently attend @ShidlerCollege. Lots of sharing &amp;amp; fun! #careersininsurance #insurance #internships #teamficoh https://t.co/vVmpta2cqI</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0.2427 %</a:t>
                      </a:r>
                    </a:p>
                  </a:txBody>
                  <a:tcPr/>
                </a:tc>
                <a:extLst>
                  <a:ext uri="{0D108BD9-81ED-4DB2-BD59-A6C34878D82A}">
                    <a16:rowId xmlns:a16="http://schemas.microsoft.com/office/drawing/2014/main" val="4010146923"/>
                  </a:ext>
                </a:extLst>
              </a:tr>
              <a:tr h="370840">
                <a:tc>
                  <a:txBody>
                    <a:bodyPr/>
                    <a:lstStyle/>
                    <a:p>
                      <a:r>
                        <a:rPr lang="en-US" sz="1000" b="1"/>
                        <a:t> @FirstInsHI - 2018-11-13 13:09:39 </a:t>
                      </a:r>
                      <a:r>
                        <a:rPr lang="en-US" sz="1000"/>
                        <a:t>
  We're so proud of our team in this year's 2018 Emerging Leaders Program. Congratulations on your successful final presentation! @TMNAServices #nyc #leadership #professionaldevelopment #emergingleaders #leadershipdevelopment https://t.co/vT6PmLvz7t</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0.1631 %</a:t>
                      </a:r>
                    </a:p>
                  </a:txBody>
                  <a:tcPr/>
                </a:tc>
                <a:extLst>
                  <a:ext uri="{0D108BD9-81ED-4DB2-BD59-A6C34878D82A}">
                    <a16:rowId xmlns:a16="http://schemas.microsoft.com/office/drawing/2014/main" val="2101859609"/>
                  </a:ext>
                </a:extLst>
              </a:tr>
            </a:tbl>
          </a:graphicData>
        </a:graphic>
      </p:graphicFrame>
      <p:sp>
        <p:nvSpPr>
          <p:cNvPr id="4" name="Text Placeholder 3">
            <a:extLst>
              <a:ext uri="{FF2B5EF4-FFF2-40B4-BE49-F238E27FC236}">
                <a16:creationId xmlns:a16="http://schemas.microsoft.com/office/drawing/2014/main" id="{EDF76588-820F-48E2-9B08-6EF951DD602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354476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A47D6-30D0-4DA3-9CBA-C5FC807D3B30}"/>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0F275FD2-28E8-45C7-B353-6FF86D68AC2F}"/>
              </a:ext>
            </a:extLst>
          </p:cNvPr>
          <p:cNvGraphicFramePr>
            <a:graphicFrameLocks noGrp="1"/>
          </p:cNvGraphicFramePr>
          <p:nvPr>
            <p:ph type="tbl" sz="quarter" idx="13"/>
            <p:extLst>
              <p:ext uri="{D42A27DB-BD31-4B8C-83A1-F6EECF244321}">
                <p14:modId xmlns:p14="http://schemas.microsoft.com/office/powerpoint/2010/main" val="2751133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95740295"/>
                    </a:ext>
                  </a:extLst>
                </a:gridCol>
                <a:gridCol w="1069848">
                  <a:extLst>
                    <a:ext uri="{9D8B030D-6E8A-4147-A177-3AD203B41FA5}">
                      <a16:colId xmlns:a16="http://schemas.microsoft.com/office/drawing/2014/main" val="2131875603"/>
                    </a:ext>
                  </a:extLst>
                </a:gridCol>
                <a:gridCol w="1069848">
                  <a:extLst>
                    <a:ext uri="{9D8B030D-6E8A-4147-A177-3AD203B41FA5}">
                      <a16:colId xmlns:a16="http://schemas.microsoft.com/office/drawing/2014/main" val="2378961778"/>
                    </a:ext>
                  </a:extLst>
                </a:gridCol>
                <a:gridCol w="1069848">
                  <a:extLst>
                    <a:ext uri="{9D8B030D-6E8A-4147-A177-3AD203B41FA5}">
                      <a16:colId xmlns:a16="http://schemas.microsoft.com/office/drawing/2014/main" val="2005476878"/>
                    </a:ext>
                  </a:extLst>
                </a:gridCol>
                <a:gridCol w="1069848">
                  <a:extLst>
                    <a:ext uri="{9D8B030D-6E8A-4147-A177-3AD203B41FA5}">
                      <a16:colId xmlns:a16="http://schemas.microsoft.com/office/drawing/2014/main" val="1536487419"/>
                    </a:ext>
                  </a:extLst>
                </a:gridCol>
                <a:gridCol w="1069848">
                  <a:extLst>
                    <a:ext uri="{9D8B030D-6E8A-4147-A177-3AD203B41FA5}">
                      <a16:colId xmlns:a16="http://schemas.microsoft.com/office/drawing/2014/main" val="2962067106"/>
                    </a:ext>
                  </a:extLst>
                </a:gridCol>
                <a:gridCol w="1069848">
                  <a:extLst>
                    <a:ext uri="{9D8B030D-6E8A-4147-A177-3AD203B41FA5}">
                      <a16:colId xmlns:a16="http://schemas.microsoft.com/office/drawing/2014/main" val="21107568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56800195"/>
                  </a:ext>
                </a:extLst>
              </a:tr>
              <a:tr h="370840">
                <a:tc>
                  <a:txBody>
                    <a:bodyPr/>
                    <a:lstStyle/>
                    <a:p>
                      <a:r>
                        <a:rPr lang="en-US" sz="1000"/>
                        <a:t>First Insurance Company of Hawaii</a:t>
                      </a:r>
                    </a:p>
                  </a:txBody>
                  <a:tcPr/>
                </a:tc>
                <a:tc>
                  <a:txBody>
                    <a:bodyPr/>
                    <a:lstStyle/>
                    <a:p>
                      <a:r>
                        <a:rPr lang="en-US" sz="1000"/>
                        <a:t>1097</a:t>
                      </a:r>
                    </a:p>
                  </a:txBody>
                  <a:tcPr/>
                </a:tc>
                <a:tc>
                  <a:txBody>
                    <a:bodyPr/>
                    <a:lstStyle/>
                    <a:p>
                      <a:r>
                        <a:rPr lang="en-US" sz="1000"/>
                        <a:t>19</a:t>
                      </a:r>
                    </a:p>
                  </a:txBody>
                  <a:tcPr/>
                </a:tc>
                <a:tc>
                  <a:txBody>
                    <a:bodyPr/>
                    <a:lstStyle/>
                    <a:p>
                      <a:r>
                        <a:rPr lang="en-US" sz="1000"/>
                        <a:t>5</a:t>
                      </a:r>
                    </a:p>
                  </a:txBody>
                  <a:tcPr/>
                </a:tc>
                <a:tc>
                  <a:txBody>
                    <a:bodyPr/>
                    <a:lstStyle/>
                    <a:p>
                      <a:r>
                        <a:rPr lang="en-US" sz="1000"/>
                        <a:t>211</a:t>
                      </a:r>
                    </a:p>
                  </a:txBody>
                  <a:tcPr/>
                </a:tc>
                <a:tc>
                  <a:txBody>
                    <a:bodyPr/>
                    <a:lstStyle/>
                    <a:p>
                      <a:r>
                        <a:rPr lang="en-US" sz="1000"/>
                        <a:t>9</a:t>
                      </a:r>
                    </a:p>
                  </a:txBody>
                  <a:tcPr/>
                </a:tc>
                <a:tc>
                  <a:txBody>
                    <a:bodyPr/>
                    <a:lstStyle/>
                    <a:p>
                      <a:r>
                        <a:rPr lang="en-US" sz="1000"/>
                        <a:t>4.0478 %</a:t>
                      </a:r>
                    </a:p>
                  </a:txBody>
                  <a:tcPr/>
                </a:tc>
                <a:extLst>
                  <a:ext uri="{0D108BD9-81ED-4DB2-BD59-A6C34878D82A}">
                    <a16:rowId xmlns:a16="http://schemas.microsoft.com/office/drawing/2014/main" val="222840721"/>
                  </a:ext>
                </a:extLst>
              </a:tr>
            </a:tbl>
          </a:graphicData>
        </a:graphic>
      </p:graphicFrame>
      <p:sp>
        <p:nvSpPr>
          <p:cNvPr id="4" name="Text Placeholder 3">
            <a:extLst>
              <a:ext uri="{FF2B5EF4-FFF2-40B4-BE49-F238E27FC236}">
                <a16:creationId xmlns:a16="http://schemas.microsoft.com/office/drawing/2014/main" id="{3C191187-B894-472E-A52E-961EAB9143D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235530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1A9FB-0CD6-4022-8CC3-DFB48938575E}"/>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2279A8B8-677D-4971-B86A-FF82B4112DA7}"/>
              </a:ext>
            </a:extLst>
          </p:cNvPr>
          <p:cNvGraphicFramePr>
            <a:graphicFrameLocks noGrp="1"/>
          </p:cNvGraphicFramePr>
          <p:nvPr>
            <p:ph type="chart" sz="quarter" idx="13"/>
            <p:extLst>
              <p:ext uri="{D42A27DB-BD31-4B8C-83A1-F6EECF244321}">
                <p14:modId xmlns:p14="http://schemas.microsoft.com/office/powerpoint/2010/main" val="2424689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12AAA0-E4E6-47BC-90BC-D8B45D7900E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B204377-BE2B-4F72-88A4-19F4C9AFE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5036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B2332-770F-4EDD-AE95-851D77F694AF}"/>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C943827-C066-4859-AEAA-AED15A0924AB}"/>
              </a:ext>
            </a:extLst>
          </p:cNvPr>
          <p:cNvGraphicFramePr>
            <a:graphicFrameLocks noGrp="1"/>
          </p:cNvGraphicFramePr>
          <p:nvPr>
            <p:ph type="chart" sz="quarter" idx="13"/>
            <p:extLst>
              <p:ext uri="{D42A27DB-BD31-4B8C-83A1-F6EECF244321}">
                <p14:modId xmlns:p14="http://schemas.microsoft.com/office/powerpoint/2010/main" val="625957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9797FC-55CD-4D2F-B468-0889424C00F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2B3B3E5-BC89-47CB-9507-C6658AC418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112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661BF-9AF8-4CFD-86D4-2DA5E0923889}"/>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6629617B-0E9D-494C-81D9-6AA4179DEF68}"/>
              </a:ext>
            </a:extLst>
          </p:cNvPr>
          <p:cNvGraphicFramePr>
            <a:graphicFrameLocks noGrp="1"/>
          </p:cNvGraphicFramePr>
          <p:nvPr>
            <p:ph type="tbl" sz="quarter" idx="13"/>
            <p:extLst>
              <p:ext uri="{D42A27DB-BD31-4B8C-83A1-F6EECF244321}">
                <p14:modId xmlns:p14="http://schemas.microsoft.com/office/powerpoint/2010/main" val="1570621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812202661"/>
                    </a:ext>
                  </a:extLst>
                </a:gridCol>
                <a:gridCol w="905256">
                  <a:extLst>
                    <a:ext uri="{9D8B030D-6E8A-4147-A177-3AD203B41FA5}">
                      <a16:colId xmlns:a16="http://schemas.microsoft.com/office/drawing/2014/main" val="2855092596"/>
                    </a:ext>
                  </a:extLst>
                </a:gridCol>
                <a:gridCol w="987552">
                  <a:extLst>
                    <a:ext uri="{9D8B030D-6E8A-4147-A177-3AD203B41FA5}">
                      <a16:colId xmlns:a16="http://schemas.microsoft.com/office/drawing/2014/main" val="130183849"/>
                    </a:ext>
                  </a:extLst>
                </a:gridCol>
                <a:gridCol w="987552">
                  <a:extLst>
                    <a:ext uri="{9D8B030D-6E8A-4147-A177-3AD203B41FA5}">
                      <a16:colId xmlns:a16="http://schemas.microsoft.com/office/drawing/2014/main" val="713911791"/>
                    </a:ext>
                  </a:extLst>
                </a:gridCol>
                <a:gridCol w="987552">
                  <a:extLst>
                    <a:ext uri="{9D8B030D-6E8A-4147-A177-3AD203B41FA5}">
                      <a16:colId xmlns:a16="http://schemas.microsoft.com/office/drawing/2014/main" val="3633673928"/>
                    </a:ext>
                  </a:extLst>
                </a:gridCol>
                <a:gridCol w="987552">
                  <a:extLst>
                    <a:ext uri="{9D8B030D-6E8A-4147-A177-3AD203B41FA5}">
                      <a16:colId xmlns:a16="http://schemas.microsoft.com/office/drawing/2014/main" val="4026483700"/>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225817898"/>
                  </a:ext>
                </a:extLst>
              </a:tr>
              <a:tr h="370840">
                <a:tc>
                  <a:txBody>
                    <a:bodyPr/>
                    <a:lstStyle/>
                    <a:p>
                      <a:r>
                        <a:rPr lang="en-US" sz="1000" b="1"/>
                        <a:t> First Insurance Company of Hawaii - 2018-11-12 21:06:07 </a:t>
                      </a:r>
                      <a:r>
                        <a:rPr lang="en-US" sz="1000"/>
                        <a:t>
  The Emerging Leaders Program is one of several development opportunities available to FICOH employees. Congratulations to this year's team on a successful presentation for group company CEOs in New York City!</a:t>
                      </a:r>
                    </a:p>
                  </a:txBody>
                  <a:tcPr/>
                </a:tc>
                <a:tc>
                  <a:txBody>
                    <a:bodyPr/>
                    <a:lstStyle/>
                    <a:p>
                      <a:r>
                        <a:rPr lang="en-US" sz="1000"/>
                        <a:t>https://image-store.slidesharecdn.com/be1c42fb-d3bd-4402-8df3-2406fc796cfe-original.jpeg</a:t>
                      </a:r>
                    </a:p>
                  </a:txBody>
                  <a:tcPr/>
                </a:tc>
                <a:tc>
                  <a:txBody>
                    <a:bodyPr/>
                    <a:lstStyle/>
                    <a:p>
                      <a:r>
                        <a:rPr lang="en-US" sz="1000"/>
                        <a:t>68</a:t>
                      </a:r>
                    </a:p>
                  </a:txBody>
                  <a:tcPr/>
                </a:tc>
                <a:tc>
                  <a:txBody>
                    <a:bodyPr/>
                    <a:lstStyle/>
                    <a:p>
                      <a:r>
                        <a:rPr lang="en-US" sz="1000"/>
                        <a:t>4</a:t>
                      </a:r>
                    </a:p>
                  </a:txBody>
                  <a:tcPr/>
                </a:tc>
                <a:tc>
                  <a:txBody>
                    <a:bodyPr/>
                    <a:lstStyle/>
                    <a:p>
                      <a:r>
                        <a:rPr lang="en-US" sz="1000"/>
                        <a:t>6.6055 %</a:t>
                      </a:r>
                    </a:p>
                  </a:txBody>
                  <a:tcPr/>
                </a:tc>
                <a:tc>
                  <a:txBody>
                    <a:bodyPr/>
                    <a:lstStyle/>
                    <a:p>
                      <a:r>
                        <a:rPr lang="en-US" sz="1000"/>
                        <a:t>Photo</a:t>
                      </a:r>
                    </a:p>
                  </a:txBody>
                  <a:tcPr/>
                </a:tc>
                <a:extLst>
                  <a:ext uri="{0D108BD9-81ED-4DB2-BD59-A6C34878D82A}">
                    <a16:rowId xmlns:a16="http://schemas.microsoft.com/office/drawing/2014/main" val="3250000438"/>
                  </a:ext>
                </a:extLst>
              </a:tr>
              <a:tr h="370840">
                <a:tc>
                  <a:txBody>
                    <a:bodyPr/>
                    <a:lstStyle/>
                    <a:p>
                      <a:r>
                        <a:rPr lang="en-US" sz="1000" b="1"/>
                        <a:t> First Insurance Company of Hawaii - 2018-11-01 13:26:07 </a:t>
                      </a:r>
                      <a:r>
                        <a:rPr lang="en-US" sz="1000"/>
                        <a:t>
  We're excited to announce the promotion of Kei Kobayashi to VP of FICOH Strategic Planning and Chief Operating Officer (COO) of FiRMS. Congratulations, Kei! Learn more at http://ow.ly/72zL30mqdEi.
</a:t>
                      </a:r>
                    </a:p>
                  </a:txBody>
                  <a:tcPr/>
                </a:tc>
                <a:tc>
                  <a:txBody>
                    <a:bodyPr/>
                    <a:lstStyle/>
                    <a:p>
                      <a:r>
                        <a:rPr lang="en-US" sz="1000"/>
                        <a:t>https://image-store.slidesharecdn.com/f6066c75-f656-4320-8dd5-86d5fbe3ae03-original.jpeg</a:t>
                      </a:r>
                    </a:p>
                  </a:txBody>
                  <a:tcPr/>
                </a:tc>
                <a:tc>
                  <a:txBody>
                    <a:bodyPr/>
                    <a:lstStyle/>
                    <a:p>
                      <a:r>
                        <a:rPr lang="en-US" sz="1000"/>
                        <a:t>52</a:t>
                      </a:r>
                    </a:p>
                  </a:txBody>
                  <a:tcPr/>
                </a:tc>
                <a:tc>
                  <a:txBody>
                    <a:bodyPr/>
                    <a:lstStyle/>
                    <a:p>
                      <a:r>
                        <a:rPr lang="en-US" sz="1000"/>
                        <a:t>3</a:t>
                      </a:r>
                    </a:p>
                  </a:txBody>
                  <a:tcPr/>
                </a:tc>
                <a:tc>
                  <a:txBody>
                    <a:bodyPr/>
                    <a:lstStyle/>
                    <a:p>
                      <a:r>
                        <a:rPr lang="en-US" sz="1000"/>
                        <a:t>5.1020 %</a:t>
                      </a:r>
                    </a:p>
                  </a:txBody>
                  <a:tcPr/>
                </a:tc>
                <a:tc>
                  <a:txBody>
                    <a:bodyPr/>
                    <a:lstStyle/>
                    <a:p>
                      <a:r>
                        <a:rPr lang="en-US" sz="1000"/>
                        <a:t>Photo</a:t>
                      </a:r>
                    </a:p>
                  </a:txBody>
                  <a:tcPr/>
                </a:tc>
                <a:extLst>
                  <a:ext uri="{0D108BD9-81ED-4DB2-BD59-A6C34878D82A}">
                    <a16:rowId xmlns:a16="http://schemas.microsoft.com/office/drawing/2014/main" val="449951948"/>
                  </a:ext>
                </a:extLst>
              </a:tr>
              <a:tr h="370840">
                <a:tc>
                  <a:txBody>
                    <a:bodyPr/>
                    <a:lstStyle/>
                    <a:p>
                      <a:r>
                        <a:rPr lang="en-US" sz="1000" b="1"/>
                        <a:t> First Insurance Company of Hawaii - 2018-11-26 21:43:39 </a:t>
                      </a:r>
                      <a:r>
                        <a:rPr lang="en-US" sz="1000"/>
                        <a:t>
  Mahalo to Better Business Bureau of Hawaii for helping us celebrate 50+ years of accreditation today!</a:t>
                      </a:r>
                    </a:p>
                  </a:txBody>
                  <a:tcPr/>
                </a:tc>
                <a:tc>
                  <a:txBody>
                    <a:bodyPr/>
                    <a:lstStyle/>
                    <a:p>
                      <a:r>
                        <a:rPr lang="en-US" sz="1000"/>
                        <a:t>https://image-store.slidesharecdn.com/ee15cb99-e61f-497a-a7c9-78d4db89bce1-original.jpeg</a:t>
                      </a:r>
                    </a:p>
                  </a:txBody>
                  <a:tcPr/>
                </a:tc>
                <a:tc>
                  <a:txBody>
                    <a:bodyPr/>
                    <a:lstStyle/>
                    <a:p>
                      <a:r>
                        <a:rPr lang="en-US" sz="1000"/>
                        <a:t>39</a:t>
                      </a:r>
                    </a:p>
                  </a:txBody>
                  <a:tcPr/>
                </a:tc>
                <a:tc>
                  <a:txBody>
                    <a:bodyPr/>
                    <a:lstStyle/>
                    <a:p>
                      <a:r>
                        <a:rPr lang="en-US" sz="1000"/>
                        <a:t>2</a:t>
                      </a:r>
                    </a:p>
                  </a:txBody>
                  <a:tcPr/>
                </a:tc>
                <a:tc>
                  <a:txBody>
                    <a:bodyPr/>
                    <a:lstStyle/>
                    <a:p>
                      <a:r>
                        <a:rPr lang="en-US" sz="1000"/>
                        <a:t>3.7409 %</a:t>
                      </a:r>
                    </a:p>
                  </a:txBody>
                  <a:tcPr/>
                </a:tc>
                <a:tc>
                  <a:txBody>
                    <a:bodyPr/>
                    <a:lstStyle/>
                    <a:p>
                      <a:r>
                        <a:rPr lang="en-US" sz="1000"/>
                        <a:t>Photo</a:t>
                      </a:r>
                    </a:p>
                  </a:txBody>
                  <a:tcPr/>
                </a:tc>
                <a:extLst>
                  <a:ext uri="{0D108BD9-81ED-4DB2-BD59-A6C34878D82A}">
                    <a16:rowId xmlns:a16="http://schemas.microsoft.com/office/drawing/2014/main" val="3359488508"/>
                  </a:ext>
                </a:extLst>
              </a:tr>
            </a:tbl>
          </a:graphicData>
        </a:graphic>
      </p:graphicFrame>
      <p:sp>
        <p:nvSpPr>
          <p:cNvPr id="4" name="Text Placeholder 3">
            <a:extLst>
              <a:ext uri="{FF2B5EF4-FFF2-40B4-BE49-F238E27FC236}">
                <a16:creationId xmlns:a16="http://schemas.microsoft.com/office/drawing/2014/main" id="{F559CE53-187C-49D3-B9F4-ADF5D81BA1B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105695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19901-C1A9-4171-A073-907A51BAB20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E09F4FF8-540E-47B0-9937-904F12CDAFDA}"/>
              </a:ext>
            </a:extLst>
          </p:cNvPr>
          <p:cNvGraphicFramePr>
            <a:graphicFrameLocks noGrp="1"/>
          </p:cNvGraphicFramePr>
          <p:nvPr>
            <p:ph type="tbl" sz="quarter" idx="13"/>
            <p:extLst>
              <p:ext uri="{D42A27DB-BD31-4B8C-83A1-F6EECF244321}">
                <p14:modId xmlns:p14="http://schemas.microsoft.com/office/powerpoint/2010/main" val="236037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4450929"/>
                    </a:ext>
                  </a:extLst>
                </a:gridCol>
                <a:gridCol w="699516">
                  <a:extLst>
                    <a:ext uri="{9D8B030D-6E8A-4147-A177-3AD203B41FA5}">
                      <a16:colId xmlns:a16="http://schemas.microsoft.com/office/drawing/2014/main" val="3199490987"/>
                    </a:ext>
                  </a:extLst>
                </a:gridCol>
                <a:gridCol w="699516">
                  <a:extLst>
                    <a:ext uri="{9D8B030D-6E8A-4147-A177-3AD203B41FA5}">
                      <a16:colId xmlns:a16="http://schemas.microsoft.com/office/drawing/2014/main" val="1768796411"/>
                    </a:ext>
                  </a:extLst>
                </a:gridCol>
                <a:gridCol w="658368">
                  <a:extLst>
                    <a:ext uri="{9D8B030D-6E8A-4147-A177-3AD203B41FA5}">
                      <a16:colId xmlns:a16="http://schemas.microsoft.com/office/drawing/2014/main" val="3022445860"/>
                    </a:ext>
                  </a:extLst>
                </a:gridCol>
                <a:gridCol w="658368">
                  <a:extLst>
                    <a:ext uri="{9D8B030D-6E8A-4147-A177-3AD203B41FA5}">
                      <a16:colId xmlns:a16="http://schemas.microsoft.com/office/drawing/2014/main" val="499753220"/>
                    </a:ext>
                  </a:extLst>
                </a:gridCol>
                <a:gridCol w="658368">
                  <a:extLst>
                    <a:ext uri="{9D8B030D-6E8A-4147-A177-3AD203B41FA5}">
                      <a16:colId xmlns:a16="http://schemas.microsoft.com/office/drawing/2014/main" val="780934696"/>
                    </a:ext>
                  </a:extLst>
                </a:gridCol>
                <a:gridCol w="699516">
                  <a:extLst>
                    <a:ext uri="{9D8B030D-6E8A-4147-A177-3AD203B41FA5}">
                      <a16:colId xmlns:a16="http://schemas.microsoft.com/office/drawing/2014/main" val="3257541522"/>
                    </a:ext>
                  </a:extLst>
                </a:gridCol>
                <a:gridCol w="699516">
                  <a:extLst>
                    <a:ext uri="{9D8B030D-6E8A-4147-A177-3AD203B41FA5}">
                      <a16:colId xmlns:a16="http://schemas.microsoft.com/office/drawing/2014/main" val="2163462337"/>
                    </a:ext>
                  </a:extLst>
                </a:gridCol>
                <a:gridCol w="699516">
                  <a:extLst>
                    <a:ext uri="{9D8B030D-6E8A-4147-A177-3AD203B41FA5}">
                      <a16:colId xmlns:a16="http://schemas.microsoft.com/office/drawing/2014/main" val="3755593338"/>
                    </a:ext>
                  </a:extLst>
                </a:gridCol>
                <a:gridCol w="658368">
                  <a:extLst>
                    <a:ext uri="{9D8B030D-6E8A-4147-A177-3AD203B41FA5}">
                      <a16:colId xmlns:a16="http://schemas.microsoft.com/office/drawing/2014/main" val="40040464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33092446"/>
                  </a:ext>
                </a:extLst>
              </a:tr>
              <a:tr h="370840">
                <a:tc>
                  <a:txBody>
                    <a:bodyPr/>
                    <a:lstStyle/>
                    <a:p>
                      <a:r>
                        <a:rPr lang="en-US" sz="1000"/>
                        <a:t>firstinshi</a:t>
                      </a:r>
                    </a:p>
                  </a:txBody>
                  <a:tcPr/>
                </a:tc>
                <a:tc>
                  <a:txBody>
                    <a:bodyPr/>
                    <a:lstStyle/>
                    <a:p>
                      <a:r>
                        <a:rPr lang="en-US" sz="1000"/>
                        <a:t>2376</a:t>
                      </a:r>
                    </a:p>
                  </a:txBody>
                  <a:tcPr/>
                </a:tc>
                <a:tc>
                  <a:txBody>
                    <a:bodyPr/>
                    <a:lstStyle/>
                    <a:p>
                      <a:r>
                        <a:rPr lang="en-US" sz="1000"/>
                        <a:t>-2</a:t>
                      </a:r>
                    </a:p>
                  </a:txBody>
                  <a:tcPr/>
                </a:tc>
                <a:tc>
                  <a:txBody>
                    <a:bodyPr/>
                    <a:lstStyle/>
                    <a:p>
                      <a:r>
                        <a:rPr lang="en-US" sz="1000"/>
                        <a:t>20</a:t>
                      </a:r>
                    </a:p>
                  </a:txBody>
                  <a:tcPr/>
                </a:tc>
                <a:tc>
                  <a:txBody>
                    <a:bodyPr/>
                    <a:lstStyle/>
                    <a:p>
                      <a:r>
                        <a:rPr lang="en-US" sz="1000"/>
                        <a:t>2</a:t>
                      </a:r>
                    </a:p>
                  </a:txBody>
                  <a:tcPr/>
                </a:tc>
                <a:tc>
                  <a:txBody>
                    <a:bodyPr/>
                    <a:lstStyle/>
                    <a:p>
                      <a:r>
                        <a:rPr lang="en-US" sz="1000"/>
                        <a:t>0</a:t>
                      </a:r>
                    </a:p>
                  </a:txBody>
                  <a:tcPr/>
                </a:tc>
                <a:tc>
                  <a:txBody>
                    <a:bodyPr/>
                    <a:lstStyle/>
                    <a:p>
                      <a:r>
                        <a:rPr lang="en-US" sz="1000"/>
                        <a:t>22</a:t>
                      </a:r>
                    </a:p>
                  </a:txBody>
                  <a:tcPr/>
                </a:tc>
                <a:tc>
                  <a:txBody>
                    <a:bodyPr/>
                    <a:lstStyle/>
                    <a:p>
                      <a:r>
                        <a:rPr lang="en-US" sz="1000"/>
                        <a:t>639</a:t>
                      </a:r>
                    </a:p>
                  </a:txBody>
                  <a:tcPr/>
                </a:tc>
                <a:tc>
                  <a:txBody>
                    <a:bodyPr/>
                    <a:lstStyle/>
                    <a:p>
                      <a:r>
                        <a:rPr lang="en-US" sz="1000"/>
                        <a:t>5</a:t>
                      </a:r>
                    </a:p>
                  </a:txBody>
                  <a:tcPr/>
                </a:tc>
                <a:tc>
                  <a:txBody>
                    <a:bodyPr/>
                    <a:lstStyle/>
                    <a:p>
                      <a:r>
                        <a:rPr lang="en-US" sz="1000"/>
                        <a:t>1.2315 %</a:t>
                      </a:r>
                    </a:p>
                  </a:txBody>
                  <a:tcPr/>
                </a:tc>
                <a:extLst>
                  <a:ext uri="{0D108BD9-81ED-4DB2-BD59-A6C34878D82A}">
                    <a16:rowId xmlns:a16="http://schemas.microsoft.com/office/drawing/2014/main" val="235753823"/>
                  </a:ext>
                </a:extLst>
              </a:tr>
            </a:tbl>
          </a:graphicData>
        </a:graphic>
      </p:graphicFrame>
      <p:sp>
        <p:nvSpPr>
          <p:cNvPr id="4" name="Text Placeholder 3">
            <a:extLst>
              <a:ext uri="{FF2B5EF4-FFF2-40B4-BE49-F238E27FC236}">
                <a16:creationId xmlns:a16="http://schemas.microsoft.com/office/drawing/2014/main" id="{8B574AB6-893F-47BF-94E4-1354C75A9CA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77767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8033C-D586-4F88-A3C8-F7BBC07A33B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ABB1E1E1-3B8C-49AB-A187-1997E09F0020}"/>
              </a:ext>
            </a:extLst>
          </p:cNvPr>
          <p:cNvGraphicFramePr>
            <a:graphicFrameLocks noGrp="1"/>
          </p:cNvGraphicFramePr>
          <p:nvPr>
            <p:ph type="chart" sz="quarter" idx="13"/>
            <p:extLst>
              <p:ext uri="{D42A27DB-BD31-4B8C-83A1-F6EECF244321}">
                <p14:modId xmlns:p14="http://schemas.microsoft.com/office/powerpoint/2010/main" val="2358953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013159-2871-41DE-8298-80A6B2607E4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9460D88-860B-480D-8229-5CE02DD10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3632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B26E0-3930-4484-95CB-90CD257D1C0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3207467-C70D-41F3-BDD1-424415D2DF11}"/>
              </a:ext>
            </a:extLst>
          </p:cNvPr>
          <p:cNvGraphicFramePr>
            <a:graphicFrameLocks noGrp="1"/>
          </p:cNvGraphicFramePr>
          <p:nvPr>
            <p:ph type="chart" sz="quarter" idx="13"/>
            <p:extLst>
              <p:ext uri="{D42A27DB-BD31-4B8C-83A1-F6EECF244321}">
                <p14:modId xmlns:p14="http://schemas.microsoft.com/office/powerpoint/2010/main" val="2647333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EE381-7852-4C22-AD7D-B5EAE78AECE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C0D951D-70B7-4512-A4FF-650660C52F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5065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7E595-27CE-4814-AC5F-5E7DD12B47EF}"/>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938B2F19-D6D9-4B34-952D-0B0BBC7B0DE0}"/>
              </a:ext>
            </a:extLst>
          </p:cNvPr>
          <p:cNvGraphicFramePr>
            <a:graphicFrameLocks noGrp="1"/>
          </p:cNvGraphicFramePr>
          <p:nvPr>
            <p:ph type="tbl" sz="quarter" idx="13"/>
            <p:extLst>
              <p:ext uri="{D42A27DB-BD31-4B8C-83A1-F6EECF244321}">
                <p14:modId xmlns:p14="http://schemas.microsoft.com/office/powerpoint/2010/main" val="175207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42471145"/>
                    </a:ext>
                  </a:extLst>
                </a:gridCol>
                <a:gridCol w="987552">
                  <a:extLst>
                    <a:ext uri="{9D8B030D-6E8A-4147-A177-3AD203B41FA5}">
                      <a16:colId xmlns:a16="http://schemas.microsoft.com/office/drawing/2014/main" val="3126610829"/>
                    </a:ext>
                  </a:extLst>
                </a:gridCol>
                <a:gridCol w="987552">
                  <a:extLst>
                    <a:ext uri="{9D8B030D-6E8A-4147-A177-3AD203B41FA5}">
                      <a16:colId xmlns:a16="http://schemas.microsoft.com/office/drawing/2014/main" val="3085028787"/>
                    </a:ext>
                  </a:extLst>
                </a:gridCol>
                <a:gridCol w="987552">
                  <a:extLst>
                    <a:ext uri="{9D8B030D-6E8A-4147-A177-3AD203B41FA5}">
                      <a16:colId xmlns:a16="http://schemas.microsoft.com/office/drawing/2014/main" val="4020625607"/>
                    </a:ext>
                  </a:extLst>
                </a:gridCol>
                <a:gridCol w="987552">
                  <a:extLst>
                    <a:ext uri="{9D8B030D-6E8A-4147-A177-3AD203B41FA5}">
                      <a16:colId xmlns:a16="http://schemas.microsoft.com/office/drawing/2014/main" val="281006913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64520962"/>
                  </a:ext>
                </a:extLst>
              </a:tr>
              <a:tr h="370840">
                <a:tc>
                  <a:txBody>
                    <a:bodyPr/>
                    <a:lstStyle/>
                    <a:p>
                      <a:r>
                        <a:rPr lang="en-US" sz="1000" b="1"/>
                        <a:t>firstinshi - 2018-11-01 00:12:50 </a:t>
                      </a:r>
                      <a:r>
                        <a:rPr lang="en-US" sz="1000"/>
                        <a:t>
 #teamficoh Halloween Costume Contest highlights
#halloweencostume #halloween #spicegirls #dominos</a:t>
                      </a:r>
                    </a:p>
                  </a:txBody>
                  <a:tcPr/>
                </a:tc>
                <a:tc>
                  <a:txBody>
                    <a:bodyPr/>
                    <a:lstStyle/>
                    <a:p>
                      <a:r>
                        <a:rPr lang="en-US" sz="1000"/>
                        <a:t>40</a:t>
                      </a:r>
                    </a:p>
                  </a:txBody>
                  <a:tcPr/>
                </a:tc>
                <a:tc>
                  <a:txBody>
                    <a:bodyPr/>
                    <a:lstStyle/>
                    <a:p>
                      <a:r>
                        <a:rPr lang="en-US" sz="1000"/>
                        <a:t>0</a:t>
                      </a:r>
                    </a:p>
                  </a:txBody>
                  <a:tcPr/>
                </a:tc>
                <a:tc>
                  <a:txBody>
                    <a:bodyPr/>
                    <a:lstStyle/>
                    <a:p>
                      <a:r>
                        <a:rPr lang="en-US" sz="1000"/>
                        <a:t>1.6821 %</a:t>
                      </a:r>
                    </a:p>
                  </a:txBody>
                  <a:tcPr/>
                </a:tc>
                <a:tc>
                  <a:txBody>
                    <a:bodyPr/>
                    <a:lstStyle/>
                    <a:p>
                      <a:r>
                        <a:rPr lang="en-US" sz="1000"/>
                        <a:t>Image</a:t>
                      </a:r>
                    </a:p>
                  </a:txBody>
                  <a:tcPr/>
                </a:tc>
                <a:extLst>
                  <a:ext uri="{0D108BD9-81ED-4DB2-BD59-A6C34878D82A}">
                    <a16:rowId xmlns:a16="http://schemas.microsoft.com/office/drawing/2014/main" val="3917862353"/>
                  </a:ext>
                </a:extLst>
              </a:tr>
              <a:tr h="370840">
                <a:tc>
                  <a:txBody>
                    <a:bodyPr/>
                    <a:lstStyle/>
                    <a:p>
                      <a:r>
                        <a:rPr lang="en-US" sz="1000" b="1"/>
                        <a:t>firstinshi - 2018-11-01 00:14:10 </a:t>
                      </a:r>
                      <a:r>
                        <a:rPr lang="en-US" sz="1000"/>
                        <a:t>
 #teamficoh Halloween Costume Contest highlights
#halloween #halloweencostume #halloweenmakeup #thering #samaramorgan</a:t>
                      </a:r>
                    </a:p>
                  </a:txBody>
                  <a:tcPr/>
                </a:tc>
                <a:tc>
                  <a:txBody>
                    <a:bodyPr/>
                    <a:lstStyle/>
                    <a:p>
                      <a:r>
                        <a:rPr lang="en-US" sz="1000"/>
                        <a:t>38</a:t>
                      </a:r>
                    </a:p>
                  </a:txBody>
                  <a:tcPr/>
                </a:tc>
                <a:tc>
                  <a:txBody>
                    <a:bodyPr/>
                    <a:lstStyle/>
                    <a:p>
                      <a:r>
                        <a:rPr lang="en-US" sz="1000"/>
                        <a:t>0</a:t>
                      </a:r>
                    </a:p>
                  </a:txBody>
                  <a:tcPr/>
                </a:tc>
                <a:tc>
                  <a:txBody>
                    <a:bodyPr/>
                    <a:lstStyle/>
                    <a:p>
                      <a:r>
                        <a:rPr lang="en-US" sz="1000"/>
                        <a:t>1.5980 %</a:t>
                      </a:r>
                    </a:p>
                  </a:txBody>
                  <a:tcPr/>
                </a:tc>
                <a:tc>
                  <a:txBody>
                    <a:bodyPr/>
                    <a:lstStyle/>
                    <a:p>
                      <a:r>
                        <a:rPr lang="en-US" sz="1000"/>
                        <a:t>Image</a:t>
                      </a:r>
                    </a:p>
                  </a:txBody>
                  <a:tcPr/>
                </a:tc>
                <a:extLst>
                  <a:ext uri="{0D108BD9-81ED-4DB2-BD59-A6C34878D82A}">
                    <a16:rowId xmlns:a16="http://schemas.microsoft.com/office/drawing/2014/main" val="2985550539"/>
                  </a:ext>
                </a:extLst>
              </a:tr>
              <a:tr h="370840">
                <a:tc>
                  <a:txBody>
                    <a:bodyPr/>
                    <a:lstStyle/>
                    <a:p>
                      <a:r>
                        <a:rPr lang="en-US" sz="1000" b="1"/>
                        <a:t>firstinshi - 2018-11-19 21:55:08 </a:t>
                      </a:r>
                      <a:r>
                        <a:rPr lang="en-US" sz="1000"/>
                        <a:t>
 On Friday, our Leadership Team divided up into teams and competed to see who could raise the most money for alohaunitedway selling hand-made sandwiches to our employees. The final, combined tally? ,384! Nice job, Leadership team! #alohaunitedway #fundraising #hawaii #honolulu #community</a:t>
                      </a:r>
                    </a:p>
                  </a:txBody>
                  <a:tcPr/>
                </a:tc>
                <a:tc>
                  <a:txBody>
                    <a:bodyPr/>
                    <a:lstStyle/>
                    <a:p>
                      <a:r>
                        <a:rPr lang="en-US" sz="1000"/>
                        <a:t>37</a:t>
                      </a:r>
                    </a:p>
                  </a:txBody>
                  <a:tcPr/>
                </a:tc>
                <a:tc>
                  <a:txBody>
                    <a:bodyPr/>
                    <a:lstStyle/>
                    <a:p>
                      <a:r>
                        <a:rPr lang="en-US" sz="1000"/>
                        <a:t>0</a:t>
                      </a:r>
                    </a:p>
                  </a:txBody>
                  <a:tcPr/>
                </a:tc>
                <a:tc>
                  <a:txBody>
                    <a:bodyPr/>
                    <a:lstStyle/>
                    <a:p>
                      <a:r>
                        <a:rPr lang="en-US" sz="1000"/>
                        <a:t>1.5618 %</a:t>
                      </a:r>
                    </a:p>
                  </a:txBody>
                  <a:tcPr/>
                </a:tc>
                <a:tc>
                  <a:txBody>
                    <a:bodyPr/>
                    <a:lstStyle/>
                    <a:p>
                      <a:r>
                        <a:rPr lang="en-US" sz="1000"/>
                        <a:t>Image</a:t>
                      </a:r>
                    </a:p>
                  </a:txBody>
                  <a:tcPr/>
                </a:tc>
                <a:extLst>
                  <a:ext uri="{0D108BD9-81ED-4DB2-BD59-A6C34878D82A}">
                    <a16:rowId xmlns:a16="http://schemas.microsoft.com/office/drawing/2014/main" val="3443902588"/>
                  </a:ext>
                </a:extLst>
              </a:tr>
              <a:tr h="370840">
                <a:tc>
                  <a:txBody>
                    <a:bodyPr/>
                    <a:lstStyle/>
                    <a:p>
                      <a:r>
                        <a:rPr lang="en-US" sz="1000" b="1"/>
                        <a:t>firstinshi - 2018-11-16 20:54:30 </a:t>
                      </a:r>
                      <a:r>
                        <a:rPr lang="en-US" sz="1000"/>
                        <a:t>
 Wishing everyone a happy #AlohaFriday with this #FlashbackFriday photo showing First Insurance associates at work in the 1940s. At the time this photo was taken, First Insurance would have been nearly 35 years old. #theolddays #honolulu #fbf #teamficoh #throwback #insurance #1940s</a:t>
                      </a:r>
                    </a:p>
                  </a:txBody>
                  <a:tcPr/>
                </a:tc>
                <a:tc>
                  <a:txBody>
                    <a:bodyPr/>
                    <a:lstStyle/>
                    <a:p>
                      <a:r>
                        <a:rPr lang="en-US" sz="1000"/>
                        <a:t>35</a:t>
                      </a:r>
                    </a:p>
                  </a:txBody>
                  <a:tcPr/>
                </a:tc>
                <a:tc>
                  <a:txBody>
                    <a:bodyPr/>
                    <a:lstStyle/>
                    <a:p>
                      <a:r>
                        <a:rPr lang="en-US" sz="1000"/>
                        <a:t>0</a:t>
                      </a:r>
                    </a:p>
                  </a:txBody>
                  <a:tcPr/>
                </a:tc>
                <a:tc>
                  <a:txBody>
                    <a:bodyPr/>
                    <a:lstStyle/>
                    <a:p>
                      <a:r>
                        <a:rPr lang="en-US" sz="1000"/>
                        <a:t>1.4774 %</a:t>
                      </a:r>
                    </a:p>
                  </a:txBody>
                  <a:tcPr/>
                </a:tc>
                <a:tc>
                  <a:txBody>
                    <a:bodyPr/>
                    <a:lstStyle/>
                    <a:p>
                      <a:r>
                        <a:rPr lang="en-US" sz="1000"/>
                        <a:t>Image</a:t>
                      </a:r>
                    </a:p>
                  </a:txBody>
                  <a:tcPr/>
                </a:tc>
                <a:extLst>
                  <a:ext uri="{0D108BD9-81ED-4DB2-BD59-A6C34878D82A}">
                    <a16:rowId xmlns:a16="http://schemas.microsoft.com/office/drawing/2014/main" val="316295384"/>
                  </a:ext>
                </a:extLst>
              </a:tr>
              <a:tr h="370840">
                <a:tc>
                  <a:txBody>
                    <a:bodyPr/>
                    <a:lstStyle/>
                    <a:p>
                      <a:r>
                        <a:rPr lang="en-US" sz="1000" b="1"/>
                        <a:t>firstinshi - 2018-11-13 21:04:10 </a:t>
                      </a:r>
                      <a:r>
                        <a:rPr lang="en-US" sz="1000"/>
                        <a:t>
 The Emerging Leaders Program is one of several development opportunities available to FICOH employees. Congratulations to this year's team on their successful final presentation in NYC! (With some free time to explore the Big Apple.) #NYC #leadership #professionaldevelopment #emergingleaders #leadershipdevelopment #teamficoh</a:t>
                      </a:r>
                    </a:p>
                  </a:txBody>
                  <a:tcPr/>
                </a:tc>
                <a:tc>
                  <a:txBody>
                    <a:bodyPr/>
                    <a:lstStyle/>
                    <a:p>
                      <a:r>
                        <a:rPr lang="en-US" sz="1000"/>
                        <a:t>33</a:t>
                      </a:r>
                    </a:p>
                  </a:txBody>
                  <a:tcPr/>
                </a:tc>
                <a:tc>
                  <a:txBody>
                    <a:bodyPr/>
                    <a:lstStyle/>
                    <a:p>
                      <a:r>
                        <a:rPr lang="en-US" sz="1000"/>
                        <a:t>1</a:t>
                      </a:r>
                    </a:p>
                  </a:txBody>
                  <a:tcPr/>
                </a:tc>
                <a:tc>
                  <a:txBody>
                    <a:bodyPr/>
                    <a:lstStyle/>
                    <a:p>
                      <a:r>
                        <a:rPr lang="en-US" sz="1000"/>
                        <a:t>1.4334 %</a:t>
                      </a:r>
                    </a:p>
                  </a:txBody>
                  <a:tcPr/>
                </a:tc>
                <a:tc>
                  <a:txBody>
                    <a:bodyPr/>
                    <a:lstStyle/>
                    <a:p>
                      <a:r>
                        <a:rPr lang="en-US" sz="1000"/>
                        <a:t>Image</a:t>
                      </a:r>
                    </a:p>
                  </a:txBody>
                  <a:tcPr/>
                </a:tc>
                <a:extLst>
                  <a:ext uri="{0D108BD9-81ED-4DB2-BD59-A6C34878D82A}">
                    <a16:rowId xmlns:a16="http://schemas.microsoft.com/office/drawing/2014/main" val="4273340089"/>
                  </a:ext>
                </a:extLst>
              </a:tr>
            </a:tbl>
          </a:graphicData>
        </a:graphic>
      </p:graphicFrame>
      <p:sp>
        <p:nvSpPr>
          <p:cNvPr id="4" name="Text Placeholder 3">
            <a:extLst>
              <a:ext uri="{FF2B5EF4-FFF2-40B4-BE49-F238E27FC236}">
                <a16:creationId xmlns:a16="http://schemas.microsoft.com/office/drawing/2014/main" id="{63E48F08-9C88-4BE9-8710-6B261A4B1F1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2574948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571</Words>
  <Application>Microsoft Office PowerPoint</Application>
  <PresentationFormat>On-screen Show (4:3)</PresentationFormat>
  <Paragraphs>240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2018-12-17T08:54:43Z</dcterms:created>
  <dcterms:modified xsi:type="dcterms:W3CDTF">2018-12-17T08:55:46Z</dcterms:modified>
</cp:coreProperties>
</file>