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98ED-4B95-AB43-2972C44A756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2376</c:v>
                </c:pt>
              </c:numCache>
            </c:numRef>
          </c:val>
          <c:extLst>
            <c:ext xmlns:c16="http://schemas.microsoft.com/office/drawing/2014/chart" uri="{C3380CC4-5D6E-409C-BE32-E72D297353CC}">
              <c16:uniqueId val="{00000001-98ED-4B95-AB43-2972C44A756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1097</c:v>
                </c:pt>
              </c:numCache>
            </c:numRef>
          </c:val>
          <c:extLst>
            <c:ext xmlns:c16="http://schemas.microsoft.com/office/drawing/2014/chart" uri="{C3380CC4-5D6E-409C-BE32-E72D297353CC}">
              <c16:uniqueId val="{00000002-98ED-4B95-AB43-2972C44A756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98ED-4B95-AB43-2972C44A7565}"/>
            </c:ext>
          </c:extLst>
        </c:ser>
        <c:dLbls>
          <c:showLegendKey val="0"/>
          <c:showVal val="0"/>
          <c:showCatName val="0"/>
          <c:showSerName val="0"/>
          <c:showPercent val="0"/>
          <c:showBubbleSize val="0"/>
        </c:dLbls>
        <c:gapWidth val="219"/>
        <c:overlap val="-27"/>
        <c:axId val="327788936"/>
        <c:axId val="327787952"/>
      </c:barChart>
      <c:dateAx>
        <c:axId val="32778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7952"/>
        <c:crosses val="autoZero"/>
        <c:auto val="1"/>
        <c:lblOffset val="100"/>
        <c:baseTimeUnit val="days"/>
      </c:dateAx>
      <c:valAx>
        <c:axId val="32778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2</c:v>
                </c:pt>
              </c:numCache>
            </c:numRef>
          </c:val>
          <c:extLst>
            <c:ext xmlns:c16="http://schemas.microsoft.com/office/drawing/2014/chart" uri="{C3380CC4-5D6E-409C-BE32-E72D297353CC}">
              <c16:uniqueId val="{00000000-65F1-4EF3-95E0-DABE1453F956}"/>
            </c:ext>
          </c:extLst>
        </c:ser>
        <c:dLbls>
          <c:showLegendKey val="0"/>
          <c:showVal val="0"/>
          <c:showCatName val="0"/>
          <c:showSerName val="0"/>
          <c:showPercent val="0"/>
          <c:showBubbleSize val="0"/>
        </c:dLbls>
        <c:gapWidth val="219"/>
        <c:overlap val="-27"/>
        <c:axId val="327778112"/>
        <c:axId val="327778440"/>
      </c:barChart>
      <c:dateAx>
        <c:axId val="32777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8440"/>
        <c:crosses val="autoZero"/>
        <c:auto val="1"/>
        <c:lblOffset val="100"/>
        <c:baseTimeUnit val="months"/>
      </c:dateAx>
      <c:valAx>
        <c:axId val="32777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25</c:v>
                </c:pt>
              </c:numCache>
            </c:numRef>
          </c:val>
          <c:extLst>
            <c:ext xmlns:c16="http://schemas.microsoft.com/office/drawing/2014/chart" uri="{C3380CC4-5D6E-409C-BE32-E72D297353CC}">
              <c16:uniqueId val="{00000000-53FC-4202-83F1-2B088B32F668}"/>
            </c:ext>
          </c:extLst>
        </c:ser>
        <c:dLbls>
          <c:showLegendKey val="0"/>
          <c:showVal val="0"/>
          <c:showCatName val="0"/>
          <c:showSerName val="0"/>
          <c:showPercent val="0"/>
          <c:showBubbleSize val="0"/>
        </c:dLbls>
        <c:gapWidth val="219"/>
        <c:overlap val="-27"/>
        <c:axId val="317716432"/>
        <c:axId val="317714464"/>
      </c:barChart>
      <c:dateAx>
        <c:axId val="31771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14464"/>
        <c:crosses val="autoZero"/>
        <c:auto val="1"/>
        <c:lblOffset val="100"/>
        <c:baseTimeUnit val="months"/>
      </c:dateAx>
      <c:valAx>
        <c:axId val="31771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9370</c:v>
                </c:pt>
              </c:numCache>
            </c:numRef>
          </c:val>
          <c:extLst>
            <c:ext xmlns:c16="http://schemas.microsoft.com/office/drawing/2014/chart" uri="{C3380CC4-5D6E-409C-BE32-E72D297353CC}">
              <c16:uniqueId val="{00000000-5623-4E23-B229-016D7BF749BD}"/>
            </c:ext>
          </c:extLst>
        </c:ser>
        <c:dLbls>
          <c:showLegendKey val="0"/>
          <c:showVal val="0"/>
          <c:showCatName val="0"/>
          <c:showSerName val="0"/>
          <c:showPercent val="0"/>
          <c:showBubbleSize val="0"/>
        </c:dLbls>
        <c:gapWidth val="219"/>
        <c:overlap val="-27"/>
        <c:axId val="320720256"/>
        <c:axId val="320727472"/>
      </c:barChart>
      <c:dateAx>
        <c:axId val="32072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27472"/>
        <c:crosses val="autoZero"/>
        <c:auto val="1"/>
        <c:lblOffset val="100"/>
        <c:baseTimeUnit val="months"/>
      </c:dateAx>
      <c:valAx>
        <c:axId val="32072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2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C650-4C3F-A032-7682C1C2ED26}"/>
            </c:ext>
          </c:extLst>
        </c:ser>
        <c:dLbls>
          <c:showLegendKey val="0"/>
          <c:showVal val="0"/>
          <c:showCatName val="0"/>
          <c:showSerName val="0"/>
          <c:showPercent val="0"/>
          <c:showBubbleSize val="0"/>
        </c:dLbls>
        <c:gapWidth val="219"/>
        <c:overlap val="-27"/>
        <c:axId val="325298400"/>
        <c:axId val="325299384"/>
      </c:barChart>
      <c:dateAx>
        <c:axId val="32529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9384"/>
        <c:crosses val="autoZero"/>
        <c:auto val="1"/>
        <c:lblOffset val="100"/>
        <c:baseTimeUnit val="months"/>
      </c:dateAx>
      <c:valAx>
        <c:axId val="32529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FE12-4633-B7AD-4A6E0F032AF5}"/>
            </c:ext>
          </c:extLst>
        </c:ser>
        <c:dLbls>
          <c:showLegendKey val="0"/>
          <c:showVal val="0"/>
          <c:showCatName val="0"/>
          <c:showSerName val="0"/>
          <c:showPercent val="0"/>
          <c:showBubbleSize val="0"/>
        </c:dLbls>
        <c:gapWidth val="219"/>
        <c:overlap val="-27"/>
        <c:axId val="325421024"/>
        <c:axId val="325417416"/>
      </c:barChart>
      <c:dateAx>
        <c:axId val="32542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17416"/>
        <c:crosses val="autoZero"/>
        <c:auto val="1"/>
        <c:lblOffset val="100"/>
        <c:baseTimeUnit val="months"/>
      </c:dateAx>
      <c:valAx>
        <c:axId val="32541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42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16</c:v>
                </c:pt>
              </c:numCache>
            </c:numRef>
          </c:val>
          <c:extLst>
            <c:ext xmlns:c16="http://schemas.microsoft.com/office/drawing/2014/chart" uri="{C3380CC4-5D6E-409C-BE32-E72D297353CC}">
              <c16:uniqueId val="{00000000-C966-4FBF-9815-25F5211486E2}"/>
            </c:ext>
          </c:extLst>
        </c:ser>
        <c:dLbls>
          <c:showLegendKey val="0"/>
          <c:showVal val="0"/>
          <c:showCatName val="0"/>
          <c:showSerName val="0"/>
          <c:showPercent val="0"/>
          <c:showBubbleSize val="0"/>
        </c:dLbls>
        <c:gapWidth val="219"/>
        <c:overlap val="-27"/>
        <c:axId val="317715448"/>
        <c:axId val="317717088"/>
      </c:barChart>
      <c:dateAx>
        <c:axId val="31771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17088"/>
        <c:crosses val="autoZero"/>
        <c:auto val="1"/>
        <c:lblOffset val="100"/>
        <c:baseTimeUnit val="months"/>
      </c:dateAx>
      <c:valAx>
        <c:axId val="31771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1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38</c:v>
                </c:pt>
                <c:pt idx="10">
                  <c:v>44</c:v>
                </c:pt>
                <c:pt idx="11">
                  <c:v>38</c:v>
                </c:pt>
              </c:numCache>
            </c:numRef>
          </c:val>
          <c:extLst>
            <c:ext xmlns:c16="http://schemas.microsoft.com/office/drawing/2014/chart" uri="{C3380CC4-5D6E-409C-BE32-E72D297353CC}">
              <c16:uniqueId val="{00000000-656B-4390-9A4B-2EFB5375A200}"/>
            </c:ext>
          </c:extLst>
        </c:ser>
        <c:dLbls>
          <c:showLegendKey val="0"/>
          <c:showVal val="0"/>
          <c:showCatName val="0"/>
          <c:showSerName val="0"/>
          <c:showPercent val="0"/>
          <c:showBubbleSize val="0"/>
        </c:dLbls>
        <c:gapWidth val="219"/>
        <c:overlap val="-27"/>
        <c:axId val="327785000"/>
        <c:axId val="327786312"/>
      </c:barChart>
      <c:dateAx>
        <c:axId val="32778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6312"/>
        <c:crosses val="autoZero"/>
        <c:auto val="1"/>
        <c:lblOffset val="100"/>
        <c:baseTimeUnit val="months"/>
      </c:dateAx>
      <c:valAx>
        <c:axId val="32778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0FCE-43E5-AC8B-CA382A45B72D}"/>
            </c:ext>
          </c:extLst>
        </c:ser>
        <c:dLbls>
          <c:showLegendKey val="0"/>
          <c:showVal val="0"/>
          <c:showCatName val="0"/>
          <c:showSerName val="0"/>
          <c:showPercent val="0"/>
          <c:showBubbleSize val="0"/>
        </c:dLbls>
        <c:gapWidth val="219"/>
        <c:overlap val="-27"/>
        <c:axId val="314030056"/>
        <c:axId val="177750192"/>
      </c:barChart>
      <c:dateAx>
        <c:axId val="31403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750192"/>
        <c:crosses val="autoZero"/>
        <c:auto val="1"/>
        <c:lblOffset val="100"/>
        <c:baseTimeUnit val="months"/>
      </c:dateAx>
      <c:valAx>
        <c:axId val="17775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3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28</c:v>
                </c:pt>
              </c:numCache>
            </c:numRef>
          </c:val>
          <c:extLst>
            <c:ext xmlns:c16="http://schemas.microsoft.com/office/drawing/2014/chart" uri="{C3380CC4-5D6E-409C-BE32-E72D297353CC}">
              <c16:uniqueId val="{00000000-6B0B-433D-909B-ED8ACA7F4402}"/>
            </c:ext>
          </c:extLst>
        </c:ser>
        <c:dLbls>
          <c:showLegendKey val="0"/>
          <c:showVal val="0"/>
          <c:showCatName val="0"/>
          <c:showSerName val="0"/>
          <c:showPercent val="0"/>
          <c:showBubbleSize val="0"/>
        </c:dLbls>
        <c:gapWidth val="219"/>
        <c:overlap val="-27"/>
        <c:axId val="317722008"/>
        <c:axId val="317716760"/>
      </c:barChart>
      <c:dateAx>
        <c:axId val="31772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16760"/>
        <c:crosses val="autoZero"/>
        <c:auto val="1"/>
        <c:lblOffset val="100"/>
        <c:baseTimeUnit val="months"/>
      </c:dateAx>
      <c:valAx>
        <c:axId val="31771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2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C99F-4419-4D71-868C-EF504FBD865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683BA925-8DA7-417B-8CB2-8454E5DD927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57139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D582-12B5-4990-810B-2D5530CDDCE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9D98FF3-53F0-41E6-A390-CBFB9F90E0EC}"/>
              </a:ext>
            </a:extLst>
          </p:cNvPr>
          <p:cNvGraphicFramePr>
            <a:graphicFrameLocks noGrp="1"/>
          </p:cNvGraphicFramePr>
          <p:nvPr>
            <p:ph type="chart" sz="quarter" idx="13"/>
            <p:extLst>
              <p:ext uri="{D42A27DB-BD31-4B8C-83A1-F6EECF244321}">
                <p14:modId xmlns:p14="http://schemas.microsoft.com/office/powerpoint/2010/main" val="4044455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7830AB-0ED5-4D8D-BC38-6B6B5689E64F}"/>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B41A0A3D-EB72-492E-A8A4-8CF3417955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8477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798B4-BCD3-44A9-8505-B5564251D33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C99CF66-CB47-4287-AD4E-19CADDCEE09D}"/>
              </a:ext>
            </a:extLst>
          </p:cNvPr>
          <p:cNvGraphicFramePr>
            <a:graphicFrameLocks noGrp="1"/>
          </p:cNvGraphicFramePr>
          <p:nvPr>
            <p:ph type="tbl" sz="quarter" idx="13"/>
            <p:extLst>
              <p:ext uri="{D42A27DB-BD31-4B8C-83A1-F6EECF244321}">
                <p14:modId xmlns:p14="http://schemas.microsoft.com/office/powerpoint/2010/main" val="182311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44896068"/>
                    </a:ext>
                  </a:extLst>
                </a:gridCol>
                <a:gridCol w="740664">
                  <a:extLst>
                    <a:ext uri="{9D8B030D-6E8A-4147-A177-3AD203B41FA5}">
                      <a16:colId xmlns:a16="http://schemas.microsoft.com/office/drawing/2014/main" val="490957706"/>
                    </a:ext>
                  </a:extLst>
                </a:gridCol>
                <a:gridCol w="740664">
                  <a:extLst>
                    <a:ext uri="{9D8B030D-6E8A-4147-A177-3AD203B41FA5}">
                      <a16:colId xmlns:a16="http://schemas.microsoft.com/office/drawing/2014/main" val="1234339676"/>
                    </a:ext>
                  </a:extLst>
                </a:gridCol>
                <a:gridCol w="740664">
                  <a:extLst>
                    <a:ext uri="{9D8B030D-6E8A-4147-A177-3AD203B41FA5}">
                      <a16:colId xmlns:a16="http://schemas.microsoft.com/office/drawing/2014/main" val="3731105383"/>
                    </a:ext>
                  </a:extLst>
                </a:gridCol>
                <a:gridCol w="740664">
                  <a:extLst>
                    <a:ext uri="{9D8B030D-6E8A-4147-A177-3AD203B41FA5}">
                      <a16:colId xmlns:a16="http://schemas.microsoft.com/office/drawing/2014/main" val="2965199653"/>
                    </a:ext>
                  </a:extLst>
                </a:gridCol>
                <a:gridCol w="740664">
                  <a:extLst>
                    <a:ext uri="{9D8B030D-6E8A-4147-A177-3AD203B41FA5}">
                      <a16:colId xmlns:a16="http://schemas.microsoft.com/office/drawing/2014/main" val="3421542757"/>
                    </a:ext>
                  </a:extLst>
                </a:gridCol>
                <a:gridCol w="740664">
                  <a:extLst>
                    <a:ext uri="{9D8B030D-6E8A-4147-A177-3AD203B41FA5}">
                      <a16:colId xmlns:a16="http://schemas.microsoft.com/office/drawing/2014/main" val="1983618256"/>
                    </a:ext>
                  </a:extLst>
                </a:gridCol>
                <a:gridCol w="740664">
                  <a:extLst>
                    <a:ext uri="{9D8B030D-6E8A-4147-A177-3AD203B41FA5}">
                      <a16:colId xmlns:a16="http://schemas.microsoft.com/office/drawing/2014/main" val="3010938914"/>
                    </a:ext>
                  </a:extLst>
                </a:gridCol>
                <a:gridCol w="740664">
                  <a:extLst>
                    <a:ext uri="{9D8B030D-6E8A-4147-A177-3AD203B41FA5}">
                      <a16:colId xmlns:a16="http://schemas.microsoft.com/office/drawing/2014/main" val="890381876"/>
                    </a:ext>
                  </a:extLst>
                </a:gridCol>
                <a:gridCol w="740664">
                  <a:extLst>
                    <a:ext uri="{9D8B030D-6E8A-4147-A177-3AD203B41FA5}">
                      <a16:colId xmlns:a16="http://schemas.microsoft.com/office/drawing/2014/main" val="38391914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7064795"/>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-2</a:t>
                      </a:r>
                    </a:p>
                  </a:txBody>
                  <a:tcPr/>
                </a:tc>
                <a:tc>
                  <a:txBody>
                    <a:bodyPr/>
                    <a:lstStyle/>
                    <a:p>
                      <a:r>
                        <a:rPr lang="en-US" sz="1000"/>
                        <a:t>14</a:t>
                      </a:r>
                    </a:p>
                  </a:txBody>
                  <a:tcPr/>
                </a:tc>
                <a:tc>
                  <a:txBody>
                    <a:bodyPr/>
                    <a:lstStyle/>
                    <a:p>
                      <a:r>
                        <a:rPr lang="en-US" sz="1000"/>
                        <a:t>326</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1.4723 %</a:t>
                      </a:r>
                    </a:p>
                  </a:txBody>
                  <a:tcPr/>
                </a:tc>
                <a:tc>
                  <a:txBody>
                    <a:bodyPr/>
                    <a:lstStyle/>
                    <a:p>
                      <a:r>
                        <a:rPr lang="en-US" sz="1000"/>
                        <a:t>0.0 %</a:t>
                      </a:r>
                    </a:p>
                  </a:txBody>
                  <a:tcPr/>
                </a:tc>
                <a:extLst>
                  <a:ext uri="{0D108BD9-81ED-4DB2-BD59-A6C34878D82A}">
                    <a16:rowId xmlns:a16="http://schemas.microsoft.com/office/drawing/2014/main" val="378623810"/>
                  </a:ext>
                </a:extLst>
              </a:tr>
            </a:tbl>
          </a:graphicData>
        </a:graphic>
      </p:graphicFrame>
      <p:sp>
        <p:nvSpPr>
          <p:cNvPr id="4" name="Text Placeholder 3">
            <a:extLst>
              <a:ext uri="{FF2B5EF4-FFF2-40B4-BE49-F238E27FC236}">
                <a16:creationId xmlns:a16="http://schemas.microsoft.com/office/drawing/2014/main" id="{D3B7CD68-5BBE-4AFE-A871-81BBC9D7E1E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03045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D8AB-9C92-48EB-8C59-C9990321E30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E2017FB-EE89-461C-A7BA-2826494DBDC7}"/>
              </a:ext>
            </a:extLst>
          </p:cNvPr>
          <p:cNvGraphicFramePr>
            <a:graphicFrameLocks noGrp="1"/>
          </p:cNvGraphicFramePr>
          <p:nvPr>
            <p:ph type="chart" sz="quarter" idx="13"/>
            <p:extLst>
              <p:ext uri="{D42A27DB-BD31-4B8C-83A1-F6EECF244321}">
                <p14:modId xmlns:p14="http://schemas.microsoft.com/office/powerpoint/2010/main" val="3472139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253B19-CC16-4D07-A6F3-958EF2A2B6C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9C1A117-8C12-4BA3-9F38-D2075479E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702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701B2-8D80-425E-8F5A-191725F3DF7D}"/>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A91277A-D5CF-4178-B547-FD14E1D2495B}"/>
              </a:ext>
            </a:extLst>
          </p:cNvPr>
          <p:cNvGraphicFramePr>
            <a:graphicFrameLocks noGrp="1"/>
          </p:cNvGraphicFramePr>
          <p:nvPr>
            <p:ph type="chart" sz="quarter" idx="13"/>
            <p:extLst>
              <p:ext uri="{D42A27DB-BD31-4B8C-83A1-F6EECF244321}">
                <p14:modId xmlns:p14="http://schemas.microsoft.com/office/powerpoint/2010/main" val="1197983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5F684-A235-47FD-B0F2-9B6D36FC08E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9F1FC5B-2962-4F22-9B98-C7C48DE4B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866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068B9-716D-414A-B946-E0BE4FDD1FB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06B77D6D-3A0B-40D0-B897-779ABEB332D6}"/>
              </a:ext>
            </a:extLst>
          </p:cNvPr>
          <p:cNvGraphicFramePr>
            <a:graphicFrameLocks noGrp="1"/>
          </p:cNvGraphicFramePr>
          <p:nvPr>
            <p:ph type="chart" sz="quarter" idx="13"/>
            <p:extLst>
              <p:ext uri="{D42A27DB-BD31-4B8C-83A1-F6EECF244321}">
                <p14:modId xmlns:p14="http://schemas.microsoft.com/office/powerpoint/2010/main" val="136319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B83A9-E8E5-4D04-90BF-14AD08A3EE9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6A6FA48-BA28-4530-8153-76CEE551E2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360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F1BCA-EB7E-4CA4-B5CC-6376EA9B5C7D}"/>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8E0813F6-A490-4E77-AE8A-BF21EB08AD8D}"/>
              </a:ext>
            </a:extLst>
          </p:cNvPr>
          <p:cNvGraphicFramePr>
            <a:graphicFrameLocks noGrp="1"/>
          </p:cNvGraphicFramePr>
          <p:nvPr>
            <p:ph type="tbl" sz="quarter" idx="13"/>
            <p:extLst>
              <p:ext uri="{D42A27DB-BD31-4B8C-83A1-F6EECF244321}">
                <p14:modId xmlns:p14="http://schemas.microsoft.com/office/powerpoint/2010/main" val="164012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7675951"/>
                    </a:ext>
                  </a:extLst>
                </a:gridCol>
                <a:gridCol w="658368">
                  <a:extLst>
                    <a:ext uri="{9D8B030D-6E8A-4147-A177-3AD203B41FA5}">
                      <a16:colId xmlns:a16="http://schemas.microsoft.com/office/drawing/2014/main" val="1968407408"/>
                    </a:ext>
                  </a:extLst>
                </a:gridCol>
                <a:gridCol w="658368">
                  <a:extLst>
                    <a:ext uri="{9D8B030D-6E8A-4147-A177-3AD203B41FA5}">
                      <a16:colId xmlns:a16="http://schemas.microsoft.com/office/drawing/2014/main" val="2207007325"/>
                    </a:ext>
                  </a:extLst>
                </a:gridCol>
                <a:gridCol w="658368">
                  <a:extLst>
                    <a:ext uri="{9D8B030D-6E8A-4147-A177-3AD203B41FA5}">
                      <a16:colId xmlns:a16="http://schemas.microsoft.com/office/drawing/2014/main" val="711776295"/>
                    </a:ext>
                  </a:extLst>
                </a:gridCol>
                <a:gridCol w="658368">
                  <a:extLst>
                    <a:ext uri="{9D8B030D-6E8A-4147-A177-3AD203B41FA5}">
                      <a16:colId xmlns:a16="http://schemas.microsoft.com/office/drawing/2014/main" val="2127187952"/>
                    </a:ext>
                  </a:extLst>
                </a:gridCol>
                <a:gridCol w="658368">
                  <a:extLst>
                    <a:ext uri="{9D8B030D-6E8A-4147-A177-3AD203B41FA5}">
                      <a16:colId xmlns:a16="http://schemas.microsoft.com/office/drawing/2014/main" val="3056930581"/>
                    </a:ext>
                  </a:extLst>
                </a:gridCol>
                <a:gridCol w="658368">
                  <a:extLst>
                    <a:ext uri="{9D8B030D-6E8A-4147-A177-3AD203B41FA5}">
                      <a16:colId xmlns:a16="http://schemas.microsoft.com/office/drawing/2014/main" val="3694125159"/>
                    </a:ext>
                  </a:extLst>
                </a:gridCol>
                <a:gridCol w="658368">
                  <a:extLst>
                    <a:ext uri="{9D8B030D-6E8A-4147-A177-3AD203B41FA5}">
                      <a16:colId xmlns:a16="http://schemas.microsoft.com/office/drawing/2014/main" val="419120937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184858891"/>
                  </a:ext>
                </a:extLst>
              </a:tr>
              <a:tr h="370840">
                <a:tc>
                  <a:txBody>
                    <a:bodyPr/>
                    <a:lstStyle/>
                    <a:p>
                      <a:r>
                        <a:rPr lang="en-US" sz="1000" b="1"/>
                        <a:t> First Insurance Company of Hawaii, LTD - 2018-11-16 20:57:58 </a:t>
                      </a:r>
                      <a:r>
                        <a:rPr lang="en-US" sz="1000"/>
                        <a:t> 
 Wishing everyone a happy #AlohaFriday with this #FlashbackFriday photo showing First Insurance associates at work in the 1940s. At the time this photo was taken, First Insurance would have been nearly 35 years old.</a:t>
                      </a:r>
                    </a:p>
                  </a:txBody>
                  <a:tcPr/>
                </a:tc>
                <a:tc>
                  <a:txBody>
                    <a:bodyPr/>
                    <a:lstStyle/>
                    <a:p>
                      <a:r>
                        <a:rPr lang="en-US" sz="1000"/>
                        <a:t>43</a:t>
                      </a:r>
                    </a:p>
                  </a:txBody>
                  <a:tcPr/>
                </a:tc>
                <a:tc>
                  <a:txBody>
                    <a:bodyPr/>
                    <a:lstStyle/>
                    <a:p>
                      <a:r>
                        <a:rPr lang="en-US" sz="1000"/>
                        <a:t>38</a:t>
                      </a:r>
                    </a:p>
                  </a:txBody>
                  <a:tcPr/>
                </a:tc>
                <a:tc>
                  <a:txBody>
                    <a:bodyPr/>
                    <a:lstStyle/>
                    <a:p>
                      <a:r>
                        <a:rPr lang="en-US" sz="1000"/>
                        <a:t>3</a:t>
                      </a:r>
                    </a:p>
                  </a:txBody>
                  <a:tcPr/>
                </a:tc>
                <a:tc>
                  <a:txBody>
                    <a:bodyPr/>
                    <a:lstStyle/>
                    <a:p>
                      <a:r>
                        <a:rPr lang="en-US" sz="1000"/>
                        <a:t>2</a:t>
                      </a:r>
                    </a:p>
                  </a:txBody>
                  <a:tcPr/>
                </a:tc>
                <a:tc>
                  <a:txBody>
                    <a:bodyPr/>
                    <a:lstStyle/>
                    <a:p>
                      <a:r>
                        <a:rPr lang="en-US" sz="1000"/>
                        <a:t>2.6332 %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98409634"/>
                  </a:ext>
                </a:extLst>
              </a:tr>
              <a:tr h="370840">
                <a:tc>
                  <a:txBody>
                    <a:bodyPr/>
                    <a:lstStyle/>
                    <a:p>
                      <a:r>
                        <a:rPr lang="en-US" sz="1000" b="1"/>
                        <a:t> First Insurance Company of Hawaii, LTD - 2018-11-05 20:00:28 </a:t>
                      </a:r>
                      <a:r>
                        <a:rPr lang="en-US" sz="1000"/>
                        <a:t> 
 More pics from our 2018 Fitness Fair on Oct. 30. FICOH's focus on employee wellness helped us get Gold recognition in the American Heart Association 2018 Workplace Health Achievement Index!</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2.4480 %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20282060"/>
                  </a:ext>
                </a:extLst>
              </a:tr>
              <a:tr h="370840">
                <a:tc>
                  <a:txBody>
                    <a:bodyPr/>
                    <a:lstStyle/>
                    <a:p>
                      <a:r>
                        <a:rPr lang="en-US" sz="1000" b="1"/>
                        <a:t> First Insurance Company of Hawaii, LTD - 2018-11-14 18:42:10 </a:t>
                      </a:r>
                      <a:r>
                        <a:rPr lang="en-US" sz="1000"/>
                        <a:t> 
 Our volunteers had a great time conversing, crafting, and playing bingo with Palolo Chinese Home residents this past Saturday!</a:t>
                      </a:r>
                    </a:p>
                  </a:txBody>
                  <a:tcPr/>
                </a:tc>
                <a:tc>
                  <a:txBody>
                    <a:bodyPr/>
                    <a:lstStyle/>
                    <a:p>
                      <a:r>
                        <a:rPr lang="en-US" sz="1000"/>
                        <a:t>38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2.3270 %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84889114"/>
                  </a:ext>
                </a:extLst>
              </a:tr>
            </a:tbl>
          </a:graphicData>
        </a:graphic>
      </p:graphicFrame>
      <p:sp>
        <p:nvSpPr>
          <p:cNvPr id="4" name="Text Placeholder 3">
            <a:extLst>
              <a:ext uri="{FF2B5EF4-FFF2-40B4-BE49-F238E27FC236}">
                <a16:creationId xmlns:a16="http://schemas.microsoft.com/office/drawing/2014/main" id="{C8F17B2C-8B82-41BE-9831-8995B1A4328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86513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D98A-D267-4120-9460-94EA25D9A80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3201B5A-A5B5-4E6A-B207-80A246E69082}"/>
              </a:ext>
            </a:extLst>
          </p:cNvPr>
          <p:cNvGraphicFramePr>
            <a:graphicFrameLocks noGrp="1"/>
          </p:cNvGraphicFramePr>
          <p:nvPr>
            <p:ph type="tbl" sz="quarter" idx="13"/>
            <p:extLst>
              <p:ext uri="{D42A27DB-BD31-4B8C-83A1-F6EECF244321}">
                <p14:modId xmlns:p14="http://schemas.microsoft.com/office/powerpoint/2010/main" val="152290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96663026"/>
                    </a:ext>
                  </a:extLst>
                </a:gridCol>
                <a:gridCol w="493776">
                  <a:extLst>
                    <a:ext uri="{9D8B030D-6E8A-4147-A177-3AD203B41FA5}">
                      <a16:colId xmlns:a16="http://schemas.microsoft.com/office/drawing/2014/main" val="868430803"/>
                    </a:ext>
                  </a:extLst>
                </a:gridCol>
                <a:gridCol w="493776">
                  <a:extLst>
                    <a:ext uri="{9D8B030D-6E8A-4147-A177-3AD203B41FA5}">
                      <a16:colId xmlns:a16="http://schemas.microsoft.com/office/drawing/2014/main" val="1109161694"/>
                    </a:ext>
                  </a:extLst>
                </a:gridCol>
                <a:gridCol w="493776">
                  <a:extLst>
                    <a:ext uri="{9D8B030D-6E8A-4147-A177-3AD203B41FA5}">
                      <a16:colId xmlns:a16="http://schemas.microsoft.com/office/drawing/2014/main" val="3742381044"/>
                    </a:ext>
                  </a:extLst>
                </a:gridCol>
                <a:gridCol w="493776">
                  <a:extLst>
                    <a:ext uri="{9D8B030D-6E8A-4147-A177-3AD203B41FA5}">
                      <a16:colId xmlns:a16="http://schemas.microsoft.com/office/drawing/2014/main" val="1343322787"/>
                    </a:ext>
                  </a:extLst>
                </a:gridCol>
                <a:gridCol w="493776">
                  <a:extLst>
                    <a:ext uri="{9D8B030D-6E8A-4147-A177-3AD203B41FA5}">
                      <a16:colId xmlns:a16="http://schemas.microsoft.com/office/drawing/2014/main" val="2681494605"/>
                    </a:ext>
                  </a:extLst>
                </a:gridCol>
                <a:gridCol w="493776">
                  <a:extLst>
                    <a:ext uri="{9D8B030D-6E8A-4147-A177-3AD203B41FA5}">
                      <a16:colId xmlns:a16="http://schemas.microsoft.com/office/drawing/2014/main" val="1435346137"/>
                    </a:ext>
                  </a:extLst>
                </a:gridCol>
                <a:gridCol w="493776">
                  <a:extLst>
                    <a:ext uri="{9D8B030D-6E8A-4147-A177-3AD203B41FA5}">
                      <a16:colId xmlns:a16="http://schemas.microsoft.com/office/drawing/2014/main" val="3937554095"/>
                    </a:ext>
                  </a:extLst>
                </a:gridCol>
                <a:gridCol w="493776">
                  <a:extLst>
                    <a:ext uri="{9D8B030D-6E8A-4147-A177-3AD203B41FA5}">
                      <a16:colId xmlns:a16="http://schemas.microsoft.com/office/drawing/2014/main" val="841807809"/>
                    </a:ext>
                  </a:extLst>
                </a:gridCol>
                <a:gridCol w="493776">
                  <a:extLst>
                    <a:ext uri="{9D8B030D-6E8A-4147-A177-3AD203B41FA5}">
                      <a16:colId xmlns:a16="http://schemas.microsoft.com/office/drawing/2014/main" val="3785494922"/>
                    </a:ext>
                  </a:extLst>
                </a:gridCol>
                <a:gridCol w="493776">
                  <a:extLst>
                    <a:ext uri="{9D8B030D-6E8A-4147-A177-3AD203B41FA5}">
                      <a16:colId xmlns:a16="http://schemas.microsoft.com/office/drawing/2014/main" val="3604963814"/>
                    </a:ext>
                  </a:extLst>
                </a:gridCol>
                <a:gridCol w="493776">
                  <a:extLst>
                    <a:ext uri="{9D8B030D-6E8A-4147-A177-3AD203B41FA5}">
                      <a16:colId xmlns:a16="http://schemas.microsoft.com/office/drawing/2014/main" val="3392622372"/>
                    </a:ext>
                  </a:extLst>
                </a:gridCol>
                <a:gridCol w="493776">
                  <a:extLst>
                    <a:ext uri="{9D8B030D-6E8A-4147-A177-3AD203B41FA5}">
                      <a16:colId xmlns:a16="http://schemas.microsoft.com/office/drawing/2014/main" val="4125806173"/>
                    </a:ext>
                  </a:extLst>
                </a:gridCol>
                <a:gridCol w="493776">
                  <a:extLst>
                    <a:ext uri="{9D8B030D-6E8A-4147-A177-3AD203B41FA5}">
                      <a16:colId xmlns:a16="http://schemas.microsoft.com/office/drawing/2014/main" val="36589652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68965814"/>
                  </a:ext>
                </a:extLst>
              </a:tr>
              <a:tr h="370840">
                <a:tc>
                  <a:txBody>
                    <a:bodyPr/>
                    <a:lstStyle/>
                    <a:p>
                      <a:r>
                        <a:rPr lang="en-US" sz="1000"/>
                        <a:t>@FirstInsHI</a:t>
                      </a:r>
                    </a:p>
                  </a:txBody>
                  <a:tcPr/>
                </a:tc>
                <a:tc>
                  <a:txBody>
                    <a:bodyPr/>
                    <a:lstStyle/>
                    <a:p>
                      <a:r>
                        <a:rPr lang="en-US" sz="1000"/>
                        <a:t>1229</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0.1028 %</a:t>
                      </a:r>
                    </a:p>
                  </a:txBody>
                  <a:tcPr/>
                </a:tc>
                <a:tc>
                  <a:txBody>
                    <a:bodyPr/>
                    <a:lstStyle/>
                    <a:p>
                      <a:r>
                        <a:rPr lang="en-US" sz="1000"/>
                        <a:t>0.0 %</a:t>
                      </a:r>
                    </a:p>
                  </a:txBody>
                  <a:tcPr/>
                </a:tc>
                <a:extLst>
                  <a:ext uri="{0D108BD9-81ED-4DB2-BD59-A6C34878D82A}">
                    <a16:rowId xmlns:a16="http://schemas.microsoft.com/office/drawing/2014/main" val="3951432368"/>
                  </a:ext>
                </a:extLst>
              </a:tr>
            </a:tbl>
          </a:graphicData>
        </a:graphic>
      </p:graphicFrame>
      <p:sp>
        <p:nvSpPr>
          <p:cNvPr id="4" name="Text Placeholder 3">
            <a:extLst>
              <a:ext uri="{FF2B5EF4-FFF2-40B4-BE49-F238E27FC236}">
                <a16:creationId xmlns:a16="http://schemas.microsoft.com/office/drawing/2014/main" id="{4915B281-8BA3-440E-A183-76D7DDDB24C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97831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560A6-3564-449B-A356-BB6B3E4EB55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0BFDF68-8A24-4A67-850B-B592FFDCED13}"/>
              </a:ext>
            </a:extLst>
          </p:cNvPr>
          <p:cNvGraphicFramePr>
            <a:graphicFrameLocks noGrp="1"/>
          </p:cNvGraphicFramePr>
          <p:nvPr>
            <p:ph type="chart" sz="quarter" idx="13"/>
            <p:extLst>
              <p:ext uri="{D42A27DB-BD31-4B8C-83A1-F6EECF244321}">
                <p14:modId xmlns:p14="http://schemas.microsoft.com/office/powerpoint/2010/main" val="3759818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AC73AD-2E4C-4E50-B62C-91E09DC4733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2A2E723-E86A-4B61-B1D6-7FC888A7B6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31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10A9-5A96-4427-AACD-DD033E2D61D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6C481A2-6014-4DE9-8EDD-74EE9C72765C}"/>
              </a:ext>
            </a:extLst>
          </p:cNvPr>
          <p:cNvGraphicFramePr>
            <a:graphicFrameLocks noGrp="1"/>
          </p:cNvGraphicFramePr>
          <p:nvPr>
            <p:ph type="chart" sz="quarter" idx="13"/>
            <p:extLst>
              <p:ext uri="{D42A27DB-BD31-4B8C-83A1-F6EECF244321}">
                <p14:modId xmlns:p14="http://schemas.microsoft.com/office/powerpoint/2010/main" val="2279074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C1C3B-A086-47EA-90E0-31C70E6714E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C6FEBAE-167D-45EA-AEBA-E9FCBC8C2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9734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9A9B-C28A-43A7-89C8-CE0C4B65E2B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5760807-4EEA-4B49-AB27-7F67EC8419DD}"/>
              </a:ext>
            </a:extLst>
          </p:cNvPr>
          <p:cNvGraphicFramePr>
            <a:graphicFrameLocks noGrp="1"/>
          </p:cNvGraphicFramePr>
          <p:nvPr>
            <p:ph type="tbl" sz="quarter" idx="13"/>
            <p:extLst>
              <p:ext uri="{D42A27DB-BD31-4B8C-83A1-F6EECF244321}">
                <p14:modId xmlns:p14="http://schemas.microsoft.com/office/powerpoint/2010/main" val="287900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4204974"/>
                    </a:ext>
                  </a:extLst>
                </a:gridCol>
                <a:gridCol w="822960">
                  <a:extLst>
                    <a:ext uri="{9D8B030D-6E8A-4147-A177-3AD203B41FA5}">
                      <a16:colId xmlns:a16="http://schemas.microsoft.com/office/drawing/2014/main" val="1410173373"/>
                    </a:ext>
                  </a:extLst>
                </a:gridCol>
                <a:gridCol w="822960">
                  <a:extLst>
                    <a:ext uri="{9D8B030D-6E8A-4147-A177-3AD203B41FA5}">
                      <a16:colId xmlns:a16="http://schemas.microsoft.com/office/drawing/2014/main" val="3049323939"/>
                    </a:ext>
                  </a:extLst>
                </a:gridCol>
                <a:gridCol w="822960">
                  <a:extLst>
                    <a:ext uri="{9D8B030D-6E8A-4147-A177-3AD203B41FA5}">
                      <a16:colId xmlns:a16="http://schemas.microsoft.com/office/drawing/2014/main" val="1079364933"/>
                    </a:ext>
                  </a:extLst>
                </a:gridCol>
                <a:gridCol w="822960">
                  <a:extLst>
                    <a:ext uri="{9D8B030D-6E8A-4147-A177-3AD203B41FA5}">
                      <a16:colId xmlns:a16="http://schemas.microsoft.com/office/drawing/2014/main" val="3293520606"/>
                    </a:ext>
                  </a:extLst>
                </a:gridCol>
                <a:gridCol w="822960">
                  <a:extLst>
                    <a:ext uri="{9D8B030D-6E8A-4147-A177-3AD203B41FA5}">
                      <a16:colId xmlns:a16="http://schemas.microsoft.com/office/drawing/2014/main" val="243936001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774806202"/>
                  </a:ext>
                </a:extLst>
              </a:tr>
              <a:tr h="370840">
                <a:tc>
                  <a:txBody>
                    <a:bodyPr/>
                    <a:lstStyle/>
                    <a:p>
                      <a:r>
                        <a:rPr lang="en-US" sz="1000" b="1"/>
                        <a:t> @FirstInsHI - 2018-11-28 19:25:40 </a:t>
                      </a:r>
                      <a:r>
                        <a:rPr lang="en-US" sz="1000"/>
                        <a:t>
  It's beginning to look a lot like Christmas @ First Insurance! #happyholidays #teamficoh #xmas #christmas #christmasdecorations #holidaydecorations https://t.co/2C4XnDjner</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3663937859"/>
                  </a:ext>
                </a:extLst>
              </a:tr>
              <a:tr h="370840">
                <a:tc>
                  <a:txBody>
                    <a:bodyPr/>
                    <a:lstStyle/>
                    <a:p>
                      <a:r>
                        <a:rPr lang="en-US" sz="1000" b="1"/>
                        <a:t> @FirstInsHI - 2018-11-08 22:52:40 </a:t>
                      </a:r>
                      <a:r>
                        <a:rPr lang="en-US" sz="1000"/>
                        <a:t>
  Today we held a UH Interns Past &amp;amp; Present Mixer. The mixer was a chance for our former interns &amp;amp; now full-time employees to get to know our newest interns who currently attend @ShidlerCollege. Lots of sharing &amp;amp; fun! #careersininsurance #insurance #internships #teamficoh https://t.co/vVmpta2cqI</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0.2427 %</a:t>
                      </a:r>
                    </a:p>
                  </a:txBody>
                  <a:tcPr/>
                </a:tc>
                <a:extLst>
                  <a:ext uri="{0D108BD9-81ED-4DB2-BD59-A6C34878D82A}">
                    <a16:rowId xmlns:a16="http://schemas.microsoft.com/office/drawing/2014/main" val="1403571552"/>
                  </a:ext>
                </a:extLst>
              </a:tr>
              <a:tr h="370840">
                <a:tc>
                  <a:txBody>
                    <a:bodyPr/>
                    <a:lstStyle/>
                    <a:p>
                      <a:r>
                        <a:rPr lang="en-US" sz="1000" b="1"/>
                        <a:t> @FirstInsHI - 2018-11-13 13:09:39 </a:t>
                      </a:r>
                      <a:r>
                        <a:rPr lang="en-US" sz="1000"/>
                        <a:t>
  We're so proud of our team in this year's 2018 Emerging Leaders Program. Congratulations on your successful final presentation! @TMNAServices #nyc #leadership #professionaldevelopment #emergingleaders #leadershipdevelopment https://t.co/vT6PmLvz7t</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0.1631 %</a:t>
                      </a:r>
                    </a:p>
                  </a:txBody>
                  <a:tcPr/>
                </a:tc>
                <a:extLst>
                  <a:ext uri="{0D108BD9-81ED-4DB2-BD59-A6C34878D82A}">
                    <a16:rowId xmlns:a16="http://schemas.microsoft.com/office/drawing/2014/main" val="1669955701"/>
                  </a:ext>
                </a:extLst>
              </a:tr>
            </a:tbl>
          </a:graphicData>
        </a:graphic>
      </p:graphicFrame>
      <p:sp>
        <p:nvSpPr>
          <p:cNvPr id="4" name="Text Placeholder 3">
            <a:extLst>
              <a:ext uri="{FF2B5EF4-FFF2-40B4-BE49-F238E27FC236}">
                <a16:creationId xmlns:a16="http://schemas.microsoft.com/office/drawing/2014/main" id="{5E1CDB56-D236-472E-A390-0792425E204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13456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44F10-BFD4-4067-9FB0-2120FDE0947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A070DF1-9192-4290-A892-B10A2F6B5EAA}"/>
              </a:ext>
            </a:extLst>
          </p:cNvPr>
          <p:cNvGraphicFramePr>
            <a:graphicFrameLocks noGrp="1"/>
          </p:cNvGraphicFramePr>
          <p:nvPr>
            <p:ph type="tbl" sz="quarter" idx="13"/>
            <p:extLst>
              <p:ext uri="{D42A27DB-BD31-4B8C-83A1-F6EECF244321}">
                <p14:modId xmlns:p14="http://schemas.microsoft.com/office/powerpoint/2010/main" val="46830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5081697"/>
                    </a:ext>
                  </a:extLst>
                </a:gridCol>
                <a:gridCol w="1069848">
                  <a:extLst>
                    <a:ext uri="{9D8B030D-6E8A-4147-A177-3AD203B41FA5}">
                      <a16:colId xmlns:a16="http://schemas.microsoft.com/office/drawing/2014/main" val="467657180"/>
                    </a:ext>
                  </a:extLst>
                </a:gridCol>
                <a:gridCol w="1069848">
                  <a:extLst>
                    <a:ext uri="{9D8B030D-6E8A-4147-A177-3AD203B41FA5}">
                      <a16:colId xmlns:a16="http://schemas.microsoft.com/office/drawing/2014/main" val="2193121645"/>
                    </a:ext>
                  </a:extLst>
                </a:gridCol>
                <a:gridCol w="1069848">
                  <a:extLst>
                    <a:ext uri="{9D8B030D-6E8A-4147-A177-3AD203B41FA5}">
                      <a16:colId xmlns:a16="http://schemas.microsoft.com/office/drawing/2014/main" val="975504924"/>
                    </a:ext>
                  </a:extLst>
                </a:gridCol>
                <a:gridCol w="1069848">
                  <a:extLst>
                    <a:ext uri="{9D8B030D-6E8A-4147-A177-3AD203B41FA5}">
                      <a16:colId xmlns:a16="http://schemas.microsoft.com/office/drawing/2014/main" val="3952709886"/>
                    </a:ext>
                  </a:extLst>
                </a:gridCol>
                <a:gridCol w="1069848">
                  <a:extLst>
                    <a:ext uri="{9D8B030D-6E8A-4147-A177-3AD203B41FA5}">
                      <a16:colId xmlns:a16="http://schemas.microsoft.com/office/drawing/2014/main" val="2502305684"/>
                    </a:ext>
                  </a:extLst>
                </a:gridCol>
                <a:gridCol w="1069848">
                  <a:extLst>
                    <a:ext uri="{9D8B030D-6E8A-4147-A177-3AD203B41FA5}">
                      <a16:colId xmlns:a16="http://schemas.microsoft.com/office/drawing/2014/main" val="16140783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65938213"/>
                  </a:ext>
                </a:extLst>
              </a:tr>
              <a:tr h="370840">
                <a:tc>
                  <a:txBody>
                    <a:bodyPr/>
                    <a:lstStyle/>
                    <a:p>
                      <a:r>
                        <a:rPr lang="en-US" sz="1000"/>
                        <a:t>First Insurance Company of Hawaii</a:t>
                      </a:r>
                    </a:p>
                  </a:txBody>
                  <a:tcPr/>
                </a:tc>
                <a:tc>
                  <a:txBody>
                    <a:bodyPr/>
                    <a:lstStyle/>
                    <a:p>
                      <a:r>
                        <a:rPr lang="en-US" sz="1000"/>
                        <a:t>1097</a:t>
                      </a:r>
                    </a:p>
                  </a:txBody>
                  <a:tcPr/>
                </a:tc>
                <a:tc>
                  <a:txBody>
                    <a:bodyPr/>
                    <a:lstStyle/>
                    <a:p>
                      <a:r>
                        <a:rPr lang="en-US" sz="1000"/>
                        <a:t>19</a:t>
                      </a:r>
                    </a:p>
                  </a:txBody>
                  <a:tcPr/>
                </a:tc>
                <a:tc>
                  <a:txBody>
                    <a:bodyPr/>
                    <a:lstStyle/>
                    <a:p>
                      <a:r>
                        <a:rPr lang="en-US" sz="1000"/>
                        <a:t>5</a:t>
                      </a:r>
                    </a:p>
                  </a:txBody>
                  <a:tcPr/>
                </a:tc>
                <a:tc>
                  <a:txBody>
                    <a:bodyPr/>
                    <a:lstStyle/>
                    <a:p>
                      <a:r>
                        <a:rPr lang="en-US" sz="1000"/>
                        <a:t>211</a:t>
                      </a:r>
                    </a:p>
                  </a:txBody>
                  <a:tcPr/>
                </a:tc>
                <a:tc>
                  <a:txBody>
                    <a:bodyPr/>
                    <a:lstStyle/>
                    <a:p>
                      <a:r>
                        <a:rPr lang="en-US" sz="1000"/>
                        <a:t>9</a:t>
                      </a:r>
                    </a:p>
                  </a:txBody>
                  <a:tcPr/>
                </a:tc>
                <a:tc>
                  <a:txBody>
                    <a:bodyPr/>
                    <a:lstStyle/>
                    <a:p>
                      <a:r>
                        <a:rPr lang="en-US" sz="1000"/>
                        <a:t>4.0478 %</a:t>
                      </a:r>
                    </a:p>
                  </a:txBody>
                  <a:tcPr/>
                </a:tc>
                <a:extLst>
                  <a:ext uri="{0D108BD9-81ED-4DB2-BD59-A6C34878D82A}">
                    <a16:rowId xmlns:a16="http://schemas.microsoft.com/office/drawing/2014/main" val="1421143658"/>
                  </a:ext>
                </a:extLst>
              </a:tr>
            </a:tbl>
          </a:graphicData>
        </a:graphic>
      </p:graphicFrame>
      <p:sp>
        <p:nvSpPr>
          <p:cNvPr id="4" name="Text Placeholder 3">
            <a:extLst>
              <a:ext uri="{FF2B5EF4-FFF2-40B4-BE49-F238E27FC236}">
                <a16:creationId xmlns:a16="http://schemas.microsoft.com/office/drawing/2014/main" id="{A16B3D4A-7C7F-419B-83BA-C0EF2B927CA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71332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07091-7914-47C5-B226-1741EB4B770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C34C5080-ADA7-4E29-A2AD-654BF3ED7FCF}"/>
              </a:ext>
            </a:extLst>
          </p:cNvPr>
          <p:cNvGraphicFramePr>
            <a:graphicFrameLocks noGrp="1"/>
          </p:cNvGraphicFramePr>
          <p:nvPr>
            <p:ph type="chart" sz="quarter" idx="13"/>
            <p:extLst>
              <p:ext uri="{D42A27DB-BD31-4B8C-83A1-F6EECF244321}">
                <p14:modId xmlns:p14="http://schemas.microsoft.com/office/powerpoint/2010/main" val="4126521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2AA066-4BB4-4365-BE72-983532642AE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2818CBD-D332-44BC-A70F-547A003F8B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0438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63202-626E-4D3A-BD68-F346076FAA3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D7829EA-CD41-4DB6-B6F8-10122826E50C}"/>
              </a:ext>
            </a:extLst>
          </p:cNvPr>
          <p:cNvGraphicFramePr>
            <a:graphicFrameLocks noGrp="1"/>
          </p:cNvGraphicFramePr>
          <p:nvPr>
            <p:ph type="chart" sz="quarter" idx="13"/>
            <p:extLst>
              <p:ext uri="{D42A27DB-BD31-4B8C-83A1-F6EECF244321}">
                <p14:modId xmlns:p14="http://schemas.microsoft.com/office/powerpoint/2010/main" val="650695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93705-E575-4312-971F-EC023DE219D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24DF6C9-5804-4836-BEF6-1B12B3AFA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509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D2E60-F14F-4F34-8799-4F6508BC3E1B}"/>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46EF10A6-9978-4A21-AA33-5752D8164A82}"/>
              </a:ext>
            </a:extLst>
          </p:cNvPr>
          <p:cNvGraphicFramePr>
            <a:graphicFrameLocks noGrp="1"/>
          </p:cNvGraphicFramePr>
          <p:nvPr>
            <p:ph type="tbl" sz="quarter" idx="13"/>
            <p:extLst>
              <p:ext uri="{D42A27DB-BD31-4B8C-83A1-F6EECF244321}">
                <p14:modId xmlns:p14="http://schemas.microsoft.com/office/powerpoint/2010/main" val="25232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67563888"/>
                    </a:ext>
                  </a:extLst>
                </a:gridCol>
                <a:gridCol w="905256">
                  <a:extLst>
                    <a:ext uri="{9D8B030D-6E8A-4147-A177-3AD203B41FA5}">
                      <a16:colId xmlns:a16="http://schemas.microsoft.com/office/drawing/2014/main" val="816778399"/>
                    </a:ext>
                  </a:extLst>
                </a:gridCol>
                <a:gridCol w="987552">
                  <a:extLst>
                    <a:ext uri="{9D8B030D-6E8A-4147-A177-3AD203B41FA5}">
                      <a16:colId xmlns:a16="http://schemas.microsoft.com/office/drawing/2014/main" val="1833177853"/>
                    </a:ext>
                  </a:extLst>
                </a:gridCol>
                <a:gridCol w="987552">
                  <a:extLst>
                    <a:ext uri="{9D8B030D-6E8A-4147-A177-3AD203B41FA5}">
                      <a16:colId xmlns:a16="http://schemas.microsoft.com/office/drawing/2014/main" val="220181934"/>
                    </a:ext>
                  </a:extLst>
                </a:gridCol>
                <a:gridCol w="987552">
                  <a:extLst>
                    <a:ext uri="{9D8B030D-6E8A-4147-A177-3AD203B41FA5}">
                      <a16:colId xmlns:a16="http://schemas.microsoft.com/office/drawing/2014/main" val="2161202496"/>
                    </a:ext>
                  </a:extLst>
                </a:gridCol>
                <a:gridCol w="987552">
                  <a:extLst>
                    <a:ext uri="{9D8B030D-6E8A-4147-A177-3AD203B41FA5}">
                      <a16:colId xmlns:a16="http://schemas.microsoft.com/office/drawing/2014/main" val="2036119883"/>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04565133"/>
                  </a:ext>
                </a:extLst>
              </a:tr>
              <a:tr h="370840">
                <a:tc>
                  <a:txBody>
                    <a:bodyPr/>
                    <a:lstStyle/>
                    <a:p>
                      <a:r>
                        <a:rPr lang="en-US" sz="1000" b="1"/>
                        <a:t> First Insurance Company of Hawaii - 2018-11-12 21:06:07 </a:t>
                      </a:r>
                      <a:r>
                        <a:rPr lang="en-US" sz="1000"/>
                        <a:t>
  The Emerging Leaders Program is one of several development opportunities available to FICOH employees. Congratulations to this year's team on a successful presentation for group company CEOs in New York City!</a:t>
                      </a:r>
                    </a:p>
                  </a:txBody>
                  <a:tcPr/>
                </a:tc>
                <a:tc>
                  <a:txBody>
                    <a:bodyPr/>
                    <a:lstStyle/>
                    <a:p>
                      <a:r>
                        <a:rPr lang="en-US" sz="1000"/>
                        <a:t>https://image-store.slidesharecdn.com/be1c42fb-d3bd-4402-8df3-2406fc796cfe-original.jpeg</a:t>
                      </a:r>
                    </a:p>
                  </a:txBody>
                  <a:tcPr/>
                </a:tc>
                <a:tc>
                  <a:txBody>
                    <a:bodyPr/>
                    <a:lstStyle/>
                    <a:p>
                      <a:r>
                        <a:rPr lang="en-US" sz="1000"/>
                        <a:t>68</a:t>
                      </a:r>
                    </a:p>
                  </a:txBody>
                  <a:tcPr/>
                </a:tc>
                <a:tc>
                  <a:txBody>
                    <a:bodyPr/>
                    <a:lstStyle/>
                    <a:p>
                      <a:r>
                        <a:rPr lang="en-US" sz="1000"/>
                        <a:t>4</a:t>
                      </a:r>
                    </a:p>
                  </a:txBody>
                  <a:tcPr/>
                </a:tc>
                <a:tc>
                  <a:txBody>
                    <a:bodyPr/>
                    <a:lstStyle/>
                    <a:p>
                      <a:r>
                        <a:rPr lang="en-US" sz="1000"/>
                        <a:t>6.6055 %</a:t>
                      </a:r>
                    </a:p>
                  </a:txBody>
                  <a:tcPr/>
                </a:tc>
                <a:tc>
                  <a:txBody>
                    <a:bodyPr/>
                    <a:lstStyle/>
                    <a:p>
                      <a:r>
                        <a:rPr lang="en-US" sz="1000"/>
                        <a:t>Photo</a:t>
                      </a:r>
                    </a:p>
                  </a:txBody>
                  <a:tcPr/>
                </a:tc>
                <a:extLst>
                  <a:ext uri="{0D108BD9-81ED-4DB2-BD59-A6C34878D82A}">
                    <a16:rowId xmlns:a16="http://schemas.microsoft.com/office/drawing/2014/main" val="2918631859"/>
                  </a:ext>
                </a:extLst>
              </a:tr>
              <a:tr h="370840">
                <a:tc>
                  <a:txBody>
                    <a:bodyPr/>
                    <a:lstStyle/>
                    <a:p>
                      <a:r>
                        <a:rPr lang="en-US" sz="1000" b="1"/>
                        <a:t> First Insurance Company of Hawaii - 2018-11-01 13:26:07 </a:t>
                      </a:r>
                      <a:r>
                        <a:rPr lang="en-US" sz="1000"/>
                        <a:t>
  We're excited to announce the promotion of Kei Kobayashi to VP of FICOH Strategic Planning and Chief Operating Officer (COO) of FiRMS. Congratulations, Kei! Learn more at http://ow.ly/72zL30mqdEi.
</a:t>
                      </a:r>
                    </a:p>
                  </a:txBody>
                  <a:tcPr/>
                </a:tc>
                <a:tc>
                  <a:txBody>
                    <a:bodyPr/>
                    <a:lstStyle/>
                    <a:p>
                      <a:r>
                        <a:rPr lang="en-US" sz="1000"/>
                        <a:t>https://image-store.slidesharecdn.com/f6066c75-f656-4320-8dd5-86d5fbe3ae03-original.jpeg</a:t>
                      </a:r>
                    </a:p>
                  </a:txBody>
                  <a:tcPr/>
                </a:tc>
                <a:tc>
                  <a:txBody>
                    <a:bodyPr/>
                    <a:lstStyle/>
                    <a:p>
                      <a:r>
                        <a:rPr lang="en-US" sz="1000"/>
                        <a:t>52</a:t>
                      </a:r>
                    </a:p>
                  </a:txBody>
                  <a:tcPr/>
                </a:tc>
                <a:tc>
                  <a:txBody>
                    <a:bodyPr/>
                    <a:lstStyle/>
                    <a:p>
                      <a:r>
                        <a:rPr lang="en-US" sz="1000"/>
                        <a:t>3</a:t>
                      </a:r>
                    </a:p>
                  </a:txBody>
                  <a:tcPr/>
                </a:tc>
                <a:tc>
                  <a:txBody>
                    <a:bodyPr/>
                    <a:lstStyle/>
                    <a:p>
                      <a:r>
                        <a:rPr lang="en-US" sz="1000"/>
                        <a:t>5.1020 %</a:t>
                      </a:r>
                    </a:p>
                  </a:txBody>
                  <a:tcPr/>
                </a:tc>
                <a:tc>
                  <a:txBody>
                    <a:bodyPr/>
                    <a:lstStyle/>
                    <a:p>
                      <a:r>
                        <a:rPr lang="en-US" sz="1000"/>
                        <a:t>Photo</a:t>
                      </a:r>
                    </a:p>
                  </a:txBody>
                  <a:tcPr/>
                </a:tc>
                <a:extLst>
                  <a:ext uri="{0D108BD9-81ED-4DB2-BD59-A6C34878D82A}">
                    <a16:rowId xmlns:a16="http://schemas.microsoft.com/office/drawing/2014/main" val="1035069434"/>
                  </a:ext>
                </a:extLst>
              </a:tr>
              <a:tr h="370840">
                <a:tc>
                  <a:txBody>
                    <a:bodyPr/>
                    <a:lstStyle/>
                    <a:p>
                      <a:r>
                        <a:rPr lang="en-US" sz="1000" b="1"/>
                        <a:t> First Insurance Company of Hawaii - 2018-11-26 21:43:39 </a:t>
                      </a:r>
                      <a:r>
                        <a:rPr lang="en-US" sz="1000"/>
                        <a:t>
  Mahalo to Better Business Bureau of Hawaii for helping us celebrate 50+ years of accreditation today!</a:t>
                      </a:r>
                    </a:p>
                  </a:txBody>
                  <a:tcPr/>
                </a:tc>
                <a:tc>
                  <a:txBody>
                    <a:bodyPr/>
                    <a:lstStyle/>
                    <a:p>
                      <a:r>
                        <a:rPr lang="en-US" sz="1000"/>
                        <a:t>https://image-store.slidesharecdn.com/ee15cb99-e61f-497a-a7c9-78d4db89bce1-original.jpeg</a:t>
                      </a:r>
                    </a:p>
                  </a:txBody>
                  <a:tcPr/>
                </a:tc>
                <a:tc>
                  <a:txBody>
                    <a:bodyPr/>
                    <a:lstStyle/>
                    <a:p>
                      <a:r>
                        <a:rPr lang="en-US" sz="1000"/>
                        <a:t>39</a:t>
                      </a:r>
                    </a:p>
                  </a:txBody>
                  <a:tcPr/>
                </a:tc>
                <a:tc>
                  <a:txBody>
                    <a:bodyPr/>
                    <a:lstStyle/>
                    <a:p>
                      <a:r>
                        <a:rPr lang="en-US" sz="1000"/>
                        <a:t>2</a:t>
                      </a:r>
                    </a:p>
                  </a:txBody>
                  <a:tcPr/>
                </a:tc>
                <a:tc>
                  <a:txBody>
                    <a:bodyPr/>
                    <a:lstStyle/>
                    <a:p>
                      <a:r>
                        <a:rPr lang="en-US" sz="1000"/>
                        <a:t>3.7409 %</a:t>
                      </a:r>
                    </a:p>
                  </a:txBody>
                  <a:tcPr/>
                </a:tc>
                <a:tc>
                  <a:txBody>
                    <a:bodyPr/>
                    <a:lstStyle/>
                    <a:p>
                      <a:r>
                        <a:rPr lang="en-US" sz="1000"/>
                        <a:t>Photo</a:t>
                      </a:r>
                    </a:p>
                  </a:txBody>
                  <a:tcPr/>
                </a:tc>
                <a:extLst>
                  <a:ext uri="{0D108BD9-81ED-4DB2-BD59-A6C34878D82A}">
                    <a16:rowId xmlns:a16="http://schemas.microsoft.com/office/drawing/2014/main" val="1935080317"/>
                  </a:ext>
                </a:extLst>
              </a:tr>
            </a:tbl>
          </a:graphicData>
        </a:graphic>
      </p:graphicFrame>
      <p:sp>
        <p:nvSpPr>
          <p:cNvPr id="4" name="Text Placeholder 3">
            <a:extLst>
              <a:ext uri="{FF2B5EF4-FFF2-40B4-BE49-F238E27FC236}">
                <a16:creationId xmlns:a16="http://schemas.microsoft.com/office/drawing/2014/main" id="{360D2BFC-4E7B-46C7-A654-5EAC522C863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54556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7A493-662C-48E5-A49E-234AF8A327EF}"/>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90C9B32-E18C-4ACD-BE9F-E35D77762F36}"/>
              </a:ext>
            </a:extLst>
          </p:cNvPr>
          <p:cNvGraphicFramePr>
            <a:graphicFrameLocks noGrp="1"/>
          </p:cNvGraphicFramePr>
          <p:nvPr>
            <p:ph type="tbl" sz="quarter" idx="13"/>
            <p:extLst>
              <p:ext uri="{D42A27DB-BD31-4B8C-83A1-F6EECF244321}">
                <p14:modId xmlns:p14="http://schemas.microsoft.com/office/powerpoint/2010/main" val="336431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3725529"/>
                    </a:ext>
                  </a:extLst>
                </a:gridCol>
                <a:gridCol w="699516">
                  <a:extLst>
                    <a:ext uri="{9D8B030D-6E8A-4147-A177-3AD203B41FA5}">
                      <a16:colId xmlns:a16="http://schemas.microsoft.com/office/drawing/2014/main" val="229174158"/>
                    </a:ext>
                  </a:extLst>
                </a:gridCol>
                <a:gridCol w="699516">
                  <a:extLst>
                    <a:ext uri="{9D8B030D-6E8A-4147-A177-3AD203B41FA5}">
                      <a16:colId xmlns:a16="http://schemas.microsoft.com/office/drawing/2014/main" val="2037900888"/>
                    </a:ext>
                  </a:extLst>
                </a:gridCol>
                <a:gridCol w="658368">
                  <a:extLst>
                    <a:ext uri="{9D8B030D-6E8A-4147-A177-3AD203B41FA5}">
                      <a16:colId xmlns:a16="http://schemas.microsoft.com/office/drawing/2014/main" val="1353202674"/>
                    </a:ext>
                  </a:extLst>
                </a:gridCol>
                <a:gridCol w="658368">
                  <a:extLst>
                    <a:ext uri="{9D8B030D-6E8A-4147-A177-3AD203B41FA5}">
                      <a16:colId xmlns:a16="http://schemas.microsoft.com/office/drawing/2014/main" val="1128980035"/>
                    </a:ext>
                  </a:extLst>
                </a:gridCol>
                <a:gridCol w="658368">
                  <a:extLst>
                    <a:ext uri="{9D8B030D-6E8A-4147-A177-3AD203B41FA5}">
                      <a16:colId xmlns:a16="http://schemas.microsoft.com/office/drawing/2014/main" val="2941081365"/>
                    </a:ext>
                  </a:extLst>
                </a:gridCol>
                <a:gridCol w="699516">
                  <a:extLst>
                    <a:ext uri="{9D8B030D-6E8A-4147-A177-3AD203B41FA5}">
                      <a16:colId xmlns:a16="http://schemas.microsoft.com/office/drawing/2014/main" val="2509586210"/>
                    </a:ext>
                  </a:extLst>
                </a:gridCol>
                <a:gridCol w="699516">
                  <a:extLst>
                    <a:ext uri="{9D8B030D-6E8A-4147-A177-3AD203B41FA5}">
                      <a16:colId xmlns:a16="http://schemas.microsoft.com/office/drawing/2014/main" val="3914264"/>
                    </a:ext>
                  </a:extLst>
                </a:gridCol>
                <a:gridCol w="699516">
                  <a:extLst>
                    <a:ext uri="{9D8B030D-6E8A-4147-A177-3AD203B41FA5}">
                      <a16:colId xmlns:a16="http://schemas.microsoft.com/office/drawing/2014/main" val="3895339749"/>
                    </a:ext>
                  </a:extLst>
                </a:gridCol>
                <a:gridCol w="658368">
                  <a:extLst>
                    <a:ext uri="{9D8B030D-6E8A-4147-A177-3AD203B41FA5}">
                      <a16:colId xmlns:a16="http://schemas.microsoft.com/office/drawing/2014/main" val="18656020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52871811"/>
                  </a:ext>
                </a:extLst>
              </a:tr>
              <a:tr h="370840">
                <a:tc>
                  <a:txBody>
                    <a:bodyPr/>
                    <a:lstStyle/>
                    <a:p>
                      <a:r>
                        <a:rPr lang="en-US" sz="1000"/>
                        <a:t>firstinshi</a:t>
                      </a:r>
                    </a:p>
                  </a:txBody>
                  <a:tcPr/>
                </a:tc>
                <a:tc>
                  <a:txBody>
                    <a:bodyPr/>
                    <a:lstStyle/>
                    <a:p>
                      <a:r>
                        <a:rPr lang="en-US" sz="1000"/>
                        <a:t>2376</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22</a:t>
                      </a:r>
                    </a:p>
                  </a:txBody>
                  <a:tcPr/>
                </a:tc>
                <a:tc>
                  <a:txBody>
                    <a:bodyPr/>
                    <a:lstStyle/>
                    <a:p>
                      <a:r>
                        <a:rPr lang="en-US" sz="1000"/>
                        <a:t>639</a:t>
                      </a:r>
                    </a:p>
                  </a:txBody>
                  <a:tcPr/>
                </a:tc>
                <a:tc>
                  <a:txBody>
                    <a:bodyPr/>
                    <a:lstStyle/>
                    <a:p>
                      <a:r>
                        <a:rPr lang="en-US" sz="1000"/>
                        <a:t>5</a:t>
                      </a:r>
                    </a:p>
                  </a:txBody>
                  <a:tcPr/>
                </a:tc>
                <a:tc>
                  <a:txBody>
                    <a:bodyPr/>
                    <a:lstStyle/>
                    <a:p>
                      <a:r>
                        <a:rPr lang="en-US" sz="1000"/>
                        <a:t>1.2315 %</a:t>
                      </a:r>
                    </a:p>
                  </a:txBody>
                  <a:tcPr/>
                </a:tc>
                <a:extLst>
                  <a:ext uri="{0D108BD9-81ED-4DB2-BD59-A6C34878D82A}">
                    <a16:rowId xmlns:a16="http://schemas.microsoft.com/office/drawing/2014/main" val="4140960446"/>
                  </a:ext>
                </a:extLst>
              </a:tr>
            </a:tbl>
          </a:graphicData>
        </a:graphic>
      </p:graphicFrame>
      <p:sp>
        <p:nvSpPr>
          <p:cNvPr id="4" name="Text Placeholder 3">
            <a:extLst>
              <a:ext uri="{FF2B5EF4-FFF2-40B4-BE49-F238E27FC236}">
                <a16:creationId xmlns:a16="http://schemas.microsoft.com/office/drawing/2014/main" id="{36E056EA-AF8C-4A98-A8EA-3FF40217A5C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898023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4A2A-FD13-4EF1-9C21-7732335F53F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B35D43D-573D-47A0-BA37-B43F43F488E3}"/>
              </a:ext>
            </a:extLst>
          </p:cNvPr>
          <p:cNvGraphicFramePr>
            <a:graphicFrameLocks noGrp="1"/>
          </p:cNvGraphicFramePr>
          <p:nvPr>
            <p:ph type="chart" sz="quarter" idx="13"/>
            <p:extLst>
              <p:ext uri="{D42A27DB-BD31-4B8C-83A1-F6EECF244321}">
                <p14:modId xmlns:p14="http://schemas.microsoft.com/office/powerpoint/2010/main" val="1583679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35722-E603-4F57-87FC-270F0FA3005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905529A-1999-4567-BF49-C04C32611D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720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075F-DE49-4F57-BF32-20874C98865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A4736297-B494-4677-9333-FA70F6F0B1D2}"/>
              </a:ext>
            </a:extLst>
          </p:cNvPr>
          <p:cNvGraphicFramePr>
            <a:graphicFrameLocks noGrp="1"/>
          </p:cNvGraphicFramePr>
          <p:nvPr>
            <p:ph type="chart" sz="quarter" idx="13"/>
            <p:extLst>
              <p:ext uri="{D42A27DB-BD31-4B8C-83A1-F6EECF244321}">
                <p14:modId xmlns:p14="http://schemas.microsoft.com/office/powerpoint/2010/main" val="1308126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CAAE4-E757-45FA-9E73-571ADCC3243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8CFAA6B-2F5C-4C6F-A331-7EA63FD26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322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43F8C-1044-4BE9-848D-E06007FAA38E}"/>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4A89F5D6-7B92-484C-A5AF-2279144A457E}"/>
              </a:ext>
            </a:extLst>
          </p:cNvPr>
          <p:cNvGraphicFramePr>
            <a:graphicFrameLocks noGrp="1"/>
          </p:cNvGraphicFramePr>
          <p:nvPr>
            <p:ph type="tbl" sz="quarter" idx="13"/>
            <p:extLst>
              <p:ext uri="{D42A27DB-BD31-4B8C-83A1-F6EECF244321}">
                <p14:modId xmlns:p14="http://schemas.microsoft.com/office/powerpoint/2010/main" val="52111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0997681"/>
                    </a:ext>
                  </a:extLst>
                </a:gridCol>
                <a:gridCol w="987552">
                  <a:extLst>
                    <a:ext uri="{9D8B030D-6E8A-4147-A177-3AD203B41FA5}">
                      <a16:colId xmlns:a16="http://schemas.microsoft.com/office/drawing/2014/main" val="4106708337"/>
                    </a:ext>
                  </a:extLst>
                </a:gridCol>
                <a:gridCol w="987552">
                  <a:extLst>
                    <a:ext uri="{9D8B030D-6E8A-4147-A177-3AD203B41FA5}">
                      <a16:colId xmlns:a16="http://schemas.microsoft.com/office/drawing/2014/main" val="3155461752"/>
                    </a:ext>
                  </a:extLst>
                </a:gridCol>
                <a:gridCol w="987552">
                  <a:extLst>
                    <a:ext uri="{9D8B030D-6E8A-4147-A177-3AD203B41FA5}">
                      <a16:colId xmlns:a16="http://schemas.microsoft.com/office/drawing/2014/main" val="107112031"/>
                    </a:ext>
                  </a:extLst>
                </a:gridCol>
                <a:gridCol w="987552">
                  <a:extLst>
                    <a:ext uri="{9D8B030D-6E8A-4147-A177-3AD203B41FA5}">
                      <a16:colId xmlns:a16="http://schemas.microsoft.com/office/drawing/2014/main" val="246641188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65116373"/>
                  </a:ext>
                </a:extLst>
              </a:tr>
              <a:tr h="370840">
                <a:tc>
                  <a:txBody>
                    <a:bodyPr/>
                    <a:lstStyle/>
                    <a:p>
                      <a:r>
                        <a:rPr lang="en-US" sz="1000" b="1"/>
                        <a:t>firstinshi - 2018-11-01 00:12:50 </a:t>
                      </a:r>
                      <a:r>
                        <a:rPr lang="en-US" sz="1000"/>
                        <a:t>
 #teamficoh Halloween Costume Contest highlights
#halloweencostume #halloween #spicegirls #dominos</a:t>
                      </a:r>
                    </a:p>
                  </a:txBody>
                  <a:tcPr/>
                </a:tc>
                <a:tc>
                  <a:txBody>
                    <a:bodyPr/>
                    <a:lstStyle/>
                    <a:p>
                      <a:r>
                        <a:rPr lang="en-US" sz="1000"/>
                        <a:t>40</a:t>
                      </a:r>
                    </a:p>
                  </a:txBody>
                  <a:tcPr/>
                </a:tc>
                <a:tc>
                  <a:txBody>
                    <a:bodyPr/>
                    <a:lstStyle/>
                    <a:p>
                      <a:r>
                        <a:rPr lang="en-US" sz="1000"/>
                        <a:t>0</a:t>
                      </a:r>
                    </a:p>
                  </a:txBody>
                  <a:tcPr/>
                </a:tc>
                <a:tc>
                  <a:txBody>
                    <a:bodyPr/>
                    <a:lstStyle/>
                    <a:p>
                      <a:r>
                        <a:rPr lang="en-US" sz="1000"/>
                        <a:t>1.6821 %</a:t>
                      </a:r>
                    </a:p>
                  </a:txBody>
                  <a:tcPr/>
                </a:tc>
                <a:tc>
                  <a:txBody>
                    <a:bodyPr/>
                    <a:lstStyle/>
                    <a:p>
                      <a:r>
                        <a:rPr lang="en-US" sz="1000"/>
                        <a:t>Image</a:t>
                      </a:r>
                    </a:p>
                  </a:txBody>
                  <a:tcPr/>
                </a:tc>
                <a:extLst>
                  <a:ext uri="{0D108BD9-81ED-4DB2-BD59-A6C34878D82A}">
                    <a16:rowId xmlns:a16="http://schemas.microsoft.com/office/drawing/2014/main" val="1637013000"/>
                  </a:ext>
                </a:extLst>
              </a:tr>
              <a:tr h="370840">
                <a:tc>
                  <a:txBody>
                    <a:bodyPr/>
                    <a:lstStyle/>
                    <a:p>
                      <a:r>
                        <a:rPr lang="en-US" sz="1000" b="1"/>
                        <a:t>firstinshi - 2018-11-01 00:14:10 </a:t>
                      </a:r>
                      <a:r>
                        <a:rPr lang="en-US" sz="1000"/>
                        <a:t>
 #teamficoh Halloween Costume Contest highlights
#halloween #halloweencostume #halloweenmakeup #thering #samaramorgan</a:t>
                      </a:r>
                    </a:p>
                  </a:txBody>
                  <a:tcPr/>
                </a:tc>
                <a:tc>
                  <a:txBody>
                    <a:bodyPr/>
                    <a:lstStyle/>
                    <a:p>
                      <a:r>
                        <a:rPr lang="en-US" sz="1000"/>
                        <a:t>38</a:t>
                      </a:r>
                    </a:p>
                  </a:txBody>
                  <a:tcPr/>
                </a:tc>
                <a:tc>
                  <a:txBody>
                    <a:bodyPr/>
                    <a:lstStyle/>
                    <a:p>
                      <a:r>
                        <a:rPr lang="en-US" sz="1000"/>
                        <a:t>0</a:t>
                      </a:r>
                    </a:p>
                  </a:txBody>
                  <a:tcPr/>
                </a:tc>
                <a:tc>
                  <a:txBody>
                    <a:bodyPr/>
                    <a:lstStyle/>
                    <a:p>
                      <a:r>
                        <a:rPr lang="en-US" sz="1000"/>
                        <a:t>1.5980 %</a:t>
                      </a:r>
                    </a:p>
                  </a:txBody>
                  <a:tcPr/>
                </a:tc>
                <a:tc>
                  <a:txBody>
                    <a:bodyPr/>
                    <a:lstStyle/>
                    <a:p>
                      <a:r>
                        <a:rPr lang="en-US" sz="1000"/>
                        <a:t>Image</a:t>
                      </a:r>
                    </a:p>
                  </a:txBody>
                  <a:tcPr/>
                </a:tc>
                <a:extLst>
                  <a:ext uri="{0D108BD9-81ED-4DB2-BD59-A6C34878D82A}">
                    <a16:rowId xmlns:a16="http://schemas.microsoft.com/office/drawing/2014/main" val="1451758257"/>
                  </a:ext>
                </a:extLst>
              </a:tr>
              <a:tr h="370840">
                <a:tc>
                  <a:txBody>
                    <a:bodyPr/>
                    <a:lstStyle/>
                    <a:p>
                      <a:r>
                        <a:rPr lang="en-US" sz="1000" b="1"/>
                        <a:t>firstinshi - 2018-11-19 21:55:08 </a:t>
                      </a:r>
                      <a:r>
                        <a:rPr lang="en-US" sz="1000"/>
                        <a:t>
 On Friday, our Leadership Team divided up into teams and competed to see who could raise the most money for alohaunitedway selling hand-made sandwiches to our employees. The final, combined tally? ,384! Nice job, Leadership team! #alohaunitedway #fundraising #hawaii #honolulu #community</a:t>
                      </a:r>
                    </a:p>
                  </a:txBody>
                  <a:tcPr/>
                </a:tc>
                <a:tc>
                  <a:txBody>
                    <a:bodyPr/>
                    <a:lstStyle/>
                    <a:p>
                      <a:r>
                        <a:rPr lang="en-US" sz="1000"/>
                        <a:t>37</a:t>
                      </a:r>
                    </a:p>
                  </a:txBody>
                  <a:tcPr/>
                </a:tc>
                <a:tc>
                  <a:txBody>
                    <a:bodyPr/>
                    <a:lstStyle/>
                    <a:p>
                      <a:r>
                        <a:rPr lang="en-US" sz="1000"/>
                        <a:t>0</a:t>
                      </a:r>
                    </a:p>
                  </a:txBody>
                  <a:tcPr/>
                </a:tc>
                <a:tc>
                  <a:txBody>
                    <a:bodyPr/>
                    <a:lstStyle/>
                    <a:p>
                      <a:r>
                        <a:rPr lang="en-US" sz="1000"/>
                        <a:t>1.5618 %</a:t>
                      </a:r>
                    </a:p>
                  </a:txBody>
                  <a:tcPr/>
                </a:tc>
                <a:tc>
                  <a:txBody>
                    <a:bodyPr/>
                    <a:lstStyle/>
                    <a:p>
                      <a:r>
                        <a:rPr lang="en-US" sz="1000"/>
                        <a:t>Image</a:t>
                      </a:r>
                    </a:p>
                  </a:txBody>
                  <a:tcPr/>
                </a:tc>
                <a:extLst>
                  <a:ext uri="{0D108BD9-81ED-4DB2-BD59-A6C34878D82A}">
                    <a16:rowId xmlns:a16="http://schemas.microsoft.com/office/drawing/2014/main" val="4097129140"/>
                  </a:ext>
                </a:extLst>
              </a:tr>
              <a:tr h="370840">
                <a:tc>
                  <a:txBody>
                    <a:bodyPr/>
                    <a:lstStyle/>
                    <a:p>
                      <a:r>
                        <a:rPr lang="en-US" sz="1000" b="1"/>
                        <a:t>firstinshi - 2018-11-16 20:54:30 </a:t>
                      </a:r>
                      <a:r>
                        <a:rPr lang="en-US" sz="1000"/>
                        <a:t>
 Wishing everyone a happy #AlohaFriday with this #FlashbackFriday photo showing First Insurance associates at work in the 1940s. At the time this photo was taken, First Insurance would have been nearly 35 years old. #theolddays #honolulu #fbf #teamficoh #throwback #insurance #1940s</a:t>
                      </a:r>
                    </a:p>
                  </a:txBody>
                  <a:tcPr/>
                </a:tc>
                <a:tc>
                  <a:txBody>
                    <a:bodyPr/>
                    <a:lstStyle/>
                    <a:p>
                      <a:r>
                        <a:rPr lang="en-US" sz="1000"/>
                        <a:t>35</a:t>
                      </a:r>
                    </a:p>
                  </a:txBody>
                  <a:tcPr/>
                </a:tc>
                <a:tc>
                  <a:txBody>
                    <a:bodyPr/>
                    <a:lstStyle/>
                    <a:p>
                      <a:r>
                        <a:rPr lang="en-US" sz="1000"/>
                        <a:t>0</a:t>
                      </a:r>
                    </a:p>
                  </a:txBody>
                  <a:tcPr/>
                </a:tc>
                <a:tc>
                  <a:txBody>
                    <a:bodyPr/>
                    <a:lstStyle/>
                    <a:p>
                      <a:r>
                        <a:rPr lang="en-US" sz="1000"/>
                        <a:t>1.4774 %</a:t>
                      </a:r>
                    </a:p>
                  </a:txBody>
                  <a:tcPr/>
                </a:tc>
                <a:tc>
                  <a:txBody>
                    <a:bodyPr/>
                    <a:lstStyle/>
                    <a:p>
                      <a:r>
                        <a:rPr lang="en-US" sz="1000"/>
                        <a:t>Image</a:t>
                      </a:r>
                    </a:p>
                  </a:txBody>
                  <a:tcPr/>
                </a:tc>
                <a:extLst>
                  <a:ext uri="{0D108BD9-81ED-4DB2-BD59-A6C34878D82A}">
                    <a16:rowId xmlns:a16="http://schemas.microsoft.com/office/drawing/2014/main" val="795515615"/>
                  </a:ext>
                </a:extLst>
              </a:tr>
              <a:tr h="370840">
                <a:tc>
                  <a:txBody>
                    <a:bodyPr/>
                    <a:lstStyle/>
                    <a:p>
                      <a:r>
                        <a:rPr lang="en-US" sz="1000" b="1"/>
                        <a:t>firstinshi - 2018-11-13 21:04:10 </a:t>
                      </a:r>
                      <a:r>
                        <a:rPr lang="en-US" sz="1000"/>
                        <a:t>
 The Emerging Leaders Program is one of several development opportunities available to FICOH employees. Congratulations to this year's team on their successful final presentation in NYC! (With some free time to explore the Big Apple.) #NYC #leadership #professionaldevelopment #emergingleaders #leadershipdevelopment #teamficoh</a:t>
                      </a:r>
                    </a:p>
                  </a:txBody>
                  <a:tcPr/>
                </a:tc>
                <a:tc>
                  <a:txBody>
                    <a:bodyPr/>
                    <a:lstStyle/>
                    <a:p>
                      <a:r>
                        <a:rPr lang="en-US" sz="1000"/>
                        <a:t>33</a:t>
                      </a:r>
                    </a:p>
                  </a:txBody>
                  <a:tcPr/>
                </a:tc>
                <a:tc>
                  <a:txBody>
                    <a:bodyPr/>
                    <a:lstStyle/>
                    <a:p>
                      <a:r>
                        <a:rPr lang="en-US" sz="1000"/>
                        <a:t>1</a:t>
                      </a:r>
                    </a:p>
                  </a:txBody>
                  <a:tcPr/>
                </a:tc>
                <a:tc>
                  <a:txBody>
                    <a:bodyPr/>
                    <a:lstStyle/>
                    <a:p>
                      <a:r>
                        <a:rPr lang="en-US" sz="1000"/>
                        <a:t>1.4334 %</a:t>
                      </a:r>
                    </a:p>
                  </a:txBody>
                  <a:tcPr/>
                </a:tc>
                <a:tc>
                  <a:txBody>
                    <a:bodyPr/>
                    <a:lstStyle/>
                    <a:p>
                      <a:r>
                        <a:rPr lang="en-US" sz="1000"/>
                        <a:t>Image</a:t>
                      </a:r>
                    </a:p>
                  </a:txBody>
                  <a:tcPr/>
                </a:tc>
                <a:extLst>
                  <a:ext uri="{0D108BD9-81ED-4DB2-BD59-A6C34878D82A}">
                    <a16:rowId xmlns:a16="http://schemas.microsoft.com/office/drawing/2014/main" val="4001510237"/>
                  </a:ext>
                </a:extLst>
              </a:tr>
            </a:tbl>
          </a:graphicData>
        </a:graphic>
      </p:graphicFrame>
      <p:sp>
        <p:nvSpPr>
          <p:cNvPr id="4" name="Text Placeholder 3">
            <a:extLst>
              <a:ext uri="{FF2B5EF4-FFF2-40B4-BE49-F238E27FC236}">
                <a16:creationId xmlns:a16="http://schemas.microsoft.com/office/drawing/2014/main" id="{51560CA7-0FA6-4142-8396-56AE30958EF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286437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571</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2018-12-17T08:45:00Z</dcterms:created>
  <dcterms:modified xsi:type="dcterms:W3CDTF">2018-12-17T08:48:19Z</dcterms:modified>
</cp:coreProperties>
</file>