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43405</c:v>
                </c:pt>
              </c:numCache>
            </c:numRef>
          </c:cat>
          <c:val>
            <c:numRef>
              <c:f>Sheet1!$B$2</c:f>
              <c:numCache>
                <c:formatCode>General</c:formatCode>
                <c:ptCount val="1"/>
                <c:pt idx="0">
                  <c:v>1634</c:v>
                </c:pt>
              </c:numCache>
            </c:numRef>
          </c:val>
          <c:extLst>
            <c:ext xmlns:c16="http://schemas.microsoft.com/office/drawing/2014/chart" uri="{C3380CC4-5D6E-409C-BE32-E72D297353CC}">
              <c16:uniqueId val="{00000000-09AB-4215-907D-F62C05C9ACBD}"/>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43405</c:v>
                </c:pt>
              </c:numCache>
            </c:numRef>
          </c:cat>
          <c:val>
            <c:numRef>
              <c:f>Sheet1!$C$2</c:f>
              <c:numCache>
                <c:formatCode>General</c:formatCode>
                <c:ptCount val="1"/>
                <c:pt idx="0">
                  <c:v>2376</c:v>
                </c:pt>
              </c:numCache>
            </c:numRef>
          </c:val>
          <c:extLst>
            <c:ext xmlns:c16="http://schemas.microsoft.com/office/drawing/2014/chart" uri="{C3380CC4-5D6E-409C-BE32-E72D297353CC}">
              <c16:uniqueId val="{00000001-09AB-4215-907D-F62C05C9ACBD}"/>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43405</c:v>
                </c:pt>
              </c:numCache>
            </c:numRef>
          </c:cat>
          <c:val>
            <c:numRef>
              <c:f>Sheet1!$D$2</c:f>
              <c:numCache>
                <c:formatCode>General</c:formatCode>
                <c:ptCount val="1"/>
                <c:pt idx="0">
                  <c:v>1097</c:v>
                </c:pt>
              </c:numCache>
            </c:numRef>
          </c:val>
          <c:extLst>
            <c:ext xmlns:c16="http://schemas.microsoft.com/office/drawing/2014/chart" uri="{C3380CC4-5D6E-409C-BE32-E72D297353CC}">
              <c16:uniqueId val="{00000002-09AB-4215-907D-F62C05C9ACBD}"/>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43405</c:v>
                </c:pt>
              </c:numCache>
            </c:numRef>
          </c:cat>
          <c:val>
            <c:numRef>
              <c:f>Sheet1!$E$2</c:f>
              <c:numCache>
                <c:formatCode>General</c:formatCode>
                <c:ptCount val="1"/>
                <c:pt idx="0">
                  <c:v>1229</c:v>
                </c:pt>
              </c:numCache>
            </c:numRef>
          </c:val>
          <c:extLst>
            <c:ext xmlns:c16="http://schemas.microsoft.com/office/drawing/2014/chart" uri="{C3380CC4-5D6E-409C-BE32-E72D297353CC}">
              <c16:uniqueId val="{00000003-09AB-4215-907D-F62C05C9ACBD}"/>
            </c:ext>
          </c:extLst>
        </c:ser>
        <c:dLbls>
          <c:showLegendKey val="0"/>
          <c:showVal val="0"/>
          <c:showCatName val="0"/>
          <c:showSerName val="0"/>
          <c:showPercent val="0"/>
          <c:showBubbleSize val="0"/>
        </c:dLbls>
        <c:gapWidth val="219"/>
        <c:overlap val="-27"/>
        <c:axId val="261899696"/>
        <c:axId val="261897400"/>
      </c:barChart>
      <c:dateAx>
        <c:axId val="261899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97400"/>
        <c:crosses val="autoZero"/>
        <c:auto val="1"/>
        <c:lblOffset val="100"/>
        <c:baseTimeUnit val="days"/>
      </c:dateAx>
      <c:valAx>
        <c:axId val="261897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9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11</c:v>
                </c:pt>
                <c:pt idx="1">
                  <c:v>-2</c:v>
                </c:pt>
                <c:pt idx="2">
                  <c:v>0</c:v>
                </c:pt>
                <c:pt idx="3">
                  <c:v>23</c:v>
                </c:pt>
                <c:pt idx="4">
                  <c:v>20</c:v>
                </c:pt>
                <c:pt idx="5">
                  <c:v>4</c:v>
                </c:pt>
                <c:pt idx="6">
                  <c:v>14</c:v>
                </c:pt>
                <c:pt idx="7">
                  <c:v>-2</c:v>
                </c:pt>
                <c:pt idx="8">
                  <c:v>5</c:v>
                </c:pt>
                <c:pt idx="9">
                  <c:v>5</c:v>
                </c:pt>
                <c:pt idx="10">
                  <c:v>-2</c:v>
                </c:pt>
                <c:pt idx="11">
                  <c:v>2</c:v>
                </c:pt>
              </c:numCache>
            </c:numRef>
          </c:val>
          <c:extLst>
            <c:ext xmlns:c16="http://schemas.microsoft.com/office/drawing/2014/chart" uri="{C3380CC4-5D6E-409C-BE32-E72D297353CC}">
              <c16:uniqueId val="{00000000-2024-4650-8A6A-A27A157E5EA6}"/>
            </c:ext>
          </c:extLst>
        </c:ser>
        <c:dLbls>
          <c:showLegendKey val="0"/>
          <c:showVal val="0"/>
          <c:showCatName val="0"/>
          <c:showSerName val="0"/>
          <c:showPercent val="0"/>
          <c:showBubbleSize val="0"/>
        </c:dLbls>
        <c:gapWidth val="219"/>
        <c:overlap val="-27"/>
        <c:axId val="314028416"/>
        <c:axId val="314030056"/>
      </c:barChart>
      <c:dateAx>
        <c:axId val="314028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030056"/>
        <c:crosses val="autoZero"/>
        <c:auto val="1"/>
        <c:lblOffset val="100"/>
        <c:baseTimeUnit val="months"/>
      </c:dateAx>
      <c:valAx>
        <c:axId val="314030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028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30</c:v>
                </c:pt>
                <c:pt idx="1">
                  <c:v>29</c:v>
                </c:pt>
                <c:pt idx="2">
                  <c:v>37</c:v>
                </c:pt>
                <c:pt idx="3">
                  <c:v>39</c:v>
                </c:pt>
                <c:pt idx="4">
                  <c:v>37</c:v>
                </c:pt>
                <c:pt idx="5">
                  <c:v>30</c:v>
                </c:pt>
                <c:pt idx="6">
                  <c:v>23</c:v>
                </c:pt>
                <c:pt idx="7">
                  <c:v>20</c:v>
                </c:pt>
                <c:pt idx="8">
                  <c:v>23</c:v>
                </c:pt>
                <c:pt idx="9">
                  <c:v>29</c:v>
                </c:pt>
                <c:pt idx="10">
                  <c:v>23</c:v>
                </c:pt>
                <c:pt idx="11">
                  <c:v>25</c:v>
                </c:pt>
              </c:numCache>
            </c:numRef>
          </c:val>
          <c:extLst>
            <c:ext xmlns:c16="http://schemas.microsoft.com/office/drawing/2014/chart" uri="{C3380CC4-5D6E-409C-BE32-E72D297353CC}">
              <c16:uniqueId val="{00000000-EB5A-48AF-898D-11F75F3E4916}"/>
            </c:ext>
          </c:extLst>
        </c:ser>
        <c:dLbls>
          <c:showLegendKey val="0"/>
          <c:showVal val="0"/>
          <c:showCatName val="0"/>
          <c:showSerName val="0"/>
          <c:showPercent val="0"/>
          <c:showBubbleSize val="0"/>
        </c:dLbls>
        <c:gapWidth val="219"/>
        <c:overlap val="-27"/>
        <c:axId val="178601872"/>
        <c:axId val="178606136"/>
      </c:barChart>
      <c:dateAx>
        <c:axId val="178601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606136"/>
        <c:crosses val="autoZero"/>
        <c:auto val="1"/>
        <c:lblOffset val="100"/>
        <c:baseTimeUnit val="months"/>
      </c:dateAx>
      <c:valAx>
        <c:axId val="178606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601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16608</c:v>
                </c:pt>
                <c:pt idx="1">
                  <c:v>14462</c:v>
                </c:pt>
                <c:pt idx="2">
                  <c:v>21377</c:v>
                </c:pt>
                <c:pt idx="3">
                  <c:v>35068</c:v>
                </c:pt>
                <c:pt idx="4">
                  <c:v>21295</c:v>
                </c:pt>
                <c:pt idx="5">
                  <c:v>25244</c:v>
                </c:pt>
                <c:pt idx="6">
                  <c:v>35520</c:v>
                </c:pt>
                <c:pt idx="7">
                  <c:v>19502</c:v>
                </c:pt>
                <c:pt idx="8">
                  <c:v>18481</c:v>
                </c:pt>
                <c:pt idx="9">
                  <c:v>18053</c:v>
                </c:pt>
                <c:pt idx="10">
                  <c:v>15491</c:v>
                </c:pt>
                <c:pt idx="11">
                  <c:v>9370</c:v>
                </c:pt>
              </c:numCache>
            </c:numRef>
          </c:val>
          <c:extLst>
            <c:ext xmlns:c16="http://schemas.microsoft.com/office/drawing/2014/chart" uri="{C3380CC4-5D6E-409C-BE32-E72D297353CC}">
              <c16:uniqueId val="{00000000-597F-43C4-A9CF-B389C00EFDFD}"/>
            </c:ext>
          </c:extLst>
        </c:ser>
        <c:dLbls>
          <c:showLegendKey val="0"/>
          <c:showVal val="0"/>
          <c:showCatName val="0"/>
          <c:showSerName val="0"/>
          <c:showPercent val="0"/>
          <c:showBubbleSize val="0"/>
        </c:dLbls>
        <c:gapWidth val="219"/>
        <c:overlap val="-27"/>
        <c:axId val="261868952"/>
        <c:axId val="261869608"/>
      </c:barChart>
      <c:dateAx>
        <c:axId val="261868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69608"/>
        <c:crosses val="autoZero"/>
        <c:auto val="1"/>
        <c:lblOffset val="100"/>
        <c:baseTimeUnit val="months"/>
      </c:dateAx>
      <c:valAx>
        <c:axId val="261869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68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-2</c:v>
                </c:pt>
                <c:pt idx="2">
                  <c:v>2</c:v>
                </c:pt>
                <c:pt idx="3">
                  <c:v>5</c:v>
                </c:pt>
                <c:pt idx="4">
                  <c:v>-2</c:v>
                </c:pt>
                <c:pt idx="5">
                  <c:v>9</c:v>
                </c:pt>
                <c:pt idx="6">
                  <c:v>-1</c:v>
                </c:pt>
                <c:pt idx="7">
                  <c:v>-24</c:v>
                </c:pt>
                <c:pt idx="8">
                  <c:v>3</c:v>
                </c:pt>
                <c:pt idx="9">
                  <c:v>6</c:v>
                </c:pt>
                <c:pt idx="10">
                  <c:v>-6</c:v>
                </c:pt>
                <c:pt idx="11">
                  <c:v>1</c:v>
                </c:pt>
              </c:numCache>
            </c:numRef>
          </c:val>
          <c:extLst>
            <c:ext xmlns:c16="http://schemas.microsoft.com/office/drawing/2014/chart" uri="{C3380CC4-5D6E-409C-BE32-E72D297353CC}">
              <c16:uniqueId val="{00000000-C5B5-41BF-BB22-BC1D48C27E52}"/>
            </c:ext>
          </c:extLst>
        </c:ser>
        <c:dLbls>
          <c:showLegendKey val="0"/>
          <c:showVal val="0"/>
          <c:showCatName val="0"/>
          <c:showSerName val="0"/>
          <c:showPercent val="0"/>
          <c:showBubbleSize val="0"/>
        </c:dLbls>
        <c:gapWidth val="219"/>
        <c:overlap val="-27"/>
        <c:axId val="317728568"/>
        <c:axId val="317728896"/>
      </c:barChart>
      <c:dateAx>
        <c:axId val="317728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728896"/>
        <c:crosses val="autoZero"/>
        <c:auto val="1"/>
        <c:lblOffset val="100"/>
        <c:baseTimeUnit val="months"/>
      </c:dateAx>
      <c:valAx>
        <c:axId val="317728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72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1</c:v>
                </c:pt>
                <c:pt idx="2">
                  <c:v>1</c:v>
                </c:pt>
                <c:pt idx="3">
                  <c:v>1</c:v>
                </c:pt>
                <c:pt idx="4">
                  <c:v>1</c:v>
                </c:pt>
                <c:pt idx="5">
                  <c:v>1</c:v>
                </c:pt>
                <c:pt idx="6">
                  <c:v>1</c:v>
                </c:pt>
                <c:pt idx="7">
                  <c:v>1</c:v>
                </c:pt>
                <c:pt idx="8">
                  <c:v>1</c:v>
                </c:pt>
                <c:pt idx="9">
                  <c:v>1</c:v>
                </c:pt>
                <c:pt idx="10">
                  <c:v>1</c:v>
                </c:pt>
                <c:pt idx="11">
                  <c:v>0</c:v>
                </c:pt>
              </c:numCache>
            </c:numRef>
          </c:val>
          <c:extLst>
            <c:ext xmlns:c16="http://schemas.microsoft.com/office/drawing/2014/chart" uri="{C3380CC4-5D6E-409C-BE32-E72D297353CC}">
              <c16:uniqueId val="{00000000-034A-41F7-A586-BC882EEEF88B}"/>
            </c:ext>
          </c:extLst>
        </c:ser>
        <c:dLbls>
          <c:showLegendKey val="0"/>
          <c:showVal val="0"/>
          <c:showCatName val="0"/>
          <c:showSerName val="0"/>
          <c:showPercent val="0"/>
          <c:showBubbleSize val="0"/>
        </c:dLbls>
        <c:gapWidth val="219"/>
        <c:overlap val="-27"/>
        <c:axId val="320720256"/>
        <c:axId val="320725176"/>
      </c:barChart>
      <c:dateAx>
        <c:axId val="320720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725176"/>
        <c:crosses val="autoZero"/>
        <c:auto val="1"/>
        <c:lblOffset val="100"/>
        <c:baseTimeUnit val="months"/>
      </c:dateAx>
      <c:valAx>
        <c:axId val="320725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720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19</c:v>
                </c:pt>
                <c:pt idx="1">
                  <c:v>18</c:v>
                </c:pt>
                <c:pt idx="2">
                  <c:v>8</c:v>
                </c:pt>
                <c:pt idx="3">
                  <c:v>18</c:v>
                </c:pt>
                <c:pt idx="4">
                  <c:v>15</c:v>
                </c:pt>
                <c:pt idx="5">
                  <c:v>15</c:v>
                </c:pt>
                <c:pt idx="6">
                  <c:v>10</c:v>
                </c:pt>
                <c:pt idx="7">
                  <c:v>28</c:v>
                </c:pt>
                <c:pt idx="8">
                  <c:v>19</c:v>
                </c:pt>
                <c:pt idx="9">
                  <c:v>18</c:v>
                </c:pt>
                <c:pt idx="10">
                  <c:v>19</c:v>
                </c:pt>
                <c:pt idx="11">
                  <c:v>16</c:v>
                </c:pt>
              </c:numCache>
            </c:numRef>
          </c:val>
          <c:extLst>
            <c:ext xmlns:c16="http://schemas.microsoft.com/office/drawing/2014/chart" uri="{C3380CC4-5D6E-409C-BE32-E72D297353CC}">
              <c16:uniqueId val="{00000000-017E-44AE-99C8-28DBF16A0BCF}"/>
            </c:ext>
          </c:extLst>
        </c:ser>
        <c:dLbls>
          <c:showLegendKey val="0"/>
          <c:showVal val="0"/>
          <c:showCatName val="0"/>
          <c:showSerName val="0"/>
          <c:showPercent val="0"/>
          <c:showBubbleSize val="0"/>
        </c:dLbls>
        <c:gapWidth val="219"/>
        <c:overlap val="-27"/>
        <c:axId val="325424960"/>
        <c:axId val="325417416"/>
      </c:barChart>
      <c:dateAx>
        <c:axId val="325424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17416"/>
        <c:crosses val="autoZero"/>
        <c:auto val="1"/>
        <c:lblOffset val="100"/>
        <c:baseTimeUnit val="months"/>
      </c:dateAx>
      <c:valAx>
        <c:axId val="325417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24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49</c:v>
                </c:pt>
                <c:pt idx="1">
                  <c:v>35</c:v>
                </c:pt>
                <c:pt idx="2">
                  <c:v>26</c:v>
                </c:pt>
                <c:pt idx="3">
                  <c:v>30</c:v>
                </c:pt>
                <c:pt idx="4">
                  <c:v>34</c:v>
                </c:pt>
                <c:pt idx="5">
                  <c:v>33</c:v>
                </c:pt>
                <c:pt idx="6">
                  <c:v>27</c:v>
                </c:pt>
                <c:pt idx="7">
                  <c:v>29</c:v>
                </c:pt>
                <c:pt idx="8">
                  <c:v>22</c:v>
                </c:pt>
                <c:pt idx="9">
                  <c:v>38</c:v>
                </c:pt>
                <c:pt idx="10">
                  <c:v>44</c:v>
                </c:pt>
                <c:pt idx="11">
                  <c:v>38</c:v>
                </c:pt>
              </c:numCache>
            </c:numRef>
          </c:val>
          <c:extLst>
            <c:ext xmlns:c16="http://schemas.microsoft.com/office/drawing/2014/chart" uri="{C3380CC4-5D6E-409C-BE32-E72D297353CC}">
              <c16:uniqueId val="{00000000-3556-4213-A589-489D4771F3F9}"/>
            </c:ext>
          </c:extLst>
        </c:ser>
        <c:dLbls>
          <c:showLegendKey val="0"/>
          <c:showVal val="0"/>
          <c:showCatName val="0"/>
          <c:showSerName val="0"/>
          <c:showPercent val="0"/>
          <c:showBubbleSize val="0"/>
        </c:dLbls>
        <c:gapWidth val="219"/>
        <c:overlap val="-27"/>
        <c:axId val="325420040"/>
        <c:axId val="325422008"/>
      </c:barChart>
      <c:dateAx>
        <c:axId val="325420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22008"/>
        <c:crosses val="autoZero"/>
        <c:auto val="1"/>
        <c:lblOffset val="100"/>
        <c:baseTimeUnit val="months"/>
      </c:dateAx>
      <c:valAx>
        <c:axId val="325422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2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7</c:v>
                </c:pt>
                <c:pt idx="1">
                  <c:v>9</c:v>
                </c:pt>
                <c:pt idx="2">
                  <c:v>-12</c:v>
                </c:pt>
                <c:pt idx="3">
                  <c:v>14</c:v>
                </c:pt>
                <c:pt idx="4">
                  <c:v>2</c:v>
                </c:pt>
                <c:pt idx="5">
                  <c:v>0</c:v>
                </c:pt>
                <c:pt idx="6">
                  <c:v>-9</c:v>
                </c:pt>
                <c:pt idx="7">
                  <c:v>8</c:v>
                </c:pt>
                <c:pt idx="8">
                  <c:v>3</c:v>
                </c:pt>
                <c:pt idx="9">
                  <c:v>-7</c:v>
                </c:pt>
                <c:pt idx="10">
                  <c:v>-2</c:v>
                </c:pt>
                <c:pt idx="11">
                  <c:v>-1</c:v>
                </c:pt>
              </c:numCache>
            </c:numRef>
          </c:val>
          <c:extLst>
            <c:ext xmlns:c16="http://schemas.microsoft.com/office/drawing/2014/chart" uri="{C3380CC4-5D6E-409C-BE32-E72D297353CC}">
              <c16:uniqueId val="{00000000-8403-41F2-A790-F9E5BD6F5076}"/>
            </c:ext>
          </c:extLst>
        </c:ser>
        <c:dLbls>
          <c:showLegendKey val="0"/>
          <c:showVal val="0"/>
          <c:showCatName val="0"/>
          <c:showSerName val="0"/>
          <c:showPercent val="0"/>
          <c:showBubbleSize val="0"/>
        </c:dLbls>
        <c:gapWidth val="219"/>
        <c:overlap val="-27"/>
        <c:axId val="325300040"/>
        <c:axId val="325296432"/>
      </c:barChart>
      <c:dateAx>
        <c:axId val="325300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296432"/>
        <c:crosses val="autoZero"/>
        <c:auto val="1"/>
        <c:lblOffset val="100"/>
        <c:baseTimeUnit val="months"/>
      </c:dateAx>
      <c:valAx>
        <c:axId val="325296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30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31</c:v>
                </c:pt>
                <c:pt idx="1">
                  <c:v>27</c:v>
                </c:pt>
                <c:pt idx="2">
                  <c:v>26</c:v>
                </c:pt>
                <c:pt idx="3">
                  <c:v>32</c:v>
                </c:pt>
                <c:pt idx="4">
                  <c:v>28</c:v>
                </c:pt>
                <c:pt idx="5">
                  <c:v>26</c:v>
                </c:pt>
                <c:pt idx="6">
                  <c:v>25</c:v>
                </c:pt>
                <c:pt idx="7">
                  <c:v>24</c:v>
                </c:pt>
                <c:pt idx="8">
                  <c:v>25</c:v>
                </c:pt>
                <c:pt idx="9">
                  <c:v>34</c:v>
                </c:pt>
                <c:pt idx="10">
                  <c:v>29</c:v>
                </c:pt>
                <c:pt idx="11">
                  <c:v>28</c:v>
                </c:pt>
              </c:numCache>
            </c:numRef>
          </c:val>
          <c:extLst>
            <c:ext xmlns:c16="http://schemas.microsoft.com/office/drawing/2014/chart" uri="{C3380CC4-5D6E-409C-BE32-E72D297353CC}">
              <c16:uniqueId val="{00000000-76ED-4821-93DF-C8A1E5A5642B}"/>
            </c:ext>
          </c:extLst>
        </c:ser>
        <c:dLbls>
          <c:showLegendKey val="0"/>
          <c:showVal val="0"/>
          <c:showCatName val="0"/>
          <c:showSerName val="0"/>
          <c:showPercent val="0"/>
          <c:showBubbleSize val="0"/>
        </c:dLbls>
        <c:gapWidth val="219"/>
        <c:overlap val="-27"/>
        <c:axId val="327792872"/>
        <c:axId val="327788936"/>
      </c:barChart>
      <c:dateAx>
        <c:axId val="327792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88936"/>
        <c:crosses val="autoZero"/>
        <c:auto val="1"/>
        <c:lblOffset val="100"/>
        <c:baseTimeUnit val="months"/>
      </c:dateAx>
      <c:valAx>
        <c:axId val="32778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92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1369E-C1DC-4324-9FB6-07C260D3F7E1}"/>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480137A0-1553-4ED3-B10B-F3789FCEB685}"/>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01499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74410-AEF2-4E6D-969D-60795957A057}"/>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2F7FF228-D01B-4347-A7D9-17C0DF11A1E3}"/>
              </a:ext>
            </a:extLst>
          </p:cNvPr>
          <p:cNvGraphicFramePr>
            <a:graphicFrameLocks noGrp="1"/>
          </p:cNvGraphicFramePr>
          <p:nvPr>
            <p:ph type="chart" sz="quarter" idx="13"/>
            <p:extLst>
              <p:ext uri="{D42A27DB-BD31-4B8C-83A1-F6EECF244321}">
                <p14:modId xmlns:p14="http://schemas.microsoft.com/office/powerpoint/2010/main" val="23934788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AEC0DB-91A7-4DA7-997E-8913E321AE6F}"/>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E6E78664-A8DD-4F8A-8CB6-F4179207E7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9080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6153D-AF54-43D1-AA45-10B4F8558031}"/>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E29C7612-D658-4A60-A71E-4DE8C53D60B0}"/>
              </a:ext>
            </a:extLst>
          </p:cNvPr>
          <p:cNvGraphicFramePr>
            <a:graphicFrameLocks noGrp="1"/>
          </p:cNvGraphicFramePr>
          <p:nvPr>
            <p:ph type="tbl" sz="quarter" idx="13"/>
            <p:extLst>
              <p:ext uri="{D42A27DB-BD31-4B8C-83A1-F6EECF244321}">
                <p14:modId xmlns:p14="http://schemas.microsoft.com/office/powerpoint/2010/main" val="1825017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81809296"/>
                    </a:ext>
                  </a:extLst>
                </a:gridCol>
                <a:gridCol w="740664">
                  <a:extLst>
                    <a:ext uri="{9D8B030D-6E8A-4147-A177-3AD203B41FA5}">
                      <a16:colId xmlns:a16="http://schemas.microsoft.com/office/drawing/2014/main" val="9117385"/>
                    </a:ext>
                  </a:extLst>
                </a:gridCol>
                <a:gridCol w="740664">
                  <a:extLst>
                    <a:ext uri="{9D8B030D-6E8A-4147-A177-3AD203B41FA5}">
                      <a16:colId xmlns:a16="http://schemas.microsoft.com/office/drawing/2014/main" val="1052780322"/>
                    </a:ext>
                  </a:extLst>
                </a:gridCol>
                <a:gridCol w="740664">
                  <a:extLst>
                    <a:ext uri="{9D8B030D-6E8A-4147-A177-3AD203B41FA5}">
                      <a16:colId xmlns:a16="http://schemas.microsoft.com/office/drawing/2014/main" val="1637342779"/>
                    </a:ext>
                  </a:extLst>
                </a:gridCol>
                <a:gridCol w="740664">
                  <a:extLst>
                    <a:ext uri="{9D8B030D-6E8A-4147-A177-3AD203B41FA5}">
                      <a16:colId xmlns:a16="http://schemas.microsoft.com/office/drawing/2014/main" val="2102524651"/>
                    </a:ext>
                  </a:extLst>
                </a:gridCol>
                <a:gridCol w="740664">
                  <a:extLst>
                    <a:ext uri="{9D8B030D-6E8A-4147-A177-3AD203B41FA5}">
                      <a16:colId xmlns:a16="http://schemas.microsoft.com/office/drawing/2014/main" val="2397471013"/>
                    </a:ext>
                  </a:extLst>
                </a:gridCol>
                <a:gridCol w="740664">
                  <a:extLst>
                    <a:ext uri="{9D8B030D-6E8A-4147-A177-3AD203B41FA5}">
                      <a16:colId xmlns:a16="http://schemas.microsoft.com/office/drawing/2014/main" val="3271020295"/>
                    </a:ext>
                  </a:extLst>
                </a:gridCol>
                <a:gridCol w="740664">
                  <a:extLst>
                    <a:ext uri="{9D8B030D-6E8A-4147-A177-3AD203B41FA5}">
                      <a16:colId xmlns:a16="http://schemas.microsoft.com/office/drawing/2014/main" val="1568708310"/>
                    </a:ext>
                  </a:extLst>
                </a:gridCol>
                <a:gridCol w="740664">
                  <a:extLst>
                    <a:ext uri="{9D8B030D-6E8A-4147-A177-3AD203B41FA5}">
                      <a16:colId xmlns:a16="http://schemas.microsoft.com/office/drawing/2014/main" val="1336003633"/>
                    </a:ext>
                  </a:extLst>
                </a:gridCol>
                <a:gridCol w="740664">
                  <a:extLst>
                    <a:ext uri="{9D8B030D-6E8A-4147-A177-3AD203B41FA5}">
                      <a16:colId xmlns:a16="http://schemas.microsoft.com/office/drawing/2014/main" val="269842305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22367488"/>
                  </a:ext>
                </a:extLst>
              </a:tr>
              <a:tr h="370840">
                <a:tc>
                  <a:txBody>
                    <a:bodyPr/>
                    <a:lstStyle/>
                    <a:p>
                      <a:r>
                        <a:rPr lang="en-US" sz="1000"/>
                        <a:t>First Insurance Company of Hawaii, LTD</a:t>
                      </a:r>
                    </a:p>
                  </a:txBody>
                  <a:tcPr/>
                </a:tc>
                <a:tc>
                  <a:txBody>
                    <a:bodyPr/>
                    <a:lstStyle/>
                    <a:p>
                      <a:r>
                        <a:rPr lang="en-US" sz="1000"/>
                        <a:t>1634</a:t>
                      </a:r>
                    </a:p>
                  </a:txBody>
                  <a:tcPr/>
                </a:tc>
                <a:tc>
                  <a:txBody>
                    <a:bodyPr/>
                    <a:lstStyle/>
                    <a:p>
                      <a:r>
                        <a:rPr lang="en-US" sz="1000"/>
                        <a:t>-2</a:t>
                      </a:r>
                    </a:p>
                  </a:txBody>
                  <a:tcPr/>
                </a:tc>
                <a:tc>
                  <a:txBody>
                    <a:bodyPr/>
                    <a:lstStyle/>
                    <a:p>
                      <a:r>
                        <a:rPr lang="en-US" sz="1000"/>
                        <a:t>14</a:t>
                      </a:r>
                    </a:p>
                  </a:txBody>
                  <a:tcPr/>
                </a:tc>
                <a:tc>
                  <a:txBody>
                    <a:bodyPr/>
                    <a:lstStyle/>
                    <a:p>
                      <a:r>
                        <a:rPr lang="en-US" sz="1000"/>
                        <a:t>326</a:t>
                      </a:r>
                    </a:p>
                  </a:txBody>
                  <a:tcPr/>
                </a:tc>
                <a:tc>
                  <a:txBody>
                    <a:bodyPr/>
                    <a:lstStyle/>
                    <a:p>
                      <a:r>
                        <a:rPr lang="en-US" sz="1000"/>
                        <a:t>6</a:t>
                      </a:r>
                    </a:p>
                  </a:txBody>
                  <a:tcPr/>
                </a:tc>
                <a:tc>
                  <a:txBody>
                    <a:bodyPr/>
                    <a:lstStyle/>
                    <a:p>
                      <a:r>
                        <a:rPr lang="en-US" sz="1000"/>
                        <a:t>5</a:t>
                      </a:r>
                    </a:p>
                  </a:txBody>
                  <a:tcPr/>
                </a:tc>
                <a:tc>
                  <a:txBody>
                    <a:bodyPr/>
                    <a:lstStyle/>
                    <a:p>
                      <a:r>
                        <a:rPr lang="en-US" sz="1000"/>
                        <a:t>1</a:t>
                      </a:r>
                    </a:p>
                  </a:txBody>
                  <a:tcPr/>
                </a:tc>
                <a:tc>
                  <a:txBody>
                    <a:bodyPr/>
                    <a:lstStyle/>
                    <a:p>
                      <a:r>
                        <a:rPr lang="en-US" sz="1000"/>
                        <a:t>1.4723 %</a:t>
                      </a:r>
                    </a:p>
                  </a:txBody>
                  <a:tcPr/>
                </a:tc>
                <a:tc>
                  <a:txBody>
                    <a:bodyPr/>
                    <a:lstStyle/>
                    <a:p>
                      <a:r>
                        <a:rPr lang="en-US" sz="1000"/>
                        <a:t>0.0 %</a:t>
                      </a:r>
                    </a:p>
                  </a:txBody>
                  <a:tcPr/>
                </a:tc>
                <a:extLst>
                  <a:ext uri="{0D108BD9-81ED-4DB2-BD59-A6C34878D82A}">
                    <a16:rowId xmlns:a16="http://schemas.microsoft.com/office/drawing/2014/main" val="220914529"/>
                  </a:ext>
                </a:extLst>
              </a:tr>
            </a:tbl>
          </a:graphicData>
        </a:graphic>
      </p:graphicFrame>
      <p:sp>
        <p:nvSpPr>
          <p:cNvPr id="4" name="Text Placeholder 3">
            <a:extLst>
              <a:ext uri="{FF2B5EF4-FFF2-40B4-BE49-F238E27FC236}">
                <a16:creationId xmlns:a16="http://schemas.microsoft.com/office/drawing/2014/main" id="{27B50E57-0E7C-490F-AF47-2483AA651C5A}"/>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079306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87C14-373D-403D-91A4-56EE0E7A2C50}"/>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1263CC15-7795-4FA1-A644-4DA560E95D9B}"/>
              </a:ext>
            </a:extLst>
          </p:cNvPr>
          <p:cNvGraphicFramePr>
            <a:graphicFrameLocks noGrp="1"/>
          </p:cNvGraphicFramePr>
          <p:nvPr>
            <p:ph type="chart" sz="quarter" idx="13"/>
            <p:extLst>
              <p:ext uri="{D42A27DB-BD31-4B8C-83A1-F6EECF244321}">
                <p14:modId xmlns:p14="http://schemas.microsoft.com/office/powerpoint/2010/main" val="29085901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31B335-A8ED-4D4E-B2E1-EE55A7F06DA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AEAEC054-7614-4B15-944C-8249CB0813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2550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6E1B0-AF4D-44E1-9DAC-9C1698EAF146}"/>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87097A0F-BE2F-4916-9B5B-4B039FBD5F1F}"/>
              </a:ext>
            </a:extLst>
          </p:cNvPr>
          <p:cNvGraphicFramePr>
            <a:graphicFrameLocks noGrp="1"/>
          </p:cNvGraphicFramePr>
          <p:nvPr>
            <p:ph type="chart" sz="quarter" idx="13"/>
            <p:extLst>
              <p:ext uri="{D42A27DB-BD31-4B8C-83A1-F6EECF244321}">
                <p14:modId xmlns:p14="http://schemas.microsoft.com/office/powerpoint/2010/main" val="19124316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B754CE-E949-4D21-8AFB-D306CDA26DE4}"/>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EE86B6D5-91A1-4893-8D04-8F5787F621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0254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FB8CE-96E1-42C7-8649-8D670DEF54C1}"/>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48711484-5FCB-40E5-A528-B0C9FAACC3F6}"/>
              </a:ext>
            </a:extLst>
          </p:cNvPr>
          <p:cNvGraphicFramePr>
            <a:graphicFrameLocks noGrp="1"/>
          </p:cNvGraphicFramePr>
          <p:nvPr>
            <p:ph type="chart" sz="quarter" idx="13"/>
            <p:extLst>
              <p:ext uri="{D42A27DB-BD31-4B8C-83A1-F6EECF244321}">
                <p14:modId xmlns:p14="http://schemas.microsoft.com/office/powerpoint/2010/main" val="18199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B1F27F-2BEE-4084-B0CD-7E54009A3DA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79D559A0-2FC4-4131-A180-8C02103736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099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C5310-43BB-4ACA-A855-1C0AB9D62BA6}"/>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66A3E8A2-443E-43DB-89F9-F6BB78553ECF}"/>
              </a:ext>
            </a:extLst>
          </p:cNvPr>
          <p:cNvGraphicFramePr>
            <a:graphicFrameLocks noGrp="1"/>
          </p:cNvGraphicFramePr>
          <p:nvPr>
            <p:ph type="tbl" sz="quarter" idx="13"/>
            <p:extLst>
              <p:ext uri="{D42A27DB-BD31-4B8C-83A1-F6EECF244321}">
                <p14:modId xmlns:p14="http://schemas.microsoft.com/office/powerpoint/2010/main" val="4274916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64028007"/>
                    </a:ext>
                  </a:extLst>
                </a:gridCol>
                <a:gridCol w="658368">
                  <a:extLst>
                    <a:ext uri="{9D8B030D-6E8A-4147-A177-3AD203B41FA5}">
                      <a16:colId xmlns:a16="http://schemas.microsoft.com/office/drawing/2014/main" val="3832483969"/>
                    </a:ext>
                  </a:extLst>
                </a:gridCol>
                <a:gridCol w="658368">
                  <a:extLst>
                    <a:ext uri="{9D8B030D-6E8A-4147-A177-3AD203B41FA5}">
                      <a16:colId xmlns:a16="http://schemas.microsoft.com/office/drawing/2014/main" val="796808480"/>
                    </a:ext>
                  </a:extLst>
                </a:gridCol>
                <a:gridCol w="658368">
                  <a:extLst>
                    <a:ext uri="{9D8B030D-6E8A-4147-A177-3AD203B41FA5}">
                      <a16:colId xmlns:a16="http://schemas.microsoft.com/office/drawing/2014/main" val="1535944743"/>
                    </a:ext>
                  </a:extLst>
                </a:gridCol>
                <a:gridCol w="658368">
                  <a:extLst>
                    <a:ext uri="{9D8B030D-6E8A-4147-A177-3AD203B41FA5}">
                      <a16:colId xmlns:a16="http://schemas.microsoft.com/office/drawing/2014/main" val="2380635510"/>
                    </a:ext>
                  </a:extLst>
                </a:gridCol>
                <a:gridCol w="658368">
                  <a:extLst>
                    <a:ext uri="{9D8B030D-6E8A-4147-A177-3AD203B41FA5}">
                      <a16:colId xmlns:a16="http://schemas.microsoft.com/office/drawing/2014/main" val="1448529711"/>
                    </a:ext>
                  </a:extLst>
                </a:gridCol>
                <a:gridCol w="658368">
                  <a:extLst>
                    <a:ext uri="{9D8B030D-6E8A-4147-A177-3AD203B41FA5}">
                      <a16:colId xmlns:a16="http://schemas.microsoft.com/office/drawing/2014/main" val="1552976625"/>
                    </a:ext>
                  </a:extLst>
                </a:gridCol>
                <a:gridCol w="658368">
                  <a:extLst>
                    <a:ext uri="{9D8B030D-6E8A-4147-A177-3AD203B41FA5}">
                      <a16:colId xmlns:a16="http://schemas.microsoft.com/office/drawing/2014/main" val="950773630"/>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916294796"/>
                  </a:ext>
                </a:extLst>
              </a:tr>
              <a:tr h="370840">
                <a:tc>
                  <a:txBody>
                    <a:bodyPr/>
                    <a:lstStyle/>
                    <a:p>
                      <a:r>
                        <a:rPr lang="en-US" sz="1000" b="1"/>
                        <a:t> First Insurance Company of Hawaii, LTD - 2018-11-16 20:57:58 </a:t>
                      </a:r>
                      <a:r>
                        <a:rPr lang="en-US" sz="1000"/>
                        <a:t> 
 Wishing everyone a happy #AlohaFriday with this #FlashbackFriday photo showing First Insurance associates at work in the 1940s. At the time this photo was taken, First Insurance would have been nearly 35 years old.</a:t>
                      </a:r>
                    </a:p>
                  </a:txBody>
                  <a:tcPr/>
                </a:tc>
                <a:tc>
                  <a:txBody>
                    <a:bodyPr/>
                    <a:lstStyle/>
                    <a:p>
                      <a:r>
                        <a:rPr lang="en-US" sz="1000"/>
                        <a:t>43</a:t>
                      </a:r>
                    </a:p>
                  </a:txBody>
                  <a:tcPr/>
                </a:tc>
                <a:tc>
                  <a:txBody>
                    <a:bodyPr/>
                    <a:lstStyle/>
                    <a:p>
                      <a:r>
                        <a:rPr lang="en-US" sz="1000"/>
                        <a:t>38</a:t>
                      </a:r>
                    </a:p>
                  </a:txBody>
                  <a:tcPr/>
                </a:tc>
                <a:tc>
                  <a:txBody>
                    <a:bodyPr/>
                    <a:lstStyle/>
                    <a:p>
                      <a:r>
                        <a:rPr lang="en-US" sz="1000"/>
                        <a:t>3</a:t>
                      </a:r>
                    </a:p>
                  </a:txBody>
                  <a:tcPr/>
                </a:tc>
                <a:tc>
                  <a:txBody>
                    <a:bodyPr/>
                    <a:lstStyle/>
                    <a:p>
                      <a:r>
                        <a:rPr lang="en-US" sz="1000"/>
                        <a:t>2</a:t>
                      </a:r>
                    </a:p>
                  </a:txBody>
                  <a:tcPr/>
                </a:tc>
                <a:tc>
                  <a:txBody>
                    <a:bodyPr/>
                    <a:lstStyle/>
                    <a:p>
                      <a:r>
                        <a:rPr lang="en-US" sz="1000"/>
                        <a:t>2.6332 %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416413663"/>
                  </a:ext>
                </a:extLst>
              </a:tr>
              <a:tr h="370840">
                <a:tc>
                  <a:txBody>
                    <a:bodyPr/>
                    <a:lstStyle/>
                    <a:p>
                      <a:r>
                        <a:rPr lang="en-US" sz="1000" b="1"/>
                        <a:t> First Insurance Company of Hawaii, LTD - 2018-11-05 20:00:28 </a:t>
                      </a:r>
                      <a:r>
                        <a:rPr lang="en-US" sz="1000"/>
                        <a:t> 
 More pics from our 2018 Fitness Fair on Oct. 30. FICOH's focus on employee wellness helped us get Gold recognition in the American Heart Association 2018 Workplace Health Achievement Index!</a:t>
                      </a:r>
                    </a:p>
                  </a:txBody>
                  <a:tcPr/>
                </a:tc>
                <a:tc>
                  <a:txBody>
                    <a:bodyPr/>
                    <a:lstStyle/>
                    <a:p>
                      <a:r>
                        <a:rPr lang="en-US" sz="1000"/>
                        <a:t>40</a:t>
                      </a:r>
                    </a:p>
                  </a:txBody>
                  <a:tcPr/>
                </a:tc>
                <a:tc>
                  <a:txBody>
                    <a:bodyPr/>
                    <a:lstStyle/>
                    <a:p>
                      <a:r>
                        <a:rPr lang="en-US" sz="1000"/>
                        <a:t>40</a:t>
                      </a:r>
                    </a:p>
                  </a:txBody>
                  <a:tcPr/>
                </a:tc>
                <a:tc>
                  <a:txBody>
                    <a:bodyPr/>
                    <a:lstStyle/>
                    <a:p>
                      <a:r>
                        <a:rPr lang="en-US" sz="1000"/>
                        <a:t>0</a:t>
                      </a:r>
                    </a:p>
                  </a:txBody>
                  <a:tcPr/>
                </a:tc>
                <a:tc>
                  <a:txBody>
                    <a:bodyPr/>
                    <a:lstStyle/>
                    <a:p>
                      <a:r>
                        <a:rPr lang="en-US" sz="1000"/>
                        <a:t>0</a:t>
                      </a:r>
                    </a:p>
                  </a:txBody>
                  <a:tcPr/>
                </a:tc>
                <a:tc>
                  <a:txBody>
                    <a:bodyPr/>
                    <a:lstStyle/>
                    <a:p>
                      <a:r>
                        <a:rPr lang="en-US" sz="1000"/>
                        <a:t>2.4480 %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902788992"/>
                  </a:ext>
                </a:extLst>
              </a:tr>
              <a:tr h="370840">
                <a:tc>
                  <a:txBody>
                    <a:bodyPr/>
                    <a:lstStyle/>
                    <a:p>
                      <a:r>
                        <a:rPr lang="en-US" sz="1000" b="1"/>
                        <a:t> First Insurance Company of Hawaii, LTD - 2018-11-14 18:42:10 </a:t>
                      </a:r>
                      <a:r>
                        <a:rPr lang="en-US" sz="1000"/>
                        <a:t> 
 Our volunteers had a great time conversing, crafting, and playing bingo with Palolo Chinese Home residents this past Saturday!</a:t>
                      </a:r>
                    </a:p>
                  </a:txBody>
                  <a:tcPr/>
                </a:tc>
                <a:tc>
                  <a:txBody>
                    <a:bodyPr/>
                    <a:lstStyle/>
                    <a:p>
                      <a:r>
                        <a:rPr lang="en-US" sz="1000"/>
                        <a:t>38</a:t>
                      </a:r>
                    </a:p>
                  </a:txBody>
                  <a:tcPr/>
                </a:tc>
                <a:tc>
                  <a:txBody>
                    <a:bodyPr/>
                    <a:lstStyle/>
                    <a:p>
                      <a:r>
                        <a:rPr lang="en-US" sz="1000"/>
                        <a:t>38</a:t>
                      </a:r>
                    </a:p>
                  </a:txBody>
                  <a:tcPr/>
                </a:tc>
                <a:tc>
                  <a:txBody>
                    <a:bodyPr/>
                    <a:lstStyle/>
                    <a:p>
                      <a:r>
                        <a:rPr lang="en-US" sz="1000"/>
                        <a:t>0</a:t>
                      </a:r>
                    </a:p>
                  </a:txBody>
                  <a:tcPr/>
                </a:tc>
                <a:tc>
                  <a:txBody>
                    <a:bodyPr/>
                    <a:lstStyle/>
                    <a:p>
                      <a:r>
                        <a:rPr lang="en-US" sz="1000"/>
                        <a:t>0</a:t>
                      </a:r>
                    </a:p>
                  </a:txBody>
                  <a:tcPr/>
                </a:tc>
                <a:tc>
                  <a:txBody>
                    <a:bodyPr/>
                    <a:lstStyle/>
                    <a:p>
                      <a:r>
                        <a:rPr lang="en-US" sz="1000"/>
                        <a:t>2.3270 %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512643069"/>
                  </a:ext>
                </a:extLst>
              </a:tr>
            </a:tbl>
          </a:graphicData>
        </a:graphic>
      </p:graphicFrame>
      <p:sp>
        <p:nvSpPr>
          <p:cNvPr id="4" name="Text Placeholder 3">
            <a:extLst>
              <a:ext uri="{FF2B5EF4-FFF2-40B4-BE49-F238E27FC236}">
                <a16:creationId xmlns:a16="http://schemas.microsoft.com/office/drawing/2014/main" id="{F6D31C2C-57D2-4B7D-9EB3-33A871534C4A}"/>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103663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A875C-6F75-44D9-953A-A8AA9D3FF200}"/>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A36F1CB9-1065-4E26-B8B5-33254FA43C2A}"/>
              </a:ext>
            </a:extLst>
          </p:cNvPr>
          <p:cNvGraphicFramePr>
            <a:graphicFrameLocks noGrp="1"/>
          </p:cNvGraphicFramePr>
          <p:nvPr>
            <p:ph type="tbl" sz="quarter" idx="13"/>
            <p:extLst>
              <p:ext uri="{D42A27DB-BD31-4B8C-83A1-F6EECF244321}">
                <p14:modId xmlns:p14="http://schemas.microsoft.com/office/powerpoint/2010/main" val="2252034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308523557"/>
                    </a:ext>
                  </a:extLst>
                </a:gridCol>
                <a:gridCol w="493776">
                  <a:extLst>
                    <a:ext uri="{9D8B030D-6E8A-4147-A177-3AD203B41FA5}">
                      <a16:colId xmlns:a16="http://schemas.microsoft.com/office/drawing/2014/main" val="3064661749"/>
                    </a:ext>
                  </a:extLst>
                </a:gridCol>
                <a:gridCol w="493776">
                  <a:extLst>
                    <a:ext uri="{9D8B030D-6E8A-4147-A177-3AD203B41FA5}">
                      <a16:colId xmlns:a16="http://schemas.microsoft.com/office/drawing/2014/main" val="2996853367"/>
                    </a:ext>
                  </a:extLst>
                </a:gridCol>
                <a:gridCol w="493776">
                  <a:extLst>
                    <a:ext uri="{9D8B030D-6E8A-4147-A177-3AD203B41FA5}">
                      <a16:colId xmlns:a16="http://schemas.microsoft.com/office/drawing/2014/main" val="3483348977"/>
                    </a:ext>
                  </a:extLst>
                </a:gridCol>
                <a:gridCol w="493776">
                  <a:extLst>
                    <a:ext uri="{9D8B030D-6E8A-4147-A177-3AD203B41FA5}">
                      <a16:colId xmlns:a16="http://schemas.microsoft.com/office/drawing/2014/main" val="869430658"/>
                    </a:ext>
                  </a:extLst>
                </a:gridCol>
                <a:gridCol w="493776">
                  <a:extLst>
                    <a:ext uri="{9D8B030D-6E8A-4147-A177-3AD203B41FA5}">
                      <a16:colId xmlns:a16="http://schemas.microsoft.com/office/drawing/2014/main" val="1248295531"/>
                    </a:ext>
                  </a:extLst>
                </a:gridCol>
                <a:gridCol w="493776">
                  <a:extLst>
                    <a:ext uri="{9D8B030D-6E8A-4147-A177-3AD203B41FA5}">
                      <a16:colId xmlns:a16="http://schemas.microsoft.com/office/drawing/2014/main" val="2928150447"/>
                    </a:ext>
                  </a:extLst>
                </a:gridCol>
                <a:gridCol w="493776">
                  <a:extLst>
                    <a:ext uri="{9D8B030D-6E8A-4147-A177-3AD203B41FA5}">
                      <a16:colId xmlns:a16="http://schemas.microsoft.com/office/drawing/2014/main" val="3619434405"/>
                    </a:ext>
                  </a:extLst>
                </a:gridCol>
                <a:gridCol w="493776">
                  <a:extLst>
                    <a:ext uri="{9D8B030D-6E8A-4147-A177-3AD203B41FA5}">
                      <a16:colId xmlns:a16="http://schemas.microsoft.com/office/drawing/2014/main" val="2320216761"/>
                    </a:ext>
                  </a:extLst>
                </a:gridCol>
                <a:gridCol w="493776">
                  <a:extLst>
                    <a:ext uri="{9D8B030D-6E8A-4147-A177-3AD203B41FA5}">
                      <a16:colId xmlns:a16="http://schemas.microsoft.com/office/drawing/2014/main" val="3013822201"/>
                    </a:ext>
                  </a:extLst>
                </a:gridCol>
                <a:gridCol w="493776">
                  <a:extLst>
                    <a:ext uri="{9D8B030D-6E8A-4147-A177-3AD203B41FA5}">
                      <a16:colId xmlns:a16="http://schemas.microsoft.com/office/drawing/2014/main" val="741057777"/>
                    </a:ext>
                  </a:extLst>
                </a:gridCol>
                <a:gridCol w="493776">
                  <a:extLst>
                    <a:ext uri="{9D8B030D-6E8A-4147-A177-3AD203B41FA5}">
                      <a16:colId xmlns:a16="http://schemas.microsoft.com/office/drawing/2014/main" val="1121139558"/>
                    </a:ext>
                  </a:extLst>
                </a:gridCol>
                <a:gridCol w="493776">
                  <a:extLst>
                    <a:ext uri="{9D8B030D-6E8A-4147-A177-3AD203B41FA5}">
                      <a16:colId xmlns:a16="http://schemas.microsoft.com/office/drawing/2014/main" val="812423778"/>
                    </a:ext>
                  </a:extLst>
                </a:gridCol>
                <a:gridCol w="493776">
                  <a:extLst>
                    <a:ext uri="{9D8B030D-6E8A-4147-A177-3AD203B41FA5}">
                      <a16:colId xmlns:a16="http://schemas.microsoft.com/office/drawing/2014/main" val="86964881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34315035"/>
                  </a:ext>
                </a:extLst>
              </a:tr>
              <a:tr h="370840">
                <a:tc>
                  <a:txBody>
                    <a:bodyPr/>
                    <a:lstStyle/>
                    <a:p>
                      <a:r>
                        <a:rPr lang="en-US" sz="1000"/>
                        <a:t>@FirstInsHI</a:t>
                      </a:r>
                    </a:p>
                  </a:txBody>
                  <a:tcPr/>
                </a:tc>
                <a:tc>
                  <a:txBody>
                    <a:bodyPr/>
                    <a:lstStyle/>
                    <a:p>
                      <a:r>
                        <a:rPr lang="en-US" sz="1000"/>
                        <a:t>1229</a:t>
                      </a:r>
                    </a:p>
                  </a:txBody>
                  <a:tcPr/>
                </a:tc>
                <a:tc>
                  <a:txBody>
                    <a:bodyPr/>
                    <a:lstStyle/>
                    <a:p>
                      <a:r>
                        <a:rPr lang="en-US" sz="1000"/>
                        <a:t>-6</a:t>
                      </a:r>
                    </a:p>
                  </a:txBody>
                  <a:tcPr/>
                </a:tc>
                <a:tc>
                  <a:txBody>
                    <a:bodyPr/>
                    <a:lstStyle/>
                    <a:p>
                      <a:r>
                        <a:rPr lang="en-US" sz="1000"/>
                        <a:t>16</a:t>
                      </a:r>
                    </a:p>
                  </a:txBody>
                  <a:tcPr/>
                </a:tc>
                <a:tc>
                  <a:txBody>
                    <a:bodyPr/>
                    <a:lstStyle/>
                    <a:p>
                      <a:r>
                        <a:rPr lang="en-US" sz="1000"/>
                        <a:t>15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19</a:t>
                      </a:r>
                    </a:p>
                  </a:txBody>
                  <a:tcPr/>
                </a:tc>
                <a:tc>
                  <a:txBody>
                    <a:bodyPr/>
                    <a:lstStyle/>
                    <a:p>
                      <a:r>
                        <a:rPr lang="en-US" sz="1000"/>
                        <a:t>0</a:t>
                      </a:r>
                    </a:p>
                  </a:txBody>
                  <a:tcPr/>
                </a:tc>
                <a:tc>
                  <a:txBody>
                    <a:bodyPr/>
                    <a:lstStyle/>
                    <a:p>
                      <a:r>
                        <a:rPr lang="en-US" sz="1000"/>
                        <a:t>2</a:t>
                      </a:r>
                    </a:p>
                  </a:txBody>
                  <a:tcPr/>
                </a:tc>
                <a:tc>
                  <a:txBody>
                    <a:bodyPr/>
                    <a:lstStyle/>
                    <a:p>
                      <a:r>
                        <a:rPr lang="en-US" sz="1000"/>
                        <a:t>0.1028 %</a:t>
                      </a:r>
                    </a:p>
                  </a:txBody>
                  <a:tcPr/>
                </a:tc>
                <a:tc>
                  <a:txBody>
                    <a:bodyPr/>
                    <a:lstStyle/>
                    <a:p>
                      <a:r>
                        <a:rPr lang="en-US" sz="1000"/>
                        <a:t>0.0 %</a:t>
                      </a:r>
                    </a:p>
                  </a:txBody>
                  <a:tcPr/>
                </a:tc>
                <a:extLst>
                  <a:ext uri="{0D108BD9-81ED-4DB2-BD59-A6C34878D82A}">
                    <a16:rowId xmlns:a16="http://schemas.microsoft.com/office/drawing/2014/main" val="615051180"/>
                  </a:ext>
                </a:extLst>
              </a:tr>
            </a:tbl>
          </a:graphicData>
        </a:graphic>
      </p:graphicFrame>
      <p:sp>
        <p:nvSpPr>
          <p:cNvPr id="4" name="Text Placeholder 3">
            <a:extLst>
              <a:ext uri="{FF2B5EF4-FFF2-40B4-BE49-F238E27FC236}">
                <a16:creationId xmlns:a16="http://schemas.microsoft.com/office/drawing/2014/main" id="{73EAF325-946C-4EFE-AF2F-E6DEC284A2A2}"/>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821410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3918C-0299-47B3-A921-BF7291F91D95}"/>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7D206E69-CDBE-4EB1-9832-244580F0315D}"/>
              </a:ext>
            </a:extLst>
          </p:cNvPr>
          <p:cNvGraphicFramePr>
            <a:graphicFrameLocks noGrp="1"/>
          </p:cNvGraphicFramePr>
          <p:nvPr>
            <p:ph type="chart" sz="quarter" idx="13"/>
            <p:extLst>
              <p:ext uri="{D42A27DB-BD31-4B8C-83A1-F6EECF244321}">
                <p14:modId xmlns:p14="http://schemas.microsoft.com/office/powerpoint/2010/main" val="21531192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C2B05A-717B-478A-B952-A4BA8CBCBC0D}"/>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9490D4D-4303-4C84-B6B1-C6674EB643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7750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761E0-5A26-4257-B111-AFCEB368EF7B}"/>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4D164F66-3B9E-488A-9EFB-685CA6149A1A}"/>
              </a:ext>
            </a:extLst>
          </p:cNvPr>
          <p:cNvGraphicFramePr>
            <a:graphicFrameLocks noGrp="1"/>
          </p:cNvGraphicFramePr>
          <p:nvPr>
            <p:ph type="chart" sz="quarter" idx="13"/>
            <p:extLst>
              <p:ext uri="{D42A27DB-BD31-4B8C-83A1-F6EECF244321}">
                <p14:modId xmlns:p14="http://schemas.microsoft.com/office/powerpoint/2010/main" val="3717015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E76AE8-FBEE-442A-8069-2445934416F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6E7C5D5-6601-469B-B2EF-E83CF312F0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01157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53521-EA65-4D30-B2D2-A23263BC764B}"/>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97201504-9D08-4534-8811-3645FB946265}"/>
              </a:ext>
            </a:extLst>
          </p:cNvPr>
          <p:cNvGraphicFramePr>
            <a:graphicFrameLocks noGrp="1"/>
          </p:cNvGraphicFramePr>
          <p:nvPr>
            <p:ph type="tbl" sz="quarter" idx="13"/>
            <p:extLst>
              <p:ext uri="{D42A27DB-BD31-4B8C-83A1-F6EECF244321}">
                <p14:modId xmlns:p14="http://schemas.microsoft.com/office/powerpoint/2010/main" val="2153926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53232354"/>
                    </a:ext>
                  </a:extLst>
                </a:gridCol>
                <a:gridCol w="822960">
                  <a:extLst>
                    <a:ext uri="{9D8B030D-6E8A-4147-A177-3AD203B41FA5}">
                      <a16:colId xmlns:a16="http://schemas.microsoft.com/office/drawing/2014/main" val="4286921304"/>
                    </a:ext>
                  </a:extLst>
                </a:gridCol>
                <a:gridCol w="822960">
                  <a:extLst>
                    <a:ext uri="{9D8B030D-6E8A-4147-A177-3AD203B41FA5}">
                      <a16:colId xmlns:a16="http://schemas.microsoft.com/office/drawing/2014/main" val="4094611614"/>
                    </a:ext>
                  </a:extLst>
                </a:gridCol>
                <a:gridCol w="822960">
                  <a:extLst>
                    <a:ext uri="{9D8B030D-6E8A-4147-A177-3AD203B41FA5}">
                      <a16:colId xmlns:a16="http://schemas.microsoft.com/office/drawing/2014/main" val="875650671"/>
                    </a:ext>
                  </a:extLst>
                </a:gridCol>
                <a:gridCol w="822960">
                  <a:extLst>
                    <a:ext uri="{9D8B030D-6E8A-4147-A177-3AD203B41FA5}">
                      <a16:colId xmlns:a16="http://schemas.microsoft.com/office/drawing/2014/main" val="553678694"/>
                    </a:ext>
                  </a:extLst>
                </a:gridCol>
                <a:gridCol w="822960">
                  <a:extLst>
                    <a:ext uri="{9D8B030D-6E8A-4147-A177-3AD203B41FA5}">
                      <a16:colId xmlns:a16="http://schemas.microsoft.com/office/drawing/2014/main" val="243585151"/>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963397590"/>
                  </a:ext>
                </a:extLst>
              </a:tr>
              <a:tr h="370840">
                <a:tc>
                  <a:txBody>
                    <a:bodyPr/>
                    <a:lstStyle/>
                    <a:p>
                      <a:r>
                        <a:rPr lang="en-US" sz="1000" b="1"/>
                        <a:t> @FirstInsHI - 2018-11-28 19:25:40 </a:t>
                      </a:r>
                      <a:r>
                        <a:rPr lang="en-US" sz="1000"/>
                        <a:t>
  It's beginning to look a lot like Christmas @ First Insurance! #happyholidays #teamficoh #xmas #christmas #christmasdecorations #holidaydecorations https://t.co/2C4XnDjner</a:t>
                      </a:r>
                    </a:p>
                  </a:txBody>
                  <a:tcPr/>
                </a:tc>
                <a:tc>
                  <a:txBody>
                    <a:bodyPr/>
                    <a:lstStyle/>
                    <a:p>
                      <a:r>
                        <a:rPr lang="en-US" sz="1000"/>
                        <a:t>No</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0.2439 %</a:t>
                      </a:r>
                    </a:p>
                  </a:txBody>
                  <a:tcPr/>
                </a:tc>
                <a:extLst>
                  <a:ext uri="{0D108BD9-81ED-4DB2-BD59-A6C34878D82A}">
                    <a16:rowId xmlns:a16="http://schemas.microsoft.com/office/drawing/2014/main" val="930370744"/>
                  </a:ext>
                </a:extLst>
              </a:tr>
              <a:tr h="370840">
                <a:tc>
                  <a:txBody>
                    <a:bodyPr/>
                    <a:lstStyle/>
                    <a:p>
                      <a:r>
                        <a:rPr lang="en-US" sz="1000" b="1"/>
                        <a:t> @FirstInsHI - 2018-11-08 22:52:40 </a:t>
                      </a:r>
                      <a:r>
                        <a:rPr lang="en-US" sz="1000"/>
                        <a:t>
  Today we held a UH Interns Past &amp;amp; Present Mixer. The mixer was a chance for our former interns &amp;amp; now full-time employees to get to know our newest interns who currently attend @ShidlerCollege. Lots of sharing &amp;amp; fun! #careersininsurance #insurance #internships #teamficoh https://t.co/vVmpta2cqI</a:t>
                      </a:r>
                    </a:p>
                  </a:txBody>
                  <a:tcPr/>
                </a:tc>
                <a:tc>
                  <a:txBody>
                    <a:bodyPr/>
                    <a:lstStyle/>
                    <a:p>
                      <a:r>
                        <a:rPr lang="en-US" sz="1000"/>
                        <a:t>No</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0.2427 %</a:t>
                      </a:r>
                    </a:p>
                  </a:txBody>
                  <a:tcPr/>
                </a:tc>
                <a:extLst>
                  <a:ext uri="{0D108BD9-81ED-4DB2-BD59-A6C34878D82A}">
                    <a16:rowId xmlns:a16="http://schemas.microsoft.com/office/drawing/2014/main" val="642655001"/>
                  </a:ext>
                </a:extLst>
              </a:tr>
              <a:tr h="370840">
                <a:tc>
                  <a:txBody>
                    <a:bodyPr/>
                    <a:lstStyle/>
                    <a:p>
                      <a:r>
                        <a:rPr lang="en-US" sz="1000" b="1"/>
                        <a:t> @FirstInsHI - 2018-11-13 13:09:39 </a:t>
                      </a:r>
                      <a:r>
                        <a:rPr lang="en-US" sz="1000"/>
                        <a:t>
  We're so proud of our team in this year's 2018 Emerging Leaders Program. Congratulations on your successful final presentation! @TMNAServices #nyc #leadership #professionaldevelopment #emergingleaders #leadershipdevelopment https://t.co/vT6PmLvz7t</a:t>
                      </a:r>
                    </a:p>
                  </a:txBody>
                  <a:tcPr/>
                </a:tc>
                <a:tc>
                  <a:txBody>
                    <a:bodyPr/>
                    <a:lstStyle/>
                    <a:p>
                      <a:r>
                        <a:rPr lang="en-US" sz="1000"/>
                        <a:t>No</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0.1631 %</a:t>
                      </a:r>
                    </a:p>
                  </a:txBody>
                  <a:tcPr/>
                </a:tc>
                <a:extLst>
                  <a:ext uri="{0D108BD9-81ED-4DB2-BD59-A6C34878D82A}">
                    <a16:rowId xmlns:a16="http://schemas.microsoft.com/office/drawing/2014/main" val="70878156"/>
                  </a:ext>
                </a:extLst>
              </a:tr>
            </a:tbl>
          </a:graphicData>
        </a:graphic>
      </p:graphicFrame>
      <p:sp>
        <p:nvSpPr>
          <p:cNvPr id="4" name="Text Placeholder 3">
            <a:extLst>
              <a:ext uri="{FF2B5EF4-FFF2-40B4-BE49-F238E27FC236}">
                <a16:creationId xmlns:a16="http://schemas.microsoft.com/office/drawing/2014/main" id="{BB35053F-2676-4694-B63D-E2FBD0528FE9}"/>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99496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1FD8B-802B-430E-B97C-21E91A0C405E}"/>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9098D519-3753-4DE1-A40A-F9773BF5171C}"/>
              </a:ext>
            </a:extLst>
          </p:cNvPr>
          <p:cNvGraphicFramePr>
            <a:graphicFrameLocks noGrp="1"/>
          </p:cNvGraphicFramePr>
          <p:nvPr>
            <p:ph type="tbl" sz="quarter" idx="13"/>
            <p:extLst>
              <p:ext uri="{D42A27DB-BD31-4B8C-83A1-F6EECF244321}">
                <p14:modId xmlns:p14="http://schemas.microsoft.com/office/powerpoint/2010/main" val="870081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66842840"/>
                    </a:ext>
                  </a:extLst>
                </a:gridCol>
                <a:gridCol w="1069848">
                  <a:extLst>
                    <a:ext uri="{9D8B030D-6E8A-4147-A177-3AD203B41FA5}">
                      <a16:colId xmlns:a16="http://schemas.microsoft.com/office/drawing/2014/main" val="2903495073"/>
                    </a:ext>
                  </a:extLst>
                </a:gridCol>
                <a:gridCol w="1069848">
                  <a:extLst>
                    <a:ext uri="{9D8B030D-6E8A-4147-A177-3AD203B41FA5}">
                      <a16:colId xmlns:a16="http://schemas.microsoft.com/office/drawing/2014/main" val="2751420337"/>
                    </a:ext>
                  </a:extLst>
                </a:gridCol>
                <a:gridCol w="1069848">
                  <a:extLst>
                    <a:ext uri="{9D8B030D-6E8A-4147-A177-3AD203B41FA5}">
                      <a16:colId xmlns:a16="http://schemas.microsoft.com/office/drawing/2014/main" val="2319709174"/>
                    </a:ext>
                  </a:extLst>
                </a:gridCol>
                <a:gridCol w="1069848">
                  <a:extLst>
                    <a:ext uri="{9D8B030D-6E8A-4147-A177-3AD203B41FA5}">
                      <a16:colId xmlns:a16="http://schemas.microsoft.com/office/drawing/2014/main" val="3576844239"/>
                    </a:ext>
                  </a:extLst>
                </a:gridCol>
                <a:gridCol w="1069848">
                  <a:extLst>
                    <a:ext uri="{9D8B030D-6E8A-4147-A177-3AD203B41FA5}">
                      <a16:colId xmlns:a16="http://schemas.microsoft.com/office/drawing/2014/main" val="1861949679"/>
                    </a:ext>
                  </a:extLst>
                </a:gridCol>
                <a:gridCol w="1069848">
                  <a:extLst>
                    <a:ext uri="{9D8B030D-6E8A-4147-A177-3AD203B41FA5}">
                      <a16:colId xmlns:a16="http://schemas.microsoft.com/office/drawing/2014/main" val="29226557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309270838"/>
                  </a:ext>
                </a:extLst>
              </a:tr>
              <a:tr h="370840">
                <a:tc>
                  <a:txBody>
                    <a:bodyPr/>
                    <a:lstStyle/>
                    <a:p>
                      <a:r>
                        <a:rPr lang="en-US" sz="1000"/>
                        <a:t>First Insurance Company of Hawaii</a:t>
                      </a:r>
                    </a:p>
                  </a:txBody>
                  <a:tcPr/>
                </a:tc>
                <a:tc>
                  <a:txBody>
                    <a:bodyPr/>
                    <a:lstStyle/>
                    <a:p>
                      <a:r>
                        <a:rPr lang="en-US" sz="1000"/>
                        <a:t>1097</a:t>
                      </a:r>
                    </a:p>
                  </a:txBody>
                  <a:tcPr/>
                </a:tc>
                <a:tc>
                  <a:txBody>
                    <a:bodyPr/>
                    <a:lstStyle/>
                    <a:p>
                      <a:r>
                        <a:rPr lang="en-US" sz="1000"/>
                        <a:t>19</a:t>
                      </a:r>
                    </a:p>
                  </a:txBody>
                  <a:tcPr/>
                </a:tc>
                <a:tc>
                  <a:txBody>
                    <a:bodyPr/>
                    <a:lstStyle/>
                    <a:p>
                      <a:r>
                        <a:rPr lang="en-US" sz="1000"/>
                        <a:t>5</a:t>
                      </a:r>
                    </a:p>
                  </a:txBody>
                  <a:tcPr/>
                </a:tc>
                <a:tc>
                  <a:txBody>
                    <a:bodyPr/>
                    <a:lstStyle/>
                    <a:p>
                      <a:r>
                        <a:rPr lang="en-US" sz="1000"/>
                        <a:t>211</a:t>
                      </a:r>
                    </a:p>
                  </a:txBody>
                  <a:tcPr/>
                </a:tc>
                <a:tc>
                  <a:txBody>
                    <a:bodyPr/>
                    <a:lstStyle/>
                    <a:p>
                      <a:r>
                        <a:rPr lang="en-US" sz="1000"/>
                        <a:t>9</a:t>
                      </a:r>
                    </a:p>
                  </a:txBody>
                  <a:tcPr/>
                </a:tc>
                <a:tc>
                  <a:txBody>
                    <a:bodyPr/>
                    <a:lstStyle/>
                    <a:p>
                      <a:r>
                        <a:rPr lang="en-US" sz="1000"/>
                        <a:t>4.0478 %</a:t>
                      </a:r>
                    </a:p>
                  </a:txBody>
                  <a:tcPr/>
                </a:tc>
                <a:extLst>
                  <a:ext uri="{0D108BD9-81ED-4DB2-BD59-A6C34878D82A}">
                    <a16:rowId xmlns:a16="http://schemas.microsoft.com/office/drawing/2014/main" val="2604267454"/>
                  </a:ext>
                </a:extLst>
              </a:tr>
            </a:tbl>
          </a:graphicData>
        </a:graphic>
      </p:graphicFrame>
      <p:sp>
        <p:nvSpPr>
          <p:cNvPr id="4" name="Text Placeholder 3">
            <a:extLst>
              <a:ext uri="{FF2B5EF4-FFF2-40B4-BE49-F238E27FC236}">
                <a16:creationId xmlns:a16="http://schemas.microsoft.com/office/drawing/2014/main" id="{56AD7796-04D3-412B-AFAE-23BD7D4B8B3F}"/>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191237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40E83-5426-48F3-8500-F886CD2F59D4}"/>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6F6F427D-3ECB-4C17-BA9E-F15FCF97B263}"/>
              </a:ext>
            </a:extLst>
          </p:cNvPr>
          <p:cNvGraphicFramePr>
            <a:graphicFrameLocks noGrp="1"/>
          </p:cNvGraphicFramePr>
          <p:nvPr>
            <p:ph type="chart" sz="quarter" idx="13"/>
            <p:extLst>
              <p:ext uri="{D42A27DB-BD31-4B8C-83A1-F6EECF244321}">
                <p14:modId xmlns:p14="http://schemas.microsoft.com/office/powerpoint/2010/main" val="2664493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9AFA74-5F07-4F70-8C08-F61CCDC9B8CF}"/>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B89EEA8-70E0-48C1-92D4-8014649F29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99198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341DE-8AA1-4822-BCC5-3FAA2BE21489}"/>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BDCEFCAC-F89C-4A37-82E9-88EE4B22B69A}"/>
              </a:ext>
            </a:extLst>
          </p:cNvPr>
          <p:cNvGraphicFramePr>
            <a:graphicFrameLocks noGrp="1"/>
          </p:cNvGraphicFramePr>
          <p:nvPr>
            <p:ph type="chart" sz="quarter" idx="13"/>
            <p:extLst>
              <p:ext uri="{D42A27DB-BD31-4B8C-83A1-F6EECF244321}">
                <p14:modId xmlns:p14="http://schemas.microsoft.com/office/powerpoint/2010/main" val="39345319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950DD8-D304-46D0-93E6-F74524685298}"/>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1F2E77AF-5580-438A-A4BF-A2A45D838C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3894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8B81-312B-4690-AB2A-C407C76B7D34}"/>
              </a:ext>
            </a:extLst>
          </p:cNvPr>
          <p:cNvSpPr>
            <a:spLocks noGrp="1"/>
          </p:cNvSpPr>
          <p:nvPr>
            <p:ph type="title"/>
          </p:nvPr>
        </p:nvSpPr>
        <p:spPr/>
        <p:txBody>
          <a:bodyPr/>
          <a:lstStyle/>
          <a:p>
            <a:r>
              <a:rPr lang="en-US"/>
              <a:t>LinkedIn Updates Table | FICOH</a:t>
            </a:r>
          </a:p>
        </p:txBody>
      </p:sp>
      <p:graphicFrame>
        <p:nvGraphicFramePr>
          <p:cNvPr id="5" name="Table Placeholder 4">
            <a:extLst>
              <a:ext uri="{FF2B5EF4-FFF2-40B4-BE49-F238E27FC236}">
                <a16:creationId xmlns:a16="http://schemas.microsoft.com/office/drawing/2014/main" id="{AB0B7B5C-664B-4AB2-ADE0-B389402CF9B4}"/>
              </a:ext>
            </a:extLst>
          </p:cNvPr>
          <p:cNvGraphicFramePr>
            <a:graphicFrameLocks noGrp="1"/>
          </p:cNvGraphicFramePr>
          <p:nvPr>
            <p:ph type="tbl" sz="quarter" idx="13"/>
            <p:extLst>
              <p:ext uri="{D42A27DB-BD31-4B8C-83A1-F6EECF244321}">
                <p14:modId xmlns:p14="http://schemas.microsoft.com/office/powerpoint/2010/main" val="2701911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255358180"/>
                    </a:ext>
                  </a:extLst>
                </a:gridCol>
                <a:gridCol w="905256">
                  <a:extLst>
                    <a:ext uri="{9D8B030D-6E8A-4147-A177-3AD203B41FA5}">
                      <a16:colId xmlns:a16="http://schemas.microsoft.com/office/drawing/2014/main" val="145040795"/>
                    </a:ext>
                  </a:extLst>
                </a:gridCol>
                <a:gridCol w="987552">
                  <a:extLst>
                    <a:ext uri="{9D8B030D-6E8A-4147-A177-3AD203B41FA5}">
                      <a16:colId xmlns:a16="http://schemas.microsoft.com/office/drawing/2014/main" val="4157588603"/>
                    </a:ext>
                  </a:extLst>
                </a:gridCol>
                <a:gridCol w="987552">
                  <a:extLst>
                    <a:ext uri="{9D8B030D-6E8A-4147-A177-3AD203B41FA5}">
                      <a16:colId xmlns:a16="http://schemas.microsoft.com/office/drawing/2014/main" val="2734090822"/>
                    </a:ext>
                  </a:extLst>
                </a:gridCol>
                <a:gridCol w="987552">
                  <a:extLst>
                    <a:ext uri="{9D8B030D-6E8A-4147-A177-3AD203B41FA5}">
                      <a16:colId xmlns:a16="http://schemas.microsoft.com/office/drawing/2014/main" val="2822863839"/>
                    </a:ext>
                  </a:extLst>
                </a:gridCol>
                <a:gridCol w="987552">
                  <a:extLst>
                    <a:ext uri="{9D8B030D-6E8A-4147-A177-3AD203B41FA5}">
                      <a16:colId xmlns:a16="http://schemas.microsoft.com/office/drawing/2014/main" val="3507481638"/>
                    </a:ext>
                  </a:extLst>
                </a:gridCol>
              </a:tblGrid>
              <a:tr h="370840">
                <a:tc>
                  <a:txBody>
                    <a:bodyPr/>
                    <a:lstStyle/>
                    <a:p>
                      <a:r>
                        <a:rPr lang="en-US" sz="1000"/>
                        <a:t>Status Update</a:t>
                      </a:r>
                    </a:p>
                  </a:txBody>
                  <a:tcPr/>
                </a:tc>
                <a:tc>
                  <a:txBody>
                    <a:bodyPr/>
                    <a:lstStyle/>
                    <a:p>
                      <a:r>
                        <a:rPr lang="en-US" sz="1000"/>
                        <a:t>Thumbnail</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249910430"/>
                  </a:ext>
                </a:extLst>
              </a:tr>
              <a:tr h="370840">
                <a:tc>
                  <a:txBody>
                    <a:bodyPr/>
                    <a:lstStyle/>
                    <a:p>
                      <a:r>
                        <a:rPr lang="en-US" sz="1000" b="1"/>
                        <a:t> First Insurance Company of Hawaii - 2018-11-12 21:06:07 </a:t>
                      </a:r>
                      <a:r>
                        <a:rPr lang="en-US" sz="1000"/>
                        <a:t>
  The Emerging Leaders Program is one of several development opportunities available to FICOH employees. Congratulations to this year's team on a successful presentation for group company CEOs in New York City!</a:t>
                      </a:r>
                    </a:p>
                  </a:txBody>
                  <a:tcPr/>
                </a:tc>
                <a:tc>
                  <a:txBody>
                    <a:bodyPr/>
                    <a:lstStyle/>
                    <a:p>
                      <a:r>
                        <a:rPr lang="en-US" sz="1000"/>
                        <a:t>https://image-store.slidesharecdn.com/be1c42fb-d3bd-4402-8df3-2406fc796cfe-original.jpeg</a:t>
                      </a:r>
                    </a:p>
                  </a:txBody>
                  <a:tcPr/>
                </a:tc>
                <a:tc>
                  <a:txBody>
                    <a:bodyPr/>
                    <a:lstStyle/>
                    <a:p>
                      <a:r>
                        <a:rPr lang="en-US" sz="1000"/>
                        <a:t>68</a:t>
                      </a:r>
                    </a:p>
                  </a:txBody>
                  <a:tcPr/>
                </a:tc>
                <a:tc>
                  <a:txBody>
                    <a:bodyPr/>
                    <a:lstStyle/>
                    <a:p>
                      <a:r>
                        <a:rPr lang="en-US" sz="1000"/>
                        <a:t>4</a:t>
                      </a:r>
                    </a:p>
                  </a:txBody>
                  <a:tcPr/>
                </a:tc>
                <a:tc>
                  <a:txBody>
                    <a:bodyPr/>
                    <a:lstStyle/>
                    <a:p>
                      <a:r>
                        <a:rPr lang="en-US" sz="1000"/>
                        <a:t>6.6055 %</a:t>
                      </a:r>
                    </a:p>
                  </a:txBody>
                  <a:tcPr/>
                </a:tc>
                <a:tc>
                  <a:txBody>
                    <a:bodyPr/>
                    <a:lstStyle/>
                    <a:p>
                      <a:r>
                        <a:rPr lang="en-US" sz="1000"/>
                        <a:t>Photo</a:t>
                      </a:r>
                    </a:p>
                  </a:txBody>
                  <a:tcPr/>
                </a:tc>
                <a:extLst>
                  <a:ext uri="{0D108BD9-81ED-4DB2-BD59-A6C34878D82A}">
                    <a16:rowId xmlns:a16="http://schemas.microsoft.com/office/drawing/2014/main" val="2998611615"/>
                  </a:ext>
                </a:extLst>
              </a:tr>
              <a:tr h="370840">
                <a:tc>
                  <a:txBody>
                    <a:bodyPr/>
                    <a:lstStyle/>
                    <a:p>
                      <a:r>
                        <a:rPr lang="en-US" sz="1000" b="1"/>
                        <a:t> First Insurance Company of Hawaii - 2018-11-01 13:26:07 </a:t>
                      </a:r>
                      <a:r>
                        <a:rPr lang="en-US" sz="1000"/>
                        <a:t>
  We're excited to announce the promotion of Kei Kobayashi to VP of FICOH Strategic Planning and Chief Operating Officer (COO) of FiRMS. Congratulations, Kei! Learn more at http://ow.ly/72zL30mqdEi.
</a:t>
                      </a:r>
                    </a:p>
                  </a:txBody>
                  <a:tcPr/>
                </a:tc>
                <a:tc>
                  <a:txBody>
                    <a:bodyPr/>
                    <a:lstStyle/>
                    <a:p>
                      <a:r>
                        <a:rPr lang="en-US" sz="1000"/>
                        <a:t>https://image-store.slidesharecdn.com/f6066c75-f656-4320-8dd5-86d5fbe3ae03-original.jpeg</a:t>
                      </a:r>
                    </a:p>
                  </a:txBody>
                  <a:tcPr/>
                </a:tc>
                <a:tc>
                  <a:txBody>
                    <a:bodyPr/>
                    <a:lstStyle/>
                    <a:p>
                      <a:r>
                        <a:rPr lang="en-US" sz="1000"/>
                        <a:t>52</a:t>
                      </a:r>
                    </a:p>
                  </a:txBody>
                  <a:tcPr/>
                </a:tc>
                <a:tc>
                  <a:txBody>
                    <a:bodyPr/>
                    <a:lstStyle/>
                    <a:p>
                      <a:r>
                        <a:rPr lang="en-US" sz="1000"/>
                        <a:t>3</a:t>
                      </a:r>
                    </a:p>
                  </a:txBody>
                  <a:tcPr/>
                </a:tc>
                <a:tc>
                  <a:txBody>
                    <a:bodyPr/>
                    <a:lstStyle/>
                    <a:p>
                      <a:r>
                        <a:rPr lang="en-US" sz="1000"/>
                        <a:t>5.1020 %</a:t>
                      </a:r>
                    </a:p>
                  </a:txBody>
                  <a:tcPr/>
                </a:tc>
                <a:tc>
                  <a:txBody>
                    <a:bodyPr/>
                    <a:lstStyle/>
                    <a:p>
                      <a:r>
                        <a:rPr lang="en-US" sz="1000"/>
                        <a:t>Photo</a:t>
                      </a:r>
                    </a:p>
                  </a:txBody>
                  <a:tcPr/>
                </a:tc>
                <a:extLst>
                  <a:ext uri="{0D108BD9-81ED-4DB2-BD59-A6C34878D82A}">
                    <a16:rowId xmlns:a16="http://schemas.microsoft.com/office/drawing/2014/main" val="4125772908"/>
                  </a:ext>
                </a:extLst>
              </a:tr>
              <a:tr h="370840">
                <a:tc>
                  <a:txBody>
                    <a:bodyPr/>
                    <a:lstStyle/>
                    <a:p>
                      <a:r>
                        <a:rPr lang="en-US" sz="1000" b="1"/>
                        <a:t> First Insurance Company of Hawaii - 2018-11-26 21:43:39 </a:t>
                      </a:r>
                      <a:r>
                        <a:rPr lang="en-US" sz="1000"/>
                        <a:t>
  Mahalo to Better Business Bureau of Hawaii for helping us celebrate 50+ years of accreditation today!</a:t>
                      </a:r>
                    </a:p>
                  </a:txBody>
                  <a:tcPr/>
                </a:tc>
                <a:tc>
                  <a:txBody>
                    <a:bodyPr/>
                    <a:lstStyle/>
                    <a:p>
                      <a:r>
                        <a:rPr lang="en-US" sz="1000"/>
                        <a:t>https://image-store.slidesharecdn.com/ee15cb99-e61f-497a-a7c9-78d4db89bce1-original.jpeg</a:t>
                      </a:r>
                    </a:p>
                  </a:txBody>
                  <a:tcPr/>
                </a:tc>
                <a:tc>
                  <a:txBody>
                    <a:bodyPr/>
                    <a:lstStyle/>
                    <a:p>
                      <a:r>
                        <a:rPr lang="en-US" sz="1000"/>
                        <a:t>39</a:t>
                      </a:r>
                    </a:p>
                  </a:txBody>
                  <a:tcPr/>
                </a:tc>
                <a:tc>
                  <a:txBody>
                    <a:bodyPr/>
                    <a:lstStyle/>
                    <a:p>
                      <a:r>
                        <a:rPr lang="en-US" sz="1000"/>
                        <a:t>2</a:t>
                      </a:r>
                    </a:p>
                  </a:txBody>
                  <a:tcPr/>
                </a:tc>
                <a:tc>
                  <a:txBody>
                    <a:bodyPr/>
                    <a:lstStyle/>
                    <a:p>
                      <a:r>
                        <a:rPr lang="en-US" sz="1000"/>
                        <a:t>3.7409 %</a:t>
                      </a:r>
                    </a:p>
                  </a:txBody>
                  <a:tcPr/>
                </a:tc>
                <a:tc>
                  <a:txBody>
                    <a:bodyPr/>
                    <a:lstStyle/>
                    <a:p>
                      <a:r>
                        <a:rPr lang="en-US" sz="1000"/>
                        <a:t>Photo</a:t>
                      </a:r>
                    </a:p>
                  </a:txBody>
                  <a:tcPr/>
                </a:tc>
                <a:extLst>
                  <a:ext uri="{0D108BD9-81ED-4DB2-BD59-A6C34878D82A}">
                    <a16:rowId xmlns:a16="http://schemas.microsoft.com/office/drawing/2014/main" val="1412479055"/>
                  </a:ext>
                </a:extLst>
              </a:tr>
            </a:tbl>
          </a:graphicData>
        </a:graphic>
      </p:graphicFrame>
      <p:sp>
        <p:nvSpPr>
          <p:cNvPr id="4" name="Text Placeholder 3">
            <a:extLst>
              <a:ext uri="{FF2B5EF4-FFF2-40B4-BE49-F238E27FC236}">
                <a16:creationId xmlns:a16="http://schemas.microsoft.com/office/drawing/2014/main" id="{5DFD6F0B-C5AC-42FB-9523-011D20147129}"/>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919150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801F2-782C-4499-B330-604DC2856D4A}"/>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AB21B05D-6691-4C82-9AD3-F024470F3B19}"/>
              </a:ext>
            </a:extLst>
          </p:cNvPr>
          <p:cNvGraphicFramePr>
            <a:graphicFrameLocks noGrp="1"/>
          </p:cNvGraphicFramePr>
          <p:nvPr>
            <p:ph type="tbl" sz="quarter" idx="13"/>
            <p:extLst>
              <p:ext uri="{D42A27DB-BD31-4B8C-83A1-F6EECF244321}">
                <p14:modId xmlns:p14="http://schemas.microsoft.com/office/powerpoint/2010/main" val="2323796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26565480"/>
                    </a:ext>
                  </a:extLst>
                </a:gridCol>
                <a:gridCol w="699516">
                  <a:extLst>
                    <a:ext uri="{9D8B030D-6E8A-4147-A177-3AD203B41FA5}">
                      <a16:colId xmlns:a16="http://schemas.microsoft.com/office/drawing/2014/main" val="3548465031"/>
                    </a:ext>
                  </a:extLst>
                </a:gridCol>
                <a:gridCol w="699516">
                  <a:extLst>
                    <a:ext uri="{9D8B030D-6E8A-4147-A177-3AD203B41FA5}">
                      <a16:colId xmlns:a16="http://schemas.microsoft.com/office/drawing/2014/main" val="1733345619"/>
                    </a:ext>
                  </a:extLst>
                </a:gridCol>
                <a:gridCol w="658368">
                  <a:extLst>
                    <a:ext uri="{9D8B030D-6E8A-4147-A177-3AD203B41FA5}">
                      <a16:colId xmlns:a16="http://schemas.microsoft.com/office/drawing/2014/main" val="412670906"/>
                    </a:ext>
                  </a:extLst>
                </a:gridCol>
                <a:gridCol w="658368">
                  <a:extLst>
                    <a:ext uri="{9D8B030D-6E8A-4147-A177-3AD203B41FA5}">
                      <a16:colId xmlns:a16="http://schemas.microsoft.com/office/drawing/2014/main" val="1782425687"/>
                    </a:ext>
                  </a:extLst>
                </a:gridCol>
                <a:gridCol w="658368">
                  <a:extLst>
                    <a:ext uri="{9D8B030D-6E8A-4147-A177-3AD203B41FA5}">
                      <a16:colId xmlns:a16="http://schemas.microsoft.com/office/drawing/2014/main" val="2595616820"/>
                    </a:ext>
                  </a:extLst>
                </a:gridCol>
                <a:gridCol w="699516">
                  <a:extLst>
                    <a:ext uri="{9D8B030D-6E8A-4147-A177-3AD203B41FA5}">
                      <a16:colId xmlns:a16="http://schemas.microsoft.com/office/drawing/2014/main" val="3661201309"/>
                    </a:ext>
                  </a:extLst>
                </a:gridCol>
                <a:gridCol w="699516">
                  <a:extLst>
                    <a:ext uri="{9D8B030D-6E8A-4147-A177-3AD203B41FA5}">
                      <a16:colId xmlns:a16="http://schemas.microsoft.com/office/drawing/2014/main" val="1578391475"/>
                    </a:ext>
                  </a:extLst>
                </a:gridCol>
                <a:gridCol w="699516">
                  <a:extLst>
                    <a:ext uri="{9D8B030D-6E8A-4147-A177-3AD203B41FA5}">
                      <a16:colId xmlns:a16="http://schemas.microsoft.com/office/drawing/2014/main" val="3611078225"/>
                    </a:ext>
                  </a:extLst>
                </a:gridCol>
                <a:gridCol w="658368">
                  <a:extLst>
                    <a:ext uri="{9D8B030D-6E8A-4147-A177-3AD203B41FA5}">
                      <a16:colId xmlns:a16="http://schemas.microsoft.com/office/drawing/2014/main" val="26377913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943992920"/>
                  </a:ext>
                </a:extLst>
              </a:tr>
              <a:tr h="370840">
                <a:tc>
                  <a:txBody>
                    <a:bodyPr/>
                    <a:lstStyle/>
                    <a:p>
                      <a:r>
                        <a:rPr lang="en-US" sz="1000"/>
                        <a:t>firstinshi</a:t>
                      </a:r>
                    </a:p>
                  </a:txBody>
                  <a:tcPr/>
                </a:tc>
                <a:tc>
                  <a:txBody>
                    <a:bodyPr/>
                    <a:lstStyle/>
                    <a:p>
                      <a:r>
                        <a:rPr lang="en-US" sz="1000"/>
                        <a:t>2376</a:t>
                      </a:r>
                    </a:p>
                  </a:txBody>
                  <a:tcPr/>
                </a:tc>
                <a:tc>
                  <a:txBody>
                    <a:bodyPr/>
                    <a:lstStyle/>
                    <a:p>
                      <a:r>
                        <a:rPr lang="en-US" sz="1000"/>
                        <a:t>-2</a:t>
                      </a:r>
                    </a:p>
                  </a:txBody>
                  <a:tcPr/>
                </a:tc>
                <a:tc>
                  <a:txBody>
                    <a:bodyPr/>
                    <a:lstStyle/>
                    <a:p>
                      <a:r>
                        <a:rPr lang="en-US" sz="1000"/>
                        <a:t>20</a:t>
                      </a:r>
                    </a:p>
                  </a:txBody>
                  <a:tcPr/>
                </a:tc>
                <a:tc>
                  <a:txBody>
                    <a:bodyPr/>
                    <a:lstStyle/>
                    <a:p>
                      <a:r>
                        <a:rPr lang="en-US" sz="1000"/>
                        <a:t>2</a:t>
                      </a:r>
                    </a:p>
                  </a:txBody>
                  <a:tcPr/>
                </a:tc>
                <a:tc>
                  <a:txBody>
                    <a:bodyPr/>
                    <a:lstStyle/>
                    <a:p>
                      <a:r>
                        <a:rPr lang="en-US" sz="1000"/>
                        <a:t>0</a:t>
                      </a:r>
                    </a:p>
                  </a:txBody>
                  <a:tcPr/>
                </a:tc>
                <a:tc>
                  <a:txBody>
                    <a:bodyPr/>
                    <a:lstStyle/>
                    <a:p>
                      <a:r>
                        <a:rPr lang="en-US" sz="1000"/>
                        <a:t>22</a:t>
                      </a:r>
                    </a:p>
                  </a:txBody>
                  <a:tcPr/>
                </a:tc>
                <a:tc>
                  <a:txBody>
                    <a:bodyPr/>
                    <a:lstStyle/>
                    <a:p>
                      <a:r>
                        <a:rPr lang="en-US" sz="1000"/>
                        <a:t>639</a:t>
                      </a:r>
                    </a:p>
                  </a:txBody>
                  <a:tcPr/>
                </a:tc>
                <a:tc>
                  <a:txBody>
                    <a:bodyPr/>
                    <a:lstStyle/>
                    <a:p>
                      <a:r>
                        <a:rPr lang="en-US" sz="1000"/>
                        <a:t>5</a:t>
                      </a:r>
                    </a:p>
                  </a:txBody>
                  <a:tcPr/>
                </a:tc>
                <a:tc>
                  <a:txBody>
                    <a:bodyPr/>
                    <a:lstStyle/>
                    <a:p>
                      <a:r>
                        <a:rPr lang="en-US" sz="1000"/>
                        <a:t>1.2315 %</a:t>
                      </a:r>
                    </a:p>
                  </a:txBody>
                  <a:tcPr/>
                </a:tc>
                <a:extLst>
                  <a:ext uri="{0D108BD9-81ED-4DB2-BD59-A6C34878D82A}">
                    <a16:rowId xmlns:a16="http://schemas.microsoft.com/office/drawing/2014/main" val="4251480657"/>
                  </a:ext>
                </a:extLst>
              </a:tr>
            </a:tbl>
          </a:graphicData>
        </a:graphic>
      </p:graphicFrame>
      <p:sp>
        <p:nvSpPr>
          <p:cNvPr id="4" name="Text Placeholder 3">
            <a:extLst>
              <a:ext uri="{FF2B5EF4-FFF2-40B4-BE49-F238E27FC236}">
                <a16:creationId xmlns:a16="http://schemas.microsoft.com/office/drawing/2014/main" id="{8501DDF2-2E47-43EC-99F5-5F0F6CF5899B}"/>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8257891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07F68-23D6-4A11-A742-1A81B3031E65}"/>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5EFCCE9B-ABA5-472A-9B7E-06C538E938FF}"/>
              </a:ext>
            </a:extLst>
          </p:cNvPr>
          <p:cNvGraphicFramePr>
            <a:graphicFrameLocks noGrp="1"/>
          </p:cNvGraphicFramePr>
          <p:nvPr>
            <p:ph type="chart" sz="quarter" idx="13"/>
            <p:extLst>
              <p:ext uri="{D42A27DB-BD31-4B8C-83A1-F6EECF244321}">
                <p14:modId xmlns:p14="http://schemas.microsoft.com/office/powerpoint/2010/main" val="23629551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71195A-3FB2-4570-8D48-2D6CF32924D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D7460353-21B3-4917-B122-E661F95AD6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95533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A06C0-BD5D-4468-BE85-9F02F0189D91}"/>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FB61EC53-F1B1-4F92-A1D2-AD06F454BC17}"/>
              </a:ext>
            </a:extLst>
          </p:cNvPr>
          <p:cNvGraphicFramePr>
            <a:graphicFrameLocks noGrp="1"/>
          </p:cNvGraphicFramePr>
          <p:nvPr>
            <p:ph type="chart" sz="quarter" idx="13"/>
            <p:extLst>
              <p:ext uri="{D42A27DB-BD31-4B8C-83A1-F6EECF244321}">
                <p14:modId xmlns:p14="http://schemas.microsoft.com/office/powerpoint/2010/main" val="31195221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68DF99-F1F7-40C7-8630-5D8C45EB7C9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75BD3B2-3805-480E-ABA2-F9DFDD0853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7551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4B154-2A72-4D32-906E-1C52F4C5F932}"/>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5689E514-C5B2-4D39-A88D-F0FAEA5CC156}"/>
              </a:ext>
            </a:extLst>
          </p:cNvPr>
          <p:cNvGraphicFramePr>
            <a:graphicFrameLocks noGrp="1"/>
          </p:cNvGraphicFramePr>
          <p:nvPr>
            <p:ph type="tbl" sz="quarter" idx="13"/>
            <p:extLst>
              <p:ext uri="{D42A27DB-BD31-4B8C-83A1-F6EECF244321}">
                <p14:modId xmlns:p14="http://schemas.microsoft.com/office/powerpoint/2010/main" val="3775236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96289024"/>
                    </a:ext>
                  </a:extLst>
                </a:gridCol>
                <a:gridCol w="987552">
                  <a:extLst>
                    <a:ext uri="{9D8B030D-6E8A-4147-A177-3AD203B41FA5}">
                      <a16:colId xmlns:a16="http://schemas.microsoft.com/office/drawing/2014/main" val="4091141182"/>
                    </a:ext>
                  </a:extLst>
                </a:gridCol>
                <a:gridCol w="987552">
                  <a:extLst>
                    <a:ext uri="{9D8B030D-6E8A-4147-A177-3AD203B41FA5}">
                      <a16:colId xmlns:a16="http://schemas.microsoft.com/office/drawing/2014/main" val="2735835313"/>
                    </a:ext>
                  </a:extLst>
                </a:gridCol>
                <a:gridCol w="987552">
                  <a:extLst>
                    <a:ext uri="{9D8B030D-6E8A-4147-A177-3AD203B41FA5}">
                      <a16:colId xmlns:a16="http://schemas.microsoft.com/office/drawing/2014/main" val="2146273928"/>
                    </a:ext>
                  </a:extLst>
                </a:gridCol>
                <a:gridCol w="987552">
                  <a:extLst>
                    <a:ext uri="{9D8B030D-6E8A-4147-A177-3AD203B41FA5}">
                      <a16:colId xmlns:a16="http://schemas.microsoft.com/office/drawing/2014/main" val="3225930835"/>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037424627"/>
                  </a:ext>
                </a:extLst>
              </a:tr>
              <a:tr h="370840">
                <a:tc>
                  <a:txBody>
                    <a:bodyPr/>
                    <a:lstStyle/>
                    <a:p>
                      <a:r>
                        <a:rPr lang="en-US" sz="1000" b="1"/>
                        <a:t>firstinshi - 2018-11-01 00:12:50 </a:t>
                      </a:r>
                      <a:r>
                        <a:rPr lang="en-US" sz="1000"/>
                        <a:t>
 #teamficoh Halloween Costume Contest highlights
#halloweencostume #halloween #spicegirls #dominos</a:t>
                      </a:r>
                    </a:p>
                  </a:txBody>
                  <a:tcPr/>
                </a:tc>
                <a:tc>
                  <a:txBody>
                    <a:bodyPr/>
                    <a:lstStyle/>
                    <a:p>
                      <a:r>
                        <a:rPr lang="en-US" sz="1000"/>
                        <a:t>40</a:t>
                      </a:r>
                    </a:p>
                  </a:txBody>
                  <a:tcPr/>
                </a:tc>
                <a:tc>
                  <a:txBody>
                    <a:bodyPr/>
                    <a:lstStyle/>
                    <a:p>
                      <a:r>
                        <a:rPr lang="en-US" sz="1000"/>
                        <a:t>0</a:t>
                      </a:r>
                    </a:p>
                  </a:txBody>
                  <a:tcPr/>
                </a:tc>
                <a:tc>
                  <a:txBody>
                    <a:bodyPr/>
                    <a:lstStyle/>
                    <a:p>
                      <a:r>
                        <a:rPr lang="en-US" sz="1000"/>
                        <a:t>1.6821 %</a:t>
                      </a:r>
                    </a:p>
                  </a:txBody>
                  <a:tcPr/>
                </a:tc>
                <a:tc>
                  <a:txBody>
                    <a:bodyPr/>
                    <a:lstStyle/>
                    <a:p>
                      <a:r>
                        <a:rPr lang="en-US" sz="1000"/>
                        <a:t>Image</a:t>
                      </a:r>
                    </a:p>
                  </a:txBody>
                  <a:tcPr/>
                </a:tc>
                <a:extLst>
                  <a:ext uri="{0D108BD9-81ED-4DB2-BD59-A6C34878D82A}">
                    <a16:rowId xmlns:a16="http://schemas.microsoft.com/office/drawing/2014/main" val="2789823242"/>
                  </a:ext>
                </a:extLst>
              </a:tr>
              <a:tr h="370840">
                <a:tc>
                  <a:txBody>
                    <a:bodyPr/>
                    <a:lstStyle/>
                    <a:p>
                      <a:r>
                        <a:rPr lang="en-US" sz="1000" b="1"/>
                        <a:t>firstinshi - 2018-11-01 00:14:10 </a:t>
                      </a:r>
                      <a:r>
                        <a:rPr lang="en-US" sz="1000"/>
                        <a:t>
 #teamficoh Halloween Costume Contest highlights
#halloween #halloweencostume #halloweenmakeup #thering #samaramorgan</a:t>
                      </a:r>
                    </a:p>
                  </a:txBody>
                  <a:tcPr/>
                </a:tc>
                <a:tc>
                  <a:txBody>
                    <a:bodyPr/>
                    <a:lstStyle/>
                    <a:p>
                      <a:r>
                        <a:rPr lang="en-US" sz="1000"/>
                        <a:t>38</a:t>
                      </a:r>
                    </a:p>
                  </a:txBody>
                  <a:tcPr/>
                </a:tc>
                <a:tc>
                  <a:txBody>
                    <a:bodyPr/>
                    <a:lstStyle/>
                    <a:p>
                      <a:r>
                        <a:rPr lang="en-US" sz="1000"/>
                        <a:t>0</a:t>
                      </a:r>
                    </a:p>
                  </a:txBody>
                  <a:tcPr/>
                </a:tc>
                <a:tc>
                  <a:txBody>
                    <a:bodyPr/>
                    <a:lstStyle/>
                    <a:p>
                      <a:r>
                        <a:rPr lang="en-US" sz="1000"/>
                        <a:t>1.5980 %</a:t>
                      </a:r>
                    </a:p>
                  </a:txBody>
                  <a:tcPr/>
                </a:tc>
                <a:tc>
                  <a:txBody>
                    <a:bodyPr/>
                    <a:lstStyle/>
                    <a:p>
                      <a:r>
                        <a:rPr lang="en-US" sz="1000"/>
                        <a:t>Image</a:t>
                      </a:r>
                    </a:p>
                  </a:txBody>
                  <a:tcPr/>
                </a:tc>
                <a:extLst>
                  <a:ext uri="{0D108BD9-81ED-4DB2-BD59-A6C34878D82A}">
                    <a16:rowId xmlns:a16="http://schemas.microsoft.com/office/drawing/2014/main" val="3680935781"/>
                  </a:ext>
                </a:extLst>
              </a:tr>
              <a:tr h="370840">
                <a:tc>
                  <a:txBody>
                    <a:bodyPr/>
                    <a:lstStyle/>
                    <a:p>
                      <a:r>
                        <a:rPr lang="en-US" sz="1000" b="1"/>
                        <a:t>firstinshi - 2018-11-19 21:55:08 </a:t>
                      </a:r>
                      <a:r>
                        <a:rPr lang="en-US" sz="1000"/>
                        <a:t>
 On Friday, our Leadership Team divided up into teams and competed to see who could raise the most money for alohaunitedway selling hand-made sandwiches to our employees. The final, combined tally? ,384! Nice job, Leadership team! #alohaunitedway #fundraising #hawaii #honolulu #community</a:t>
                      </a:r>
                    </a:p>
                  </a:txBody>
                  <a:tcPr/>
                </a:tc>
                <a:tc>
                  <a:txBody>
                    <a:bodyPr/>
                    <a:lstStyle/>
                    <a:p>
                      <a:r>
                        <a:rPr lang="en-US" sz="1000"/>
                        <a:t>37</a:t>
                      </a:r>
                    </a:p>
                  </a:txBody>
                  <a:tcPr/>
                </a:tc>
                <a:tc>
                  <a:txBody>
                    <a:bodyPr/>
                    <a:lstStyle/>
                    <a:p>
                      <a:r>
                        <a:rPr lang="en-US" sz="1000"/>
                        <a:t>0</a:t>
                      </a:r>
                    </a:p>
                  </a:txBody>
                  <a:tcPr/>
                </a:tc>
                <a:tc>
                  <a:txBody>
                    <a:bodyPr/>
                    <a:lstStyle/>
                    <a:p>
                      <a:r>
                        <a:rPr lang="en-US" sz="1000"/>
                        <a:t>1.5618 %</a:t>
                      </a:r>
                    </a:p>
                  </a:txBody>
                  <a:tcPr/>
                </a:tc>
                <a:tc>
                  <a:txBody>
                    <a:bodyPr/>
                    <a:lstStyle/>
                    <a:p>
                      <a:r>
                        <a:rPr lang="en-US" sz="1000"/>
                        <a:t>Image</a:t>
                      </a:r>
                    </a:p>
                  </a:txBody>
                  <a:tcPr/>
                </a:tc>
                <a:extLst>
                  <a:ext uri="{0D108BD9-81ED-4DB2-BD59-A6C34878D82A}">
                    <a16:rowId xmlns:a16="http://schemas.microsoft.com/office/drawing/2014/main" val="3515381641"/>
                  </a:ext>
                </a:extLst>
              </a:tr>
              <a:tr h="370840">
                <a:tc>
                  <a:txBody>
                    <a:bodyPr/>
                    <a:lstStyle/>
                    <a:p>
                      <a:r>
                        <a:rPr lang="en-US" sz="1000" b="1"/>
                        <a:t>firstinshi - 2018-11-16 20:54:30 </a:t>
                      </a:r>
                      <a:r>
                        <a:rPr lang="en-US" sz="1000"/>
                        <a:t>
 Wishing everyone a happy #AlohaFriday with this #FlashbackFriday photo showing First Insurance associates at work in the 1940s. At the time this photo was taken, First Insurance would have been nearly 35 years old. #theolddays #honolulu #fbf #teamficoh #throwback #insurance #1940s</a:t>
                      </a:r>
                    </a:p>
                  </a:txBody>
                  <a:tcPr/>
                </a:tc>
                <a:tc>
                  <a:txBody>
                    <a:bodyPr/>
                    <a:lstStyle/>
                    <a:p>
                      <a:r>
                        <a:rPr lang="en-US" sz="1000"/>
                        <a:t>35</a:t>
                      </a:r>
                    </a:p>
                  </a:txBody>
                  <a:tcPr/>
                </a:tc>
                <a:tc>
                  <a:txBody>
                    <a:bodyPr/>
                    <a:lstStyle/>
                    <a:p>
                      <a:r>
                        <a:rPr lang="en-US" sz="1000"/>
                        <a:t>0</a:t>
                      </a:r>
                    </a:p>
                  </a:txBody>
                  <a:tcPr/>
                </a:tc>
                <a:tc>
                  <a:txBody>
                    <a:bodyPr/>
                    <a:lstStyle/>
                    <a:p>
                      <a:r>
                        <a:rPr lang="en-US" sz="1000"/>
                        <a:t>1.4774 %</a:t>
                      </a:r>
                    </a:p>
                  </a:txBody>
                  <a:tcPr/>
                </a:tc>
                <a:tc>
                  <a:txBody>
                    <a:bodyPr/>
                    <a:lstStyle/>
                    <a:p>
                      <a:r>
                        <a:rPr lang="en-US" sz="1000"/>
                        <a:t>Image</a:t>
                      </a:r>
                    </a:p>
                  </a:txBody>
                  <a:tcPr/>
                </a:tc>
                <a:extLst>
                  <a:ext uri="{0D108BD9-81ED-4DB2-BD59-A6C34878D82A}">
                    <a16:rowId xmlns:a16="http://schemas.microsoft.com/office/drawing/2014/main" val="4002170724"/>
                  </a:ext>
                </a:extLst>
              </a:tr>
              <a:tr h="370840">
                <a:tc>
                  <a:txBody>
                    <a:bodyPr/>
                    <a:lstStyle/>
                    <a:p>
                      <a:r>
                        <a:rPr lang="en-US" sz="1000" b="1"/>
                        <a:t>firstinshi - 2018-11-13 21:04:10 </a:t>
                      </a:r>
                      <a:r>
                        <a:rPr lang="en-US" sz="1000"/>
                        <a:t>
 The Emerging Leaders Program is one of several development opportunities available to FICOH employees. Congratulations to this year's team on their successful final presentation in NYC! (With some free time to explore the Big Apple.) #NYC #leadership #professionaldevelopment #emergingleaders #leadershipdevelopment #teamficoh</a:t>
                      </a:r>
                    </a:p>
                  </a:txBody>
                  <a:tcPr/>
                </a:tc>
                <a:tc>
                  <a:txBody>
                    <a:bodyPr/>
                    <a:lstStyle/>
                    <a:p>
                      <a:r>
                        <a:rPr lang="en-US" sz="1000"/>
                        <a:t>33</a:t>
                      </a:r>
                    </a:p>
                  </a:txBody>
                  <a:tcPr/>
                </a:tc>
                <a:tc>
                  <a:txBody>
                    <a:bodyPr/>
                    <a:lstStyle/>
                    <a:p>
                      <a:r>
                        <a:rPr lang="en-US" sz="1000"/>
                        <a:t>1</a:t>
                      </a:r>
                    </a:p>
                  </a:txBody>
                  <a:tcPr/>
                </a:tc>
                <a:tc>
                  <a:txBody>
                    <a:bodyPr/>
                    <a:lstStyle/>
                    <a:p>
                      <a:r>
                        <a:rPr lang="en-US" sz="1000"/>
                        <a:t>1.4334 %</a:t>
                      </a:r>
                    </a:p>
                  </a:txBody>
                  <a:tcPr/>
                </a:tc>
                <a:tc>
                  <a:txBody>
                    <a:bodyPr/>
                    <a:lstStyle/>
                    <a:p>
                      <a:r>
                        <a:rPr lang="en-US" sz="1000"/>
                        <a:t>Image</a:t>
                      </a:r>
                    </a:p>
                  </a:txBody>
                  <a:tcPr/>
                </a:tc>
                <a:extLst>
                  <a:ext uri="{0D108BD9-81ED-4DB2-BD59-A6C34878D82A}">
                    <a16:rowId xmlns:a16="http://schemas.microsoft.com/office/drawing/2014/main" val="1790281088"/>
                  </a:ext>
                </a:extLst>
              </a:tr>
            </a:tbl>
          </a:graphicData>
        </a:graphic>
      </p:graphicFrame>
      <p:sp>
        <p:nvSpPr>
          <p:cNvPr id="4" name="Text Placeholder 3">
            <a:extLst>
              <a:ext uri="{FF2B5EF4-FFF2-40B4-BE49-F238E27FC236}">
                <a16:creationId xmlns:a16="http://schemas.microsoft.com/office/drawing/2014/main" id="{19B95BB4-B1F0-4EF6-8FAF-7758921908B8}"/>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556996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571</Words>
  <Application>Microsoft Office PowerPoint</Application>
  <PresentationFormat>On-screen Show (4:3)</PresentationFormat>
  <Paragraphs>240</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Own and Retweeted Tweets Table | FICOH</vt:lpstr>
      <vt:lpstr>LinkedIn Key Metrics Table | FICOH</vt:lpstr>
      <vt:lpstr>LinkedIn LinkedIn Followers Change | FICOH</vt:lpstr>
      <vt:lpstr>LinkedIn Average Interactions Per LinkedIn Update | FICOH</vt:lpstr>
      <vt:lpstr>LinkedIn Updates Table | FICOH</vt:lpstr>
      <vt:lpstr>Instagram Key Metrics Table | FICOH</vt:lpstr>
      <vt:lpstr>Instagram Instagram Followers Change | FICOH</vt:lpstr>
      <vt:lpstr>Instagram Average Interactions Per Instagram Post | FICOH</vt:lpstr>
      <vt:lpstr>Instagram Top Instagram Posts Table | FICOH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2018-12-17T08:44:02Z</dcterms:created>
  <dcterms:modified xsi:type="dcterms:W3CDTF">2018-12-17T08:44:44Z</dcterms:modified>
</cp:coreProperties>
</file>