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9" r:id="rId22"/>
    <p:sldId id="280" r:id="rId23"/>
    <p:sldId id="281" r:id="rId24"/>
    <p:sldId id="282" r:id="rId25"/>
    <p:sldId id="283" r:id="rId26"/>
    <p:sldId id="284" r:id="rId27"/>
    <p:sldId id="286" r:id="rId28"/>
    <p:sldId id="287" r:id="rId29"/>
    <p:sldId id="288"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3845</c:v>
                </c:pt>
              </c:numCache>
            </c:numRef>
          </c:val>
          <c:extLst>
            <c:ext xmlns:c16="http://schemas.microsoft.com/office/drawing/2014/chart" uri="{C3380CC4-5D6E-409C-BE32-E72D297353CC}">
              <c16:uniqueId val="{00000000-66B8-4EFB-A481-7CC32D00236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1137</c:v>
                </c:pt>
              </c:numCache>
            </c:numRef>
          </c:val>
          <c:extLst>
            <c:ext xmlns:c16="http://schemas.microsoft.com/office/drawing/2014/chart" uri="{C3380CC4-5D6E-409C-BE32-E72D297353CC}">
              <c16:uniqueId val="{00000001-66B8-4EFB-A481-7CC32D00236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16239</c:v>
                </c:pt>
              </c:numCache>
            </c:numRef>
          </c:val>
          <c:extLst>
            <c:ext xmlns:c16="http://schemas.microsoft.com/office/drawing/2014/chart" uri="{C3380CC4-5D6E-409C-BE32-E72D297353CC}">
              <c16:uniqueId val="{00000002-66B8-4EFB-A481-7CC32D00236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3113</c:v>
                </c:pt>
              </c:numCache>
            </c:numRef>
          </c:val>
          <c:extLst>
            <c:ext xmlns:c16="http://schemas.microsoft.com/office/drawing/2014/chart" uri="{C3380CC4-5D6E-409C-BE32-E72D297353CC}">
              <c16:uniqueId val="{00000003-66B8-4EFB-A481-7CC32D002361}"/>
            </c:ext>
          </c:extLst>
        </c:ser>
        <c:dLbls>
          <c:showLegendKey val="0"/>
          <c:showVal val="0"/>
          <c:showCatName val="0"/>
          <c:showSerName val="0"/>
          <c:showPercent val="0"/>
          <c:showBubbleSize val="0"/>
        </c:dLbls>
        <c:gapWidth val="219"/>
        <c:overlap val="-27"/>
        <c:axId val="251640288"/>
        <c:axId val="252890120"/>
      </c:barChart>
      <c:dateAx>
        <c:axId val="25164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90120"/>
        <c:crosses val="autoZero"/>
        <c:auto val="1"/>
        <c:lblOffset val="100"/>
        <c:baseTimeUnit val="days"/>
      </c:dateAx>
      <c:valAx>
        <c:axId val="25289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64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58</c:v>
                </c:pt>
                <c:pt idx="8">
                  <c:v>71</c:v>
                </c:pt>
                <c:pt idx="9">
                  <c:v>53</c:v>
                </c:pt>
                <c:pt idx="10">
                  <c:v>42</c:v>
                </c:pt>
                <c:pt idx="11">
                  <c:v>3</c:v>
                </c:pt>
              </c:numCache>
            </c:numRef>
          </c:val>
          <c:extLst>
            <c:ext xmlns:c16="http://schemas.microsoft.com/office/drawing/2014/chart" uri="{C3380CC4-5D6E-409C-BE32-E72D297353CC}">
              <c16:uniqueId val="{00000000-47B6-4844-A255-C24F7E67F258}"/>
            </c:ext>
          </c:extLst>
        </c:ser>
        <c:dLbls>
          <c:showLegendKey val="0"/>
          <c:showVal val="0"/>
          <c:showCatName val="0"/>
          <c:showSerName val="0"/>
          <c:showPercent val="0"/>
          <c:showBubbleSize val="0"/>
        </c:dLbls>
        <c:gapWidth val="219"/>
        <c:overlap val="-27"/>
        <c:axId val="248537520"/>
        <c:axId val="306647456"/>
      </c:barChart>
      <c:dateAx>
        <c:axId val="24853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47456"/>
        <c:crosses val="autoZero"/>
        <c:auto val="1"/>
        <c:lblOffset val="100"/>
        <c:baseTimeUnit val="months"/>
      </c:dateAx>
      <c:valAx>
        <c:axId val="30664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3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25</c:v>
                </c:pt>
                <c:pt idx="8">
                  <c:v>24</c:v>
                </c:pt>
                <c:pt idx="9">
                  <c:v>23</c:v>
                </c:pt>
                <c:pt idx="10">
                  <c:v>29</c:v>
                </c:pt>
                <c:pt idx="11">
                  <c:v>6</c:v>
                </c:pt>
              </c:numCache>
            </c:numRef>
          </c:val>
          <c:extLst>
            <c:ext xmlns:c16="http://schemas.microsoft.com/office/drawing/2014/chart" uri="{C3380CC4-5D6E-409C-BE32-E72D297353CC}">
              <c16:uniqueId val="{00000000-D485-4568-BDCF-454736D10CD8}"/>
            </c:ext>
          </c:extLst>
        </c:ser>
        <c:dLbls>
          <c:showLegendKey val="0"/>
          <c:showVal val="0"/>
          <c:showCatName val="0"/>
          <c:showSerName val="0"/>
          <c:showPercent val="0"/>
          <c:showBubbleSize val="0"/>
        </c:dLbls>
        <c:gapWidth val="219"/>
        <c:overlap val="-27"/>
        <c:axId val="306646800"/>
        <c:axId val="306640240"/>
      </c:barChart>
      <c:dateAx>
        <c:axId val="30664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40240"/>
        <c:crosses val="autoZero"/>
        <c:auto val="1"/>
        <c:lblOffset val="100"/>
        <c:baseTimeUnit val="months"/>
      </c:dateAx>
      <c:valAx>
        <c:axId val="30664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4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pt idx="7">
                  <c:v>263887</c:v>
                </c:pt>
                <c:pt idx="8">
                  <c:v>104371</c:v>
                </c:pt>
                <c:pt idx="9">
                  <c:v>191811</c:v>
                </c:pt>
                <c:pt idx="10">
                  <c:v>318296</c:v>
                </c:pt>
                <c:pt idx="11">
                  <c:v>7319</c:v>
                </c:pt>
              </c:numCache>
            </c:numRef>
          </c:val>
          <c:extLst>
            <c:ext xmlns:c16="http://schemas.microsoft.com/office/drawing/2014/chart" uri="{C3380CC4-5D6E-409C-BE32-E72D297353CC}">
              <c16:uniqueId val="{00000000-340F-473D-90DF-C7B3A3C52FC7}"/>
            </c:ext>
          </c:extLst>
        </c:ser>
        <c:dLbls>
          <c:showLegendKey val="0"/>
          <c:showVal val="0"/>
          <c:showCatName val="0"/>
          <c:showSerName val="0"/>
          <c:showPercent val="0"/>
          <c:showBubbleSize val="0"/>
        </c:dLbls>
        <c:gapWidth val="219"/>
        <c:overlap val="-27"/>
        <c:axId val="308506352"/>
        <c:axId val="308506024"/>
      </c:barChart>
      <c:dateAx>
        <c:axId val="30850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06024"/>
        <c:crosses val="autoZero"/>
        <c:auto val="1"/>
        <c:lblOffset val="100"/>
        <c:baseTimeUnit val="months"/>
      </c:dateAx>
      <c:valAx>
        <c:axId val="30850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0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62</c:v>
                </c:pt>
                <c:pt idx="2">
                  <c:v>388</c:v>
                </c:pt>
                <c:pt idx="3">
                  <c:v>520</c:v>
                </c:pt>
                <c:pt idx="4">
                  <c:v>573</c:v>
                </c:pt>
                <c:pt idx="5">
                  <c:v>480</c:v>
                </c:pt>
                <c:pt idx="6">
                  <c:v>218</c:v>
                </c:pt>
              </c:numCache>
            </c:numRef>
          </c:val>
          <c:extLst>
            <c:ext xmlns:c16="http://schemas.microsoft.com/office/drawing/2014/chart" uri="{C3380CC4-5D6E-409C-BE32-E72D297353CC}">
              <c16:uniqueId val="{00000000-5567-42EA-9306-9A0F7676C60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56</c:v>
                </c:pt>
                <c:pt idx="2">
                  <c:v>293</c:v>
                </c:pt>
                <c:pt idx="3">
                  <c:v>389</c:v>
                </c:pt>
                <c:pt idx="4">
                  <c:v>330</c:v>
                </c:pt>
                <c:pt idx="5">
                  <c:v>297</c:v>
                </c:pt>
                <c:pt idx="6">
                  <c:v>181</c:v>
                </c:pt>
              </c:numCache>
            </c:numRef>
          </c:val>
          <c:extLst>
            <c:ext xmlns:c16="http://schemas.microsoft.com/office/drawing/2014/chart" uri="{C3380CC4-5D6E-409C-BE32-E72D297353CC}">
              <c16:uniqueId val="{00000001-5567-42EA-9306-9A0F7676C602}"/>
            </c:ext>
          </c:extLst>
        </c:ser>
        <c:dLbls>
          <c:showLegendKey val="0"/>
          <c:showVal val="0"/>
          <c:showCatName val="0"/>
          <c:showSerName val="0"/>
          <c:showPercent val="0"/>
          <c:showBubbleSize val="0"/>
        </c:dLbls>
        <c:gapWidth val="219"/>
        <c:overlap val="-27"/>
        <c:axId val="316502568"/>
        <c:axId val="316499288"/>
      </c:barChart>
      <c:catAx>
        <c:axId val="31650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499288"/>
        <c:crosses val="autoZero"/>
        <c:auto val="1"/>
        <c:lblAlgn val="ctr"/>
        <c:lblOffset val="100"/>
        <c:noMultiLvlLbl val="0"/>
      </c:catAx>
      <c:valAx>
        <c:axId val="31649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0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3</c:v>
                </c:pt>
                <c:pt idx="8">
                  <c:v>33</c:v>
                </c:pt>
                <c:pt idx="9">
                  <c:v>11</c:v>
                </c:pt>
                <c:pt idx="10">
                  <c:v>5</c:v>
                </c:pt>
                <c:pt idx="11">
                  <c:v>1</c:v>
                </c:pt>
              </c:numCache>
            </c:numRef>
          </c:val>
          <c:extLst>
            <c:ext xmlns:c16="http://schemas.microsoft.com/office/drawing/2014/chart" uri="{C3380CC4-5D6E-409C-BE32-E72D297353CC}">
              <c16:uniqueId val="{00000000-86C8-407D-8017-A7BCAD32DEEC}"/>
            </c:ext>
          </c:extLst>
        </c:ser>
        <c:dLbls>
          <c:showLegendKey val="0"/>
          <c:showVal val="0"/>
          <c:showCatName val="0"/>
          <c:showSerName val="0"/>
          <c:showPercent val="0"/>
          <c:showBubbleSize val="0"/>
        </c:dLbls>
        <c:gapWidth val="219"/>
        <c:overlap val="-27"/>
        <c:axId val="315790968"/>
        <c:axId val="315791952"/>
      </c:barChart>
      <c:dateAx>
        <c:axId val="31579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91952"/>
        <c:crosses val="autoZero"/>
        <c:auto val="1"/>
        <c:lblOffset val="100"/>
        <c:baseTimeUnit val="months"/>
      </c:dateAx>
      <c:valAx>
        <c:axId val="31579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9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5</c:v>
                </c:pt>
                <c:pt idx="8">
                  <c:v>4</c:v>
                </c:pt>
                <c:pt idx="9">
                  <c:v>5</c:v>
                </c:pt>
                <c:pt idx="10">
                  <c:v>4</c:v>
                </c:pt>
                <c:pt idx="11">
                  <c:v>1</c:v>
                </c:pt>
              </c:numCache>
            </c:numRef>
          </c:val>
          <c:extLst>
            <c:ext xmlns:c16="http://schemas.microsoft.com/office/drawing/2014/chart" uri="{C3380CC4-5D6E-409C-BE32-E72D297353CC}">
              <c16:uniqueId val="{00000000-F9F0-4B22-9015-04BFE2ADDBD5}"/>
            </c:ext>
          </c:extLst>
        </c:ser>
        <c:dLbls>
          <c:showLegendKey val="0"/>
          <c:showVal val="0"/>
          <c:showCatName val="0"/>
          <c:showSerName val="0"/>
          <c:showPercent val="0"/>
          <c:showBubbleSize val="0"/>
        </c:dLbls>
        <c:gapWidth val="219"/>
        <c:overlap val="-27"/>
        <c:axId val="315794248"/>
        <c:axId val="315791296"/>
      </c:barChart>
      <c:dateAx>
        <c:axId val="31579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91296"/>
        <c:crosses val="autoZero"/>
        <c:auto val="1"/>
        <c:lblOffset val="100"/>
        <c:baseTimeUnit val="months"/>
      </c:dateAx>
      <c:valAx>
        <c:axId val="31579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9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19</c:v>
                </c:pt>
                <c:pt idx="8">
                  <c:v>25</c:v>
                </c:pt>
                <c:pt idx="9">
                  <c:v>35</c:v>
                </c:pt>
                <c:pt idx="10">
                  <c:v>30</c:v>
                </c:pt>
                <c:pt idx="11">
                  <c:v>1</c:v>
                </c:pt>
              </c:numCache>
            </c:numRef>
          </c:val>
          <c:extLst>
            <c:ext xmlns:c16="http://schemas.microsoft.com/office/drawing/2014/chart" uri="{C3380CC4-5D6E-409C-BE32-E72D297353CC}">
              <c16:uniqueId val="{00000000-8448-4462-87C4-75810B428C1C}"/>
            </c:ext>
          </c:extLst>
        </c:ser>
        <c:dLbls>
          <c:showLegendKey val="0"/>
          <c:showVal val="0"/>
          <c:showCatName val="0"/>
          <c:showSerName val="0"/>
          <c:showPercent val="0"/>
          <c:showBubbleSize val="0"/>
        </c:dLbls>
        <c:gapWidth val="219"/>
        <c:overlap val="-27"/>
        <c:axId val="315782440"/>
        <c:axId val="315785392"/>
      </c:barChart>
      <c:dateAx>
        <c:axId val="31578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85392"/>
        <c:crosses val="autoZero"/>
        <c:auto val="1"/>
        <c:lblOffset val="100"/>
        <c:baseTimeUnit val="months"/>
      </c:dateAx>
      <c:valAx>
        <c:axId val="31578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8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285</c:v>
                </c:pt>
                <c:pt idx="8">
                  <c:v>208</c:v>
                </c:pt>
                <c:pt idx="9">
                  <c:v>197</c:v>
                </c:pt>
                <c:pt idx="10">
                  <c:v>212</c:v>
                </c:pt>
                <c:pt idx="11">
                  <c:v>19</c:v>
                </c:pt>
              </c:numCache>
            </c:numRef>
          </c:val>
          <c:extLst>
            <c:ext xmlns:c16="http://schemas.microsoft.com/office/drawing/2014/chart" uri="{C3380CC4-5D6E-409C-BE32-E72D297353CC}">
              <c16:uniqueId val="{00000000-15E4-4CBA-8540-29B0493C2792}"/>
            </c:ext>
          </c:extLst>
        </c:ser>
        <c:dLbls>
          <c:showLegendKey val="0"/>
          <c:showVal val="0"/>
          <c:showCatName val="0"/>
          <c:showSerName val="0"/>
          <c:showPercent val="0"/>
          <c:showBubbleSize val="0"/>
        </c:dLbls>
        <c:gapWidth val="219"/>
        <c:overlap val="-27"/>
        <c:axId val="370799504"/>
        <c:axId val="370799832"/>
      </c:barChart>
      <c:dateAx>
        <c:axId val="37079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99832"/>
        <c:crosses val="autoZero"/>
        <c:auto val="1"/>
        <c:lblOffset val="100"/>
        <c:baseTimeUnit val="months"/>
      </c:dateAx>
      <c:valAx>
        <c:axId val="37079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47</c:v>
                </c:pt>
                <c:pt idx="7">
                  <c:v>42</c:v>
                </c:pt>
                <c:pt idx="8">
                  <c:v>46</c:v>
                </c:pt>
                <c:pt idx="9">
                  <c:v>48</c:v>
                </c:pt>
                <c:pt idx="10">
                  <c:v>50</c:v>
                </c:pt>
                <c:pt idx="11">
                  <c:v>13</c:v>
                </c:pt>
              </c:numCache>
            </c:numRef>
          </c:val>
          <c:extLst>
            <c:ext xmlns:c16="http://schemas.microsoft.com/office/drawing/2014/chart" uri="{C3380CC4-5D6E-409C-BE32-E72D297353CC}">
              <c16:uniqueId val="{00000000-0B4B-46D5-A81B-0471A0D69E08}"/>
            </c:ext>
          </c:extLst>
        </c:ser>
        <c:dLbls>
          <c:showLegendKey val="0"/>
          <c:showVal val="0"/>
          <c:showCatName val="0"/>
          <c:showSerName val="0"/>
          <c:showPercent val="0"/>
          <c:showBubbleSize val="0"/>
        </c:dLbls>
        <c:gapWidth val="219"/>
        <c:overlap val="-27"/>
        <c:axId val="370778840"/>
        <c:axId val="370778184"/>
      </c:barChart>
      <c:dateAx>
        <c:axId val="37077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78184"/>
        <c:crosses val="autoZero"/>
        <c:auto val="1"/>
        <c:lblOffset val="100"/>
        <c:baseTimeUnit val="months"/>
      </c:dateAx>
      <c:valAx>
        <c:axId val="37077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7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29</c:v>
                </c:pt>
                <c:pt idx="8">
                  <c:v>29</c:v>
                </c:pt>
                <c:pt idx="9">
                  <c:v>35</c:v>
                </c:pt>
                <c:pt idx="10">
                  <c:v>22</c:v>
                </c:pt>
                <c:pt idx="11">
                  <c:v>1</c:v>
                </c:pt>
              </c:numCache>
            </c:numRef>
          </c:val>
          <c:extLst>
            <c:ext xmlns:c16="http://schemas.microsoft.com/office/drawing/2014/chart" uri="{C3380CC4-5D6E-409C-BE32-E72D297353CC}">
              <c16:uniqueId val="{00000000-237B-4EC3-B2B1-9E68EA7E586D}"/>
            </c:ext>
          </c:extLst>
        </c:ser>
        <c:dLbls>
          <c:showLegendKey val="0"/>
          <c:showVal val="0"/>
          <c:showCatName val="0"/>
          <c:showSerName val="0"/>
          <c:showPercent val="0"/>
          <c:showBubbleSize val="0"/>
        </c:dLbls>
        <c:gapWidth val="219"/>
        <c:overlap val="-27"/>
        <c:axId val="389133232"/>
        <c:axId val="389134872"/>
      </c:barChart>
      <c:dateAx>
        <c:axId val="38913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34872"/>
        <c:crosses val="autoZero"/>
        <c:auto val="1"/>
        <c:lblOffset val="100"/>
        <c:baseTimeUnit val="months"/>
      </c:dateAx>
      <c:valAx>
        <c:axId val="38913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3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58</c:v>
                </c:pt>
                <c:pt idx="6">
                  <c:v>64</c:v>
                </c:pt>
                <c:pt idx="7">
                  <c:v>64</c:v>
                </c:pt>
                <c:pt idx="8">
                  <c:v>62</c:v>
                </c:pt>
                <c:pt idx="9">
                  <c:v>61</c:v>
                </c:pt>
                <c:pt idx="10">
                  <c:v>57</c:v>
                </c:pt>
                <c:pt idx="11">
                  <c:v>67</c:v>
                </c:pt>
              </c:numCache>
            </c:numRef>
          </c:val>
          <c:extLst>
            <c:ext xmlns:c16="http://schemas.microsoft.com/office/drawing/2014/chart" uri="{C3380CC4-5D6E-409C-BE32-E72D297353CC}">
              <c16:uniqueId val="{00000000-FC08-4014-9C00-7FAC3A567DBB}"/>
            </c:ext>
          </c:extLst>
        </c:ser>
        <c:dLbls>
          <c:showLegendKey val="0"/>
          <c:showVal val="0"/>
          <c:showCatName val="0"/>
          <c:showSerName val="0"/>
          <c:showPercent val="0"/>
          <c:showBubbleSize val="0"/>
        </c:dLbls>
        <c:gapWidth val="219"/>
        <c:overlap val="-27"/>
        <c:axId val="389146024"/>
        <c:axId val="389143728"/>
      </c:barChart>
      <c:dateAx>
        <c:axId val="38914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43728"/>
        <c:crosses val="autoZero"/>
        <c:auto val="1"/>
        <c:lblOffset val="100"/>
        <c:baseTimeUnit val="months"/>
      </c:dateAx>
      <c:valAx>
        <c:axId val="38914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4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BBBF2-0748-4A07-8B35-B3C510CB58F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0FDCD03-2310-4748-9D33-1FFAD8F48D3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7484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208CA-66FC-4DC7-94B9-C45CCEDB188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8686CB1-9E9E-4296-A374-730F020698AB}"/>
              </a:ext>
            </a:extLst>
          </p:cNvPr>
          <p:cNvGraphicFramePr>
            <a:graphicFrameLocks noGrp="1"/>
          </p:cNvGraphicFramePr>
          <p:nvPr>
            <p:ph type="chart" sz="quarter" idx="13"/>
            <p:extLst>
              <p:ext uri="{D42A27DB-BD31-4B8C-83A1-F6EECF244321}">
                <p14:modId xmlns:p14="http://schemas.microsoft.com/office/powerpoint/2010/main" val="2145010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EF3CB2-116E-4970-88AC-CC8BA3D68B5C}"/>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7CCE2C7D-487D-42EE-BA3A-E3949FF3A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583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7CD10-5E5C-4A5B-B628-2FEF7EBCE067}"/>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31E67935-A91E-4281-BA47-FF7FD0DC723B}"/>
              </a:ext>
            </a:extLst>
          </p:cNvPr>
          <p:cNvGraphicFramePr>
            <a:graphicFrameLocks noGrp="1"/>
          </p:cNvGraphicFramePr>
          <p:nvPr>
            <p:ph type="tbl" sz="quarter" idx="13"/>
            <p:extLst>
              <p:ext uri="{D42A27DB-BD31-4B8C-83A1-F6EECF244321}">
                <p14:modId xmlns:p14="http://schemas.microsoft.com/office/powerpoint/2010/main" val="445379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475093"/>
                    </a:ext>
                  </a:extLst>
                </a:gridCol>
                <a:gridCol w="740664">
                  <a:extLst>
                    <a:ext uri="{9D8B030D-6E8A-4147-A177-3AD203B41FA5}">
                      <a16:colId xmlns:a16="http://schemas.microsoft.com/office/drawing/2014/main" val="1504176293"/>
                    </a:ext>
                  </a:extLst>
                </a:gridCol>
                <a:gridCol w="740664">
                  <a:extLst>
                    <a:ext uri="{9D8B030D-6E8A-4147-A177-3AD203B41FA5}">
                      <a16:colId xmlns:a16="http://schemas.microsoft.com/office/drawing/2014/main" val="650567019"/>
                    </a:ext>
                  </a:extLst>
                </a:gridCol>
                <a:gridCol w="740664">
                  <a:extLst>
                    <a:ext uri="{9D8B030D-6E8A-4147-A177-3AD203B41FA5}">
                      <a16:colId xmlns:a16="http://schemas.microsoft.com/office/drawing/2014/main" val="973438473"/>
                    </a:ext>
                  </a:extLst>
                </a:gridCol>
                <a:gridCol w="740664">
                  <a:extLst>
                    <a:ext uri="{9D8B030D-6E8A-4147-A177-3AD203B41FA5}">
                      <a16:colId xmlns:a16="http://schemas.microsoft.com/office/drawing/2014/main" val="3237445570"/>
                    </a:ext>
                  </a:extLst>
                </a:gridCol>
                <a:gridCol w="740664">
                  <a:extLst>
                    <a:ext uri="{9D8B030D-6E8A-4147-A177-3AD203B41FA5}">
                      <a16:colId xmlns:a16="http://schemas.microsoft.com/office/drawing/2014/main" val="3920210899"/>
                    </a:ext>
                  </a:extLst>
                </a:gridCol>
                <a:gridCol w="740664">
                  <a:extLst>
                    <a:ext uri="{9D8B030D-6E8A-4147-A177-3AD203B41FA5}">
                      <a16:colId xmlns:a16="http://schemas.microsoft.com/office/drawing/2014/main" val="1696725570"/>
                    </a:ext>
                  </a:extLst>
                </a:gridCol>
                <a:gridCol w="740664">
                  <a:extLst>
                    <a:ext uri="{9D8B030D-6E8A-4147-A177-3AD203B41FA5}">
                      <a16:colId xmlns:a16="http://schemas.microsoft.com/office/drawing/2014/main" val="1359775154"/>
                    </a:ext>
                  </a:extLst>
                </a:gridCol>
                <a:gridCol w="740664">
                  <a:extLst>
                    <a:ext uri="{9D8B030D-6E8A-4147-A177-3AD203B41FA5}">
                      <a16:colId xmlns:a16="http://schemas.microsoft.com/office/drawing/2014/main" val="3341159332"/>
                    </a:ext>
                  </a:extLst>
                </a:gridCol>
                <a:gridCol w="740664">
                  <a:extLst>
                    <a:ext uri="{9D8B030D-6E8A-4147-A177-3AD203B41FA5}">
                      <a16:colId xmlns:a16="http://schemas.microsoft.com/office/drawing/2014/main" val="26851970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85062576"/>
                  </a:ext>
                </a:extLst>
              </a:tr>
              <a:tr h="370840">
                <a:tc>
                  <a:txBody>
                    <a:bodyPr/>
                    <a:lstStyle/>
                    <a:p>
                      <a:r>
                        <a:rPr lang="en-US" sz="1000"/>
                        <a:t>Philadelphia Insurance Companies</a:t>
                      </a:r>
                    </a:p>
                  </a:txBody>
                  <a:tcPr/>
                </a:tc>
                <a:tc>
                  <a:txBody>
                    <a:bodyPr/>
                    <a:lstStyle/>
                    <a:p>
                      <a:r>
                        <a:rPr lang="en-US" sz="1000"/>
                        <a:t>3845</a:t>
                      </a:r>
                    </a:p>
                  </a:txBody>
                  <a:tcPr/>
                </a:tc>
                <a:tc>
                  <a:txBody>
                    <a:bodyPr/>
                    <a:lstStyle/>
                    <a:p>
                      <a:r>
                        <a:rPr lang="en-US" sz="1000"/>
                        <a:t>42</a:t>
                      </a:r>
                    </a:p>
                  </a:txBody>
                  <a:tcPr/>
                </a:tc>
                <a:tc>
                  <a:txBody>
                    <a:bodyPr/>
                    <a:lstStyle/>
                    <a:p>
                      <a:r>
                        <a:rPr lang="en-US" sz="1000"/>
                        <a:t>26</a:t>
                      </a:r>
                    </a:p>
                  </a:txBody>
                  <a:tcPr/>
                </a:tc>
                <a:tc>
                  <a:txBody>
                    <a:bodyPr/>
                    <a:lstStyle/>
                    <a:p>
                      <a:r>
                        <a:rPr lang="en-US" sz="1000"/>
                        <a:t>695</a:t>
                      </a:r>
                    </a:p>
                  </a:txBody>
                  <a:tcPr/>
                </a:tc>
                <a:tc>
                  <a:txBody>
                    <a:bodyPr/>
                    <a:lstStyle/>
                    <a:p>
                      <a:r>
                        <a:rPr lang="en-US" sz="1000"/>
                        <a:t>55</a:t>
                      </a:r>
                    </a:p>
                  </a:txBody>
                  <a:tcPr/>
                </a:tc>
                <a:tc>
                  <a:txBody>
                    <a:bodyPr/>
                    <a:lstStyle/>
                    <a:p>
                      <a:r>
                        <a:rPr lang="en-US" sz="1000"/>
                        <a:t>52</a:t>
                      </a:r>
                    </a:p>
                  </a:txBody>
                  <a:tcPr/>
                </a:tc>
                <a:tc>
                  <a:txBody>
                    <a:bodyPr/>
                    <a:lstStyle/>
                    <a:p>
                      <a:r>
                        <a:rPr lang="en-US" sz="1000"/>
                        <a:t>1</a:t>
                      </a:r>
                    </a:p>
                  </a:txBody>
                  <a:tcPr/>
                </a:tc>
                <a:tc>
                  <a:txBody>
                    <a:bodyPr/>
                    <a:lstStyle/>
                    <a:p>
                      <a:r>
                        <a:rPr lang="en-US" sz="1000"/>
                        <a:t>0.8066 %</a:t>
                      </a:r>
                    </a:p>
                  </a:txBody>
                  <a:tcPr/>
                </a:tc>
                <a:tc>
                  <a:txBody>
                    <a:bodyPr/>
                    <a:lstStyle/>
                    <a:p>
                      <a:r>
                        <a:rPr lang="en-US" sz="1000"/>
                        <a:t>0.0 %</a:t>
                      </a:r>
                    </a:p>
                  </a:txBody>
                  <a:tcPr/>
                </a:tc>
                <a:extLst>
                  <a:ext uri="{0D108BD9-81ED-4DB2-BD59-A6C34878D82A}">
                    <a16:rowId xmlns:a16="http://schemas.microsoft.com/office/drawing/2014/main" val="1228022435"/>
                  </a:ext>
                </a:extLst>
              </a:tr>
            </a:tbl>
          </a:graphicData>
        </a:graphic>
      </p:graphicFrame>
      <p:sp>
        <p:nvSpPr>
          <p:cNvPr id="4" name="Text Placeholder 3">
            <a:extLst>
              <a:ext uri="{FF2B5EF4-FFF2-40B4-BE49-F238E27FC236}">
                <a16:creationId xmlns:a16="http://schemas.microsoft.com/office/drawing/2014/main" id="{08CD769B-AC7D-4BFF-BA5F-20B67D53B01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956851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31CD-CA11-4FDD-860B-2E6BA3AA8EB5}"/>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3BBEF087-948A-4359-B4A2-C4D674651D29}"/>
              </a:ext>
            </a:extLst>
          </p:cNvPr>
          <p:cNvGraphicFramePr>
            <a:graphicFrameLocks noGrp="1"/>
          </p:cNvGraphicFramePr>
          <p:nvPr>
            <p:ph type="chart" sz="quarter" idx="13"/>
            <p:extLst>
              <p:ext uri="{D42A27DB-BD31-4B8C-83A1-F6EECF244321}">
                <p14:modId xmlns:p14="http://schemas.microsoft.com/office/powerpoint/2010/main" val="1943033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CB9DD-6289-44AD-88EE-5ED5D86E8D1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043C683-23E4-41F0-8B1D-57A219076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893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EFD5-BFFC-4673-A0A7-4BC74B3D2F35}"/>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A76497E-21CE-4D88-84AD-73D2EDC9F4B5}"/>
              </a:ext>
            </a:extLst>
          </p:cNvPr>
          <p:cNvGraphicFramePr>
            <a:graphicFrameLocks noGrp="1"/>
          </p:cNvGraphicFramePr>
          <p:nvPr>
            <p:ph type="chart" sz="quarter" idx="13"/>
            <p:extLst>
              <p:ext uri="{D42A27DB-BD31-4B8C-83A1-F6EECF244321}">
                <p14:modId xmlns:p14="http://schemas.microsoft.com/office/powerpoint/2010/main" val="3889791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84C68-474C-44AE-98E1-757D0540681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41D5846-97CF-4746-B018-A63586379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62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C8A4-F28A-45E3-A231-ACA694B24373}"/>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6B453BD-8867-4471-BD4D-3954DE1C5F6B}"/>
              </a:ext>
            </a:extLst>
          </p:cNvPr>
          <p:cNvGraphicFramePr>
            <a:graphicFrameLocks noGrp="1"/>
          </p:cNvGraphicFramePr>
          <p:nvPr>
            <p:ph type="chart" sz="quarter" idx="13"/>
            <p:extLst>
              <p:ext uri="{D42A27DB-BD31-4B8C-83A1-F6EECF244321}">
                <p14:modId xmlns:p14="http://schemas.microsoft.com/office/powerpoint/2010/main" val="524075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D22F7-AFB5-438B-AC6D-2EB88AA8E83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92C7328-9FCE-4034-8046-A7F6CC743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676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1CA7-D690-49EF-8317-F1CE242477F1}"/>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314674A2-9588-4939-B3CE-92FBA919E91B}"/>
              </a:ext>
            </a:extLst>
          </p:cNvPr>
          <p:cNvGraphicFramePr>
            <a:graphicFrameLocks noGrp="1"/>
          </p:cNvGraphicFramePr>
          <p:nvPr>
            <p:ph type="tbl" sz="quarter" idx="13"/>
            <p:extLst>
              <p:ext uri="{D42A27DB-BD31-4B8C-83A1-F6EECF244321}">
                <p14:modId xmlns:p14="http://schemas.microsoft.com/office/powerpoint/2010/main" val="169557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3723655"/>
                    </a:ext>
                  </a:extLst>
                </a:gridCol>
                <a:gridCol w="658368">
                  <a:extLst>
                    <a:ext uri="{9D8B030D-6E8A-4147-A177-3AD203B41FA5}">
                      <a16:colId xmlns:a16="http://schemas.microsoft.com/office/drawing/2014/main" val="4125337167"/>
                    </a:ext>
                  </a:extLst>
                </a:gridCol>
                <a:gridCol w="658368">
                  <a:extLst>
                    <a:ext uri="{9D8B030D-6E8A-4147-A177-3AD203B41FA5}">
                      <a16:colId xmlns:a16="http://schemas.microsoft.com/office/drawing/2014/main" val="3353394841"/>
                    </a:ext>
                  </a:extLst>
                </a:gridCol>
                <a:gridCol w="658368">
                  <a:extLst>
                    <a:ext uri="{9D8B030D-6E8A-4147-A177-3AD203B41FA5}">
                      <a16:colId xmlns:a16="http://schemas.microsoft.com/office/drawing/2014/main" val="444078657"/>
                    </a:ext>
                  </a:extLst>
                </a:gridCol>
                <a:gridCol w="658368">
                  <a:extLst>
                    <a:ext uri="{9D8B030D-6E8A-4147-A177-3AD203B41FA5}">
                      <a16:colId xmlns:a16="http://schemas.microsoft.com/office/drawing/2014/main" val="2787458697"/>
                    </a:ext>
                  </a:extLst>
                </a:gridCol>
                <a:gridCol w="658368">
                  <a:extLst>
                    <a:ext uri="{9D8B030D-6E8A-4147-A177-3AD203B41FA5}">
                      <a16:colId xmlns:a16="http://schemas.microsoft.com/office/drawing/2014/main" val="530219480"/>
                    </a:ext>
                  </a:extLst>
                </a:gridCol>
                <a:gridCol w="658368">
                  <a:extLst>
                    <a:ext uri="{9D8B030D-6E8A-4147-A177-3AD203B41FA5}">
                      <a16:colId xmlns:a16="http://schemas.microsoft.com/office/drawing/2014/main" val="3454270979"/>
                    </a:ext>
                  </a:extLst>
                </a:gridCol>
                <a:gridCol w="658368">
                  <a:extLst>
                    <a:ext uri="{9D8B030D-6E8A-4147-A177-3AD203B41FA5}">
                      <a16:colId xmlns:a16="http://schemas.microsoft.com/office/drawing/2014/main" val="2737423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878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- 2018-11-12 10:04:21 </a:t>
                      </a:r>
                      <a:r>
                        <a:rPr kumimoji="0" lang="en-US" sz="1000" b="0" i="0" u="none" strike="noStrike" kern="1200" cap="none" spc="0" normalizeH="0" baseline="0" noProof="0">
                          <a:ln>
                            <a:noFill/>
                          </a:ln>
                          <a:solidFill>
                            <a:prstClr val="black"/>
                          </a:solidFill>
                          <a:effectLst/>
                          <a:uLnTx/>
                          <a:uFillTx/>
                          <a:latin typeface="+mn-lt"/>
                          <a:ea typeface="+mn-ea"/>
                          <a:cs typeface="+mn-cs"/>
                        </a:rPr>
                        <a:t> 
 PHLY Assistant Vice President of Claims April Elkovitch recently earned the Federation of Defense &amp; Corporate Counsel President’s Awardee of the Year for exemplary and dedicated service to the legal industry and the Federation community. Congratulations, 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777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- 2018-11-22 10:28:56 </a:t>
                      </a:r>
                      <a:r>
                        <a:rPr kumimoji="0" lang="en-US" sz="1000" b="0" i="0" u="none" strike="noStrike" kern="1200" cap="none" spc="0" normalizeH="0" baseline="0" noProof="0">
                          <a:ln>
                            <a:noFill/>
                          </a:ln>
                          <a:solidFill>
                            <a:prstClr val="black"/>
                          </a:solidFill>
                          <a:effectLst/>
                          <a:uLnTx/>
                          <a:uFillTx/>
                          <a:latin typeface="+mn-lt"/>
                          <a:ea typeface="+mn-ea"/>
                          <a:cs typeface="+mn-cs"/>
                        </a:rPr>
                        <a:t> 
 A Thanksgiving morning tradition for PHLY's Founder &amp; Chairman Emeritus, James J. Maguire, and his family has become a tradition for more than 1,000 people and a fundraiser benifiting thousands more. Now in its 26th year, the Philadelphia Insurance Companies Turkey Trot is the largest annual fundraiser for Face to Face Germantown, a Philadelphia non-profit that serves 30,000 free meals to more than 2,500 people each year. Happy Thanksgiving to everyone from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856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- 2018-11-28 18:11:00 </a:t>
                      </a:r>
                      <a:r>
                        <a:rPr kumimoji="0" lang="en-US" sz="1000" b="0" i="0" u="none" strike="noStrike" kern="1200" cap="none" spc="0" normalizeH="0" baseline="0" noProof="0">
                          <a:ln>
                            <a:noFill/>
                          </a:ln>
                          <a:solidFill>
                            <a:prstClr val="black"/>
                          </a:solidFill>
                          <a:effectLst/>
                          <a:uLnTx/>
                          <a:uFillTx/>
                          <a:latin typeface="+mn-lt"/>
                          <a:ea typeface="+mn-ea"/>
                          <a:cs typeface="+mn-cs"/>
                        </a:rPr>
                        <a:t> 
 PHLY women gathered together in the Home Office for the 5th annual Women’s Leadership Fall Networking Event. The event included a workshop focused on conscious inclusion and provided an opportunity for employees to participate in engaging roundtable discussions while networking with their peers.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3610094"/>
                  </a:ext>
                </a:extLst>
              </a:tr>
            </a:tbl>
          </a:graphicData>
        </a:graphic>
      </p:graphicFrame>
      <p:sp>
        <p:nvSpPr>
          <p:cNvPr id="4" name="Text Placeholder 3">
            <a:extLst>
              <a:ext uri="{FF2B5EF4-FFF2-40B4-BE49-F238E27FC236}">
                <a16:creationId xmlns:a16="http://schemas.microsoft.com/office/drawing/2014/main" id="{39C5A130-E3A3-4D38-AF60-D5079E92797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89142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41387-4E0A-446B-816D-9F63EF5C6315}"/>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B942109-2D68-4847-8016-B8A0500D060D}"/>
              </a:ext>
            </a:extLst>
          </p:cNvPr>
          <p:cNvGraphicFramePr>
            <a:graphicFrameLocks noGrp="1"/>
          </p:cNvGraphicFramePr>
          <p:nvPr>
            <p:ph type="tbl" sz="quarter" idx="13"/>
            <p:extLst>
              <p:ext uri="{D42A27DB-BD31-4B8C-83A1-F6EECF244321}">
                <p14:modId xmlns:p14="http://schemas.microsoft.com/office/powerpoint/2010/main" val="113445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7929899"/>
                    </a:ext>
                  </a:extLst>
                </a:gridCol>
                <a:gridCol w="658368">
                  <a:extLst>
                    <a:ext uri="{9D8B030D-6E8A-4147-A177-3AD203B41FA5}">
                      <a16:colId xmlns:a16="http://schemas.microsoft.com/office/drawing/2014/main" val="2343134292"/>
                    </a:ext>
                  </a:extLst>
                </a:gridCol>
                <a:gridCol w="658368">
                  <a:extLst>
                    <a:ext uri="{9D8B030D-6E8A-4147-A177-3AD203B41FA5}">
                      <a16:colId xmlns:a16="http://schemas.microsoft.com/office/drawing/2014/main" val="384511830"/>
                    </a:ext>
                  </a:extLst>
                </a:gridCol>
                <a:gridCol w="658368">
                  <a:extLst>
                    <a:ext uri="{9D8B030D-6E8A-4147-A177-3AD203B41FA5}">
                      <a16:colId xmlns:a16="http://schemas.microsoft.com/office/drawing/2014/main" val="1682282578"/>
                    </a:ext>
                  </a:extLst>
                </a:gridCol>
                <a:gridCol w="658368">
                  <a:extLst>
                    <a:ext uri="{9D8B030D-6E8A-4147-A177-3AD203B41FA5}">
                      <a16:colId xmlns:a16="http://schemas.microsoft.com/office/drawing/2014/main" val="306821580"/>
                    </a:ext>
                  </a:extLst>
                </a:gridCol>
                <a:gridCol w="658368">
                  <a:extLst>
                    <a:ext uri="{9D8B030D-6E8A-4147-A177-3AD203B41FA5}">
                      <a16:colId xmlns:a16="http://schemas.microsoft.com/office/drawing/2014/main" val="299418054"/>
                    </a:ext>
                  </a:extLst>
                </a:gridCol>
                <a:gridCol w="658368">
                  <a:extLst>
                    <a:ext uri="{9D8B030D-6E8A-4147-A177-3AD203B41FA5}">
                      <a16:colId xmlns:a16="http://schemas.microsoft.com/office/drawing/2014/main" val="2599484937"/>
                    </a:ext>
                  </a:extLst>
                </a:gridCol>
                <a:gridCol w="658368">
                  <a:extLst>
                    <a:ext uri="{9D8B030D-6E8A-4147-A177-3AD203B41FA5}">
                      <a16:colId xmlns:a16="http://schemas.microsoft.com/office/drawing/2014/main" val="240331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045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- 2018-11-11 12:33:00 </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for your service and courage! While #VeteransDay is an important, well-known holiday, there are a few misconceptions about it. Here are five facts you should know: https://goo.gl/AV8iVd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345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- 2018-11-29 10:33:00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have a satisfying and rewarding career in a caring workplace? PHLY may be the right fit for you! Here’s an inside look at why Kurt Hines, who works in our Underwriting department, loves being on #TEAMPHLY. 
Want to become part of our team? We offer a variety of career paths and we’re always looking for new talent! Visit PHLY.com/careers to learn more about our career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1236578"/>
                  </a:ext>
                </a:extLst>
              </a:tr>
            </a:tbl>
          </a:graphicData>
        </a:graphic>
      </p:graphicFrame>
      <p:sp>
        <p:nvSpPr>
          <p:cNvPr id="4" name="Text Placeholder 3">
            <a:extLst>
              <a:ext uri="{FF2B5EF4-FFF2-40B4-BE49-F238E27FC236}">
                <a16:creationId xmlns:a16="http://schemas.microsoft.com/office/drawing/2014/main" id="{FA822B01-ECFE-408D-92AF-D13D4C7FCC9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29153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35380-0919-4DAA-BB8C-2D2FBDC4664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2713CF78-151B-4DC3-928D-DE2051AB9AD0}"/>
              </a:ext>
            </a:extLst>
          </p:cNvPr>
          <p:cNvGraphicFramePr>
            <a:graphicFrameLocks noGrp="1"/>
          </p:cNvGraphicFramePr>
          <p:nvPr>
            <p:ph type="chart" sz="quarter" idx="13"/>
            <p:extLst>
              <p:ext uri="{D42A27DB-BD31-4B8C-83A1-F6EECF244321}">
                <p14:modId xmlns:p14="http://schemas.microsoft.com/office/powerpoint/2010/main" val="298443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A6E3FB-EBBF-4546-83D3-7CFB6937C40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D0FA784B-9161-470F-9FD4-24FF760392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665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730F2-5FE2-4F85-B7D7-50381FF187AA}"/>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C8B5BC78-58BB-4706-8A08-C778AC1392F6}"/>
              </a:ext>
            </a:extLst>
          </p:cNvPr>
          <p:cNvGraphicFramePr>
            <a:graphicFrameLocks noGrp="1"/>
          </p:cNvGraphicFramePr>
          <p:nvPr>
            <p:ph type="tbl" sz="quarter" idx="13"/>
            <p:extLst>
              <p:ext uri="{D42A27DB-BD31-4B8C-83A1-F6EECF244321}">
                <p14:modId xmlns:p14="http://schemas.microsoft.com/office/powerpoint/2010/main" val="310544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26327321"/>
                    </a:ext>
                  </a:extLst>
                </a:gridCol>
                <a:gridCol w="493776">
                  <a:extLst>
                    <a:ext uri="{9D8B030D-6E8A-4147-A177-3AD203B41FA5}">
                      <a16:colId xmlns:a16="http://schemas.microsoft.com/office/drawing/2014/main" val="3981593188"/>
                    </a:ext>
                  </a:extLst>
                </a:gridCol>
                <a:gridCol w="493776">
                  <a:extLst>
                    <a:ext uri="{9D8B030D-6E8A-4147-A177-3AD203B41FA5}">
                      <a16:colId xmlns:a16="http://schemas.microsoft.com/office/drawing/2014/main" val="2036237508"/>
                    </a:ext>
                  </a:extLst>
                </a:gridCol>
                <a:gridCol w="493776">
                  <a:extLst>
                    <a:ext uri="{9D8B030D-6E8A-4147-A177-3AD203B41FA5}">
                      <a16:colId xmlns:a16="http://schemas.microsoft.com/office/drawing/2014/main" val="51245919"/>
                    </a:ext>
                  </a:extLst>
                </a:gridCol>
                <a:gridCol w="493776">
                  <a:extLst>
                    <a:ext uri="{9D8B030D-6E8A-4147-A177-3AD203B41FA5}">
                      <a16:colId xmlns:a16="http://schemas.microsoft.com/office/drawing/2014/main" val="3714242846"/>
                    </a:ext>
                  </a:extLst>
                </a:gridCol>
                <a:gridCol w="493776">
                  <a:extLst>
                    <a:ext uri="{9D8B030D-6E8A-4147-A177-3AD203B41FA5}">
                      <a16:colId xmlns:a16="http://schemas.microsoft.com/office/drawing/2014/main" val="1094549498"/>
                    </a:ext>
                  </a:extLst>
                </a:gridCol>
                <a:gridCol w="493776">
                  <a:extLst>
                    <a:ext uri="{9D8B030D-6E8A-4147-A177-3AD203B41FA5}">
                      <a16:colId xmlns:a16="http://schemas.microsoft.com/office/drawing/2014/main" val="1439407088"/>
                    </a:ext>
                  </a:extLst>
                </a:gridCol>
                <a:gridCol w="493776">
                  <a:extLst>
                    <a:ext uri="{9D8B030D-6E8A-4147-A177-3AD203B41FA5}">
                      <a16:colId xmlns:a16="http://schemas.microsoft.com/office/drawing/2014/main" val="924757448"/>
                    </a:ext>
                  </a:extLst>
                </a:gridCol>
                <a:gridCol w="493776">
                  <a:extLst>
                    <a:ext uri="{9D8B030D-6E8A-4147-A177-3AD203B41FA5}">
                      <a16:colId xmlns:a16="http://schemas.microsoft.com/office/drawing/2014/main" val="700865788"/>
                    </a:ext>
                  </a:extLst>
                </a:gridCol>
                <a:gridCol w="493776">
                  <a:extLst>
                    <a:ext uri="{9D8B030D-6E8A-4147-A177-3AD203B41FA5}">
                      <a16:colId xmlns:a16="http://schemas.microsoft.com/office/drawing/2014/main" val="271109001"/>
                    </a:ext>
                  </a:extLst>
                </a:gridCol>
                <a:gridCol w="493776">
                  <a:extLst>
                    <a:ext uri="{9D8B030D-6E8A-4147-A177-3AD203B41FA5}">
                      <a16:colId xmlns:a16="http://schemas.microsoft.com/office/drawing/2014/main" val="1221757190"/>
                    </a:ext>
                  </a:extLst>
                </a:gridCol>
                <a:gridCol w="493776">
                  <a:extLst>
                    <a:ext uri="{9D8B030D-6E8A-4147-A177-3AD203B41FA5}">
                      <a16:colId xmlns:a16="http://schemas.microsoft.com/office/drawing/2014/main" val="404895994"/>
                    </a:ext>
                  </a:extLst>
                </a:gridCol>
                <a:gridCol w="493776">
                  <a:extLst>
                    <a:ext uri="{9D8B030D-6E8A-4147-A177-3AD203B41FA5}">
                      <a16:colId xmlns:a16="http://schemas.microsoft.com/office/drawing/2014/main" val="367183397"/>
                    </a:ext>
                  </a:extLst>
                </a:gridCol>
                <a:gridCol w="493776">
                  <a:extLst>
                    <a:ext uri="{9D8B030D-6E8A-4147-A177-3AD203B41FA5}">
                      <a16:colId xmlns:a16="http://schemas.microsoft.com/office/drawing/2014/main" val="8155863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4735195"/>
                  </a:ext>
                </a:extLst>
              </a:tr>
              <a:tr h="370840">
                <a:tc>
                  <a:txBody>
                    <a:bodyPr/>
                    <a:lstStyle/>
                    <a:p>
                      <a:r>
                        <a:rPr lang="en-US" sz="1000"/>
                        <a:t>@PHLYINS</a:t>
                      </a:r>
                    </a:p>
                  </a:txBody>
                  <a:tcPr/>
                </a:tc>
                <a:tc>
                  <a:txBody>
                    <a:bodyPr/>
                    <a:lstStyle/>
                    <a:p>
                      <a:r>
                        <a:rPr lang="en-US" sz="1000"/>
                        <a:t>3113</a:t>
                      </a:r>
                    </a:p>
                  </a:txBody>
                  <a:tcPr/>
                </a:tc>
                <a:tc>
                  <a:txBody>
                    <a:bodyPr/>
                    <a:lstStyle/>
                    <a:p>
                      <a:r>
                        <a:rPr lang="en-US" sz="1000"/>
                        <a:t>5</a:t>
                      </a:r>
                    </a:p>
                  </a:txBody>
                  <a:tcPr/>
                </a:tc>
                <a:tc>
                  <a:txBody>
                    <a:bodyPr/>
                    <a:lstStyle/>
                    <a:p>
                      <a:r>
                        <a:rPr lang="en-US" sz="1000"/>
                        <a:t>35</a:t>
                      </a:r>
                    </a:p>
                  </a:txBody>
                  <a:tcPr/>
                </a:tc>
                <a:tc>
                  <a:txBody>
                    <a:bodyPr/>
                    <a:lstStyle/>
                    <a:p>
                      <a:r>
                        <a:rPr lang="en-US" sz="1000"/>
                        <a:t>34</a:t>
                      </a:r>
                    </a:p>
                  </a:txBody>
                  <a:tcPr/>
                </a:tc>
                <a:tc>
                  <a:txBody>
                    <a:bodyPr/>
                    <a:lstStyle/>
                    <a:p>
                      <a:r>
                        <a:rPr lang="en-US" sz="1000"/>
                        <a:t>0</a:t>
                      </a:r>
                    </a:p>
                  </a:txBody>
                  <a:tcPr/>
                </a:tc>
                <a:tc>
                  <a:txBody>
                    <a:bodyPr/>
                    <a:lstStyle/>
                    <a:p>
                      <a:r>
                        <a:rPr lang="en-US" sz="1000"/>
                        <a:t>1</a:t>
                      </a:r>
                    </a:p>
                  </a:txBody>
                  <a:tcPr/>
                </a:tc>
                <a:tc>
                  <a:txBody>
                    <a:bodyPr/>
                    <a:lstStyle/>
                    <a:p>
                      <a:r>
                        <a:rPr lang="en-US" sz="1000"/>
                        <a:t>22</a:t>
                      </a:r>
                    </a:p>
                  </a:txBody>
                  <a:tcPr/>
                </a:tc>
                <a:tc>
                  <a:txBody>
                    <a:bodyPr/>
                    <a:lstStyle/>
                    <a:p>
                      <a:r>
                        <a:rPr lang="en-US" sz="1000"/>
                        <a:t>22</a:t>
                      </a:r>
                    </a:p>
                  </a:txBody>
                  <a:tcPr/>
                </a:tc>
                <a:tc>
                  <a:txBody>
                    <a:bodyPr/>
                    <a:lstStyle/>
                    <a:p>
                      <a:r>
                        <a:rPr lang="en-US" sz="1000"/>
                        <a:t>124</a:t>
                      </a:r>
                    </a:p>
                  </a:txBody>
                  <a:tcPr/>
                </a:tc>
                <a:tc>
                  <a:txBody>
                    <a:bodyPr/>
                    <a:lstStyle/>
                    <a:p>
                      <a:r>
                        <a:rPr lang="en-US" sz="1000"/>
                        <a:t>3</a:t>
                      </a:r>
                    </a:p>
                  </a:txBody>
                  <a:tcPr/>
                </a:tc>
                <a:tc>
                  <a:txBody>
                    <a:bodyPr/>
                    <a:lstStyle/>
                    <a:p>
                      <a:r>
                        <a:rPr lang="en-US" sz="1000"/>
                        <a:t>30</a:t>
                      </a:r>
                    </a:p>
                  </a:txBody>
                  <a:tcPr/>
                </a:tc>
                <a:tc>
                  <a:txBody>
                    <a:bodyPr/>
                    <a:lstStyle/>
                    <a:p>
                      <a:r>
                        <a:rPr lang="en-US" sz="1000"/>
                        <a:t>0.1409 %</a:t>
                      </a:r>
                    </a:p>
                  </a:txBody>
                  <a:tcPr/>
                </a:tc>
                <a:tc>
                  <a:txBody>
                    <a:bodyPr/>
                    <a:lstStyle/>
                    <a:p>
                      <a:r>
                        <a:rPr lang="en-US" sz="1000"/>
                        <a:t>0.0 %</a:t>
                      </a:r>
                    </a:p>
                  </a:txBody>
                  <a:tcPr/>
                </a:tc>
                <a:extLst>
                  <a:ext uri="{0D108BD9-81ED-4DB2-BD59-A6C34878D82A}">
                    <a16:rowId xmlns:a16="http://schemas.microsoft.com/office/drawing/2014/main" val="50388147"/>
                  </a:ext>
                </a:extLst>
              </a:tr>
            </a:tbl>
          </a:graphicData>
        </a:graphic>
      </p:graphicFrame>
      <p:sp>
        <p:nvSpPr>
          <p:cNvPr id="4" name="Text Placeholder 3">
            <a:extLst>
              <a:ext uri="{FF2B5EF4-FFF2-40B4-BE49-F238E27FC236}">
                <a16:creationId xmlns:a16="http://schemas.microsoft.com/office/drawing/2014/main" id="{099FB8CE-4B62-4484-A660-2DC248C0984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43359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9566-7E40-4598-8F09-508DEC626C3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C2CF60A-206E-49F3-B277-9FE3A81707B7}"/>
              </a:ext>
            </a:extLst>
          </p:cNvPr>
          <p:cNvGraphicFramePr>
            <a:graphicFrameLocks noGrp="1"/>
          </p:cNvGraphicFramePr>
          <p:nvPr>
            <p:ph type="chart" sz="quarter" idx="13"/>
            <p:extLst>
              <p:ext uri="{D42A27DB-BD31-4B8C-83A1-F6EECF244321}">
                <p14:modId xmlns:p14="http://schemas.microsoft.com/office/powerpoint/2010/main" val="3529707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BE42AE-356B-4080-8FD3-2F79F0551FC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B15004E-1EC7-433A-9136-10213A9B2B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27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65F49-EE2B-4D11-BE3C-113FBF6E1C1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9437CBA-0BD5-4669-A977-CEBD718C0FB9}"/>
              </a:ext>
            </a:extLst>
          </p:cNvPr>
          <p:cNvGraphicFramePr>
            <a:graphicFrameLocks noGrp="1"/>
          </p:cNvGraphicFramePr>
          <p:nvPr>
            <p:ph type="chart" sz="quarter" idx="13"/>
            <p:extLst>
              <p:ext uri="{D42A27DB-BD31-4B8C-83A1-F6EECF244321}">
                <p14:modId xmlns:p14="http://schemas.microsoft.com/office/powerpoint/2010/main" val="3576603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C20AA1-1D36-4C6E-83CB-0EB26BC0BEC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40F6A4F-1639-4134-92DD-1744599EF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5103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4728-C4A8-488F-B059-83922D3B9FE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0D611F8-EFD7-4DC8-8A10-57B786250CC2}"/>
              </a:ext>
            </a:extLst>
          </p:cNvPr>
          <p:cNvGraphicFramePr>
            <a:graphicFrameLocks noGrp="1"/>
          </p:cNvGraphicFramePr>
          <p:nvPr>
            <p:ph type="chart" sz="quarter" idx="13"/>
            <p:extLst>
              <p:ext uri="{D42A27DB-BD31-4B8C-83A1-F6EECF244321}">
                <p14:modId xmlns:p14="http://schemas.microsoft.com/office/powerpoint/2010/main" val="1439141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3066BA-B668-416F-BB4E-150C9C398C0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FF3DA8A-DA07-4CEE-BFBE-99A32345FE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629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22D74-88DD-4CD5-B286-6EB28C5C25DF}"/>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EF37264B-0362-41C2-91D7-44C464330999}"/>
              </a:ext>
            </a:extLst>
          </p:cNvPr>
          <p:cNvGraphicFramePr>
            <a:graphicFrameLocks noGrp="1"/>
          </p:cNvGraphicFramePr>
          <p:nvPr>
            <p:ph type="tbl" sz="quarter" idx="13"/>
            <p:extLst>
              <p:ext uri="{D42A27DB-BD31-4B8C-83A1-F6EECF244321}">
                <p14:modId xmlns:p14="http://schemas.microsoft.com/office/powerpoint/2010/main" val="373824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56346281"/>
                    </a:ext>
                  </a:extLst>
                </a:gridCol>
                <a:gridCol w="1645920">
                  <a:extLst>
                    <a:ext uri="{9D8B030D-6E8A-4147-A177-3AD203B41FA5}">
                      <a16:colId xmlns:a16="http://schemas.microsoft.com/office/drawing/2014/main" val="2056942250"/>
                    </a:ext>
                  </a:extLst>
                </a:gridCol>
                <a:gridCol w="822960">
                  <a:extLst>
                    <a:ext uri="{9D8B030D-6E8A-4147-A177-3AD203B41FA5}">
                      <a16:colId xmlns:a16="http://schemas.microsoft.com/office/drawing/2014/main" val="2379529504"/>
                    </a:ext>
                  </a:extLst>
                </a:gridCol>
                <a:gridCol w="822960">
                  <a:extLst>
                    <a:ext uri="{9D8B030D-6E8A-4147-A177-3AD203B41FA5}">
                      <a16:colId xmlns:a16="http://schemas.microsoft.com/office/drawing/2014/main" val="3976619094"/>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441760041"/>
                  </a:ext>
                </a:extLst>
              </a:tr>
              <a:tr h="370840">
                <a:tc>
                  <a:txBody>
                    <a:bodyPr/>
                    <a:lstStyle/>
                    <a:p>
                      <a:r>
                        <a:rPr lang="en-US" sz="1000" b="1"/>
                        <a:t> @PHLYINS </a:t>
                      </a:r>
                      <a:r>
                        <a:rPr lang="en-US" sz="1000"/>
                        <a:t> was mentioned by </a:t>
                      </a:r>
                      <a:r>
                        <a:rPr lang="en-US" sz="1000" b="1"/>
                        <a:t> @EaglesCommunity - 2018-11-22 11:20:55 </a:t>
                      </a:r>
                      <a:r>
                        <a:rPr lang="en-US" sz="1000"/>
                        <a:t>
 CAMBA will be a featured @PHLYINS Community RedZone organization at #NYGvsPHI. @CAMBAInc is a nonprofit agency prov… https://t.co/Bq92R7KTBx</a:t>
                      </a:r>
                    </a:p>
                  </a:txBody>
                  <a:tcPr/>
                </a:tc>
                <a:tc>
                  <a:txBody>
                    <a:bodyPr/>
                    <a:lstStyle/>
                    <a:p>
                      <a:r>
                        <a:rPr lang="en-US" sz="1000"/>
                        <a:t>n/a</a:t>
                      </a:r>
                    </a:p>
                  </a:txBody>
                  <a:tcPr/>
                </a:tc>
                <a:tc>
                  <a:txBody>
                    <a:bodyPr/>
                    <a:lstStyle/>
                    <a:p>
                      <a:r>
                        <a:rPr lang="en-US" sz="1000"/>
                        <a:t>2</a:t>
                      </a:r>
                    </a:p>
                  </a:txBody>
                  <a:tcPr/>
                </a:tc>
                <a:tc>
                  <a:txBody>
                    <a:bodyPr/>
                    <a:lstStyle/>
                    <a:p>
                      <a:r>
                        <a:rPr lang="en-US" sz="1000"/>
                        <a:t>23</a:t>
                      </a:r>
                    </a:p>
                  </a:txBody>
                  <a:tcPr/>
                </a:tc>
                <a:extLst>
                  <a:ext uri="{0D108BD9-81ED-4DB2-BD59-A6C34878D82A}">
                    <a16:rowId xmlns:a16="http://schemas.microsoft.com/office/drawing/2014/main" val="2822669430"/>
                  </a:ext>
                </a:extLst>
              </a:tr>
              <a:tr h="370840">
                <a:tc>
                  <a:txBody>
                    <a:bodyPr/>
                    <a:lstStyle/>
                    <a:p>
                      <a:r>
                        <a:rPr lang="en-US" sz="1000" b="1"/>
                        <a:t> @PHLYINS </a:t>
                      </a:r>
                      <a:r>
                        <a:rPr lang="en-US" sz="1000"/>
                        <a:t> was mentioned by </a:t>
                      </a:r>
                      <a:r>
                        <a:rPr lang="en-US" sz="1000" b="1"/>
                        <a:t> @fdcclaw - 2018-11-05 16:02:01 </a:t>
                      </a:r>
                      <a:r>
                        <a:rPr lang="en-US" sz="1000"/>
                        <a:t>
 Congratulations to April A. Elkovitch (@AprilElkovitch) with @PHLYINS for earning the FDCC President’s Awardee of t… https://t.co/eJ53mHDg3A</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181918676"/>
                  </a:ext>
                </a:extLst>
              </a:tr>
              <a:tr h="370840">
                <a:tc>
                  <a:txBody>
                    <a:bodyPr/>
                    <a:lstStyle/>
                    <a:p>
                      <a:r>
                        <a:rPr lang="en-US" sz="1000" b="1"/>
                        <a:t> @PHLYINS </a:t>
                      </a:r>
                      <a:r>
                        <a:rPr lang="en-US" sz="1000"/>
                        <a:t> was mentioned by </a:t>
                      </a:r>
                      <a:r>
                        <a:rPr lang="en-US" sz="1000" b="1"/>
                        <a:t> @EaglesCommunity - 2018-11-08 10:27:44 </a:t>
                      </a:r>
                      <a:r>
                        <a:rPr lang="en-US" sz="1000"/>
                        <a:t>
 Canine Partners for Life will be a featured @PHLYINS Community RedZone organization at #DALvsPHI. @caninepartners t… https://t.co/rshlh08rfx</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235513131"/>
                  </a:ext>
                </a:extLst>
              </a:tr>
              <a:tr h="370840">
                <a:tc>
                  <a:txBody>
                    <a:bodyPr/>
                    <a:lstStyle/>
                    <a:p>
                      <a:r>
                        <a:rPr lang="en-US" sz="1000" b="1"/>
                        <a:t> @PHLYINS </a:t>
                      </a:r>
                      <a:r>
                        <a:rPr lang="en-US" sz="1000"/>
                        <a:t> was mentioned by </a:t>
                      </a:r>
                      <a:r>
                        <a:rPr lang="en-US" sz="1000" b="1"/>
                        <a:t> @BreakFromCancer - 2018-11-26 10:55:41 </a:t>
                      </a:r>
                      <a:r>
                        <a:rPr lang="en-US" sz="1000"/>
                        <a:t>
 @EaglesCommunity @PHLYINS Thank you for being so generous to your community! GO EAGLES!</a:t>
                      </a:r>
                    </a:p>
                  </a:txBody>
                  <a:tcPr/>
                </a:tc>
                <a:tc>
                  <a:txBody>
                    <a:bodyPr/>
                    <a:lstStyle/>
                    <a:p>
                      <a:r>
                        <a:rPr lang="en-US" sz="1000"/>
                        <a:t>11/26/2018 21:25:56</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572125087"/>
                  </a:ext>
                </a:extLst>
              </a:tr>
              <a:tr h="370840">
                <a:tc>
                  <a:txBody>
                    <a:bodyPr/>
                    <a:lstStyle/>
                    <a:p>
                      <a:r>
                        <a:rPr lang="en-US" sz="1000" b="1"/>
                        <a:t> @PHLYINS </a:t>
                      </a:r>
                      <a:r>
                        <a:rPr lang="en-US" sz="1000"/>
                        <a:t> was mentioned by </a:t>
                      </a:r>
                      <a:r>
                        <a:rPr lang="en-US" sz="1000" b="1"/>
                        <a:t> @SpecialOlympiPA - 2018-11-03 21:26:14 </a:t>
                      </a:r>
                      <a:r>
                        <a:rPr lang="en-US" sz="1000"/>
                        <a:t>
 Congratulations to our @PHLYINS Award of Valor winner, Nicole Hoover (Area M)!! 
#SOPAFallFest | #NovaSpO https://t.co/E3iuQfOA9n</a:t>
                      </a:r>
                    </a:p>
                  </a:txBody>
                  <a:tcPr/>
                </a:tc>
                <a:tc>
                  <a:txBody>
                    <a:bodyPr/>
                    <a:lstStyle/>
                    <a:p>
                      <a:r>
                        <a:rPr lang="en-US" sz="1000"/>
                        <a:t>11/06/2018 21:10:07</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664532866"/>
                  </a:ext>
                </a:extLst>
              </a:tr>
            </a:tbl>
          </a:graphicData>
        </a:graphic>
      </p:graphicFrame>
      <p:sp>
        <p:nvSpPr>
          <p:cNvPr id="4" name="Text Placeholder 3">
            <a:extLst>
              <a:ext uri="{FF2B5EF4-FFF2-40B4-BE49-F238E27FC236}">
                <a16:creationId xmlns:a16="http://schemas.microsoft.com/office/drawing/2014/main" id="{B3B289FC-C7E6-4FE0-8456-989C363F37A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43345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8CF8-9420-4A13-B7A1-99659264621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32D6FAF-E61A-4942-B0A4-C8B08A40EEDE}"/>
              </a:ext>
            </a:extLst>
          </p:cNvPr>
          <p:cNvGraphicFramePr>
            <a:graphicFrameLocks noGrp="1"/>
          </p:cNvGraphicFramePr>
          <p:nvPr>
            <p:ph type="tbl" sz="quarter" idx="13"/>
            <p:extLst>
              <p:ext uri="{D42A27DB-BD31-4B8C-83A1-F6EECF244321}">
                <p14:modId xmlns:p14="http://schemas.microsoft.com/office/powerpoint/2010/main" val="181528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5950045"/>
                    </a:ext>
                  </a:extLst>
                </a:gridCol>
                <a:gridCol w="2468880">
                  <a:extLst>
                    <a:ext uri="{9D8B030D-6E8A-4147-A177-3AD203B41FA5}">
                      <a16:colId xmlns:a16="http://schemas.microsoft.com/office/drawing/2014/main" val="2232686712"/>
                    </a:ext>
                  </a:extLst>
                </a:gridCol>
                <a:gridCol w="2468880">
                  <a:extLst>
                    <a:ext uri="{9D8B030D-6E8A-4147-A177-3AD203B41FA5}">
                      <a16:colId xmlns:a16="http://schemas.microsoft.com/office/drawing/2014/main" val="281598165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930627674"/>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2277285206"/>
                  </a:ext>
                </a:extLst>
              </a:tr>
              <a:tr h="370840">
                <a:tc>
                  <a:txBody>
                    <a:bodyPr/>
                    <a:lstStyle/>
                    <a:p>
                      <a:r>
                        <a:rPr lang="en-US" sz="1000" b="1"/>
                        <a:t>@MargueriteTort</a:t>
                      </a:r>
                    </a:p>
                  </a:txBody>
                  <a:tcPr/>
                </a:tc>
                <a:tc>
                  <a:txBody>
                    <a:bodyPr/>
                    <a:lstStyle/>
                    <a:p>
                      <a:r>
                        <a:rPr lang="en-US" sz="1000"/>
                        <a:t>@PHLYINS (51)</a:t>
                      </a:r>
                    </a:p>
                  </a:txBody>
                  <a:tcPr/>
                </a:tc>
                <a:tc>
                  <a:txBody>
                    <a:bodyPr/>
                    <a:lstStyle/>
                    <a:p>
                      <a:r>
                        <a:rPr lang="en-US" sz="1000"/>
                        <a:t>51</a:t>
                      </a:r>
                    </a:p>
                  </a:txBody>
                  <a:tcPr/>
                </a:tc>
                <a:extLst>
                  <a:ext uri="{0D108BD9-81ED-4DB2-BD59-A6C34878D82A}">
                    <a16:rowId xmlns:a16="http://schemas.microsoft.com/office/drawing/2014/main" val="2383046908"/>
                  </a:ext>
                </a:extLst>
              </a:tr>
              <a:tr h="370840">
                <a:tc>
                  <a:txBody>
                    <a:bodyPr/>
                    <a:lstStyle/>
                    <a:p>
                      <a:r>
                        <a:rPr lang="en-US" sz="1000" b="1"/>
                        <a:t>@SilversSteve</a:t>
                      </a:r>
                    </a:p>
                  </a:txBody>
                  <a:tcPr/>
                </a:tc>
                <a:tc>
                  <a:txBody>
                    <a:bodyPr/>
                    <a:lstStyle/>
                    <a:p>
                      <a:r>
                        <a:rPr lang="en-US" sz="1000"/>
                        <a:t>@PHLYINS (46)</a:t>
                      </a:r>
                    </a:p>
                  </a:txBody>
                  <a:tcPr/>
                </a:tc>
                <a:tc>
                  <a:txBody>
                    <a:bodyPr/>
                    <a:lstStyle/>
                    <a:p>
                      <a:r>
                        <a:rPr lang="en-US" sz="1000"/>
                        <a:t>46</a:t>
                      </a:r>
                    </a:p>
                  </a:txBody>
                  <a:tcPr/>
                </a:tc>
                <a:extLst>
                  <a:ext uri="{0D108BD9-81ED-4DB2-BD59-A6C34878D82A}">
                    <a16:rowId xmlns:a16="http://schemas.microsoft.com/office/drawing/2014/main" val="3060728552"/>
                  </a:ext>
                </a:extLst>
              </a:tr>
              <a:tr h="370840">
                <a:tc>
                  <a:txBody>
                    <a:bodyPr/>
                    <a:lstStyle/>
                    <a:p>
                      <a:r>
                        <a:rPr lang="en-US" sz="1000" b="1"/>
                        <a:t>@Regore2</a:t>
                      </a:r>
                    </a:p>
                  </a:txBody>
                  <a:tcPr/>
                </a:tc>
                <a:tc>
                  <a:txBody>
                    <a:bodyPr/>
                    <a:lstStyle/>
                    <a:p>
                      <a:r>
                        <a:rPr lang="en-US" sz="1000"/>
                        <a:t>@PHLYINS (42)</a:t>
                      </a:r>
                    </a:p>
                  </a:txBody>
                  <a:tcPr/>
                </a:tc>
                <a:tc>
                  <a:txBody>
                    <a:bodyPr/>
                    <a:lstStyle/>
                    <a:p>
                      <a:r>
                        <a:rPr lang="en-US" sz="1000"/>
                        <a:t>42</a:t>
                      </a:r>
                    </a:p>
                  </a:txBody>
                  <a:tcPr/>
                </a:tc>
                <a:extLst>
                  <a:ext uri="{0D108BD9-81ED-4DB2-BD59-A6C34878D82A}">
                    <a16:rowId xmlns:a16="http://schemas.microsoft.com/office/drawing/2014/main" val="252602269"/>
                  </a:ext>
                </a:extLst>
              </a:tr>
              <a:tr h="370840">
                <a:tc>
                  <a:txBody>
                    <a:bodyPr/>
                    <a:lstStyle/>
                    <a:p>
                      <a:r>
                        <a:rPr lang="en-US" sz="1000" b="1"/>
                        <a:t>@JSMBrokerage</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4079548527"/>
                  </a:ext>
                </a:extLst>
              </a:tr>
              <a:tr h="370840">
                <a:tc>
                  <a:txBody>
                    <a:bodyPr/>
                    <a:lstStyle/>
                    <a:p>
                      <a:r>
                        <a:rPr lang="en-US" sz="1000" b="1"/>
                        <a:t>@Bill_Procopio</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985650039"/>
                  </a:ext>
                </a:extLst>
              </a:tr>
              <a:tr h="370840">
                <a:tc>
                  <a:txBody>
                    <a:bodyPr/>
                    <a:lstStyle/>
                    <a:p>
                      <a:r>
                        <a:rPr lang="en-US" sz="1000" b="1"/>
                        <a:t>@EaglesCommunity</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2210878643"/>
                  </a:ext>
                </a:extLst>
              </a:tr>
              <a:tr h="370840">
                <a:tc>
                  <a:txBody>
                    <a:bodyPr/>
                    <a:lstStyle/>
                    <a:p>
                      <a:r>
                        <a:rPr lang="en-US" sz="1000" b="1"/>
                        <a:t>@GammaIotaSigma</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3008638435"/>
                  </a:ext>
                </a:extLst>
              </a:tr>
              <a:tr h="370840">
                <a:tc>
                  <a:txBody>
                    <a:bodyPr/>
                    <a:lstStyle/>
                    <a:p>
                      <a:r>
                        <a:rPr lang="en-US" sz="1000" b="1"/>
                        <a:t>@Kevin_Insures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455095208"/>
                  </a:ext>
                </a:extLst>
              </a:tr>
              <a:tr h="370840">
                <a:tc>
                  <a:txBody>
                    <a:bodyPr/>
                    <a:lstStyle/>
                    <a:p>
                      <a:r>
                        <a:rPr lang="en-US" sz="1000" b="1"/>
                        <a:t>@BestBuddiesPA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776695925"/>
                  </a:ext>
                </a:extLst>
              </a:tr>
            </a:tbl>
          </a:graphicData>
        </a:graphic>
      </p:graphicFrame>
      <p:sp>
        <p:nvSpPr>
          <p:cNvPr id="4" name="Text Placeholder 3">
            <a:extLst>
              <a:ext uri="{FF2B5EF4-FFF2-40B4-BE49-F238E27FC236}">
                <a16:creationId xmlns:a16="http://schemas.microsoft.com/office/drawing/2014/main" id="{D86D0045-85D3-490E-8C56-351A91ACF881}"/>
              </a:ext>
            </a:extLst>
          </p:cNvPr>
          <p:cNvSpPr>
            <a:spLocks noGrp="1"/>
          </p:cNvSpPr>
          <p:nvPr>
            <p:ph type="body" sz="quarter" idx="14"/>
          </p:nvPr>
        </p:nvSpPr>
        <p:spPr/>
        <p:txBody>
          <a:bodyPr/>
          <a:lstStyle/>
          <a:p>
            <a:r>
              <a:rPr lang="en-US"/>
              <a:t>01/01/2018 - 12/04/2018</a:t>
            </a:r>
          </a:p>
        </p:txBody>
      </p:sp>
    </p:spTree>
    <p:extLst>
      <p:ext uri="{BB962C8B-B14F-4D97-AF65-F5344CB8AC3E}">
        <p14:creationId xmlns:p14="http://schemas.microsoft.com/office/powerpoint/2010/main" val="1017129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644B7-AAB0-439D-AB0A-1217888F6D8B}"/>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73082C7F-074F-46F6-8BEE-CE0897928BAF}"/>
              </a:ext>
            </a:extLst>
          </p:cNvPr>
          <p:cNvGraphicFramePr>
            <a:graphicFrameLocks noGrp="1"/>
          </p:cNvGraphicFramePr>
          <p:nvPr>
            <p:ph type="tbl" sz="quarter" idx="13"/>
            <p:extLst>
              <p:ext uri="{D42A27DB-BD31-4B8C-83A1-F6EECF244321}">
                <p14:modId xmlns:p14="http://schemas.microsoft.com/office/powerpoint/2010/main" val="1164860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3336971"/>
                    </a:ext>
                  </a:extLst>
                </a:gridCol>
                <a:gridCol w="822960">
                  <a:extLst>
                    <a:ext uri="{9D8B030D-6E8A-4147-A177-3AD203B41FA5}">
                      <a16:colId xmlns:a16="http://schemas.microsoft.com/office/drawing/2014/main" val="3089656226"/>
                    </a:ext>
                  </a:extLst>
                </a:gridCol>
                <a:gridCol w="822960">
                  <a:extLst>
                    <a:ext uri="{9D8B030D-6E8A-4147-A177-3AD203B41FA5}">
                      <a16:colId xmlns:a16="http://schemas.microsoft.com/office/drawing/2014/main" val="1242968272"/>
                    </a:ext>
                  </a:extLst>
                </a:gridCol>
                <a:gridCol w="822960">
                  <a:extLst>
                    <a:ext uri="{9D8B030D-6E8A-4147-A177-3AD203B41FA5}">
                      <a16:colId xmlns:a16="http://schemas.microsoft.com/office/drawing/2014/main" val="2321344357"/>
                    </a:ext>
                  </a:extLst>
                </a:gridCol>
                <a:gridCol w="822960">
                  <a:extLst>
                    <a:ext uri="{9D8B030D-6E8A-4147-A177-3AD203B41FA5}">
                      <a16:colId xmlns:a16="http://schemas.microsoft.com/office/drawing/2014/main" val="1992527351"/>
                    </a:ext>
                  </a:extLst>
                </a:gridCol>
                <a:gridCol w="822960">
                  <a:extLst>
                    <a:ext uri="{9D8B030D-6E8A-4147-A177-3AD203B41FA5}">
                      <a16:colId xmlns:a16="http://schemas.microsoft.com/office/drawing/2014/main" val="202027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7166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- 2018-11-15 14:30:40 </a:t>
                      </a:r>
                      <a:r>
                        <a:rPr kumimoji="0" lang="en-US" sz="1000" b="0" i="0" u="none" strike="noStrike" kern="1200" cap="none" spc="0" normalizeH="0" baseline="0" noProof="0">
                          <a:ln>
                            <a:noFill/>
                          </a:ln>
                          <a:solidFill>
                            <a:prstClr val="black"/>
                          </a:solidFill>
                          <a:effectLst/>
                          <a:uLnTx/>
                          <a:uFillTx/>
                          <a:latin typeface="+mn-lt"/>
                          <a:ea typeface="+mn-ea"/>
                          <a:cs typeface="+mn-cs"/>
                        </a:rPr>
                        <a:t>
  As a leading insurer of #nonprofit organizations, PHLY is committed to giving back! We have a strong culture around #volunteering &amp;amp; we’re proud to support hundreds of charities each year. Here’s a snapshot of #TEAMPHLY volunteering with @C2CPhiladelphia. #NationalPhilanthropyDay https://t.co/G0UQV8ENlN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0.3221 %</a:t>
                      </a:r>
                    </a:p>
                  </a:txBody>
                  <a:tcPr/>
                </a:tc>
                <a:extLst>
                  <a:ext uri="{0D108BD9-81ED-4DB2-BD59-A6C34878D82A}">
                    <a16:rowId xmlns:a16="http://schemas.microsoft.com/office/drawing/2014/main" val="256557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- 2018-11-13 16:20:09 </a:t>
                      </a:r>
                      <a:r>
                        <a:rPr kumimoji="0" lang="en-US" sz="1000" b="0" i="0" u="none" strike="noStrike" kern="1200" cap="none" spc="0" normalizeH="0" baseline="0" noProof="0">
                          <a:ln>
                            <a:noFill/>
                          </a:ln>
                          <a:solidFill>
                            <a:prstClr val="black"/>
                          </a:solidFill>
                          <a:effectLst/>
                          <a:uLnTx/>
                          <a:uFillTx/>
                          <a:latin typeface="+mn-lt"/>
                          <a:ea typeface="+mn-ea"/>
                          <a:cs typeface="+mn-cs"/>
                        </a:rPr>
                        <a:t>
  #TEAMPHLY wrapped up another eventful #career fair season! We visited @saintjosephs, @IUPedu, @IllinoisStateU, @csuf, the @GammaIotaSigma Conference, @Portland_State, @TempleUniv, &amp;amp; @The_WSIA SL Symposium. Thanks to all who stopped by our booth to learn about #insurance careers! https://t.co/Mg9R25CGyT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0.3220 %</a:t>
                      </a:r>
                    </a:p>
                  </a:txBody>
                  <a:tcPr/>
                </a:tc>
                <a:extLst>
                  <a:ext uri="{0D108BD9-81ED-4DB2-BD59-A6C34878D82A}">
                    <a16:rowId xmlns:a16="http://schemas.microsoft.com/office/drawing/2014/main" val="211254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- 2018-11-16 12:30:49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local nonprofits at @Eagles home games. Congratulations to @caninepartners @COINATIONAL &amp;amp; @TMFoundation for being honored at #DALvsPHI!
Nominate a local #nonprofit for the Community Red Zone: https://t.co/tgxGDM793e https://t.co/OM0WldCM0s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0.2897 %</a:t>
                      </a:r>
                    </a:p>
                  </a:txBody>
                  <a:tcPr/>
                </a:tc>
                <a:extLst>
                  <a:ext uri="{0D108BD9-81ED-4DB2-BD59-A6C34878D82A}">
                    <a16:rowId xmlns:a16="http://schemas.microsoft.com/office/drawing/2014/main" val="674519259"/>
                  </a:ext>
                </a:extLst>
              </a:tr>
            </a:tbl>
          </a:graphicData>
        </a:graphic>
      </p:graphicFrame>
      <p:sp>
        <p:nvSpPr>
          <p:cNvPr id="4" name="Text Placeholder 3">
            <a:extLst>
              <a:ext uri="{FF2B5EF4-FFF2-40B4-BE49-F238E27FC236}">
                <a16:creationId xmlns:a16="http://schemas.microsoft.com/office/drawing/2014/main" id="{A9427684-DCDA-436D-A002-B4D286A82E6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05596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1F680-0451-4952-BD23-3F123D516EAD}"/>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F96F300E-B8C4-4B4B-983D-422F4A0F45E3}"/>
              </a:ext>
            </a:extLst>
          </p:cNvPr>
          <p:cNvGraphicFramePr>
            <a:graphicFrameLocks noGrp="1"/>
          </p:cNvGraphicFramePr>
          <p:nvPr>
            <p:ph type="tbl" sz="quarter" idx="13"/>
            <p:extLst>
              <p:ext uri="{D42A27DB-BD31-4B8C-83A1-F6EECF244321}">
                <p14:modId xmlns:p14="http://schemas.microsoft.com/office/powerpoint/2010/main" val="107396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82051253"/>
                    </a:ext>
                  </a:extLst>
                </a:gridCol>
                <a:gridCol w="822960">
                  <a:extLst>
                    <a:ext uri="{9D8B030D-6E8A-4147-A177-3AD203B41FA5}">
                      <a16:colId xmlns:a16="http://schemas.microsoft.com/office/drawing/2014/main" val="1854465046"/>
                    </a:ext>
                  </a:extLst>
                </a:gridCol>
                <a:gridCol w="822960">
                  <a:extLst>
                    <a:ext uri="{9D8B030D-6E8A-4147-A177-3AD203B41FA5}">
                      <a16:colId xmlns:a16="http://schemas.microsoft.com/office/drawing/2014/main" val="1452202194"/>
                    </a:ext>
                  </a:extLst>
                </a:gridCol>
                <a:gridCol w="822960">
                  <a:extLst>
                    <a:ext uri="{9D8B030D-6E8A-4147-A177-3AD203B41FA5}">
                      <a16:colId xmlns:a16="http://schemas.microsoft.com/office/drawing/2014/main" val="3801519695"/>
                    </a:ext>
                  </a:extLst>
                </a:gridCol>
                <a:gridCol w="822960">
                  <a:extLst>
                    <a:ext uri="{9D8B030D-6E8A-4147-A177-3AD203B41FA5}">
                      <a16:colId xmlns:a16="http://schemas.microsoft.com/office/drawing/2014/main" val="2356513034"/>
                    </a:ext>
                  </a:extLst>
                </a:gridCol>
                <a:gridCol w="822960">
                  <a:extLst>
                    <a:ext uri="{9D8B030D-6E8A-4147-A177-3AD203B41FA5}">
                      <a16:colId xmlns:a16="http://schemas.microsoft.com/office/drawing/2014/main" val="1055582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8482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- 2018-11-08 14:33:49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local non-profits at @Eagles home games. Congratulations to @caninepartners for being selected to be honored at #DALvsPHI! Nominate a local #nonprofit for the Eagles Community Red Zone: https://t.co/KJYQs476Hu https://t.co/48utiwkslb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0.2572 %</a:t>
                      </a:r>
                    </a:p>
                  </a:txBody>
                  <a:tcPr/>
                </a:tc>
                <a:extLst>
                  <a:ext uri="{0D108BD9-81ED-4DB2-BD59-A6C34878D82A}">
                    <a16:rowId xmlns:a16="http://schemas.microsoft.com/office/drawing/2014/main" val="42979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- 2018-11-28 17:25:07 </a:t>
                      </a:r>
                      <a:r>
                        <a:rPr kumimoji="0" lang="en-US" sz="1000" b="0" i="0" u="none" strike="noStrike" kern="1200" cap="none" spc="0" normalizeH="0" baseline="0" noProof="0">
                          <a:ln>
                            <a:noFill/>
                          </a:ln>
                          <a:solidFill>
                            <a:prstClr val="black"/>
                          </a:solidFill>
                          <a:effectLst/>
                          <a:uLnTx/>
                          <a:uFillTx/>
                          <a:latin typeface="+mn-lt"/>
                          <a:ea typeface="+mn-ea"/>
                          <a:cs typeface="+mn-cs"/>
                        </a:rPr>
                        <a:t>
  PHLY #women gathered together in the Home Office for the 5th annual Women’s Leadership Fall #Networking Event. The event included a workshop focused on conscious #inclusion &amp;amp; provided an opportunity for employees to participate in engaging roundtable discussions. #ThinkPHLY https://t.co/ASkANXP95A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0.2250 %</a:t>
                      </a:r>
                    </a:p>
                  </a:txBody>
                  <a:tcPr/>
                </a:tc>
                <a:extLst>
                  <a:ext uri="{0D108BD9-81ED-4DB2-BD59-A6C34878D82A}">
                    <a16:rowId xmlns:a16="http://schemas.microsoft.com/office/drawing/2014/main" val="2902947536"/>
                  </a:ext>
                </a:extLst>
              </a:tr>
            </a:tbl>
          </a:graphicData>
        </a:graphic>
      </p:graphicFrame>
      <p:sp>
        <p:nvSpPr>
          <p:cNvPr id="4" name="Text Placeholder 3">
            <a:extLst>
              <a:ext uri="{FF2B5EF4-FFF2-40B4-BE49-F238E27FC236}">
                <a16:creationId xmlns:a16="http://schemas.microsoft.com/office/drawing/2014/main" id="{024785F2-8B3D-4AE1-9697-6E87A35957C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53956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6C9C0-96B2-413C-AD89-B56B54156CAB}"/>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F245E676-4ADE-42B7-AE2B-CC19750A6E0B}"/>
              </a:ext>
            </a:extLst>
          </p:cNvPr>
          <p:cNvGraphicFramePr>
            <a:graphicFrameLocks noGrp="1"/>
          </p:cNvGraphicFramePr>
          <p:nvPr>
            <p:ph type="tbl" sz="quarter" idx="13"/>
            <p:extLst>
              <p:ext uri="{D42A27DB-BD31-4B8C-83A1-F6EECF244321}">
                <p14:modId xmlns:p14="http://schemas.microsoft.com/office/powerpoint/2010/main" val="1287347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9138205"/>
                    </a:ext>
                  </a:extLst>
                </a:gridCol>
                <a:gridCol w="1069848">
                  <a:extLst>
                    <a:ext uri="{9D8B030D-6E8A-4147-A177-3AD203B41FA5}">
                      <a16:colId xmlns:a16="http://schemas.microsoft.com/office/drawing/2014/main" val="1659773367"/>
                    </a:ext>
                  </a:extLst>
                </a:gridCol>
                <a:gridCol w="1069848">
                  <a:extLst>
                    <a:ext uri="{9D8B030D-6E8A-4147-A177-3AD203B41FA5}">
                      <a16:colId xmlns:a16="http://schemas.microsoft.com/office/drawing/2014/main" val="4044117899"/>
                    </a:ext>
                  </a:extLst>
                </a:gridCol>
                <a:gridCol w="1069848">
                  <a:extLst>
                    <a:ext uri="{9D8B030D-6E8A-4147-A177-3AD203B41FA5}">
                      <a16:colId xmlns:a16="http://schemas.microsoft.com/office/drawing/2014/main" val="2136498413"/>
                    </a:ext>
                  </a:extLst>
                </a:gridCol>
                <a:gridCol w="1069848">
                  <a:extLst>
                    <a:ext uri="{9D8B030D-6E8A-4147-A177-3AD203B41FA5}">
                      <a16:colId xmlns:a16="http://schemas.microsoft.com/office/drawing/2014/main" val="1935779759"/>
                    </a:ext>
                  </a:extLst>
                </a:gridCol>
                <a:gridCol w="1069848">
                  <a:extLst>
                    <a:ext uri="{9D8B030D-6E8A-4147-A177-3AD203B41FA5}">
                      <a16:colId xmlns:a16="http://schemas.microsoft.com/office/drawing/2014/main" val="1368546559"/>
                    </a:ext>
                  </a:extLst>
                </a:gridCol>
                <a:gridCol w="1069848">
                  <a:extLst>
                    <a:ext uri="{9D8B030D-6E8A-4147-A177-3AD203B41FA5}">
                      <a16:colId xmlns:a16="http://schemas.microsoft.com/office/drawing/2014/main" val="23830377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14324588"/>
                  </a:ext>
                </a:extLst>
              </a:tr>
              <a:tr h="370840">
                <a:tc>
                  <a:txBody>
                    <a:bodyPr/>
                    <a:lstStyle/>
                    <a:p>
                      <a:r>
                        <a:rPr lang="en-US" sz="1000"/>
                        <a:t>Philadelphia Insurance Companies</a:t>
                      </a:r>
                    </a:p>
                  </a:txBody>
                  <a:tcPr/>
                </a:tc>
                <a:tc>
                  <a:txBody>
                    <a:bodyPr/>
                    <a:lstStyle/>
                    <a:p>
                      <a:r>
                        <a:rPr lang="en-US" sz="1000"/>
                        <a:t>16239</a:t>
                      </a:r>
                    </a:p>
                  </a:txBody>
                  <a:tcPr/>
                </a:tc>
                <a:tc>
                  <a:txBody>
                    <a:bodyPr/>
                    <a:lstStyle/>
                    <a:p>
                      <a:r>
                        <a:rPr lang="en-US" sz="1000"/>
                        <a:t>212</a:t>
                      </a:r>
                    </a:p>
                  </a:txBody>
                  <a:tcPr/>
                </a:tc>
                <a:tc>
                  <a:txBody>
                    <a:bodyPr/>
                    <a:lstStyle/>
                    <a:p>
                      <a:r>
                        <a:rPr lang="en-US" sz="1000"/>
                        <a:t>23</a:t>
                      </a:r>
                    </a:p>
                  </a:txBody>
                  <a:tcPr/>
                </a:tc>
                <a:tc>
                  <a:txBody>
                    <a:bodyPr/>
                    <a:lstStyle/>
                    <a:p>
                      <a:r>
                        <a:rPr lang="en-US" sz="1000"/>
                        <a:t>1124</a:t>
                      </a:r>
                    </a:p>
                  </a:txBody>
                  <a:tcPr/>
                </a:tc>
                <a:tc>
                  <a:txBody>
                    <a:bodyPr/>
                    <a:lstStyle/>
                    <a:p>
                      <a:r>
                        <a:rPr lang="en-US" sz="1000"/>
                        <a:t>29</a:t>
                      </a:r>
                    </a:p>
                  </a:txBody>
                  <a:tcPr/>
                </a:tc>
                <a:tc>
                  <a:txBody>
                    <a:bodyPr/>
                    <a:lstStyle/>
                    <a:p>
                      <a:r>
                        <a:rPr lang="en-US" sz="1000"/>
                        <a:t>0.3107 %</a:t>
                      </a:r>
                    </a:p>
                  </a:txBody>
                  <a:tcPr/>
                </a:tc>
                <a:extLst>
                  <a:ext uri="{0D108BD9-81ED-4DB2-BD59-A6C34878D82A}">
                    <a16:rowId xmlns:a16="http://schemas.microsoft.com/office/drawing/2014/main" val="2017262956"/>
                  </a:ext>
                </a:extLst>
              </a:tr>
            </a:tbl>
          </a:graphicData>
        </a:graphic>
      </p:graphicFrame>
      <p:sp>
        <p:nvSpPr>
          <p:cNvPr id="4" name="Text Placeholder 3">
            <a:extLst>
              <a:ext uri="{FF2B5EF4-FFF2-40B4-BE49-F238E27FC236}">
                <a16:creationId xmlns:a16="http://schemas.microsoft.com/office/drawing/2014/main" id="{4D3E6EE4-EAF0-4A6C-A361-A5A7A6FF8A1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510367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DB27B-FC0C-4FBB-9622-F25865F10E2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A88692D-8B33-4DEF-AA64-8FCEDA3E6E13}"/>
              </a:ext>
            </a:extLst>
          </p:cNvPr>
          <p:cNvGraphicFramePr>
            <a:graphicFrameLocks noGrp="1"/>
          </p:cNvGraphicFramePr>
          <p:nvPr>
            <p:ph type="chart" sz="quarter" idx="13"/>
            <p:extLst>
              <p:ext uri="{D42A27DB-BD31-4B8C-83A1-F6EECF244321}">
                <p14:modId xmlns:p14="http://schemas.microsoft.com/office/powerpoint/2010/main" val="1405996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BCD1B-0F14-48AC-9F98-D6995A300E5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F234DBD-2E03-4E8C-B9CF-BD692F9A8E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2781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9E623-EBE8-48A9-961F-9D2457B587D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13E48EF-4223-4B85-AC75-11AC0485DDBD}"/>
              </a:ext>
            </a:extLst>
          </p:cNvPr>
          <p:cNvGraphicFramePr>
            <a:graphicFrameLocks noGrp="1"/>
          </p:cNvGraphicFramePr>
          <p:nvPr>
            <p:ph type="chart" sz="quarter" idx="13"/>
            <p:extLst>
              <p:ext uri="{D42A27DB-BD31-4B8C-83A1-F6EECF244321}">
                <p14:modId xmlns:p14="http://schemas.microsoft.com/office/powerpoint/2010/main" val="1318539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08D99-2B13-480D-BBD5-9FA00945304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2779005-4533-4700-B942-D7B01EA96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1560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29ADA-2D66-4EE2-A171-709C794945DB}"/>
              </a:ext>
            </a:extLst>
          </p:cNvPr>
          <p:cNvSpPr>
            <a:spLocks noGrp="1"/>
          </p:cNvSpPr>
          <p:nvPr>
            <p:ph type="title"/>
          </p:nvPr>
        </p:nvSpPr>
        <p:spPr/>
        <p:txBody>
          <a:bodyPr/>
          <a:lstStyle/>
          <a:p>
            <a:r>
              <a:rPr lang="en-US"/>
              <a:t>LinkedIn Updates Table | Philadelphia Insurance - 1 of 3</a:t>
            </a:r>
          </a:p>
        </p:txBody>
      </p:sp>
      <p:graphicFrame>
        <p:nvGraphicFramePr>
          <p:cNvPr id="5" name="Table Placeholder 4">
            <a:extLst>
              <a:ext uri="{FF2B5EF4-FFF2-40B4-BE49-F238E27FC236}">
                <a16:creationId xmlns:a16="http://schemas.microsoft.com/office/drawing/2014/main" id="{3310403A-A48E-4054-A641-804AEF10747B}"/>
              </a:ext>
            </a:extLst>
          </p:cNvPr>
          <p:cNvGraphicFramePr>
            <a:graphicFrameLocks noGrp="1"/>
          </p:cNvGraphicFramePr>
          <p:nvPr>
            <p:ph type="tbl" sz="quarter" idx="13"/>
            <p:extLst>
              <p:ext uri="{D42A27DB-BD31-4B8C-83A1-F6EECF244321}">
                <p14:modId xmlns:p14="http://schemas.microsoft.com/office/powerpoint/2010/main" val="129328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907671070"/>
                    </a:ext>
                  </a:extLst>
                </a:gridCol>
                <a:gridCol w="905256">
                  <a:extLst>
                    <a:ext uri="{9D8B030D-6E8A-4147-A177-3AD203B41FA5}">
                      <a16:colId xmlns:a16="http://schemas.microsoft.com/office/drawing/2014/main" val="4076269072"/>
                    </a:ext>
                  </a:extLst>
                </a:gridCol>
                <a:gridCol w="987552">
                  <a:extLst>
                    <a:ext uri="{9D8B030D-6E8A-4147-A177-3AD203B41FA5}">
                      <a16:colId xmlns:a16="http://schemas.microsoft.com/office/drawing/2014/main" val="3595612198"/>
                    </a:ext>
                  </a:extLst>
                </a:gridCol>
                <a:gridCol w="987552">
                  <a:extLst>
                    <a:ext uri="{9D8B030D-6E8A-4147-A177-3AD203B41FA5}">
                      <a16:colId xmlns:a16="http://schemas.microsoft.com/office/drawing/2014/main" val="3025049979"/>
                    </a:ext>
                  </a:extLst>
                </a:gridCol>
                <a:gridCol w="987552">
                  <a:extLst>
                    <a:ext uri="{9D8B030D-6E8A-4147-A177-3AD203B41FA5}">
                      <a16:colId xmlns:a16="http://schemas.microsoft.com/office/drawing/2014/main" val="4285597989"/>
                    </a:ext>
                  </a:extLst>
                </a:gridCol>
                <a:gridCol w="987552">
                  <a:extLst>
                    <a:ext uri="{9D8B030D-6E8A-4147-A177-3AD203B41FA5}">
                      <a16:colId xmlns:a16="http://schemas.microsoft.com/office/drawing/2014/main" val="348798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07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- 2018-11-12 16:49:30 </a:t>
                      </a:r>
                      <a:r>
                        <a:rPr kumimoji="0" lang="en-US" sz="1000" b="0" i="0" u="none" strike="noStrike" kern="1200" cap="none" spc="0" normalizeH="0" baseline="0" noProof="0">
                          <a:ln>
                            <a:noFill/>
                          </a:ln>
                          <a:solidFill>
                            <a:prstClr val="black"/>
                          </a:solidFill>
                          <a:effectLst/>
                          <a:uLnTx/>
                          <a:uFillTx/>
                          <a:latin typeface="+mn-lt"/>
                          <a:ea typeface="+mn-ea"/>
                          <a:cs typeface="+mn-cs"/>
                        </a:rPr>
                        <a:t>
  PHLY Assistant Vice President of Claims April Elkovitch JD CPCU recently earned the Federation of Defense &amp; Corporate Counsel  President’s Awardee of the Year for exemplary and dedicated service to the legal industry and the Federation community. Congratulations, 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https://image-store.slidesharecdn.com/7aa03b5a-69e9-4cb7-8cbd-1ec7bf5ac1a8-original.jpeg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251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- 2018-11-16 16:40:24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2018 - 2019 season! Throughout this season, PHLY is partnering with the Eagles to highlight charitable organizations at each Eagles home game. Congratulations to Community Options, Inc., Travis Manion Foundation, and Canine Partners For Life for being honored at last Sunday's game! 
Go here to nominate a local non-profit for the Eagles Community Red Zone: https://goo.gl/nX1R4F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https://image-store.slidesharecdn.com/c5cdf065-124d-4522-a450-7eb7bb198e14-original.jpeg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5234111"/>
                  </a:ext>
                </a:extLst>
              </a:tr>
            </a:tbl>
          </a:graphicData>
        </a:graphic>
      </p:graphicFrame>
      <p:sp>
        <p:nvSpPr>
          <p:cNvPr id="4" name="Text Placeholder 3">
            <a:extLst>
              <a:ext uri="{FF2B5EF4-FFF2-40B4-BE49-F238E27FC236}">
                <a16:creationId xmlns:a16="http://schemas.microsoft.com/office/drawing/2014/main" id="{61B8C574-804E-403E-8691-F975F2D47F7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3919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8F99-583B-4B67-911D-443CE5C88B4F}"/>
              </a:ext>
            </a:extLst>
          </p:cNvPr>
          <p:cNvSpPr>
            <a:spLocks noGrp="1"/>
          </p:cNvSpPr>
          <p:nvPr>
            <p:ph type="title"/>
          </p:nvPr>
        </p:nvSpPr>
        <p:spPr/>
        <p:txBody>
          <a:bodyPr/>
          <a:lstStyle/>
          <a:p>
            <a:r>
              <a:rPr lang="en-US"/>
              <a:t>LinkedIn Updates Table | Philadelphia Insurance - 2 of 3</a:t>
            </a:r>
          </a:p>
        </p:txBody>
      </p:sp>
      <p:graphicFrame>
        <p:nvGraphicFramePr>
          <p:cNvPr id="5" name="Table Placeholder 4">
            <a:extLst>
              <a:ext uri="{FF2B5EF4-FFF2-40B4-BE49-F238E27FC236}">
                <a16:creationId xmlns:a16="http://schemas.microsoft.com/office/drawing/2014/main" id="{26B5B68A-1A8A-45DF-A3B9-ACB04B0E27D8}"/>
              </a:ext>
            </a:extLst>
          </p:cNvPr>
          <p:cNvGraphicFramePr>
            <a:graphicFrameLocks noGrp="1"/>
          </p:cNvGraphicFramePr>
          <p:nvPr>
            <p:ph type="tbl" sz="quarter" idx="13"/>
            <p:extLst>
              <p:ext uri="{D42A27DB-BD31-4B8C-83A1-F6EECF244321}">
                <p14:modId xmlns:p14="http://schemas.microsoft.com/office/powerpoint/2010/main" val="54476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74538966"/>
                    </a:ext>
                  </a:extLst>
                </a:gridCol>
                <a:gridCol w="905256">
                  <a:extLst>
                    <a:ext uri="{9D8B030D-6E8A-4147-A177-3AD203B41FA5}">
                      <a16:colId xmlns:a16="http://schemas.microsoft.com/office/drawing/2014/main" val="1166788909"/>
                    </a:ext>
                  </a:extLst>
                </a:gridCol>
                <a:gridCol w="987552">
                  <a:extLst>
                    <a:ext uri="{9D8B030D-6E8A-4147-A177-3AD203B41FA5}">
                      <a16:colId xmlns:a16="http://schemas.microsoft.com/office/drawing/2014/main" val="422129735"/>
                    </a:ext>
                  </a:extLst>
                </a:gridCol>
                <a:gridCol w="987552">
                  <a:extLst>
                    <a:ext uri="{9D8B030D-6E8A-4147-A177-3AD203B41FA5}">
                      <a16:colId xmlns:a16="http://schemas.microsoft.com/office/drawing/2014/main" val="2082258306"/>
                    </a:ext>
                  </a:extLst>
                </a:gridCol>
                <a:gridCol w="987552">
                  <a:extLst>
                    <a:ext uri="{9D8B030D-6E8A-4147-A177-3AD203B41FA5}">
                      <a16:colId xmlns:a16="http://schemas.microsoft.com/office/drawing/2014/main" val="3557676247"/>
                    </a:ext>
                  </a:extLst>
                </a:gridCol>
                <a:gridCol w="987552">
                  <a:extLst>
                    <a:ext uri="{9D8B030D-6E8A-4147-A177-3AD203B41FA5}">
                      <a16:colId xmlns:a16="http://schemas.microsoft.com/office/drawing/2014/main" val="3507464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90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- 2018-11-28 16:04:53 </a:t>
                      </a:r>
                      <a:r>
                        <a:rPr kumimoji="0" lang="en-US" sz="1000" b="0" i="0" u="none" strike="noStrike" kern="1200" cap="none" spc="0" normalizeH="0" baseline="0" noProof="0">
                          <a:ln>
                            <a:noFill/>
                          </a:ln>
                          <a:solidFill>
                            <a:prstClr val="black"/>
                          </a:solidFill>
                          <a:effectLst/>
                          <a:uLnTx/>
                          <a:uFillTx/>
                          <a:latin typeface="+mn-lt"/>
                          <a:ea typeface="+mn-ea"/>
                          <a:cs typeface="+mn-cs"/>
                        </a:rPr>
                        <a:t>
  PHLY women gathered together in the Home Office for the 5th annual Women’s Leadership Fall Networking Event. The event included a workshop focused on conscious inclusion and provided an opportunity for employees to participate in engaging roundtable discussions while networking with their peers.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https://image-store.slidesharecdn.com/fef4c5e3-a36d-464b-8850-9345385ae4df-original.jpeg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787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- 2018-11-11 13:20:14 </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for your service and courage! While #VeteransDay is an important, well-known holiday, there are a few misconceptions about it. Here are five facts you should know: https://goo.gl/AV8iVd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https://image-store.slidesharecdn.com/2dafe6b8-7234-4cd8-8a74-65907c897dc0-large.jpeg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5674163"/>
                  </a:ext>
                </a:extLst>
              </a:tr>
            </a:tbl>
          </a:graphicData>
        </a:graphic>
      </p:graphicFrame>
      <p:sp>
        <p:nvSpPr>
          <p:cNvPr id="4" name="Text Placeholder 3">
            <a:extLst>
              <a:ext uri="{FF2B5EF4-FFF2-40B4-BE49-F238E27FC236}">
                <a16:creationId xmlns:a16="http://schemas.microsoft.com/office/drawing/2014/main" id="{4A1D15C9-9E0A-443A-9CBE-E0F702793A5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30251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9B71-8CA9-4BD3-AAC0-4F8BD52379EC}"/>
              </a:ext>
            </a:extLst>
          </p:cNvPr>
          <p:cNvSpPr>
            <a:spLocks noGrp="1"/>
          </p:cNvSpPr>
          <p:nvPr>
            <p:ph type="title"/>
          </p:nvPr>
        </p:nvSpPr>
        <p:spPr/>
        <p:txBody>
          <a:bodyPr/>
          <a:lstStyle/>
          <a:p>
            <a:r>
              <a:rPr lang="en-US"/>
              <a:t>LinkedIn Updates Table | Philadelphia Insurance - 3 of 3</a:t>
            </a:r>
          </a:p>
        </p:txBody>
      </p:sp>
      <p:graphicFrame>
        <p:nvGraphicFramePr>
          <p:cNvPr id="5" name="Table Placeholder 4">
            <a:extLst>
              <a:ext uri="{FF2B5EF4-FFF2-40B4-BE49-F238E27FC236}">
                <a16:creationId xmlns:a16="http://schemas.microsoft.com/office/drawing/2014/main" id="{8A97AE0B-7328-4081-BC40-C8F49129456A}"/>
              </a:ext>
            </a:extLst>
          </p:cNvPr>
          <p:cNvGraphicFramePr>
            <a:graphicFrameLocks noGrp="1"/>
          </p:cNvGraphicFramePr>
          <p:nvPr>
            <p:ph type="tbl" sz="quarter" idx="13"/>
            <p:extLst>
              <p:ext uri="{D42A27DB-BD31-4B8C-83A1-F6EECF244321}">
                <p14:modId xmlns:p14="http://schemas.microsoft.com/office/powerpoint/2010/main" val="433884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559503710"/>
                    </a:ext>
                  </a:extLst>
                </a:gridCol>
                <a:gridCol w="905256">
                  <a:extLst>
                    <a:ext uri="{9D8B030D-6E8A-4147-A177-3AD203B41FA5}">
                      <a16:colId xmlns:a16="http://schemas.microsoft.com/office/drawing/2014/main" val="3863126787"/>
                    </a:ext>
                  </a:extLst>
                </a:gridCol>
                <a:gridCol w="987552">
                  <a:extLst>
                    <a:ext uri="{9D8B030D-6E8A-4147-A177-3AD203B41FA5}">
                      <a16:colId xmlns:a16="http://schemas.microsoft.com/office/drawing/2014/main" val="4263505132"/>
                    </a:ext>
                  </a:extLst>
                </a:gridCol>
                <a:gridCol w="987552">
                  <a:extLst>
                    <a:ext uri="{9D8B030D-6E8A-4147-A177-3AD203B41FA5}">
                      <a16:colId xmlns:a16="http://schemas.microsoft.com/office/drawing/2014/main" val="4037705742"/>
                    </a:ext>
                  </a:extLst>
                </a:gridCol>
                <a:gridCol w="987552">
                  <a:extLst>
                    <a:ext uri="{9D8B030D-6E8A-4147-A177-3AD203B41FA5}">
                      <a16:colId xmlns:a16="http://schemas.microsoft.com/office/drawing/2014/main" val="960686258"/>
                    </a:ext>
                  </a:extLst>
                </a:gridCol>
                <a:gridCol w="987552">
                  <a:extLst>
                    <a:ext uri="{9D8B030D-6E8A-4147-A177-3AD203B41FA5}">
                      <a16:colId xmlns:a16="http://schemas.microsoft.com/office/drawing/2014/main" val="403530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316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- 2018-11-29 15:40:16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have a satisfying and rewarding career in a caring workplace? PHLY may be the right fit for you! Here’s an inside look at why Kurt Hines, who works in our Underwriting department, loves being on #TEAMPHLY. 
Want to become part of our team? We offer a variety of career paths and we’re always looking for new talent! Visit PHLY.com/careers to learn more about our career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https://image-store.slidesharecdn.com/baa6f740-899c-4a6e-8871-1654ea164c4a-large.jpeg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657361"/>
                  </a:ext>
                </a:extLst>
              </a:tr>
            </a:tbl>
          </a:graphicData>
        </a:graphic>
      </p:graphicFrame>
      <p:sp>
        <p:nvSpPr>
          <p:cNvPr id="4" name="Text Placeholder 3">
            <a:extLst>
              <a:ext uri="{FF2B5EF4-FFF2-40B4-BE49-F238E27FC236}">
                <a16:creationId xmlns:a16="http://schemas.microsoft.com/office/drawing/2014/main" id="{FB9453C4-A762-43E1-BC54-7C03A401A03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0633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44AD-31C2-482A-8763-DB51B27DDB9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634D62F-835A-4E1B-B322-EBCF530B65D1}"/>
              </a:ext>
            </a:extLst>
          </p:cNvPr>
          <p:cNvGraphicFramePr>
            <a:graphicFrameLocks noGrp="1"/>
          </p:cNvGraphicFramePr>
          <p:nvPr>
            <p:ph type="tbl" sz="quarter" idx="13"/>
            <p:extLst>
              <p:ext uri="{D42A27DB-BD31-4B8C-83A1-F6EECF244321}">
                <p14:modId xmlns:p14="http://schemas.microsoft.com/office/powerpoint/2010/main" val="11089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6156611"/>
                    </a:ext>
                  </a:extLst>
                </a:gridCol>
                <a:gridCol w="699516">
                  <a:extLst>
                    <a:ext uri="{9D8B030D-6E8A-4147-A177-3AD203B41FA5}">
                      <a16:colId xmlns:a16="http://schemas.microsoft.com/office/drawing/2014/main" val="585102914"/>
                    </a:ext>
                  </a:extLst>
                </a:gridCol>
                <a:gridCol w="699516">
                  <a:extLst>
                    <a:ext uri="{9D8B030D-6E8A-4147-A177-3AD203B41FA5}">
                      <a16:colId xmlns:a16="http://schemas.microsoft.com/office/drawing/2014/main" val="3032738204"/>
                    </a:ext>
                  </a:extLst>
                </a:gridCol>
                <a:gridCol w="658368">
                  <a:extLst>
                    <a:ext uri="{9D8B030D-6E8A-4147-A177-3AD203B41FA5}">
                      <a16:colId xmlns:a16="http://schemas.microsoft.com/office/drawing/2014/main" val="4227277719"/>
                    </a:ext>
                  </a:extLst>
                </a:gridCol>
                <a:gridCol w="658368">
                  <a:extLst>
                    <a:ext uri="{9D8B030D-6E8A-4147-A177-3AD203B41FA5}">
                      <a16:colId xmlns:a16="http://schemas.microsoft.com/office/drawing/2014/main" val="3015823959"/>
                    </a:ext>
                  </a:extLst>
                </a:gridCol>
                <a:gridCol w="658368">
                  <a:extLst>
                    <a:ext uri="{9D8B030D-6E8A-4147-A177-3AD203B41FA5}">
                      <a16:colId xmlns:a16="http://schemas.microsoft.com/office/drawing/2014/main" val="1148046532"/>
                    </a:ext>
                  </a:extLst>
                </a:gridCol>
                <a:gridCol w="699516">
                  <a:extLst>
                    <a:ext uri="{9D8B030D-6E8A-4147-A177-3AD203B41FA5}">
                      <a16:colId xmlns:a16="http://schemas.microsoft.com/office/drawing/2014/main" val="4286536084"/>
                    </a:ext>
                  </a:extLst>
                </a:gridCol>
                <a:gridCol w="699516">
                  <a:extLst>
                    <a:ext uri="{9D8B030D-6E8A-4147-A177-3AD203B41FA5}">
                      <a16:colId xmlns:a16="http://schemas.microsoft.com/office/drawing/2014/main" val="842351006"/>
                    </a:ext>
                  </a:extLst>
                </a:gridCol>
                <a:gridCol w="699516">
                  <a:extLst>
                    <a:ext uri="{9D8B030D-6E8A-4147-A177-3AD203B41FA5}">
                      <a16:colId xmlns:a16="http://schemas.microsoft.com/office/drawing/2014/main" val="748509318"/>
                    </a:ext>
                  </a:extLst>
                </a:gridCol>
                <a:gridCol w="658368">
                  <a:extLst>
                    <a:ext uri="{9D8B030D-6E8A-4147-A177-3AD203B41FA5}">
                      <a16:colId xmlns:a16="http://schemas.microsoft.com/office/drawing/2014/main" val="31042726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0216268"/>
                  </a:ext>
                </a:extLst>
              </a:tr>
              <a:tr h="370840">
                <a:tc>
                  <a:txBody>
                    <a:bodyPr/>
                    <a:lstStyle/>
                    <a:p>
                      <a:r>
                        <a:rPr lang="en-US" sz="1000"/>
                        <a:t>phlyinsurance</a:t>
                      </a:r>
                    </a:p>
                  </a:txBody>
                  <a:tcPr/>
                </a:tc>
                <a:tc>
                  <a:txBody>
                    <a:bodyPr/>
                    <a:lstStyle/>
                    <a:p>
                      <a:r>
                        <a:rPr lang="en-US" sz="1000"/>
                        <a:t>1137</a:t>
                      </a:r>
                    </a:p>
                  </a:txBody>
                  <a:tcPr/>
                </a:tc>
                <a:tc>
                  <a:txBody>
                    <a:bodyPr/>
                    <a:lstStyle/>
                    <a:p>
                      <a:r>
                        <a:rPr lang="en-US" sz="1000"/>
                        <a:t>22</a:t>
                      </a:r>
                    </a:p>
                  </a:txBody>
                  <a:tcPr/>
                </a:tc>
                <a:tc>
                  <a:txBody>
                    <a:bodyPr/>
                    <a:lstStyle/>
                    <a:p>
                      <a:r>
                        <a:rPr lang="en-US" sz="1000"/>
                        <a:t>18</a:t>
                      </a:r>
                    </a:p>
                  </a:txBody>
                  <a:tcPr/>
                </a:tc>
                <a:tc>
                  <a:txBody>
                    <a:bodyPr/>
                    <a:lstStyle/>
                    <a:p>
                      <a:r>
                        <a:rPr lang="en-US" sz="1000"/>
                        <a:t>4</a:t>
                      </a:r>
                    </a:p>
                  </a:txBody>
                  <a:tcPr/>
                </a:tc>
                <a:tc>
                  <a:txBody>
                    <a:bodyPr/>
                    <a:lstStyle/>
                    <a:p>
                      <a:r>
                        <a:rPr lang="en-US" sz="1000"/>
                        <a:t>1</a:t>
                      </a:r>
                    </a:p>
                  </a:txBody>
                  <a:tcPr/>
                </a:tc>
                <a:tc>
                  <a:txBody>
                    <a:bodyPr/>
                    <a:lstStyle/>
                    <a:p>
                      <a:r>
                        <a:rPr lang="en-US" sz="1000"/>
                        <a:t>23</a:t>
                      </a:r>
                    </a:p>
                  </a:txBody>
                  <a:tcPr/>
                </a:tc>
                <a:tc>
                  <a:txBody>
                    <a:bodyPr/>
                    <a:lstStyle/>
                    <a:p>
                      <a:r>
                        <a:rPr lang="en-US" sz="1000"/>
                        <a:t>1310</a:t>
                      </a:r>
                    </a:p>
                  </a:txBody>
                  <a:tcPr/>
                </a:tc>
                <a:tc>
                  <a:txBody>
                    <a:bodyPr/>
                    <a:lstStyle/>
                    <a:p>
                      <a:r>
                        <a:rPr lang="en-US" sz="1000"/>
                        <a:t>23</a:t>
                      </a:r>
                    </a:p>
                  </a:txBody>
                  <a:tcPr/>
                </a:tc>
                <a:tc>
                  <a:txBody>
                    <a:bodyPr/>
                    <a:lstStyle/>
                    <a:p>
                      <a:r>
                        <a:rPr lang="en-US" sz="1000"/>
                        <a:t>5.1471 %</a:t>
                      </a:r>
                    </a:p>
                  </a:txBody>
                  <a:tcPr/>
                </a:tc>
                <a:extLst>
                  <a:ext uri="{0D108BD9-81ED-4DB2-BD59-A6C34878D82A}">
                    <a16:rowId xmlns:a16="http://schemas.microsoft.com/office/drawing/2014/main" val="3494918716"/>
                  </a:ext>
                </a:extLst>
              </a:tr>
            </a:tbl>
          </a:graphicData>
        </a:graphic>
      </p:graphicFrame>
      <p:sp>
        <p:nvSpPr>
          <p:cNvPr id="4" name="Text Placeholder 3">
            <a:extLst>
              <a:ext uri="{FF2B5EF4-FFF2-40B4-BE49-F238E27FC236}">
                <a16:creationId xmlns:a16="http://schemas.microsoft.com/office/drawing/2014/main" id="{294B2B4E-B19E-4DEF-A58B-1D4B463D6A2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97838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BAB6-C8DD-4137-9A39-D466C35F567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24D7A180-2475-43A6-ADF9-BE9E3A16B0D6}"/>
              </a:ext>
            </a:extLst>
          </p:cNvPr>
          <p:cNvGraphicFramePr>
            <a:graphicFrameLocks noGrp="1"/>
          </p:cNvGraphicFramePr>
          <p:nvPr>
            <p:ph type="chart" sz="quarter" idx="13"/>
            <p:extLst>
              <p:ext uri="{D42A27DB-BD31-4B8C-83A1-F6EECF244321}">
                <p14:modId xmlns:p14="http://schemas.microsoft.com/office/powerpoint/2010/main" val="1979920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70EE8-F87A-4FDA-97C4-FE9832C7905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7FD2AC3-1731-4A40-A3EC-1878A72E79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723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29B8F-910C-46C6-89A4-EB62616EB8B6}"/>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7767ADE0-ADD3-4FC6-966E-B132C7CBEF62}"/>
              </a:ext>
            </a:extLst>
          </p:cNvPr>
          <p:cNvGraphicFramePr>
            <a:graphicFrameLocks noGrp="1"/>
          </p:cNvGraphicFramePr>
          <p:nvPr>
            <p:ph type="chart" sz="quarter" idx="13"/>
            <p:extLst>
              <p:ext uri="{D42A27DB-BD31-4B8C-83A1-F6EECF244321}">
                <p14:modId xmlns:p14="http://schemas.microsoft.com/office/powerpoint/2010/main" val="2640150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4548B9-75FF-4F1C-96C5-EC062F8B196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E149AC1-3C0F-4B19-9A6C-49515377E1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3919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EE022-8071-44D3-82D7-D546631CB959}"/>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589B271B-3D6E-4417-A5C3-5F1F1F7030F7}"/>
              </a:ext>
            </a:extLst>
          </p:cNvPr>
          <p:cNvGraphicFramePr>
            <a:graphicFrameLocks noGrp="1"/>
          </p:cNvGraphicFramePr>
          <p:nvPr>
            <p:ph type="tbl" sz="quarter" idx="13"/>
            <p:extLst>
              <p:ext uri="{D42A27DB-BD31-4B8C-83A1-F6EECF244321}">
                <p14:modId xmlns:p14="http://schemas.microsoft.com/office/powerpoint/2010/main" val="251104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6945919"/>
                    </a:ext>
                  </a:extLst>
                </a:gridCol>
                <a:gridCol w="987552">
                  <a:extLst>
                    <a:ext uri="{9D8B030D-6E8A-4147-A177-3AD203B41FA5}">
                      <a16:colId xmlns:a16="http://schemas.microsoft.com/office/drawing/2014/main" val="3638919547"/>
                    </a:ext>
                  </a:extLst>
                </a:gridCol>
                <a:gridCol w="987552">
                  <a:extLst>
                    <a:ext uri="{9D8B030D-6E8A-4147-A177-3AD203B41FA5}">
                      <a16:colId xmlns:a16="http://schemas.microsoft.com/office/drawing/2014/main" val="2331018106"/>
                    </a:ext>
                  </a:extLst>
                </a:gridCol>
                <a:gridCol w="987552">
                  <a:extLst>
                    <a:ext uri="{9D8B030D-6E8A-4147-A177-3AD203B41FA5}">
                      <a16:colId xmlns:a16="http://schemas.microsoft.com/office/drawing/2014/main" val="1610804403"/>
                    </a:ext>
                  </a:extLst>
                </a:gridCol>
                <a:gridCol w="987552">
                  <a:extLst>
                    <a:ext uri="{9D8B030D-6E8A-4147-A177-3AD203B41FA5}">
                      <a16:colId xmlns:a16="http://schemas.microsoft.com/office/drawing/2014/main" val="3717736975"/>
                    </a:ext>
                  </a:extLst>
                </a:gridCol>
                <a:gridCol w="987552">
                  <a:extLst>
                    <a:ext uri="{9D8B030D-6E8A-4147-A177-3AD203B41FA5}">
                      <a16:colId xmlns:a16="http://schemas.microsoft.com/office/drawing/2014/main" val="309602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43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- 2018-11-22 10:16:20 </a:t>
                      </a:r>
                      <a:r>
                        <a:rPr kumimoji="0" lang="en-US" sz="1000" b="0" i="0" u="none" strike="noStrike" kern="1200" cap="none" spc="0" normalizeH="0" baseline="0" noProof="0">
                          <a:ln>
                            <a:noFill/>
                          </a:ln>
                          <a:solidFill>
                            <a:prstClr val="black"/>
                          </a:solidFill>
                          <a:effectLst/>
                          <a:uLnTx/>
                          <a:uFillTx/>
                          <a:latin typeface="+mn-lt"/>
                          <a:ea typeface="+mn-ea"/>
                          <a:cs typeface="+mn-cs"/>
                        </a:rPr>
                        <a:t>
 A #Thanksgiving morning tradition for #PHLY's Founder &amp; Chairman Emeritus, James J. Maguire, and his #family has become a tradition for more than 1,000 people and a #fundraiser benifiting thousands more. Now in its 26th year, the Philadelphia Insurance Companies #TurkeyTrot is the largest annual fundraiser for facetofacegermantown, a #Philadelphia non-profit that serves 30,000 free #meals to more than 2,500 people each year. #HappyThanksgiving to everyone from #TEAMPHLY! 🦃🍁 #ThinkPHLY #insurance #turkeyday #giveback #charity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https://www.instagram.com/p/BqfMBo-jjgr/media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755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- 2018-11-28 18:20:07 </a:t>
                      </a:r>
                      <a:r>
                        <a:rPr kumimoji="0" lang="en-US" sz="1000" b="0" i="0" u="none" strike="noStrike" kern="1200" cap="none" spc="0" normalizeH="0" baseline="0" noProof="0">
                          <a:ln>
                            <a:noFill/>
                          </a:ln>
                          <a:solidFill>
                            <a:prstClr val="black"/>
                          </a:solidFill>
                          <a:effectLst/>
                          <a:uLnTx/>
                          <a:uFillTx/>
                          <a:latin typeface="+mn-lt"/>
                          <a:ea typeface="+mn-ea"/>
                          <a:cs typeface="+mn-cs"/>
                        </a:rPr>
                        <a:t>
 #PHLY #women gathered together in the Home Office for the 5th annual Women’s Leadership Fall Networking Event. The event included a workshop focused on conscious #inclusion and provided an opportunity for employees to participate in engaging roundtable discussions while #networking with their peers. #ThinkPHLY #TEAMPHLY #womensleadership #networkingevent #insurance #career #empowerment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https://www.instagram.com/p/BqvgKK2oB7w/media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0559380"/>
                  </a:ext>
                </a:extLst>
              </a:tr>
            </a:tbl>
          </a:graphicData>
        </a:graphic>
      </p:graphicFrame>
      <p:sp>
        <p:nvSpPr>
          <p:cNvPr id="4" name="Text Placeholder 3">
            <a:extLst>
              <a:ext uri="{FF2B5EF4-FFF2-40B4-BE49-F238E27FC236}">
                <a16:creationId xmlns:a16="http://schemas.microsoft.com/office/drawing/2014/main" id="{308ABD68-6878-42CE-9247-C7CB96449FF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14450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F0C6-67EE-41EC-AD6E-2822B6DA7A81}"/>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11F52FD1-C3CE-4EA1-85AC-624BD2CCAE80}"/>
              </a:ext>
            </a:extLst>
          </p:cNvPr>
          <p:cNvGraphicFramePr>
            <a:graphicFrameLocks noGrp="1"/>
          </p:cNvGraphicFramePr>
          <p:nvPr>
            <p:ph type="tbl" sz="quarter" idx="13"/>
            <p:extLst>
              <p:ext uri="{D42A27DB-BD31-4B8C-83A1-F6EECF244321}">
                <p14:modId xmlns:p14="http://schemas.microsoft.com/office/powerpoint/2010/main" val="1361833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1168621"/>
                    </a:ext>
                  </a:extLst>
                </a:gridCol>
                <a:gridCol w="987552">
                  <a:extLst>
                    <a:ext uri="{9D8B030D-6E8A-4147-A177-3AD203B41FA5}">
                      <a16:colId xmlns:a16="http://schemas.microsoft.com/office/drawing/2014/main" val="4025940953"/>
                    </a:ext>
                  </a:extLst>
                </a:gridCol>
                <a:gridCol w="987552">
                  <a:extLst>
                    <a:ext uri="{9D8B030D-6E8A-4147-A177-3AD203B41FA5}">
                      <a16:colId xmlns:a16="http://schemas.microsoft.com/office/drawing/2014/main" val="367805099"/>
                    </a:ext>
                  </a:extLst>
                </a:gridCol>
                <a:gridCol w="987552">
                  <a:extLst>
                    <a:ext uri="{9D8B030D-6E8A-4147-A177-3AD203B41FA5}">
                      <a16:colId xmlns:a16="http://schemas.microsoft.com/office/drawing/2014/main" val="317789984"/>
                    </a:ext>
                  </a:extLst>
                </a:gridCol>
                <a:gridCol w="987552">
                  <a:extLst>
                    <a:ext uri="{9D8B030D-6E8A-4147-A177-3AD203B41FA5}">
                      <a16:colId xmlns:a16="http://schemas.microsoft.com/office/drawing/2014/main" val="1132519144"/>
                    </a:ext>
                  </a:extLst>
                </a:gridCol>
                <a:gridCol w="987552">
                  <a:extLst>
                    <a:ext uri="{9D8B030D-6E8A-4147-A177-3AD203B41FA5}">
                      <a16:colId xmlns:a16="http://schemas.microsoft.com/office/drawing/2014/main" val="65709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321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- 2018-11-29 10:20:12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have a satisfying and rewarding #career in a caring workplace? #PHLY may be the right fit for you! Here’s an inside look at why Kurt Hines, who works in our #Underwriting department, loves being on #TEAMPHLY. Want to become part of our team? We offer a variety of career paths and we’re always looking for new talent! Visit PHLY.com/careers to learn more about our career opportunities. #ThinkPHLY #insurance #giveback #insurancelife #careergoals #workflow #employeespotlight #goodcompany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https://www.instagram.com/p/BqxOCFFgWr0/media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183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- 2018-11-14 18:10:09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Home Office employees teamed up with bestbuddiesphilly, a non-profit organization dedicated to assisting individuals with intellectual and developmental disabilities. #TEAMPHLY assisted the buddies at their TasteBuds event by helping them set-up and create signage for various raffles. #ThinkPHLY #insurance #bestbuddies #giveback #volunteer #community #makeadifference #inclusion #goodcause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https://www.instagram.com/p/BqLb45mgI1p/media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9018187"/>
                  </a:ext>
                </a:extLst>
              </a:tr>
            </a:tbl>
          </a:graphicData>
        </a:graphic>
      </p:graphicFrame>
      <p:sp>
        <p:nvSpPr>
          <p:cNvPr id="4" name="Text Placeholder 3">
            <a:extLst>
              <a:ext uri="{FF2B5EF4-FFF2-40B4-BE49-F238E27FC236}">
                <a16:creationId xmlns:a16="http://schemas.microsoft.com/office/drawing/2014/main" id="{C9FABCC8-E6D2-45BE-886F-3F9CD64F15C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6060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26A8-5B62-49AA-8F20-6FA7A9775B11}"/>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8885F467-30E8-4B5D-9997-707B4337A5D8}"/>
              </a:ext>
            </a:extLst>
          </p:cNvPr>
          <p:cNvGraphicFramePr>
            <a:graphicFrameLocks noGrp="1"/>
          </p:cNvGraphicFramePr>
          <p:nvPr>
            <p:ph type="tbl" sz="quarter" idx="13"/>
            <p:extLst>
              <p:ext uri="{D42A27DB-BD31-4B8C-83A1-F6EECF244321}">
                <p14:modId xmlns:p14="http://schemas.microsoft.com/office/powerpoint/2010/main" val="19297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9576261"/>
                    </a:ext>
                  </a:extLst>
                </a:gridCol>
                <a:gridCol w="987552">
                  <a:extLst>
                    <a:ext uri="{9D8B030D-6E8A-4147-A177-3AD203B41FA5}">
                      <a16:colId xmlns:a16="http://schemas.microsoft.com/office/drawing/2014/main" val="4041225261"/>
                    </a:ext>
                  </a:extLst>
                </a:gridCol>
                <a:gridCol w="987552">
                  <a:extLst>
                    <a:ext uri="{9D8B030D-6E8A-4147-A177-3AD203B41FA5}">
                      <a16:colId xmlns:a16="http://schemas.microsoft.com/office/drawing/2014/main" val="3891169388"/>
                    </a:ext>
                  </a:extLst>
                </a:gridCol>
                <a:gridCol w="987552">
                  <a:extLst>
                    <a:ext uri="{9D8B030D-6E8A-4147-A177-3AD203B41FA5}">
                      <a16:colId xmlns:a16="http://schemas.microsoft.com/office/drawing/2014/main" val="1835219596"/>
                    </a:ext>
                  </a:extLst>
                </a:gridCol>
                <a:gridCol w="987552">
                  <a:extLst>
                    <a:ext uri="{9D8B030D-6E8A-4147-A177-3AD203B41FA5}">
                      <a16:colId xmlns:a16="http://schemas.microsoft.com/office/drawing/2014/main" val="1009123544"/>
                    </a:ext>
                  </a:extLst>
                </a:gridCol>
                <a:gridCol w="987552">
                  <a:extLst>
                    <a:ext uri="{9D8B030D-6E8A-4147-A177-3AD203B41FA5}">
                      <a16:colId xmlns:a16="http://schemas.microsoft.com/office/drawing/2014/main" val="419480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382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- 2018-11-15 14:17:13 </a:t>
                      </a:r>
                      <a:r>
                        <a:rPr kumimoji="0" lang="en-US" sz="1000" b="0" i="0" u="none" strike="noStrike" kern="1200" cap="none" spc="0" normalizeH="0" baseline="0" noProof="0">
                          <a:ln>
                            <a:noFill/>
                          </a:ln>
                          <a:solidFill>
                            <a:prstClr val="black"/>
                          </a:solidFill>
                          <a:effectLst/>
                          <a:uLnTx/>
                          <a:uFillTx/>
                          <a:latin typeface="+mn-lt"/>
                          <a:ea typeface="+mn-ea"/>
                          <a:cs typeface="+mn-cs"/>
                        </a:rPr>
                        <a:t>
 As one of the leading insurers of #nonprofit organizations, #TEAMPHLY is committed to #givingback! We have a strong corporate culture around #volunteering and we are proud to #support hundreds of charitable organizations each year. Recently, #PHLY’s #Underwriting team volunteered to help c2cphiladelphia put together care packages for underprivileged #children in the #community. 😊#NationalPhilanthropyDay #ThinkPHLY #cradlestocrayons #philadelphia #charity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https://www.instagram.com/p/BqNmBw8Anb6/media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4023547"/>
                  </a:ext>
                </a:extLst>
              </a:tr>
            </a:tbl>
          </a:graphicData>
        </a:graphic>
      </p:graphicFrame>
      <p:sp>
        <p:nvSpPr>
          <p:cNvPr id="4" name="Text Placeholder 3">
            <a:extLst>
              <a:ext uri="{FF2B5EF4-FFF2-40B4-BE49-F238E27FC236}">
                <a16:creationId xmlns:a16="http://schemas.microsoft.com/office/drawing/2014/main" id="{9E5AB9AF-4AB6-4325-A199-2877F808EE0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675625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1082</Words>
  <Application>Microsoft Office PowerPoint</Application>
  <PresentationFormat>On-screen Show (4:3)</PresentationFormat>
  <Paragraphs>402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Mentions Table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3</vt:lpstr>
      <vt:lpstr>LinkedIn Updates Table | Philadelphia Insurance - 2 of 3</vt:lpstr>
      <vt:lpstr>LinkedIn Updates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2018-12-04T21:20:03Z</dcterms:created>
  <dcterms:modified xsi:type="dcterms:W3CDTF">2018-12-04T21:21:49Z</dcterms:modified>
</cp:coreProperties>
</file>