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43374</c:v>
                </c:pt>
              </c:numCache>
            </c:numRef>
          </c:cat>
          <c:val>
            <c:numRef>
              <c:f>Sheet1!$B$2</c:f>
              <c:numCache>
                <c:formatCode>General</c:formatCode>
                <c:ptCount val="1"/>
                <c:pt idx="0">
                  <c:v>183</c:v>
                </c:pt>
              </c:numCache>
            </c:numRef>
          </c:val>
          <c:extLst>
            <c:ext xmlns:c16="http://schemas.microsoft.com/office/drawing/2014/chart" uri="{C3380CC4-5D6E-409C-BE32-E72D297353CC}">
              <c16:uniqueId val="{00000000-0886-4CAE-AC73-C33107B9E5B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43374</c:v>
                </c:pt>
              </c:numCache>
            </c:numRef>
          </c:cat>
          <c:val>
            <c:numRef>
              <c:f>Sheet1!$C$2</c:f>
              <c:numCache>
                <c:formatCode>General</c:formatCode>
                <c:ptCount val="1"/>
                <c:pt idx="0">
                  <c:v>112</c:v>
                </c:pt>
              </c:numCache>
            </c:numRef>
          </c:val>
          <c:extLst>
            <c:ext xmlns:c16="http://schemas.microsoft.com/office/drawing/2014/chart" uri="{C3380CC4-5D6E-409C-BE32-E72D297353CC}">
              <c16:uniqueId val="{00000001-0886-4CAE-AC73-C33107B9E5B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43374</c:v>
                </c:pt>
              </c:numCache>
            </c:numRef>
          </c:cat>
          <c:val>
            <c:numRef>
              <c:f>Sheet1!$D$2</c:f>
              <c:numCache>
                <c:formatCode>General</c:formatCode>
                <c:ptCount val="1"/>
                <c:pt idx="0">
                  <c:v>6011</c:v>
                </c:pt>
              </c:numCache>
            </c:numRef>
          </c:val>
          <c:extLst>
            <c:ext xmlns:c16="http://schemas.microsoft.com/office/drawing/2014/chart" uri="{C3380CC4-5D6E-409C-BE32-E72D297353CC}">
              <c16:uniqueId val="{00000002-0886-4CAE-AC73-C33107B9E5B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43374</c:v>
                </c:pt>
              </c:numCache>
            </c:numRef>
          </c:cat>
          <c:val>
            <c:numRef>
              <c:f>Sheet1!$E$2</c:f>
              <c:numCache>
                <c:formatCode>General</c:formatCode>
                <c:ptCount val="1"/>
                <c:pt idx="0">
                  <c:v>103</c:v>
                </c:pt>
              </c:numCache>
            </c:numRef>
          </c:val>
          <c:extLst>
            <c:ext xmlns:c16="http://schemas.microsoft.com/office/drawing/2014/chart" uri="{C3380CC4-5D6E-409C-BE32-E72D297353CC}">
              <c16:uniqueId val="{00000003-0886-4CAE-AC73-C33107B9E5B1}"/>
            </c:ext>
          </c:extLst>
        </c:ser>
        <c:dLbls>
          <c:showLegendKey val="0"/>
          <c:showVal val="0"/>
          <c:showCatName val="0"/>
          <c:showSerName val="0"/>
          <c:showPercent val="0"/>
          <c:showBubbleSize val="0"/>
        </c:dLbls>
        <c:gapWidth val="219"/>
        <c:overlap val="-27"/>
        <c:axId val="288177112"/>
        <c:axId val="284755848"/>
      </c:barChart>
      <c:dateAx>
        <c:axId val="288177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55848"/>
        <c:crosses val="autoZero"/>
        <c:auto val="1"/>
        <c:lblOffset val="100"/>
        <c:baseTimeUnit val="days"/>
      </c:dateAx>
      <c:valAx>
        <c:axId val="28475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17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43009</c:v>
                </c:pt>
                <c:pt idx="1">
                  <c:v>43040</c:v>
                </c:pt>
                <c:pt idx="2">
                  <c:v>43070</c:v>
                </c:pt>
                <c:pt idx="3">
                  <c:v>43101</c:v>
                </c:pt>
                <c:pt idx="4">
                  <c:v>43132</c:v>
                </c:pt>
                <c:pt idx="5">
                  <c:v>43160</c:v>
                </c:pt>
                <c:pt idx="6">
                  <c:v>43191</c:v>
                </c:pt>
                <c:pt idx="7">
                  <c:v>43221</c:v>
                </c:pt>
                <c:pt idx="8">
                  <c:v>43252</c:v>
                </c:pt>
                <c:pt idx="9">
                  <c:v>43282</c:v>
                </c:pt>
                <c:pt idx="10">
                  <c:v>43313</c:v>
                </c:pt>
                <c:pt idx="11">
                  <c:v>43344</c:v>
                </c:pt>
                <c:pt idx="12">
                  <c:v>43374</c:v>
                </c:pt>
              </c:numCache>
            </c:numRef>
          </c:cat>
          <c:val>
            <c:numRef>
              <c:f>Sheet1!$B$2:$B$14</c:f>
              <c:numCache>
                <c:formatCode>General</c:formatCode>
                <c:ptCount val="13"/>
                <c:pt idx="0">
                  <c:v>2</c:v>
                </c:pt>
                <c:pt idx="1">
                  <c:v>4</c:v>
                </c:pt>
                <c:pt idx="2">
                  <c:v>25</c:v>
                </c:pt>
                <c:pt idx="3">
                  <c:v>8</c:v>
                </c:pt>
                <c:pt idx="4">
                  <c:v>6</c:v>
                </c:pt>
                <c:pt idx="5">
                  <c:v>11</c:v>
                </c:pt>
                <c:pt idx="6">
                  <c:v>6</c:v>
                </c:pt>
                <c:pt idx="7">
                  <c:v>8</c:v>
                </c:pt>
                <c:pt idx="8">
                  <c:v>2</c:v>
                </c:pt>
                <c:pt idx="9">
                  <c:v>9</c:v>
                </c:pt>
                <c:pt idx="10">
                  <c:v>4</c:v>
                </c:pt>
                <c:pt idx="11">
                  <c:v>10</c:v>
                </c:pt>
                <c:pt idx="12">
                  <c:v>7</c:v>
                </c:pt>
              </c:numCache>
            </c:numRef>
          </c:val>
          <c:extLst>
            <c:ext xmlns:c16="http://schemas.microsoft.com/office/drawing/2014/chart" uri="{C3380CC4-5D6E-409C-BE32-E72D297353CC}">
              <c16:uniqueId val="{00000000-AD30-4C87-8CDF-3DCBBC73F7EC}"/>
            </c:ext>
          </c:extLst>
        </c:ser>
        <c:dLbls>
          <c:showLegendKey val="0"/>
          <c:showVal val="0"/>
          <c:showCatName val="0"/>
          <c:showSerName val="0"/>
          <c:showPercent val="0"/>
          <c:showBubbleSize val="0"/>
        </c:dLbls>
        <c:gapWidth val="219"/>
        <c:overlap val="-27"/>
        <c:axId val="349261944"/>
        <c:axId val="349258992"/>
      </c:barChart>
      <c:dateAx>
        <c:axId val="349261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58992"/>
        <c:crosses val="autoZero"/>
        <c:auto val="1"/>
        <c:lblOffset val="100"/>
        <c:baseTimeUnit val="months"/>
      </c:dateAx>
      <c:valAx>
        <c:axId val="34925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6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43009</c:v>
                </c:pt>
                <c:pt idx="1">
                  <c:v>43040</c:v>
                </c:pt>
                <c:pt idx="2">
                  <c:v>43070</c:v>
                </c:pt>
                <c:pt idx="3">
                  <c:v>43101</c:v>
                </c:pt>
                <c:pt idx="4">
                  <c:v>43132</c:v>
                </c:pt>
                <c:pt idx="5">
                  <c:v>43160</c:v>
                </c:pt>
                <c:pt idx="6">
                  <c:v>43191</c:v>
                </c:pt>
                <c:pt idx="7">
                  <c:v>43221</c:v>
                </c:pt>
                <c:pt idx="8">
                  <c:v>43252</c:v>
                </c:pt>
                <c:pt idx="9">
                  <c:v>43282</c:v>
                </c:pt>
                <c:pt idx="10">
                  <c:v>43313</c:v>
                </c:pt>
                <c:pt idx="11">
                  <c:v>43344</c:v>
                </c:pt>
                <c:pt idx="12">
                  <c:v>43374</c:v>
                </c:pt>
              </c:numCache>
            </c:numRef>
          </c:cat>
          <c:val>
            <c:numRef>
              <c:f>Sheet1!$B$2:$B$14</c:f>
              <c:numCache>
                <c:formatCode>General</c:formatCode>
                <c:ptCount val="13"/>
                <c:pt idx="0">
                  <c:v>3</c:v>
                </c:pt>
                <c:pt idx="1">
                  <c:v>4</c:v>
                </c:pt>
                <c:pt idx="2">
                  <c:v>13</c:v>
                </c:pt>
                <c:pt idx="3">
                  <c:v>2</c:v>
                </c:pt>
                <c:pt idx="4">
                  <c:v>2</c:v>
                </c:pt>
                <c:pt idx="5">
                  <c:v>7</c:v>
                </c:pt>
                <c:pt idx="6">
                  <c:v>4</c:v>
                </c:pt>
                <c:pt idx="7">
                  <c:v>3</c:v>
                </c:pt>
                <c:pt idx="8">
                  <c:v>4</c:v>
                </c:pt>
                <c:pt idx="9">
                  <c:v>18</c:v>
                </c:pt>
                <c:pt idx="10">
                  <c:v>10</c:v>
                </c:pt>
                <c:pt idx="11">
                  <c:v>15</c:v>
                </c:pt>
                <c:pt idx="12">
                  <c:v>12</c:v>
                </c:pt>
              </c:numCache>
            </c:numRef>
          </c:val>
          <c:extLst>
            <c:ext xmlns:c16="http://schemas.microsoft.com/office/drawing/2014/chart" uri="{C3380CC4-5D6E-409C-BE32-E72D297353CC}">
              <c16:uniqueId val="{00000000-722E-44E8-85F1-FEA6F6E5ACC6}"/>
            </c:ext>
          </c:extLst>
        </c:ser>
        <c:dLbls>
          <c:showLegendKey val="0"/>
          <c:showVal val="0"/>
          <c:showCatName val="0"/>
          <c:showSerName val="0"/>
          <c:showPercent val="0"/>
          <c:showBubbleSize val="0"/>
        </c:dLbls>
        <c:gapWidth val="219"/>
        <c:overlap val="-27"/>
        <c:axId val="352156216"/>
        <c:axId val="352149984"/>
      </c:barChart>
      <c:dateAx>
        <c:axId val="352156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49984"/>
        <c:crosses val="autoZero"/>
        <c:auto val="1"/>
        <c:lblOffset val="100"/>
        <c:baseTimeUnit val="months"/>
      </c:dateAx>
      <c:valAx>
        <c:axId val="35214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156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43009</c:v>
                </c:pt>
                <c:pt idx="1">
                  <c:v>43040</c:v>
                </c:pt>
                <c:pt idx="2">
                  <c:v>43070</c:v>
                </c:pt>
                <c:pt idx="3">
                  <c:v>43101</c:v>
                </c:pt>
                <c:pt idx="4">
                  <c:v>43132</c:v>
                </c:pt>
                <c:pt idx="5">
                  <c:v>43160</c:v>
                </c:pt>
                <c:pt idx="6">
                  <c:v>43191</c:v>
                </c:pt>
                <c:pt idx="7">
                  <c:v>43221</c:v>
                </c:pt>
                <c:pt idx="8">
                  <c:v>43252</c:v>
                </c:pt>
                <c:pt idx="9">
                  <c:v>43282</c:v>
                </c:pt>
                <c:pt idx="10">
                  <c:v>43313</c:v>
                </c:pt>
                <c:pt idx="11">
                  <c:v>43344</c:v>
                </c:pt>
                <c:pt idx="12">
                  <c:v>43374</c:v>
                </c:pt>
              </c:numCache>
            </c:numRef>
          </c:cat>
          <c:val>
            <c:numRef>
              <c:f>Sheet1!$B$2:$B$14</c:f>
              <c:numCache>
                <c:formatCode>General</c:formatCode>
                <c:ptCount val="13"/>
                <c:pt idx="0">
                  <c:v>2088</c:v>
                </c:pt>
                <c:pt idx="1">
                  <c:v>1594</c:v>
                </c:pt>
                <c:pt idx="2">
                  <c:v>11782</c:v>
                </c:pt>
                <c:pt idx="3">
                  <c:v>2059</c:v>
                </c:pt>
                <c:pt idx="4">
                  <c:v>1954</c:v>
                </c:pt>
                <c:pt idx="5">
                  <c:v>3951</c:v>
                </c:pt>
                <c:pt idx="6">
                  <c:v>3259</c:v>
                </c:pt>
                <c:pt idx="7">
                  <c:v>2134</c:v>
                </c:pt>
                <c:pt idx="8">
                  <c:v>4860</c:v>
                </c:pt>
                <c:pt idx="9">
                  <c:v>5472</c:v>
                </c:pt>
                <c:pt idx="10">
                  <c:v>7785</c:v>
                </c:pt>
                <c:pt idx="11">
                  <c:v>6797</c:v>
                </c:pt>
                <c:pt idx="12">
                  <c:v>4312</c:v>
                </c:pt>
              </c:numCache>
            </c:numRef>
          </c:val>
          <c:extLst>
            <c:ext xmlns:c16="http://schemas.microsoft.com/office/drawing/2014/chart" uri="{C3380CC4-5D6E-409C-BE32-E72D297353CC}">
              <c16:uniqueId val="{00000000-876E-430B-A551-2DE646AB29B7}"/>
            </c:ext>
          </c:extLst>
        </c:ser>
        <c:dLbls>
          <c:showLegendKey val="0"/>
          <c:showVal val="0"/>
          <c:showCatName val="0"/>
          <c:showSerName val="0"/>
          <c:showPercent val="0"/>
          <c:showBubbleSize val="0"/>
        </c:dLbls>
        <c:gapWidth val="219"/>
        <c:overlap val="-27"/>
        <c:axId val="352715584"/>
        <c:axId val="352714928"/>
      </c:barChart>
      <c:dateAx>
        <c:axId val="352715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14928"/>
        <c:crosses val="autoZero"/>
        <c:auto val="1"/>
        <c:lblOffset val="100"/>
        <c:baseTimeUnit val="months"/>
      </c:dateAx>
      <c:valAx>
        <c:axId val="35271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71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Sheet1!$A$2:$A$14</c:f>
              <c:numCache>
                <c:formatCode>m/d/yyyy</c:formatCode>
                <c:ptCount val="13"/>
                <c:pt idx="0">
                  <c:v>43009</c:v>
                </c:pt>
                <c:pt idx="1">
                  <c:v>43040</c:v>
                </c:pt>
                <c:pt idx="2">
                  <c:v>43070</c:v>
                </c:pt>
                <c:pt idx="3">
                  <c:v>43101</c:v>
                </c:pt>
                <c:pt idx="4">
                  <c:v>43132</c:v>
                </c:pt>
                <c:pt idx="5">
                  <c:v>43160</c:v>
                </c:pt>
                <c:pt idx="6">
                  <c:v>43191</c:v>
                </c:pt>
                <c:pt idx="7">
                  <c:v>43221</c:v>
                </c:pt>
                <c:pt idx="8">
                  <c:v>43252</c:v>
                </c:pt>
                <c:pt idx="9">
                  <c:v>43282</c:v>
                </c:pt>
                <c:pt idx="10">
                  <c:v>43313</c:v>
                </c:pt>
                <c:pt idx="11">
                  <c:v>43344</c:v>
                </c:pt>
                <c:pt idx="12">
                  <c:v>43374</c:v>
                </c:pt>
              </c:numCache>
            </c:numRef>
          </c:cat>
          <c:val>
            <c:numRef>
              <c:f>Sheet1!$B$2:$B$14</c:f>
              <c:numCache>
                <c:formatCode>General</c:formatCode>
                <c:ptCount val="13"/>
                <c:pt idx="0">
                  <c:v>3</c:v>
                </c:pt>
                <c:pt idx="1">
                  <c:v>1</c:v>
                </c:pt>
                <c:pt idx="2">
                  <c:v>4</c:v>
                </c:pt>
                <c:pt idx="3">
                  <c:v>1</c:v>
                </c:pt>
                <c:pt idx="4">
                  <c:v>7</c:v>
                </c:pt>
                <c:pt idx="5">
                  <c:v>4</c:v>
                </c:pt>
                <c:pt idx="6">
                  <c:v>0</c:v>
                </c:pt>
                <c:pt idx="7">
                  <c:v>3</c:v>
                </c:pt>
                <c:pt idx="8">
                  <c:v>2</c:v>
                </c:pt>
                <c:pt idx="9">
                  <c:v>4</c:v>
                </c:pt>
                <c:pt idx="10">
                  <c:v>6</c:v>
                </c:pt>
                <c:pt idx="11">
                  <c:v>3</c:v>
                </c:pt>
                <c:pt idx="12">
                  <c:v>5</c:v>
                </c:pt>
              </c:numCache>
            </c:numRef>
          </c:val>
          <c:extLst>
            <c:ext xmlns:c16="http://schemas.microsoft.com/office/drawing/2014/chart" uri="{C3380CC4-5D6E-409C-BE32-E72D297353CC}">
              <c16:uniqueId val="{00000000-A84D-4ABA-831C-5A9731E55FEE}"/>
            </c:ext>
          </c:extLst>
        </c:ser>
        <c:dLbls>
          <c:showLegendKey val="0"/>
          <c:showVal val="0"/>
          <c:showCatName val="0"/>
          <c:showSerName val="0"/>
          <c:showPercent val="0"/>
          <c:showBubbleSize val="0"/>
        </c:dLbls>
        <c:gapWidth val="219"/>
        <c:overlap val="-27"/>
        <c:axId val="355480448"/>
        <c:axId val="355481104"/>
      </c:barChart>
      <c:dateAx>
        <c:axId val="35548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81104"/>
        <c:crosses val="autoZero"/>
        <c:auto val="1"/>
        <c:lblOffset val="100"/>
        <c:baseTimeUnit val="months"/>
      </c:dateAx>
      <c:valAx>
        <c:axId val="35548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48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Sheet1!$A$2:$A$14</c:f>
              <c:numCache>
                <c:formatCode>m/d/yyyy</c:formatCode>
                <c:ptCount val="13"/>
                <c:pt idx="0">
                  <c:v>43009</c:v>
                </c:pt>
                <c:pt idx="1">
                  <c:v>43040</c:v>
                </c:pt>
                <c:pt idx="2">
                  <c:v>43070</c:v>
                </c:pt>
                <c:pt idx="3">
                  <c:v>43101</c:v>
                </c:pt>
                <c:pt idx="4">
                  <c:v>43132</c:v>
                </c:pt>
                <c:pt idx="5">
                  <c:v>43160</c:v>
                </c:pt>
                <c:pt idx="6">
                  <c:v>43191</c:v>
                </c:pt>
                <c:pt idx="7">
                  <c:v>43221</c:v>
                </c:pt>
                <c:pt idx="8">
                  <c:v>43252</c:v>
                </c:pt>
                <c:pt idx="9">
                  <c:v>43282</c:v>
                </c:pt>
                <c:pt idx="10">
                  <c:v>43313</c:v>
                </c:pt>
                <c:pt idx="11">
                  <c:v>43344</c:v>
                </c:pt>
                <c:pt idx="12">
                  <c:v>43374</c:v>
                </c:pt>
              </c:numCache>
            </c:numRef>
          </c:cat>
          <c:val>
            <c:numRef>
              <c:f>Sheet1!$B$2:$B$14</c:f>
              <c:numCache>
                <c:formatCode>General</c:formatCode>
                <c:ptCount val="13"/>
                <c:pt idx="0">
                  <c:v>2</c:v>
                </c:pt>
                <c:pt idx="1">
                  <c:v>1</c:v>
                </c:pt>
                <c:pt idx="2">
                  <c:v>2</c:v>
                </c:pt>
                <c:pt idx="3">
                  <c:v>1</c:v>
                </c:pt>
                <c:pt idx="4">
                  <c:v>3</c:v>
                </c:pt>
                <c:pt idx="5">
                  <c:v>2</c:v>
                </c:pt>
                <c:pt idx="6">
                  <c:v>2</c:v>
                </c:pt>
                <c:pt idx="7">
                  <c:v>2</c:v>
                </c:pt>
                <c:pt idx="8">
                  <c:v>4</c:v>
                </c:pt>
                <c:pt idx="9">
                  <c:v>3</c:v>
                </c:pt>
                <c:pt idx="10">
                  <c:v>4</c:v>
                </c:pt>
                <c:pt idx="11">
                  <c:v>3</c:v>
                </c:pt>
                <c:pt idx="12">
                  <c:v>4</c:v>
                </c:pt>
              </c:numCache>
            </c:numRef>
          </c:val>
          <c:extLst>
            <c:ext xmlns:c16="http://schemas.microsoft.com/office/drawing/2014/chart" uri="{C3380CC4-5D6E-409C-BE32-E72D297353CC}">
              <c16:uniqueId val="{00000000-2E0B-4569-9493-3584B74BE1A6}"/>
            </c:ext>
          </c:extLst>
        </c:ser>
        <c:dLbls>
          <c:showLegendKey val="0"/>
          <c:showVal val="0"/>
          <c:showCatName val="0"/>
          <c:showSerName val="0"/>
          <c:showPercent val="0"/>
          <c:showBubbleSize val="0"/>
        </c:dLbls>
        <c:gapWidth val="219"/>
        <c:overlap val="-27"/>
        <c:axId val="357605824"/>
        <c:axId val="357604840"/>
      </c:barChart>
      <c:dateAx>
        <c:axId val="357605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04840"/>
        <c:crosses val="autoZero"/>
        <c:auto val="1"/>
        <c:lblOffset val="100"/>
        <c:baseTimeUnit val="months"/>
      </c:dateAx>
      <c:valAx>
        <c:axId val="35760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0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43009</c:v>
                </c:pt>
                <c:pt idx="1">
                  <c:v>43040</c:v>
                </c:pt>
                <c:pt idx="2">
                  <c:v>43070</c:v>
                </c:pt>
                <c:pt idx="3">
                  <c:v>43101</c:v>
                </c:pt>
                <c:pt idx="4">
                  <c:v>43132</c:v>
                </c:pt>
                <c:pt idx="5">
                  <c:v>43160</c:v>
                </c:pt>
                <c:pt idx="6">
                  <c:v>43191</c:v>
                </c:pt>
                <c:pt idx="7">
                  <c:v>43221</c:v>
                </c:pt>
                <c:pt idx="8">
                  <c:v>43252</c:v>
                </c:pt>
                <c:pt idx="9">
                  <c:v>43282</c:v>
                </c:pt>
                <c:pt idx="10">
                  <c:v>43313</c:v>
                </c:pt>
                <c:pt idx="11">
                  <c:v>43344</c:v>
                </c:pt>
                <c:pt idx="12">
                  <c:v>43374</c:v>
                </c:pt>
              </c:numCache>
            </c:numRef>
          </c:cat>
          <c:val>
            <c:numRef>
              <c:f>Sheet1!$B$2:$B$14</c:f>
              <c:numCache>
                <c:formatCode>General</c:formatCode>
                <c:ptCount val="13"/>
                <c:pt idx="0">
                  <c:v>264</c:v>
                </c:pt>
                <c:pt idx="1">
                  <c:v>400</c:v>
                </c:pt>
                <c:pt idx="2">
                  <c:v>198</c:v>
                </c:pt>
                <c:pt idx="3">
                  <c:v>214</c:v>
                </c:pt>
                <c:pt idx="4">
                  <c:v>263</c:v>
                </c:pt>
                <c:pt idx="5">
                  <c:v>238</c:v>
                </c:pt>
                <c:pt idx="6">
                  <c:v>257</c:v>
                </c:pt>
                <c:pt idx="7">
                  <c:v>133</c:v>
                </c:pt>
                <c:pt idx="8">
                  <c:v>113</c:v>
                </c:pt>
                <c:pt idx="9">
                  <c:v>110</c:v>
                </c:pt>
                <c:pt idx="10">
                  <c:v>125</c:v>
                </c:pt>
                <c:pt idx="11">
                  <c:v>187</c:v>
                </c:pt>
                <c:pt idx="12">
                  <c:v>156</c:v>
                </c:pt>
              </c:numCache>
            </c:numRef>
          </c:val>
          <c:extLst>
            <c:ext xmlns:c16="http://schemas.microsoft.com/office/drawing/2014/chart" uri="{C3380CC4-5D6E-409C-BE32-E72D297353CC}">
              <c16:uniqueId val="{00000000-DCAA-438B-8F90-7D5B64B53AD9}"/>
            </c:ext>
          </c:extLst>
        </c:ser>
        <c:dLbls>
          <c:showLegendKey val="0"/>
          <c:showVal val="0"/>
          <c:showCatName val="0"/>
          <c:showSerName val="0"/>
          <c:showPercent val="0"/>
          <c:showBubbleSize val="0"/>
        </c:dLbls>
        <c:gapWidth val="219"/>
        <c:overlap val="-27"/>
        <c:axId val="358792440"/>
        <c:axId val="358794408"/>
      </c:barChart>
      <c:dateAx>
        <c:axId val="358792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94408"/>
        <c:crosses val="autoZero"/>
        <c:auto val="1"/>
        <c:lblOffset val="100"/>
        <c:baseTimeUnit val="months"/>
      </c:dateAx>
      <c:valAx>
        <c:axId val="35879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9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43009</c:v>
                </c:pt>
                <c:pt idx="1">
                  <c:v>43040</c:v>
                </c:pt>
                <c:pt idx="2">
                  <c:v>43070</c:v>
                </c:pt>
                <c:pt idx="3">
                  <c:v>43101</c:v>
                </c:pt>
                <c:pt idx="4">
                  <c:v>43132</c:v>
                </c:pt>
                <c:pt idx="5">
                  <c:v>43160</c:v>
                </c:pt>
                <c:pt idx="6">
                  <c:v>43191</c:v>
                </c:pt>
                <c:pt idx="7">
                  <c:v>43221</c:v>
                </c:pt>
                <c:pt idx="8">
                  <c:v>43252</c:v>
                </c:pt>
                <c:pt idx="9">
                  <c:v>43282</c:v>
                </c:pt>
                <c:pt idx="10">
                  <c:v>43313</c:v>
                </c:pt>
                <c:pt idx="11">
                  <c:v>43344</c:v>
                </c:pt>
                <c:pt idx="12">
                  <c:v>43374</c:v>
                </c:pt>
              </c:numCache>
            </c:numRef>
          </c:cat>
          <c:val>
            <c:numRef>
              <c:f>Sheet1!$B$2:$B$14</c:f>
              <c:numCache>
                <c:formatCode>General</c:formatCode>
                <c:ptCount val="13"/>
                <c:pt idx="0">
                  <c:v>20</c:v>
                </c:pt>
                <c:pt idx="1">
                  <c:v>25</c:v>
                </c:pt>
                <c:pt idx="2">
                  <c:v>18</c:v>
                </c:pt>
                <c:pt idx="3">
                  <c:v>25</c:v>
                </c:pt>
                <c:pt idx="4">
                  <c:v>19</c:v>
                </c:pt>
                <c:pt idx="5">
                  <c:v>27</c:v>
                </c:pt>
                <c:pt idx="6">
                  <c:v>26</c:v>
                </c:pt>
                <c:pt idx="7">
                  <c:v>21</c:v>
                </c:pt>
                <c:pt idx="8">
                  <c:v>25</c:v>
                </c:pt>
                <c:pt idx="9">
                  <c:v>22</c:v>
                </c:pt>
                <c:pt idx="10">
                  <c:v>23</c:v>
                </c:pt>
                <c:pt idx="11">
                  <c:v>25</c:v>
                </c:pt>
                <c:pt idx="12">
                  <c:v>21</c:v>
                </c:pt>
              </c:numCache>
            </c:numRef>
          </c:val>
          <c:extLst>
            <c:ext xmlns:c16="http://schemas.microsoft.com/office/drawing/2014/chart" uri="{C3380CC4-5D6E-409C-BE32-E72D297353CC}">
              <c16:uniqueId val="{00000000-04FE-4E02-9D05-D0E1E261BE64}"/>
            </c:ext>
          </c:extLst>
        </c:ser>
        <c:dLbls>
          <c:showLegendKey val="0"/>
          <c:showVal val="0"/>
          <c:showCatName val="0"/>
          <c:showSerName val="0"/>
          <c:showPercent val="0"/>
          <c:showBubbleSize val="0"/>
        </c:dLbls>
        <c:gapWidth val="219"/>
        <c:overlap val="-27"/>
        <c:axId val="284756832"/>
        <c:axId val="289763384"/>
      </c:barChart>
      <c:dateAx>
        <c:axId val="284756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763384"/>
        <c:crosses val="autoZero"/>
        <c:auto val="1"/>
        <c:lblOffset val="100"/>
        <c:baseTimeUnit val="months"/>
      </c:dateAx>
      <c:valAx>
        <c:axId val="28976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5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5</c:v>
                </c:pt>
                <c:pt idx="2">
                  <c:v>6</c:v>
                </c:pt>
                <c:pt idx="3">
                  <c:v>7</c:v>
                </c:pt>
                <c:pt idx="4">
                  <c:v>3</c:v>
                </c:pt>
                <c:pt idx="5">
                  <c:v>11</c:v>
                </c:pt>
                <c:pt idx="6">
                  <c:v>5</c:v>
                </c:pt>
                <c:pt idx="7">
                  <c:v>-2</c:v>
                </c:pt>
                <c:pt idx="8">
                  <c:v>4</c:v>
                </c:pt>
                <c:pt idx="9">
                  <c:v>-1</c:v>
                </c:pt>
                <c:pt idx="10">
                  <c:v>1</c:v>
                </c:pt>
              </c:numCache>
            </c:numRef>
          </c:val>
          <c:extLst>
            <c:ext xmlns:c16="http://schemas.microsoft.com/office/drawing/2014/chart" uri="{C3380CC4-5D6E-409C-BE32-E72D297353CC}">
              <c16:uniqueId val="{00000000-F18F-4642-BBE4-6E527103E9A8}"/>
            </c:ext>
          </c:extLst>
        </c:ser>
        <c:dLbls>
          <c:showLegendKey val="0"/>
          <c:showVal val="0"/>
          <c:showCatName val="0"/>
          <c:showSerName val="0"/>
          <c:showPercent val="0"/>
          <c:showBubbleSize val="0"/>
        </c:dLbls>
        <c:gapWidth val="219"/>
        <c:overlap val="-27"/>
        <c:axId val="430355224"/>
        <c:axId val="430362768"/>
      </c:barChart>
      <c:dateAx>
        <c:axId val="430355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362768"/>
        <c:crosses val="autoZero"/>
        <c:auto val="1"/>
        <c:lblOffset val="100"/>
        <c:baseTimeUnit val="months"/>
      </c:dateAx>
      <c:valAx>
        <c:axId val="43036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35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43009</c:v>
                </c:pt>
                <c:pt idx="1">
                  <c:v>43040</c:v>
                </c:pt>
                <c:pt idx="2">
                  <c:v>43070</c:v>
                </c:pt>
                <c:pt idx="3">
                  <c:v>43101</c:v>
                </c:pt>
                <c:pt idx="4">
                  <c:v>43132</c:v>
                </c:pt>
                <c:pt idx="5">
                  <c:v>43160</c:v>
                </c:pt>
                <c:pt idx="6">
                  <c:v>43191</c:v>
                </c:pt>
                <c:pt idx="7">
                  <c:v>43221</c:v>
                </c:pt>
                <c:pt idx="8">
                  <c:v>43252</c:v>
                </c:pt>
                <c:pt idx="9">
                  <c:v>43282</c:v>
                </c:pt>
                <c:pt idx="10">
                  <c:v>43313</c:v>
                </c:pt>
                <c:pt idx="11">
                  <c:v>43344</c:v>
                </c:pt>
                <c:pt idx="12">
                  <c:v>43374</c:v>
                </c:pt>
              </c:numCache>
            </c:numRef>
          </c:cat>
          <c:val>
            <c:numRef>
              <c:f>Sheet1!$B$2:$B$14</c:f>
              <c:numCache>
                <c:formatCode>General</c:formatCode>
                <c:ptCount val="13"/>
                <c:pt idx="0">
                  <c:v>8</c:v>
                </c:pt>
                <c:pt idx="1">
                  <c:v>7</c:v>
                </c:pt>
                <c:pt idx="2">
                  <c:v>41</c:v>
                </c:pt>
                <c:pt idx="3">
                  <c:v>11</c:v>
                </c:pt>
                <c:pt idx="4">
                  <c:v>9</c:v>
                </c:pt>
                <c:pt idx="5">
                  <c:v>8</c:v>
                </c:pt>
                <c:pt idx="6">
                  <c:v>9</c:v>
                </c:pt>
                <c:pt idx="7">
                  <c:v>9</c:v>
                </c:pt>
                <c:pt idx="8">
                  <c:v>12</c:v>
                </c:pt>
                <c:pt idx="9">
                  <c:v>12</c:v>
                </c:pt>
                <c:pt idx="10">
                  <c:v>12</c:v>
                </c:pt>
                <c:pt idx="11">
                  <c:v>13</c:v>
                </c:pt>
                <c:pt idx="12">
                  <c:v>10</c:v>
                </c:pt>
              </c:numCache>
            </c:numRef>
          </c:val>
          <c:extLst>
            <c:ext xmlns:c16="http://schemas.microsoft.com/office/drawing/2014/chart" uri="{C3380CC4-5D6E-409C-BE32-E72D297353CC}">
              <c16:uniqueId val="{00000000-3F40-4B02-B7A1-A7125CC59549}"/>
            </c:ext>
          </c:extLst>
        </c:ser>
        <c:dLbls>
          <c:showLegendKey val="0"/>
          <c:showVal val="0"/>
          <c:showCatName val="0"/>
          <c:showSerName val="0"/>
          <c:showPercent val="0"/>
          <c:showBubbleSize val="0"/>
        </c:dLbls>
        <c:gapWidth val="219"/>
        <c:overlap val="-27"/>
        <c:axId val="430357520"/>
        <c:axId val="430360472"/>
      </c:barChart>
      <c:dateAx>
        <c:axId val="430357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360472"/>
        <c:crosses val="autoZero"/>
        <c:auto val="1"/>
        <c:lblOffset val="100"/>
        <c:baseTimeUnit val="months"/>
      </c:dateAx>
      <c:valAx>
        <c:axId val="43036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35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0C72D-68A2-4D50-8B75-8186EBAC2E58}"/>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4A952761-FB03-43E8-9897-2966017477F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06907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CC66E-D484-4357-BA7F-6ED5D664FBB9}"/>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62B2AF4D-98CF-4D53-8372-12DB6C5EAE6A}"/>
              </a:ext>
            </a:extLst>
          </p:cNvPr>
          <p:cNvGraphicFramePr>
            <a:graphicFrameLocks noGrp="1"/>
          </p:cNvGraphicFramePr>
          <p:nvPr>
            <p:ph type="chart" sz="quarter" idx="13"/>
            <p:extLst>
              <p:ext uri="{D42A27DB-BD31-4B8C-83A1-F6EECF244321}">
                <p14:modId xmlns:p14="http://schemas.microsoft.com/office/powerpoint/2010/main" val="3920992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3C5EE3-E9F9-4195-9BB9-7600FCB94591}"/>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E5D00F56-D876-435B-88F7-4F3E514057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2402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32974-4BE4-43C3-962A-94E675609DB1}"/>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423BECD3-9A00-4F74-A796-856377CAA965}"/>
              </a:ext>
            </a:extLst>
          </p:cNvPr>
          <p:cNvGraphicFramePr>
            <a:graphicFrameLocks noGrp="1"/>
          </p:cNvGraphicFramePr>
          <p:nvPr>
            <p:ph type="tbl" sz="quarter" idx="13"/>
            <p:extLst>
              <p:ext uri="{D42A27DB-BD31-4B8C-83A1-F6EECF244321}">
                <p14:modId xmlns:p14="http://schemas.microsoft.com/office/powerpoint/2010/main" val="3637071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17765519"/>
                    </a:ext>
                  </a:extLst>
                </a:gridCol>
                <a:gridCol w="740664">
                  <a:extLst>
                    <a:ext uri="{9D8B030D-6E8A-4147-A177-3AD203B41FA5}">
                      <a16:colId xmlns:a16="http://schemas.microsoft.com/office/drawing/2014/main" val="1655786133"/>
                    </a:ext>
                  </a:extLst>
                </a:gridCol>
                <a:gridCol w="740664">
                  <a:extLst>
                    <a:ext uri="{9D8B030D-6E8A-4147-A177-3AD203B41FA5}">
                      <a16:colId xmlns:a16="http://schemas.microsoft.com/office/drawing/2014/main" val="3199057905"/>
                    </a:ext>
                  </a:extLst>
                </a:gridCol>
                <a:gridCol w="740664">
                  <a:extLst>
                    <a:ext uri="{9D8B030D-6E8A-4147-A177-3AD203B41FA5}">
                      <a16:colId xmlns:a16="http://schemas.microsoft.com/office/drawing/2014/main" val="4006272003"/>
                    </a:ext>
                  </a:extLst>
                </a:gridCol>
                <a:gridCol w="740664">
                  <a:extLst>
                    <a:ext uri="{9D8B030D-6E8A-4147-A177-3AD203B41FA5}">
                      <a16:colId xmlns:a16="http://schemas.microsoft.com/office/drawing/2014/main" val="1341213431"/>
                    </a:ext>
                  </a:extLst>
                </a:gridCol>
                <a:gridCol w="740664">
                  <a:extLst>
                    <a:ext uri="{9D8B030D-6E8A-4147-A177-3AD203B41FA5}">
                      <a16:colId xmlns:a16="http://schemas.microsoft.com/office/drawing/2014/main" val="3897195810"/>
                    </a:ext>
                  </a:extLst>
                </a:gridCol>
                <a:gridCol w="740664">
                  <a:extLst>
                    <a:ext uri="{9D8B030D-6E8A-4147-A177-3AD203B41FA5}">
                      <a16:colId xmlns:a16="http://schemas.microsoft.com/office/drawing/2014/main" val="1560506372"/>
                    </a:ext>
                  </a:extLst>
                </a:gridCol>
                <a:gridCol w="740664">
                  <a:extLst>
                    <a:ext uri="{9D8B030D-6E8A-4147-A177-3AD203B41FA5}">
                      <a16:colId xmlns:a16="http://schemas.microsoft.com/office/drawing/2014/main" val="3856385174"/>
                    </a:ext>
                  </a:extLst>
                </a:gridCol>
                <a:gridCol w="740664">
                  <a:extLst>
                    <a:ext uri="{9D8B030D-6E8A-4147-A177-3AD203B41FA5}">
                      <a16:colId xmlns:a16="http://schemas.microsoft.com/office/drawing/2014/main" val="3960395943"/>
                    </a:ext>
                  </a:extLst>
                </a:gridCol>
                <a:gridCol w="740664">
                  <a:extLst>
                    <a:ext uri="{9D8B030D-6E8A-4147-A177-3AD203B41FA5}">
                      <a16:colId xmlns:a16="http://schemas.microsoft.com/office/drawing/2014/main" val="1034012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72163445"/>
                  </a:ext>
                </a:extLst>
              </a:tr>
              <a:tr h="370840">
                <a:tc>
                  <a:txBody>
                    <a:bodyPr/>
                    <a:lstStyle/>
                    <a:p>
                      <a:r>
                        <a:rPr lang="en-US" sz="1000"/>
                        <a:t>Tokio Marine America</a:t>
                      </a:r>
                    </a:p>
                  </a:txBody>
                  <a:tcPr/>
                </a:tc>
                <a:tc>
                  <a:txBody>
                    <a:bodyPr/>
                    <a:lstStyle/>
                    <a:p>
                      <a:r>
                        <a:rPr lang="en-US" sz="1000"/>
                        <a:t>183</a:t>
                      </a:r>
                    </a:p>
                  </a:txBody>
                  <a:tcPr/>
                </a:tc>
                <a:tc>
                  <a:txBody>
                    <a:bodyPr/>
                    <a:lstStyle/>
                    <a:p>
                      <a:r>
                        <a:rPr lang="en-US" sz="1000"/>
                        <a:t>7</a:t>
                      </a:r>
                    </a:p>
                  </a:txBody>
                  <a:tcPr/>
                </a:tc>
                <a:tc>
                  <a:txBody>
                    <a:bodyPr/>
                    <a:lstStyle/>
                    <a:p>
                      <a:r>
                        <a:rPr lang="en-US" sz="1000"/>
                        <a:t>12</a:t>
                      </a:r>
                    </a:p>
                  </a:txBody>
                  <a:tcPr/>
                </a:tc>
                <a:tc>
                  <a:txBody>
                    <a:bodyPr/>
                    <a:lstStyle/>
                    <a:p>
                      <a:r>
                        <a:rPr lang="en-US" sz="1000"/>
                        <a:t>127</a:t>
                      </a:r>
                    </a:p>
                  </a:txBody>
                  <a:tcPr/>
                </a:tc>
                <a:tc>
                  <a:txBody>
                    <a:bodyPr/>
                    <a:lstStyle/>
                    <a:p>
                      <a:r>
                        <a:rPr lang="en-US" sz="1000"/>
                        <a:t>2</a:t>
                      </a:r>
                    </a:p>
                  </a:txBody>
                  <a:tcPr/>
                </a:tc>
                <a:tc>
                  <a:txBody>
                    <a:bodyPr/>
                    <a:lstStyle/>
                    <a:p>
                      <a:r>
                        <a:rPr lang="en-US" sz="1000"/>
                        <a:t>15</a:t>
                      </a:r>
                    </a:p>
                  </a:txBody>
                  <a:tcPr/>
                </a:tc>
                <a:tc>
                  <a:txBody>
                    <a:bodyPr/>
                    <a:lstStyle/>
                    <a:p>
                      <a:r>
                        <a:rPr lang="en-US" sz="1000"/>
                        <a:t>0</a:t>
                      </a:r>
                    </a:p>
                  </a:txBody>
                  <a:tcPr/>
                </a:tc>
                <a:tc>
                  <a:txBody>
                    <a:bodyPr/>
                    <a:lstStyle/>
                    <a:p>
                      <a:r>
                        <a:rPr lang="en-US" sz="1000"/>
                        <a:t>6.7039 %</a:t>
                      </a:r>
                    </a:p>
                  </a:txBody>
                  <a:tcPr/>
                </a:tc>
                <a:tc>
                  <a:txBody>
                    <a:bodyPr/>
                    <a:lstStyle/>
                    <a:p>
                      <a:r>
                        <a:rPr lang="en-US" sz="1000"/>
                        <a:t>0.0 %</a:t>
                      </a:r>
                    </a:p>
                  </a:txBody>
                  <a:tcPr/>
                </a:tc>
                <a:extLst>
                  <a:ext uri="{0D108BD9-81ED-4DB2-BD59-A6C34878D82A}">
                    <a16:rowId xmlns:a16="http://schemas.microsoft.com/office/drawing/2014/main" val="1167664567"/>
                  </a:ext>
                </a:extLst>
              </a:tr>
            </a:tbl>
          </a:graphicData>
        </a:graphic>
      </p:graphicFrame>
      <p:sp>
        <p:nvSpPr>
          <p:cNvPr id="4" name="Text Placeholder 3">
            <a:extLst>
              <a:ext uri="{FF2B5EF4-FFF2-40B4-BE49-F238E27FC236}">
                <a16:creationId xmlns:a16="http://schemas.microsoft.com/office/drawing/2014/main" id="{EE19EB9B-D363-41CF-878A-145170023C6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541132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89D8D-437A-419A-966E-F8E0989793E6}"/>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66F25B49-C240-4507-9372-016ECF789C05}"/>
              </a:ext>
            </a:extLst>
          </p:cNvPr>
          <p:cNvGraphicFramePr>
            <a:graphicFrameLocks noGrp="1"/>
          </p:cNvGraphicFramePr>
          <p:nvPr>
            <p:ph type="chart" sz="quarter" idx="13"/>
            <p:extLst>
              <p:ext uri="{D42A27DB-BD31-4B8C-83A1-F6EECF244321}">
                <p14:modId xmlns:p14="http://schemas.microsoft.com/office/powerpoint/2010/main" val="551946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751511-7C32-461A-A504-DFB031BFD82B}"/>
              </a:ext>
            </a:extLst>
          </p:cNvPr>
          <p:cNvSpPr>
            <a:spLocks noGrp="1"/>
          </p:cNvSpPr>
          <p:nvPr>
            <p:ph type="body" sz="quarter" idx="14"/>
          </p:nvPr>
        </p:nvSpPr>
        <p:spPr/>
        <p:txBody>
          <a:bodyPr/>
          <a:lstStyle/>
          <a:p>
            <a:r>
              <a:rPr lang="en-US"/>
              <a:t>10/01/2017 - 10/31/2018</a:t>
            </a:r>
          </a:p>
        </p:txBody>
      </p:sp>
      <p:sp>
        <p:nvSpPr>
          <p:cNvPr id="5" name="Footer Placeholder 4">
            <a:extLst>
              <a:ext uri="{FF2B5EF4-FFF2-40B4-BE49-F238E27FC236}">
                <a16:creationId xmlns:a16="http://schemas.microsoft.com/office/drawing/2014/main" id="{847E7B75-F6F4-4B87-A65E-0A299C49A5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2479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8D4FA-E8B6-4A93-8E90-06F2677DE142}"/>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41B2359C-387F-4C77-8139-3574C9744C84}"/>
              </a:ext>
            </a:extLst>
          </p:cNvPr>
          <p:cNvGraphicFramePr>
            <a:graphicFrameLocks noGrp="1"/>
          </p:cNvGraphicFramePr>
          <p:nvPr>
            <p:ph type="chart" sz="quarter" idx="13"/>
            <p:extLst>
              <p:ext uri="{D42A27DB-BD31-4B8C-83A1-F6EECF244321}">
                <p14:modId xmlns:p14="http://schemas.microsoft.com/office/powerpoint/2010/main" val="3567416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4479A1-AC5A-4D4B-98B8-5AECB92D4952}"/>
              </a:ext>
            </a:extLst>
          </p:cNvPr>
          <p:cNvSpPr>
            <a:spLocks noGrp="1"/>
          </p:cNvSpPr>
          <p:nvPr>
            <p:ph type="body" sz="quarter" idx="14"/>
          </p:nvPr>
        </p:nvSpPr>
        <p:spPr/>
        <p:txBody>
          <a:bodyPr/>
          <a:lstStyle/>
          <a:p>
            <a:r>
              <a:rPr lang="en-US"/>
              <a:t>10/01/2017 - 10/31/2018</a:t>
            </a:r>
          </a:p>
        </p:txBody>
      </p:sp>
      <p:sp>
        <p:nvSpPr>
          <p:cNvPr id="5" name="Footer Placeholder 4">
            <a:extLst>
              <a:ext uri="{FF2B5EF4-FFF2-40B4-BE49-F238E27FC236}">
                <a16:creationId xmlns:a16="http://schemas.microsoft.com/office/drawing/2014/main" id="{D8A62E22-3CDB-4BE7-B93F-20456D0ED0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3683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0A1FF-113D-4A26-A36D-379701086DDE}"/>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3AC6E068-B276-4BE9-B440-16AEE9764862}"/>
              </a:ext>
            </a:extLst>
          </p:cNvPr>
          <p:cNvGraphicFramePr>
            <a:graphicFrameLocks noGrp="1"/>
          </p:cNvGraphicFramePr>
          <p:nvPr>
            <p:ph type="chart" sz="quarter" idx="13"/>
            <p:extLst>
              <p:ext uri="{D42A27DB-BD31-4B8C-83A1-F6EECF244321}">
                <p14:modId xmlns:p14="http://schemas.microsoft.com/office/powerpoint/2010/main" val="3335791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7CF775-412E-41A3-AF42-BC752D986195}"/>
              </a:ext>
            </a:extLst>
          </p:cNvPr>
          <p:cNvSpPr>
            <a:spLocks noGrp="1"/>
          </p:cNvSpPr>
          <p:nvPr>
            <p:ph type="body" sz="quarter" idx="14"/>
          </p:nvPr>
        </p:nvSpPr>
        <p:spPr/>
        <p:txBody>
          <a:bodyPr/>
          <a:lstStyle/>
          <a:p>
            <a:r>
              <a:rPr lang="en-US"/>
              <a:t>10/01/2017 - 10/31/2018</a:t>
            </a:r>
          </a:p>
        </p:txBody>
      </p:sp>
      <p:sp>
        <p:nvSpPr>
          <p:cNvPr id="5" name="Footer Placeholder 4">
            <a:extLst>
              <a:ext uri="{FF2B5EF4-FFF2-40B4-BE49-F238E27FC236}">
                <a16:creationId xmlns:a16="http://schemas.microsoft.com/office/drawing/2014/main" id="{83C00D87-A0B9-4463-A22C-D97C7F0CC1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2849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CC122-C316-404D-B840-EDE93F1F917D}"/>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10DF179D-FF0A-46FE-8889-3C4FDBEB0EDE}"/>
              </a:ext>
            </a:extLst>
          </p:cNvPr>
          <p:cNvGraphicFramePr>
            <a:graphicFrameLocks noGrp="1"/>
          </p:cNvGraphicFramePr>
          <p:nvPr>
            <p:ph type="tbl" sz="quarter" idx="13"/>
            <p:extLst>
              <p:ext uri="{D42A27DB-BD31-4B8C-83A1-F6EECF244321}">
                <p14:modId xmlns:p14="http://schemas.microsoft.com/office/powerpoint/2010/main" val="1973756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3141086"/>
                    </a:ext>
                  </a:extLst>
                </a:gridCol>
                <a:gridCol w="658368">
                  <a:extLst>
                    <a:ext uri="{9D8B030D-6E8A-4147-A177-3AD203B41FA5}">
                      <a16:colId xmlns:a16="http://schemas.microsoft.com/office/drawing/2014/main" val="1023829985"/>
                    </a:ext>
                  </a:extLst>
                </a:gridCol>
                <a:gridCol w="658368">
                  <a:extLst>
                    <a:ext uri="{9D8B030D-6E8A-4147-A177-3AD203B41FA5}">
                      <a16:colId xmlns:a16="http://schemas.microsoft.com/office/drawing/2014/main" val="3554298778"/>
                    </a:ext>
                  </a:extLst>
                </a:gridCol>
                <a:gridCol w="658368">
                  <a:extLst>
                    <a:ext uri="{9D8B030D-6E8A-4147-A177-3AD203B41FA5}">
                      <a16:colId xmlns:a16="http://schemas.microsoft.com/office/drawing/2014/main" val="3899473488"/>
                    </a:ext>
                  </a:extLst>
                </a:gridCol>
                <a:gridCol w="658368">
                  <a:extLst>
                    <a:ext uri="{9D8B030D-6E8A-4147-A177-3AD203B41FA5}">
                      <a16:colId xmlns:a16="http://schemas.microsoft.com/office/drawing/2014/main" val="4039362205"/>
                    </a:ext>
                  </a:extLst>
                </a:gridCol>
                <a:gridCol w="658368">
                  <a:extLst>
                    <a:ext uri="{9D8B030D-6E8A-4147-A177-3AD203B41FA5}">
                      <a16:colId xmlns:a16="http://schemas.microsoft.com/office/drawing/2014/main" val="1489764116"/>
                    </a:ext>
                  </a:extLst>
                </a:gridCol>
                <a:gridCol w="658368">
                  <a:extLst>
                    <a:ext uri="{9D8B030D-6E8A-4147-A177-3AD203B41FA5}">
                      <a16:colId xmlns:a16="http://schemas.microsoft.com/office/drawing/2014/main" val="3036412169"/>
                    </a:ext>
                  </a:extLst>
                </a:gridCol>
                <a:gridCol w="658368">
                  <a:extLst>
                    <a:ext uri="{9D8B030D-6E8A-4147-A177-3AD203B41FA5}">
                      <a16:colId xmlns:a16="http://schemas.microsoft.com/office/drawing/2014/main" val="95067366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534384191"/>
                  </a:ext>
                </a:extLst>
              </a:tr>
              <a:tr h="370840">
                <a:tc>
                  <a:txBody>
                    <a:bodyPr/>
                    <a:lstStyle/>
                    <a:p>
                      <a:r>
                        <a:rPr lang="en-US" sz="1000" b="1"/>
                        <a:t> Tokio Marine America - 2018-10-26 18:30:00 </a:t>
                      </a:r>
                      <a:r>
                        <a:rPr lang="en-US" sz="1000"/>
                        <a:t> 
 Youth Ensemble of Atlanta (YEA) has helped thousands of Atlanta youth change their world through the power of the arts. Our Atlanta office is proud to partner with @YouthEnsembleofAtlanta and last Saturday, presented them with a grant to help ensure that their programs continue to benefit the community. #AnshinInAction #teamTMA #TMAcares</a:t>
                      </a:r>
                    </a:p>
                  </a:txBody>
                  <a:tcPr/>
                </a:tc>
                <a:tc>
                  <a:txBody>
                    <a:bodyPr/>
                    <a:lstStyle/>
                    <a:p>
                      <a:r>
                        <a:rPr lang="en-US" sz="1000"/>
                        <a:t>51</a:t>
                      </a:r>
                    </a:p>
                  </a:txBody>
                  <a:tcPr/>
                </a:tc>
                <a:tc>
                  <a:txBody>
                    <a:bodyPr/>
                    <a:lstStyle/>
                    <a:p>
                      <a:r>
                        <a:rPr lang="en-US" sz="1000"/>
                        <a:t>46</a:t>
                      </a:r>
                    </a:p>
                  </a:txBody>
                  <a:tcPr/>
                </a:tc>
                <a:tc>
                  <a:txBody>
                    <a:bodyPr/>
                    <a:lstStyle/>
                    <a:p>
                      <a:r>
                        <a:rPr lang="en-US" sz="1000"/>
                        <a:t>2</a:t>
                      </a:r>
                    </a:p>
                  </a:txBody>
                  <a:tcPr/>
                </a:tc>
                <a:tc>
                  <a:txBody>
                    <a:bodyPr/>
                    <a:lstStyle/>
                    <a:p>
                      <a:r>
                        <a:rPr lang="en-US" sz="1000"/>
                        <a:t>3</a:t>
                      </a:r>
                    </a:p>
                  </a:txBody>
                  <a:tcPr/>
                </a:tc>
                <a:tc>
                  <a:txBody>
                    <a:bodyPr/>
                    <a:lstStyle/>
                    <a:p>
                      <a:r>
                        <a:rPr lang="en-US" sz="1000"/>
                        <a:t>28.1768 %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59582056"/>
                  </a:ext>
                </a:extLst>
              </a:tr>
              <a:tr h="370840">
                <a:tc>
                  <a:txBody>
                    <a:bodyPr/>
                    <a:lstStyle/>
                    <a:p>
                      <a:r>
                        <a:rPr lang="en-US" sz="1000" b="1"/>
                        <a:t> Tokio Marine America - 2018-10-23 13:46:10 </a:t>
                      </a:r>
                      <a:r>
                        <a:rPr lang="en-US" sz="1000"/>
                        <a:t> 
 Meanwhile in Jersey City, NJ . . . Shaun, an Executive Underwriter in our Highly Protected Risk group mentions how TMA has helped him advance in his career! #insurancejobs #insurance #bestplacestowork #teamtma #careergoals</a:t>
                      </a:r>
                    </a:p>
                  </a:txBody>
                  <a:tcPr/>
                </a:tc>
                <a:tc>
                  <a:txBody>
                    <a:bodyPr/>
                    <a:lstStyle/>
                    <a:p>
                      <a:r>
                        <a:rPr lang="en-US" sz="1000"/>
                        <a:t>30</a:t>
                      </a:r>
                    </a:p>
                  </a:txBody>
                  <a:tcPr/>
                </a:tc>
                <a:tc>
                  <a:txBody>
                    <a:bodyPr/>
                    <a:lstStyle/>
                    <a:p>
                      <a:r>
                        <a:rPr lang="en-US" sz="1000"/>
                        <a:t>29</a:t>
                      </a:r>
                    </a:p>
                  </a:txBody>
                  <a:tcPr/>
                </a:tc>
                <a:tc>
                  <a:txBody>
                    <a:bodyPr/>
                    <a:lstStyle/>
                    <a:p>
                      <a:r>
                        <a:rPr lang="en-US" sz="1000"/>
                        <a:t>0</a:t>
                      </a:r>
                    </a:p>
                  </a:txBody>
                  <a:tcPr/>
                </a:tc>
                <a:tc>
                  <a:txBody>
                    <a:bodyPr/>
                    <a:lstStyle/>
                    <a:p>
                      <a:r>
                        <a:rPr lang="en-US" sz="1000"/>
                        <a:t>1</a:t>
                      </a:r>
                    </a:p>
                  </a:txBody>
                  <a:tcPr/>
                </a:tc>
                <a:tc>
                  <a:txBody>
                    <a:bodyPr/>
                    <a:lstStyle/>
                    <a:p>
                      <a:r>
                        <a:rPr lang="en-US" sz="1000"/>
                        <a:t>16.7598 %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950828785"/>
                  </a:ext>
                </a:extLst>
              </a:tr>
              <a:tr h="370840">
                <a:tc>
                  <a:txBody>
                    <a:bodyPr/>
                    <a:lstStyle/>
                    <a:p>
                      <a:r>
                        <a:rPr lang="en-US" sz="1000" b="1"/>
                        <a:t> Tokio Marine America - 2018-10-15 18:28:59 </a:t>
                      </a:r>
                      <a:r>
                        <a:rPr lang="en-US" sz="1000"/>
                        <a:t> 
 Our New Jersey and New York employees spent last Saturday volunteering at Park East High School in East Harlem. Employees, their guests and PEHS's faculty and students went to work beautifying the school. TMA is excited and proud to provide support to this amazing school! #teamtma #anshininaction #pehs #volunteering</a:t>
                      </a:r>
                    </a:p>
                  </a:txBody>
                  <a:tcPr/>
                </a:tc>
                <a:tc>
                  <a:txBody>
                    <a:bodyPr/>
                    <a:lstStyle/>
                    <a:p>
                      <a:r>
                        <a:rPr lang="en-US" sz="1000"/>
                        <a:t>18</a:t>
                      </a:r>
                    </a:p>
                  </a:txBody>
                  <a:tcPr/>
                </a:tc>
                <a:tc>
                  <a:txBody>
                    <a:bodyPr/>
                    <a:lstStyle/>
                    <a:p>
                      <a:r>
                        <a:rPr lang="en-US" sz="1000"/>
                        <a:t>17</a:t>
                      </a:r>
                    </a:p>
                  </a:txBody>
                  <a:tcPr/>
                </a:tc>
                <a:tc>
                  <a:txBody>
                    <a:bodyPr/>
                    <a:lstStyle/>
                    <a:p>
                      <a:r>
                        <a:rPr lang="en-US" sz="1000"/>
                        <a:t>0</a:t>
                      </a:r>
                    </a:p>
                  </a:txBody>
                  <a:tcPr/>
                </a:tc>
                <a:tc>
                  <a:txBody>
                    <a:bodyPr/>
                    <a:lstStyle/>
                    <a:p>
                      <a:r>
                        <a:rPr lang="en-US" sz="1000"/>
                        <a:t>1</a:t>
                      </a:r>
                    </a:p>
                  </a:txBody>
                  <a:tcPr/>
                </a:tc>
                <a:tc>
                  <a:txBody>
                    <a:bodyPr/>
                    <a:lstStyle/>
                    <a:p>
                      <a:r>
                        <a:rPr lang="en-US" sz="1000"/>
                        <a:t>10.1124 %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630838859"/>
                  </a:ext>
                </a:extLst>
              </a:tr>
            </a:tbl>
          </a:graphicData>
        </a:graphic>
      </p:graphicFrame>
      <p:sp>
        <p:nvSpPr>
          <p:cNvPr id="4" name="Text Placeholder 3">
            <a:extLst>
              <a:ext uri="{FF2B5EF4-FFF2-40B4-BE49-F238E27FC236}">
                <a16:creationId xmlns:a16="http://schemas.microsoft.com/office/drawing/2014/main" id="{10110827-F829-4E59-8A80-DEB88BB415C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818092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768C3-78A0-4C67-A40B-F51A07AC1DF5}"/>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47E8A77-E4DE-481D-9274-0A1CB88558C5}"/>
              </a:ext>
            </a:extLst>
          </p:cNvPr>
          <p:cNvGraphicFramePr>
            <a:graphicFrameLocks noGrp="1"/>
          </p:cNvGraphicFramePr>
          <p:nvPr>
            <p:ph type="tbl" sz="quarter" idx="13"/>
            <p:extLst>
              <p:ext uri="{D42A27DB-BD31-4B8C-83A1-F6EECF244321}">
                <p14:modId xmlns:p14="http://schemas.microsoft.com/office/powerpoint/2010/main" val="4053631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34302910"/>
                    </a:ext>
                  </a:extLst>
                </a:gridCol>
                <a:gridCol w="493776">
                  <a:extLst>
                    <a:ext uri="{9D8B030D-6E8A-4147-A177-3AD203B41FA5}">
                      <a16:colId xmlns:a16="http://schemas.microsoft.com/office/drawing/2014/main" val="1306115773"/>
                    </a:ext>
                  </a:extLst>
                </a:gridCol>
                <a:gridCol w="493776">
                  <a:extLst>
                    <a:ext uri="{9D8B030D-6E8A-4147-A177-3AD203B41FA5}">
                      <a16:colId xmlns:a16="http://schemas.microsoft.com/office/drawing/2014/main" val="4252076838"/>
                    </a:ext>
                  </a:extLst>
                </a:gridCol>
                <a:gridCol w="493776">
                  <a:extLst>
                    <a:ext uri="{9D8B030D-6E8A-4147-A177-3AD203B41FA5}">
                      <a16:colId xmlns:a16="http://schemas.microsoft.com/office/drawing/2014/main" val="1565127429"/>
                    </a:ext>
                  </a:extLst>
                </a:gridCol>
                <a:gridCol w="493776">
                  <a:extLst>
                    <a:ext uri="{9D8B030D-6E8A-4147-A177-3AD203B41FA5}">
                      <a16:colId xmlns:a16="http://schemas.microsoft.com/office/drawing/2014/main" val="4276946536"/>
                    </a:ext>
                  </a:extLst>
                </a:gridCol>
                <a:gridCol w="493776">
                  <a:extLst>
                    <a:ext uri="{9D8B030D-6E8A-4147-A177-3AD203B41FA5}">
                      <a16:colId xmlns:a16="http://schemas.microsoft.com/office/drawing/2014/main" val="2052735435"/>
                    </a:ext>
                  </a:extLst>
                </a:gridCol>
                <a:gridCol w="493776">
                  <a:extLst>
                    <a:ext uri="{9D8B030D-6E8A-4147-A177-3AD203B41FA5}">
                      <a16:colId xmlns:a16="http://schemas.microsoft.com/office/drawing/2014/main" val="716691259"/>
                    </a:ext>
                  </a:extLst>
                </a:gridCol>
                <a:gridCol w="493776">
                  <a:extLst>
                    <a:ext uri="{9D8B030D-6E8A-4147-A177-3AD203B41FA5}">
                      <a16:colId xmlns:a16="http://schemas.microsoft.com/office/drawing/2014/main" val="3833880622"/>
                    </a:ext>
                  </a:extLst>
                </a:gridCol>
                <a:gridCol w="493776">
                  <a:extLst>
                    <a:ext uri="{9D8B030D-6E8A-4147-A177-3AD203B41FA5}">
                      <a16:colId xmlns:a16="http://schemas.microsoft.com/office/drawing/2014/main" val="2532033556"/>
                    </a:ext>
                  </a:extLst>
                </a:gridCol>
                <a:gridCol w="493776">
                  <a:extLst>
                    <a:ext uri="{9D8B030D-6E8A-4147-A177-3AD203B41FA5}">
                      <a16:colId xmlns:a16="http://schemas.microsoft.com/office/drawing/2014/main" val="2459183523"/>
                    </a:ext>
                  </a:extLst>
                </a:gridCol>
                <a:gridCol w="493776">
                  <a:extLst>
                    <a:ext uri="{9D8B030D-6E8A-4147-A177-3AD203B41FA5}">
                      <a16:colId xmlns:a16="http://schemas.microsoft.com/office/drawing/2014/main" val="95177455"/>
                    </a:ext>
                  </a:extLst>
                </a:gridCol>
                <a:gridCol w="493776">
                  <a:extLst>
                    <a:ext uri="{9D8B030D-6E8A-4147-A177-3AD203B41FA5}">
                      <a16:colId xmlns:a16="http://schemas.microsoft.com/office/drawing/2014/main" val="240327014"/>
                    </a:ext>
                  </a:extLst>
                </a:gridCol>
                <a:gridCol w="493776">
                  <a:extLst>
                    <a:ext uri="{9D8B030D-6E8A-4147-A177-3AD203B41FA5}">
                      <a16:colId xmlns:a16="http://schemas.microsoft.com/office/drawing/2014/main" val="1188877721"/>
                    </a:ext>
                  </a:extLst>
                </a:gridCol>
                <a:gridCol w="493776">
                  <a:extLst>
                    <a:ext uri="{9D8B030D-6E8A-4147-A177-3AD203B41FA5}">
                      <a16:colId xmlns:a16="http://schemas.microsoft.com/office/drawing/2014/main" val="41073570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78597609"/>
                  </a:ext>
                </a:extLst>
              </a:tr>
              <a:tr h="370840">
                <a:tc>
                  <a:txBody>
                    <a:bodyPr/>
                    <a:lstStyle/>
                    <a:p>
                      <a:r>
                        <a:rPr lang="en-US" sz="1000"/>
                        <a:t>@TokioMAmerica</a:t>
                      </a:r>
                    </a:p>
                  </a:txBody>
                  <a:tcPr/>
                </a:tc>
                <a:tc>
                  <a:txBody>
                    <a:bodyPr/>
                    <a:lstStyle/>
                    <a:p>
                      <a:r>
                        <a:rPr lang="en-US" sz="1000"/>
                        <a:t>103</a:t>
                      </a:r>
                    </a:p>
                  </a:txBody>
                  <a:tcPr/>
                </a:tc>
                <a:tc>
                  <a:txBody>
                    <a:bodyPr/>
                    <a:lstStyle/>
                    <a:p>
                      <a:r>
                        <a:rPr lang="en-US" sz="1000"/>
                        <a:t>5</a:t>
                      </a:r>
                    </a:p>
                  </a:txBody>
                  <a:tcPr/>
                </a:tc>
                <a:tc>
                  <a:txBody>
                    <a:bodyPr/>
                    <a:lstStyle/>
                    <a:p>
                      <a:r>
                        <a:rPr lang="en-US" sz="1000"/>
                        <a:t>21</a:t>
                      </a:r>
                    </a:p>
                  </a:txBody>
                  <a:tcPr/>
                </a:tc>
                <a:tc>
                  <a:txBody>
                    <a:bodyPr/>
                    <a:lstStyle/>
                    <a:p>
                      <a:r>
                        <a:rPr lang="en-US" sz="1000"/>
                        <a:t>18</a:t>
                      </a:r>
                    </a:p>
                  </a:txBody>
                  <a:tcPr/>
                </a:tc>
                <a:tc>
                  <a:txBody>
                    <a:bodyPr/>
                    <a:lstStyle/>
                    <a:p>
                      <a:r>
                        <a:rPr lang="en-US" sz="1000"/>
                        <a:t>3</a:t>
                      </a:r>
                    </a:p>
                  </a:txBody>
                  <a:tcPr/>
                </a:tc>
                <a:tc>
                  <a:txBody>
                    <a:bodyPr/>
                    <a:lstStyle/>
                    <a:p>
                      <a:r>
                        <a:rPr lang="en-US" sz="1000"/>
                        <a:t>0</a:t>
                      </a:r>
                    </a:p>
                  </a:txBody>
                  <a:tcPr/>
                </a:tc>
                <a:tc>
                  <a:txBody>
                    <a:bodyPr/>
                    <a:lstStyle/>
                    <a:p>
                      <a:r>
                        <a:rPr lang="en-US" sz="1000"/>
                        <a:t>23</a:t>
                      </a:r>
                    </a:p>
                  </a:txBody>
                  <a:tcPr/>
                </a:tc>
                <a:tc>
                  <a:txBody>
                    <a:bodyPr/>
                    <a:lstStyle/>
                    <a:p>
                      <a:r>
                        <a:rPr lang="en-US" sz="1000"/>
                        <a:t>23</a:t>
                      </a:r>
                    </a:p>
                  </a:txBody>
                  <a:tcPr/>
                </a:tc>
                <a:tc>
                  <a:txBody>
                    <a:bodyPr/>
                    <a:lstStyle/>
                    <a:p>
                      <a:r>
                        <a:rPr lang="en-US" sz="1000"/>
                        <a:t>59</a:t>
                      </a:r>
                    </a:p>
                  </a:txBody>
                  <a:tcPr/>
                </a:tc>
                <a:tc>
                  <a:txBody>
                    <a:bodyPr/>
                    <a:lstStyle/>
                    <a:p>
                      <a:r>
                        <a:rPr lang="en-US" sz="1000"/>
                        <a:t>0</a:t>
                      </a:r>
                    </a:p>
                  </a:txBody>
                  <a:tcPr/>
                </a:tc>
                <a:tc>
                  <a:txBody>
                    <a:bodyPr/>
                    <a:lstStyle/>
                    <a:p>
                      <a:r>
                        <a:rPr lang="en-US" sz="1000"/>
                        <a:t>8</a:t>
                      </a:r>
                    </a:p>
                  </a:txBody>
                  <a:tcPr/>
                </a:tc>
                <a:tc>
                  <a:txBody>
                    <a:bodyPr/>
                    <a:lstStyle/>
                    <a:p>
                      <a:r>
                        <a:rPr lang="en-US" sz="1000"/>
                        <a:t>4.5556 %</a:t>
                      </a:r>
                    </a:p>
                  </a:txBody>
                  <a:tcPr/>
                </a:tc>
                <a:tc>
                  <a:txBody>
                    <a:bodyPr/>
                    <a:lstStyle/>
                    <a:p>
                      <a:r>
                        <a:rPr lang="en-US" sz="1000"/>
                        <a:t>0.0 %</a:t>
                      </a:r>
                    </a:p>
                  </a:txBody>
                  <a:tcPr/>
                </a:tc>
                <a:extLst>
                  <a:ext uri="{0D108BD9-81ED-4DB2-BD59-A6C34878D82A}">
                    <a16:rowId xmlns:a16="http://schemas.microsoft.com/office/drawing/2014/main" val="3093774249"/>
                  </a:ext>
                </a:extLst>
              </a:tr>
            </a:tbl>
          </a:graphicData>
        </a:graphic>
      </p:graphicFrame>
      <p:sp>
        <p:nvSpPr>
          <p:cNvPr id="4" name="Text Placeholder 3">
            <a:extLst>
              <a:ext uri="{FF2B5EF4-FFF2-40B4-BE49-F238E27FC236}">
                <a16:creationId xmlns:a16="http://schemas.microsoft.com/office/drawing/2014/main" id="{28353EBF-6C09-4B46-9FDA-09671D44BAE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825914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E615A-7939-4DD2-A1E4-3B934FA480BD}"/>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7C50825B-9028-43D0-90E6-6E51012E870E}"/>
              </a:ext>
            </a:extLst>
          </p:cNvPr>
          <p:cNvGraphicFramePr>
            <a:graphicFrameLocks noGrp="1"/>
          </p:cNvGraphicFramePr>
          <p:nvPr>
            <p:ph type="chart" sz="quarter" idx="13"/>
            <p:extLst>
              <p:ext uri="{D42A27DB-BD31-4B8C-83A1-F6EECF244321}">
                <p14:modId xmlns:p14="http://schemas.microsoft.com/office/powerpoint/2010/main" val="3506335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F599A0-6B77-435B-956F-7C589A88F32D}"/>
              </a:ext>
            </a:extLst>
          </p:cNvPr>
          <p:cNvSpPr>
            <a:spLocks noGrp="1"/>
          </p:cNvSpPr>
          <p:nvPr>
            <p:ph type="body" sz="quarter" idx="14"/>
          </p:nvPr>
        </p:nvSpPr>
        <p:spPr/>
        <p:txBody>
          <a:bodyPr/>
          <a:lstStyle/>
          <a:p>
            <a:r>
              <a:rPr lang="en-US"/>
              <a:t>10/01/2017 - 10/31/2018</a:t>
            </a:r>
          </a:p>
        </p:txBody>
      </p:sp>
      <p:sp>
        <p:nvSpPr>
          <p:cNvPr id="5" name="Footer Placeholder 4">
            <a:extLst>
              <a:ext uri="{FF2B5EF4-FFF2-40B4-BE49-F238E27FC236}">
                <a16:creationId xmlns:a16="http://schemas.microsoft.com/office/drawing/2014/main" id="{56838F75-947F-42FD-A20F-BE1CC8A9C5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5939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38624-3429-4C83-BEFB-8591CB769684}"/>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0E63B541-425D-4316-96B6-8FF735CC6ED3}"/>
              </a:ext>
            </a:extLst>
          </p:cNvPr>
          <p:cNvGraphicFramePr>
            <a:graphicFrameLocks noGrp="1"/>
          </p:cNvGraphicFramePr>
          <p:nvPr>
            <p:ph type="chart" sz="quarter" idx="13"/>
            <p:extLst>
              <p:ext uri="{D42A27DB-BD31-4B8C-83A1-F6EECF244321}">
                <p14:modId xmlns:p14="http://schemas.microsoft.com/office/powerpoint/2010/main" val="2692017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74CE8A-2103-4EE3-A3C8-DAC437077804}"/>
              </a:ext>
            </a:extLst>
          </p:cNvPr>
          <p:cNvSpPr>
            <a:spLocks noGrp="1"/>
          </p:cNvSpPr>
          <p:nvPr>
            <p:ph type="body" sz="quarter" idx="14"/>
          </p:nvPr>
        </p:nvSpPr>
        <p:spPr/>
        <p:txBody>
          <a:bodyPr/>
          <a:lstStyle/>
          <a:p>
            <a:r>
              <a:rPr lang="en-US"/>
              <a:t>10/01/2017 - 10/31/2018</a:t>
            </a:r>
          </a:p>
        </p:txBody>
      </p:sp>
      <p:sp>
        <p:nvSpPr>
          <p:cNvPr id="5" name="Footer Placeholder 4">
            <a:extLst>
              <a:ext uri="{FF2B5EF4-FFF2-40B4-BE49-F238E27FC236}">
                <a16:creationId xmlns:a16="http://schemas.microsoft.com/office/drawing/2014/main" id="{1CC64692-F65C-4C02-8819-8C41AD5837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964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B4CA8-314E-4C75-B367-41D7B35E90DB}"/>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B59AB085-353F-42A9-AB17-7833C2B89247}"/>
              </a:ext>
            </a:extLst>
          </p:cNvPr>
          <p:cNvGraphicFramePr>
            <a:graphicFrameLocks noGrp="1"/>
          </p:cNvGraphicFramePr>
          <p:nvPr>
            <p:ph type="tbl" sz="quarter" idx="13"/>
            <p:extLst>
              <p:ext uri="{D42A27DB-BD31-4B8C-83A1-F6EECF244321}">
                <p14:modId xmlns:p14="http://schemas.microsoft.com/office/powerpoint/2010/main" val="315839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9701919"/>
                    </a:ext>
                  </a:extLst>
                </a:gridCol>
                <a:gridCol w="822960">
                  <a:extLst>
                    <a:ext uri="{9D8B030D-6E8A-4147-A177-3AD203B41FA5}">
                      <a16:colId xmlns:a16="http://schemas.microsoft.com/office/drawing/2014/main" val="2843517135"/>
                    </a:ext>
                  </a:extLst>
                </a:gridCol>
                <a:gridCol w="822960">
                  <a:extLst>
                    <a:ext uri="{9D8B030D-6E8A-4147-A177-3AD203B41FA5}">
                      <a16:colId xmlns:a16="http://schemas.microsoft.com/office/drawing/2014/main" val="2155988685"/>
                    </a:ext>
                  </a:extLst>
                </a:gridCol>
                <a:gridCol w="822960">
                  <a:extLst>
                    <a:ext uri="{9D8B030D-6E8A-4147-A177-3AD203B41FA5}">
                      <a16:colId xmlns:a16="http://schemas.microsoft.com/office/drawing/2014/main" val="2516021063"/>
                    </a:ext>
                  </a:extLst>
                </a:gridCol>
                <a:gridCol w="822960">
                  <a:extLst>
                    <a:ext uri="{9D8B030D-6E8A-4147-A177-3AD203B41FA5}">
                      <a16:colId xmlns:a16="http://schemas.microsoft.com/office/drawing/2014/main" val="531322028"/>
                    </a:ext>
                  </a:extLst>
                </a:gridCol>
                <a:gridCol w="822960">
                  <a:extLst>
                    <a:ext uri="{9D8B030D-6E8A-4147-A177-3AD203B41FA5}">
                      <a16:colId xmlns:a16="http://schemas.microsoft.com/office/drawing/2014/main" val="1785694372"/>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734230429"/>
                  </a:ext>
                </a:extLst>
              </a:tr>
              <a:tr h="370840">
                <a:tc>
                  <a:txBody>
                    <a:bodyPr/>
                    <a:lstStyle/>
                    <a:p>
                      <a:r>
                        <a:rPr lang="en-US" sz="1000" b="1"/>
                        <a:t> @TokioMAmerica - 2018-10-10 11:00:47 </a:t>
                      </a:r>
                      <a:r>
                        <a:rPr lang="en-US" sz="1000"/>
                        <a:t>
  Do you have experience handling auto claims? Want to work for a company with a flexible dress code? Our employees have voted us one of the Best Places to Work in Insurance 3 yrs in a row! Check out this job in our Plano, TX office! #tweetmyjob #plano https://t.co/IonG57SxdE https://t.co/tU5fh3l2Yr</a:t>
                      </a:r>
                    </a:p>
                  </a:txBody>
                  <a:tcPr/>
                </a:tc>
                <a:tc>
                  <a:txBody>
                    <a:bodyPr/>
                    <a:lstStyle/>
                    <a:p>
                      <a:r>
                        <a:rPr lang="en-US" sz="1000"/>
                        <a:t>No</a:t>
                      </a:r>
                    </a:p>
                  </a:txBody>
                  <a:tcPr/>
                </a:tc>
                <a:tc>
                  <a:txBody>
                    <a:bodyPr/>
                    <a:lstStyle/>
                    <a:p>
                      <a:r>
                        <a:rPr lang="en-US" sz="1000"/>
                        <a:t>3</a:t>
                      </a:r>
                    </a:p>
                  </a:txBody>
                  <a:tcPr/>
                </a:tc>
                <a:tc>
                  <a:txBody>
                    <a:bodyPr/>
                    <a:lstStyle/>
                    <a:p>
                      <a:r>
                        <a:rPr lang="en-US" sz="1000"/>
                        <a:t>5</a:t>
                      </a:r>
                    </a:p>
                  </a:txBody>
                  <a:tcPr/>
                </a:tc>
                <a:tc>
                  <a:txBody>
                    <a:bodyPr/>
                    <a:lstStyle/>
                    <a:p>
                      <a:r>
                        <a:rPr lang="en-US" sz="1000"/>
                        <a:t>0</a:t>
                      </a:r>
                    </a:p>
                  </a:txBody>
                  <a:tcPr/>
                </a:tc>
                <a:tc>
                  <a:txBody>
                    <a:bodyPr/>
                    <a:lstStyle/>
                    <a:p>
                      <a:r>
                        <a:rPr lang="en-US" sz="1000"/>
                        <a:t>7.8431 %</a:t>
                      </a:r>
                    </a:p>
                  </a:txBody>
                  <a:tcPr/>
                </a:tc>
                <a:extLst>
                  <a:ext uri="{0D108BD9-81ED-4DB2-BD59-A6C34878D82A}">
                    <a16:rowId xmlns:a16="http://schemas.microsoft.com/office/drawing/2014/main" val="3559600460"/>
                  </a:ext>
                </a:extLst>
              </a:tr>
              <a:tr h="370840">
                <a:tc>
                  <a:txBody>
                    <a:bodyPr/>
                    <a:lstStyle/>
                    <a:p>
                      <a:r>
                        <a:rPr lang="en-US" sz="1000" b="1"/>
                        <a:t> @TokioMAmerica - 2018-10-16 10:03:48 </a:t>
                      </a:r>
                      <a:r>
                        <a:rPr lang="en-US" sz="1000"/>
                        <a:t>
  Ahoy insurance professionals! The 29th Annual Marine Seminar is just around the corner and TMA is proud to continue our support of this amazing event. Visit the Fort Lauderdale Mariners Club for details or click the link to register. See you there!   https://t.co/mvFr5QzKwS https://t.co/uJtkndxe7Z</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7.8431 %</a:t>
                      </a:r>
                    </a:p>
                  </a:txBody>
                  <a:tcPr/>
                </a:tc>
                <a:extLst>
                  <a:ext uri="{0D108BD9-81ED-4DB2-BD59-A6C34878D82A}">
                    <a16:rowId xmlns:a16="http://schemas.microsoft.com/office/drawing/2014/main" val="39665458"/>
                  </a:ext>
                </a:extLst>
              </a:tr>
              <a:tr h="370840">
                <a:tc>
                  <a:txBody>
                    <a:bodyPr/>
                    <a:lstStyle/>
                    <a:p>
                      <a:r>
                        <a:rPr lang="en-US" sz="1000" b="1"/>
                        <a:t> @TokioMAmerica - 2018-10-17 13:00:18 </a:t>
                      </a:r>
                      <a:r>
                        <a:rPr lang="en-US" sz="1000"/>
                        <a:t>
  Our flexible dress code is just one of the reasons our employees have voted us one of the Best Places to Work in Insurance 3 years in a row! Click the link to apply for our Auto Claims Spec job: https://t.co/Y9udEKIG5U #bestplacestowork #hiring #insurancejobs #plano #Teamtma https://t.co/5h2SkKFNxU</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7.8431 %</a:t>
                      </a:r>
                    </a:p>
                  </a:txBody>
                  <a:tcPr/>
                </a:tc>
                <a:extLst>
                  <a:ext uri="{0D108BD9-81ED-4DB2-BD59-A6C34878D82A}">
                    <a16:rowId xmlns:a16="http://schemas.microsoft.com/office/drawing/2014/main" val="3344406095"/>
                  </a:ext>
                </a:extLst>
              </a:tr>
            </a:tbl>
          </a:graphicData>
        </a:graphic>
      </p:graphicFrame>
      <p:sp>
        <p:nvSpPr>
          <p:cNvPr id="4" name="Text Placeholder 3">
            <a:extLst>
              <a:ext uri="{FF2B5EF4-FFF2-40B4-BE49-F238E27FC236}">
                <a16:creationId xmlns:a16="http://schemas.microsoft.com/office/drawing/2014/main" id="{501098B2-A5A3-429D-8792-3AC97AB767F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012980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FD026-E8D8-4977-B653-BDEF09756E07}"/>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50BC80AC-4F33-4E11-B6BF-F786387F0791}"/>
              </a:ext>
            </a:extLst>
          </p:cNvPr>
          <p:cNvGraphicFramePr>
            <a:graphicFrameLocks noGrp="1"/>
          </p:cNvGraphicFramePr>
          <p:nvPr>
            <p:ph type="tbl" sz="quarter" idx="13"/>
            <p:extLst>
              <p:ext uri="{D42A27DB-BD31-4B8C-83A1-F6EECF244321}">
                <p14:modId xmlns:p14="http://schemas.microsoft.com/office/powerpoint/2010/main" val="1487285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87792417"/>
                    </a:ext>
                  </a:extLst>
                </a:gridCol>
                <a:gridCol w="1069848">
                  <a:extLst>
                    <a:ext uri="{9D8B030D-6E8A-4147-A177-3AD203B41FA5}">
                      <a16:colId xmlns:a16="http://schemas.microsoft.com/office/drawing/2014/main" val="1197210141"/>
                    </a:ext>
                  </a:extLst>
                </a:gridCol>
                <a:gridCol w="1069848">
                  <a:extLst>
                    <a:ext uri="{9D8B030D-6E8A-4147-A177-3AD203B41FA5}">
                      <a16:colId xmlns:a16="http://schemas.microsoft.com/office/drawing/2014/main" val="3037617065"/>
                    </a:ext>
                  </a:extLst>
                </a:gridCol>
                <a:gridCol w="1069848">
                  <a:extLst>
                    <a:ext uri="{9D8B030D-6E8A-4147-A177-3AD203B41FA5}">
                      <a16:colId xmlns:a16="http://schemas.microsoft.com/office/drawing/2014/main" val="377830910"/>
                    </a:ext>
                  </a:extLst>
                </a:gridCol>
                <a:gridCol w="1069848">
                  <a:extLst>
                    <a:ext uri="{9D8B030D-6E8A-4147-A177-3AD203B41FA5}">
                      <a16:colId xmlns:a16="http://schemas.microsoft.com/office/drawing/2014/main" val="569580320"/>
                    </a:ext>
                  </a:extLst>
                </a:gridCol>
                <a:gridCol w="1069848">
                  <a:extLst>
                    <a:ext uri="{9D8B030D-6E8A-4147-A177-3AD203B41FA5}">
                      <a16:colId xmlns:a16="http://schemas.microsoft.com/office/drawing/2014/main" val="2704832837"/>
                    </a:ext>
                  </a:extLst>
                </a:gridCol>
                <a:gridCol w="1069848">
                  <a:extLst>
                    <a:ext uri="{9D8B030D-6E8A-4147-A177-3AD203B41FA5}">
                      <a16:colId xmlns:a16="http://schemas.microsoft.com/office/drawing/2014/main" val="8636097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695801047"/>
                  </a:ext>
                </a:extLst>
              </a:tr>
              <a:tr h="370840">
                <a:tc>
                  <a:txBody>
                    <a:bodyPr/>
                    <a:lstStyle/>
                    <a:p>
                      <a:r>
                        <a:rPr lang="en-US" sz="1000"/>
                        <a:t>Tokio Marine America</a:t>
                      </a:r>
                    </a:p>
                  </a:txBody>
                  <a:tcPr/>
                </a:tc>
                <a:tc>
                  <a:txBody>
                    <a:bodyPr/>
                    <a:lstStyle/>
                    <a:p>
                      <a:r>
                        <a:rPr lang="en-US" sz="1000"/>
                        <a:t>6011</a:t>
                      </a:r>
                    </a:p>
                  </a:txBody>
                  <a:tcPr/>
                </a:tc>
                <a:tc>
                  <a:txBody>
                    <a:bodyPr/>
                    <a:lstStyle/>
                    <a:p>
                      <a:r>
                        <a:rPr lang="en-US" sz="1000"/>
                        <a:t>156</a:t>
                      </a:r>
                    </a:p>
                  </a:txBody>
                  <a:tcPr/>
                </a:tc>
                <a:tc>
                  <a:txBody>
                    <a:bodyPr/>
                    <a:lstStyle/>
                    <a:p>
                      <a:r>
                        <a:rPr lang="en-US" sz="1000"/>
                        <a:t>21</a:t>
                      </a:r>
                    </a:p>
                  </a:txBody>
                  <a:tcPr/>
                </a:tc>
                <a:tc>
                  <a:txBody>
                    <a:bodyPr/>
                    <a:lstStyle/>
                    <a:p>
                      <a:r>
                        <a:rPr lang="en-US" sz="1000"/>
                        <a:t>443</a:t>
                      </a:r>
                    </a:p>
                  </a:txBody>
                  <a:tcPr/>
                </a:tc>
                <a:tc>
                  <a:txBody>
                    <a:bodyPr/>
                    <a:lstStyle/>
                    <a:p>
                      <a:r>
                        <a:rPr lang="en-US" sz="1000"/>
                        <a:t>2</a:t>
                      </a:r>
                    </a:p>
                  </a:txBody>
                  <a:tcPr/>
                </a:tc>
                <a:tc>
                  <a:txBody>
                    <a:bodyPr/>
                    <a:lstStyle/>
                    <a:p>
                      <a:r>
                        <a:rPr lang="en-US" sz="1000"/>
                        <a:t>0.3572 %</a:t>
                      </a:r>
                    </a:p>
                  </a:txBody>
                  <a:tcPr/>
                </a:tc>
                <a:extLst>
                  <a:ext uri="{0D108BD9-81ED-4DB2-BD59-A6C34878D82A}">
                    <a16:rowId xmlns:a16="http://schemas.microsoft.com/office/drawing/2014/main" val="4222354274"/>
                  </a:ext>
                </a:extLst>
              </a:tr>
            </a:tbl>
          </a:graphicData>
        </a:graphic>
      </p:graphicFrame>
      <p:sp>
        <p:nvSpPr>
          <p:cNvPr id="4" name="Text Placeholder 3">
            <a:extLst>
              <a:ext uri="{FF2B5EF4-FFF2-40B4-BE49-F238E27FC236}">
                <a16:creationId xmlns:a16="http://schemas.microsoft.com/office/drawing/2014/main" id="{36848ED4-AD0F-40A4-9E94-2F853895F8D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881647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656F8-353B-4FDF-84AF-61555E709E03}"/>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C002F491-785F-4031-8372-1E085145E89D}"/>
              </a:ext>
            </a:extLst>
          </p:cNvPr>
          <p:cNvGraphicFramePr>
            <a:graphicFrameLocks noGrp="1"/>
          </p:cNvGraphicFramePr>
          <p:nvPr>
            <p:ph type="chart" sz="quarter" idx="13"/>
            <p:extLst>
              <p:ext uri="{D42A27DB-BD31-4B8C-83A1-F6EECF244321}">
                <p14:modId xmlns:p14="http://schemas.microsoft.com/office/powerpoint/2010/main" val="1560399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03CEF0-2571-4349-A1F0-171C3D74A922}"/>
              </a:ext>
            </a:extLst>
          </p:cNvPr>
          <p:cNvSpPr>
            <a:spLocks noGrp="1"/>
          </p:cNvSpPr>
          <p:nvPr>
            <p:ph type="body" sz="quarter" idx="14"/>
          </p:nvPr>
        </p:nvSpPr>
        <p:spPr/>
        <p:txBody>
          <a:bodyPr/>
          <a:lstStyle/>
          <a:p>
            <a:r>
              <a:rPr lang="en-US"/>
              <a:t>10/01/2017 - 10/31/2018</a:t>
            </a:r>
          </a:p>
        </p:txBody>
      </p:sp>
      <p:sp>
        <p:nvSpPr>
          <p:cNvPr id="5" name="Footer Placeholder 4">
            <a:extLst>
              <a:ext uri="{FF2B5EF4-FFF2-40B4-BE49-F238E27FC236}">
                <a16:creationId xmlns:a16="http://schemas.microsoft.com/office/drawing/2014/main" id="{CD8FB6E4-7AA1-48B5-BDEA-E767712F2D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4207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13A3A-7A1A-4DE8-BC7E-B2FEC193B09E}"/>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EFD2CB6D-0C84-447F-9AF5-84B405196ED4}"/>
              </a:ext>
            </a:extLst>
          </p:cNvPr>
          <p:cNvGraphicFramePr>
            <a:graphicFrameLocks noGrp="1"/>
          </p:cNvGraphicFramePr>
          <p:nvPr>
            <p:ph type="chart" sz="quarter" idx="13"/>
            <p:extLst>
              <p:ext uri="{D42A27DB-BD31-4B8C-83A1-F6EECF244321}">
                <p14:modId xmlns:p14="http://schemas.microsoft.com/office/powerpoint/2010/main" val="3042028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3667C1-5B9A-4EE1-82E0-4E72AD34AE9C}"/>
              </a:ext>
            </a:extLst>
          </p:cNvPr>
          <p:cNvSpPr>
            <a:spLocks noGrp="1"/>
          </p:cNvSpPr>
          <p:nvPr>
            <p:ph type="body" sz="quarter" idx="14"/>
          </p:nvPr>
        </p:nvSpPr>
        <p:spPr/>
        <p:txBody>
          <a:bodyPr/>
          <a:lstStyle/>
          <a:p>
            <a:r>
              <a:rPr lang="en-US"/>
              <a:t>10/01/2017 - 10/31/2018</a:t>
            </a:r>
          </a:p>
        </p:txBody>
      </p:sp>
      <p:sp>
        <p:nvSpPr>
          <p:cNvPr id="5" name="Footer Placeholder 4">
            <a:extLst>
              <a:ext uri="{FF2B5EF4-FFF2-40B4-BE49-F238E27FC236}">
                <a16:creationId xmlns:a16="http://schemas.microsoft.com/office/drawing/2014/main" id="{D05FCF84-3CF2-4F7D-9083-AAAC870BD5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5784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8032-940E-41C6-9759-A0760B0A9C56}"/>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11A62A55-60EA-4861-9987-5A1B7D7D1EA6}"/>
              </a:ext>
            </a:extLst>
          </p:cNvPr>
          <p:cNvGraphicFramePr>
            <a:graphicFrameLocks noGrp="1"/>
          </p:cNvGraphicFramePr>
          <p:nvPr>
            <p:ph type="tbl" sz="quarter" idx="13"/>
            <p:extLst>
              <p:ext uri="{D42A27DB-BD31-4B8C-83A1-F6EECF244321}">
                <p14:modId xmlns:p14="http://schemas.microsoft.com/office/powerpoint/2010/main" val="1201012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8518661"/>
                    </a:ext>
                  </a:extLst>
                </a:gridCol>
                <a:gridCol w="987552">
                  <a:extLst>
                    <a:ext uri="{9D8B030D-6E8A-4147-A177-3AD203B41FA5}">
                      <a16:colId xmlns:a16="http://schemas.microsoft.com/office/drawing/2014/main" val="172950551"/>
                    </a:ext>
                  </a:extLst>
                </a:gridCol>
                <a:gridCol w="987552">
                  <a:extLst>
                    <a:ext uri="{9D8B030D-6E8A-4147-A177-3AD203B41FA5}">
                      <a16:colId xmlns:a16="http://schemas.microsoft.com/office/drawing/2014/main" val="342515709"/>
                    </a:ext>
                  </a:extLst>
                </a:gridCol>
                <a:gridCol w="987552">
                  <a:extLst>
                    <a:ext uri="{9D8B030D-6E8A-4147-A177-3AD203B41FA5}">
                      <a16:colId xmlns:a16="http://schemas.microsoft.com/office/drawing/2014/main" val="1761981418"/>
                    </a:ext>
                  </a:extLst>
                </a:gridCol>
                <a:gridCol w="987552">
                  <a:extLst>
                    <a:ext uri="{9D8B030D-6E8A-4147-A177-3AD203B41FA5}">
                      <a16:colId xmlns:a16="http://schemas.microsoft.com/office/drawing/2014/main" val="58592521"/>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619634022"/>
                  </a:ext>
                </a:extLst>
              </a:tr>
              <a:tr h="370840">
                <a:tc>
                  <a:txBody>
                    <a:bodyPr/>
                    <a:lstStyle/>
                    <a:p>
                      <a:r>
                        <a:rPr lang="en-US" sz="1000" b="1"/>
                        <a:t> Tokio Marine America - 2018-10-02 11:50:39 </a:t>
                      </a:r>
                      <a:r>
                        <a:rPr lang="en-US" sz="1000"/>
                        <a:t>
  TMA is proud to receive A.M. Best’s top rating for Financial Strength. During our 100+ years we have provided safety, security, and peace of mind to some of the largest clients in the world. Discover your #Anshin with TMA. https://lnkd.in/ecCz3tX</a:t>
                      </a:r>
                    </a:p>
                  </a:txBody>
                  <a:tcPr/>
                </a:tc>
                <a:tc>
                  <a:txBody>
                    <a:bodyPr/>
                    <a:lstStyle/>
                    <a:p>
                      <a:r>
                        <a:rPr lang="en-US" sz="1000"/>
                        <a:t>54</a:t>
                      </a:r>
                    </a:p>
                  </a:txBody>
                  <a:tcPr/>
                </a:tc>
                <a:tc>
                  <a:txBody>
                    <a:bodyPr/>
                    <a:lstStyle/>
                    <a:p>
                      <a:r>
                        <a:rPr lang="en-US" sz="1000"/>
                        <a:t>0</a:t>
                      </a:r>
                    </a:p>
                  </a:txBody>
                  <a:tcPr/>
                </a:tc>
                <a:tc>
                  <a:txBody>
                    <a:bodyPr/>
                    <a:lstStyle/>
                    <a:p>
                      <a:r>
                        <a:rPr lang="en-US" sz="1000"/>
                        <a:t>0.9209 %</a:t>
                      </a:r>
                    </a:p>
                  </a:txBody>
                  <a:tcPr/>
                </a:tc>
                <a:tc>
                  <a:txBody>
                    <a:bodyPr/>
                    <a:lstStyle/>
                    <a:p>
                      <a:r>
                        <a:rPr lang="en-US" sz="1000"/>
                        <a:t>Photo</a:t>
                      </a:r>
                    </a:p>
                  </a:txBody>
                  <a:tcPr/>
                </a:tc>
                <a:extLst>
                  <a:ext uri="{0D108BD9-81ED-4DB2-BD59-A6C34878D82A}">
                    <a16:rowId xmlns:a16="http://schemas.microsoft.com/office/drawing/2014/main" val="1630530315"/>
                  </a:ext>
                </a:extLst>
              </a:tr>
              <a:tr h="370840">
                <a:tc>
                  <a:txBody>
                    <a:bodyPr/>
                    <a:lstStyle/>
                    <a:p>
                      <a:r>
                        <a:rPr lang="en-US" sz="1000" b="1"/>
                        <a:t> Tokio Marine America - 2018-10-31 18:37:07 </a:t>
                      </a:r>
                      <a:r>
                        <a:rPr lang="en-US" sz="1000"/>
                        <a:t>
  Our inland marine specialists focus on a wide range of products. With an exhaustive knowledge of the industries that we service, we are uniquely positioned to be a top-tier inland marine market for select producers. Download our infographic here: https://lnkd.in/dgTFDdy</a:t>
                      </a:r>
                    </a:p>
                  </a:txBody>
                  <a:tcPr/>
                </a:tc>
                <a:tc>
                  <a:txBody>
                    <a:bodyPr/>
                    <a:lstStyle/>
                    <a:p>
                      <a:r>
                        <a:rPr lang="en-US" sz="1000"/>
                        <a:t>47</a:t>
                      </a:r>
                    </a:p>
                  </a:txBody>
                  <a:tcPr/>
                </a:tc>
                <a:tc>
                  <a:txBody>
                    <a:bodyPr/>
                    <a:lstStyle/>
                    <a:p>
                      <a:r>
                        <a:rPr lang="en-US" sz="1000"/>
                        <a:t>0</a:t>
                      </a:r>
                    </a:p>
                  </a:txBody>
                  <a:tcPr/>
                </a:tc>
                <a:tc>
                  <a:txBody>
                    <a:bodyPr/>
                    <a:lstStyle/>
                    <a:p>
                      <a:r>
                        <a:rPr lang="en-US" sz="1000"/>
                        <a:t>0.7819 %</a:t>
                      </a:r>
                    </a:p>
                  </a:txBody>
                  <a:tcPr/>
                </a:tc>
                <a:tc>
                  <a:txBody>
                    <a:bodyPr/>
                    <a:lstStyle/>
                    <a:p>
                      <a:r>
                        <a:rPr lang="en-US" sz="1000"/>
                        <a:t>Link</a:t>
                      </a:r>
                    </a:p>
                  </a:txBody>
                  <a:tcPr/>
                </a:tc>
                <a:extLst>
                  <a:ext uri="{0D108BD9-81ED-4DB2-BD59-A6C34878D82A}">
                    <a16:rowId xmlns:a16="http://schemas.microsoft.com/office/drawing/2014/main" val="2385220786"/>
                  </a:ext>
                </a:extLst>
              </a:tr>
              <a:tr h="370840">
                <a:tc>
                  <a:txBody>
                    <a:bodyPr/>
                    <a:lstStyle/>
                    <a:p>
                      <a:r>
                        <a:rPr lang="en-US" sz="1000" b="1"/>
                        <a:t> Tokio Marine America - 2018-10-29 14:15:15 </a:t>
                      </a:r>
                      <a:r>
                        <a:rPr lang="en-US" sz="1000"/>
                        <a:t>
  TMA and our sister company, Philadelphia Insurance Companies were proud sponsors of the Insurance Brokers' Assoc of NY (IBANY) event last Wednesday. It was a pleasure to get to network with some amazing agents, brokers and potential business partners! #2018FallReception #networking #insurance</a:t>
                      </a:r>
                    </a:p>
                  </a:txBody>
                  <a:tcPr/>
                </a:tc>
                <a:tc>
                  <a:txBody>
                    <a:bodyPr/>
                    <a:lstStyle/>
                    <a:p>
                      <a:r>
                        <a:rPr lang="en-US" sz="1000"/>
                        <a:t>37</a:t>
                      </a:r>
                    </a:p>
                  </a:txBody>
                  <a:tcPr/>
                </a:tc>
                <a:tc>
                  <a:txBody>
                    <a:bodyPr/>
                    <a:lstStyle/>
                    <a:p>
                      <a:r>
                        <a:rPr lang="en-US" sz="1000"/>
                        <a:t>0</a:t>
                      </a:r>
                    </a:p>
                  </a:txBody>
                  <a:tcPr/>
                </a:tc>
                <a:tc>
                  <a:txBody>
                    <a:bodyPr/>
                    <a:lstStyle/>
                    <a:p>
                      <a:r>
                        <a:rPr lang="en-US" sz="1000"/>
                        <a:t>0.6163 %</a:t>
                      </a:r>
                    </a:p>
                  </a:txBody>
                  <a:tcPr/>
                </a:tc>
                <a:tc>
                  <a:txBody>
                    <a:bodyPr/>
                    <a:lstStyle/>
                    <a:p>
                      <a:r>
                        <a:rPr lang="en-US" sz="1000"/>
                        <a:t>Photo</a:t>
                      </a:r>
                    </a:p>
                  </a:txBody>
                  <a:tcPr/>
                </a:tc>
                <a:extLst>
                  <a:ext uri="{0D108BD9-81ED-4DB2-BD59-A6C34878D82A}">
                    <a16:rowId xmlns:a16="http://schemas.microsoft.com/office/drawing/2014/main" val="933904940"/>
                  </a:ext>
                </a:extLst>
              </a:tr>
            </a:tbl>
          </a:graphicData>
        </a:graphic>
      </p:graphicFrame>
      <p:sp>
        <p:nvSpPr>
          <p:cNvPr id="4" name="Text Placeholder 3">
            <a:extLst>
              <a:ext uri="{FF2B5EF4-FFF2-40B4-BE49-F238E27FC236}">
                <a16:creationId xmlns:a16="http://schemas.microsoft.com/office/drawing/2014/main" id="{50DD0543-8B0B-49FE-91C0-86F6672CF8D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633151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FBF6B-F127-4634-B32E-45D85173021A}"/>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BC7AB1D3-B642-4DFF-ADB8-D8CF583313DE}"/>
              </a:ext>
            </a:extLst>
          </p:cNvPr>
          <p:cNvGraphicFramePr>
            <a:graphicFrameLocks noGrp="1"/>
          </p:cNvGraphicFramePr>
          <p:nvPr>
            <p:ph type="tbl" sz="quarter" idx="13"/>
            <p:extLst>
              <p:ext uri="{D42A27DB-BD31-4B8C-83A1-F6EECF244321}">
                <p14:modId xmlns:p14="http://schemas.microsoft.com/office/powerpoint/2010/main" val="3187082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1283547"/>
                    </a:ext>
                  </a:extLst>
                </a:gridCol>
                <a:gridCol w="699516">
                  <a:extLst>
                    <a:ext uri="{9D8B030D-6E8A-4147-A177-3AD203B41FA5}">
                      <a16:colId xmlns:a16="http://schemas.microsoft.com/office/drawing/2014/main" val="2703340641"/>
                    </a:ext>
                  </a:extLst>
                </a:gridCol>
                <a:gridCol w="699516">
                  <a:extLst>
                    <a:ext uri="{9D8B030D-6E8A-4147-A177-3AD203B41FA5}">
                      <a16:colId xmlns:a16="http://schemas.microsoft.com/office/drawing/2014/main" val="3059505209"/>
                    </a:ext>
                  </a:extLst>
                </a:gridCol>
                <a:gridCol w="658368">
                  <a:extLst>
                    <a:ext uri="{9D8B030D-6E8A-4147-A177-3AD203B41FA5}">
                      <a16:colId xmlns:a16="http://schemas.microsoft.com/office/drawing/2014/main" val="12475877"/>
                    </a:ext>
                  </a:extLst>
                </a:gridCol>
                <a:gridCol w="658368">
                  <a:extLst>
                    <a:ext uri="{9D8B030D-6E8A-4147-A177-3AD203B41FA5}">
                      <a16:colId xmlns:a16="http://schemas.microsoft.com/office/drawing/2014/main" val="1628943436"/>
                    </a:ext>
                  </a:extLst>
                </a:gridCol>
                <a:gridCol w="658368">
                  <a:extLst>
                    <a:ext uri="{9D8B030D-6E8A-4147-A177-3AD203B41FA5}">
                      <a16:colId xmlns:a16="http://schemas.microsoft.com/office/drawing/2014/main" val="74462625"/>
                    </a:ext>
                  </a:extLst>
                </a:gridCol>
                <a:gridCol w="699516">
                  <a:extLst>
                    <a:ext uri="{9D8B030D-6E8A-4147-A177-3AD203B41FA5}">
                      <a16:colId xmlns:a16="http://schemas.microsoft.com/office/drawing/2014/main" val="2689219122"/>
                    </a:ext>
                  </a:extLst>
                </a:gridCol>
                <a:gridCol w="699516">
                  <a:extLst>
                    <a:ext uri="{9D8B030D-6E8A-4147-A177-3AD203B41FA5}">
                      <a16:colId xmlns:a16="http://schemas.microsoft.com/office/drawing/2014/main" val="1152086107"/>
                    </a:ext>
                  </a:extLst>
                </a:gridCol>
                <a:gridCol w="699516">
                  <a:extLst>
                    <a:ext uri="{9D8B030D-6E8A-4147-A177-3AD203B41FA5}">
                      <a16:colId xmlns:a16="http://schemas.microsoft.com/office/drawing/2014/main" val="1583892412"/>
                    </a:ext>
                  </a:extLst>
                </a:gridCol>
                <a:gridCol w="658368">
                  <a:extLst>
                    <a:ext uri="{9D8B030D-6E8A-4147-A177-3AD203B41FA5}">
                      <a16:colId xmlns:a16="http://schemas.microsoft.com/office/drawing/2014/main" val="126968616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60925704"/>
                  </a:ext>
                </a:extLst>
              </a:tr>
              <a:tr h="370840">
                <a:tc>
                  <a:txBody>
                    <a:bodyPr/>
                    <a:lstStyle/>
                    <a:p>
                      <a:r>
                        <a:rPr lang="en-US" sz="1000"/>
                        <a:t>tmamerica</a:t>
                      </a:r>
                    </a:p>
                  </a:txBody>
                  <a:tcPr/>
                </a:tc>
                <a:tc>
                  <a:txBody>
                    <a:bodyPr/>
                    <a:lstStyle/>
                    <a:p>
                      <a:r>
                        <a:rPr lang="en-US" sz="1000"/>
                        <a:t>112</a:t>
                      </a:r>
                    </a:p>
                  </a:txBody>
                  <a:tcPr/>
                </a:tc>
                <a:tc>
                  <a:txBody>
                    <a:bodyPr/>
                    <a:lstStyle/>
                    <a:p>
                      <a:r>
                        <a:rPr lang="en-US" sz="1000"/>
                        <a:t>-1</a:t>
                      </a:r>
                    </a:p>
                  </a:txBody>
                  <a:tcPr/>
                </a:tc>
                <a:tc>
                  <a:txBody>
                    <a:bodyPr/>
                    <a:lstStyle/>
                    <a:p>
                      <a:r>
                        <a:rPr lang="en-US" sz="1000"/>
                        <a:t>9</a:t>
                      </a:r>
                    </a:p>
                  </a:txBody>
                  <a:tcPr/>
                </a:tc>
                <a:tc>
                  <a:txBody>
                    <a:bodyPr/>
                    <a:lstStyle/>
                    <a:p>
                      <a:r>
                        <a:rPr lang="en-US" sz="1000"/>
                        <a:t>4</a:t>
                      </a:r>
                    </a:p>
                  </a:txBody>
                  <a:tcPr/>
                </a:tc>
                <a:tc>
                  <a:txBody>
                    <a:bodyPr/>
                    <a:lstStyle/>
                    <a:p>
                      <a:r>
                        <a:rPr lang="en-US" sz="1000"/>
                        <a:t>0</a:t>
                      </a:r>
                    </a:p>
                  </a:txBody>
                  <a:tcPr/>
                </a:tc>
                <a:tc>
                  <a:txBody>
                    <a:bodyPr/>
                    <a:lstStyle/>
                    <a:p>
                      <a:r>
                        <a:rPr lang="en-US" sz="1000"/>
                        <a:t>13</a:t>
                      </a:r>
                    </a:p>
                  </a:txBody>
                  <a:tcPr/>
                </a:tc>
                <a:tc>
                  <a:txBody>
                    <a:bodyPr/>
                    <a:lstStyle/>
                    <a:p>
                      <a:r>
                        <a:rPr lang="en-US" sz="1000"/>
                        <a:t>132</a:t>
                      </a:r>
                    </a:p>
                  </a:txBody>
                  <a:tcPr/>
                </a:tc>
                <a:tc>
                  <a:txBody>
                    <a:bodyPr/>
                    <a:lstStyle/>
                    <a:p>
                      <a:r>
                        <a:rPr lang="en-US" sz="1000"/>
                        <a:t>0</a:t>
                      </a:r>
                    </a:p>
                  </a:txBody>
                  <a:tcPr/>
                </a:tc>
                <a:tc>
                  <a:txBody>
                    <a:bodyPr/>
                    <a:lstStyle/>
                    <a:p>
                      <a:r>
                        <a:rPr lang="en-US" sz="1000"/>
                        <a:t>9.0659 %</a:t>
                      </a:r>
                    </a:p>
                  </a:txBody>
                  <a:tcPr/>
                </a:tc>
                <a:extLst>
                  <a:ext uri="{0D108BD9-81ED-4DB2-BD59-A6C34878D82A}">
                    <a16:rowId xmlns:a16="http://schemas.microsoft.com/office/drawing/2014/main" val="1490498050"/>
                  </a:ext>
                </a:extLst>
              </a:tr>
            </a:tbl>
          </a:graphicData>
        </a:graphic>
      </p:graphicFrame>
      <p:sp>
        <p:nvSpPr>
          <p:cNvPr id="4" name="Text Placeholder 3">
            <a:extLst>
              <a:ext uri="{FF2B5EF4-FFF2-40B4-BE49-F238E27FC236}">
                <a16:creationId xmlns:a16="http://schemas.microsoft.com/office/drawing/2014/main" id="{53BF5086-2C7C-4031-88D9-0FC96115B41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069244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15CE9-3BEC-4D4B-BEC6-889B973950D4}"/>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0D420605-3FC0-40C9-8455-A6E6AC3449F3}"/>
              </a:ext>
            </a:extLst>
          </p:cNvPr>
          <p:cNvGraphicFramePr>
            <a:graphicFrameLocks noGrp="1"/>
          </p:cNvGraphicFramePr>
          <p:nvPr>
            <p:ph type="chart" sz="quarter" idx="13"/>
            <p:extLst>
              <p:ext uri="{D42A27DB-BD31-4B8C-83A1-F6EECF244321}">
                <p14:modId xmlns:p14="http://schemas.microsoft.com/office/powerpoint/2010/main" val="1866157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DA3861-489B-4B9B-B2E6-379E1A0E9EE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18A1E18-0D30-4DA4-834D-7B67B88E85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76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1CC63-E8D8-4171-8506-775CA02B38DB}"/>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A07417DF-B152-47A4-B2D0-9986561B9E7A}"/>
              </a:ext>
            </a:extLst>
          </p:cNvPr>
          <p:cNvGraphicFramePr>
            <a:graphicFrameLocks noGrp="1"/>
          </p:cNvGraphicFramePr>
          <p:nvPr>
            <p:ph type="chart" sz="quarter" idx="13"/>
            <p:extLst>
              <p:ext uri="{D42A27DB-BD31-4B8C-83A1-F6EECF244321}">
                <p14:modId xmlns:p14="http://schemas.microsoft.com/office/powerpoint/2010/main" val="3873285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412DBA-8942-4D42-96FD-59F5F0374804}"/>
              </a:ext>
            </a:extLst>
          </p:cNvPr>
          <p:cNvSpPr>
            <a:spLocks noGrp="1"/>
          </p:cNvSpPr>
          <p:nvPr>
            <p:ph type="body" sz="quarter" idx="14"/>
          </p:nvPr>
        </p:nvSpPr>
        <p:spPr/>
        <p:txBody>
          <a:bodyPr/>
          <a:lstStyle/>
          <a:p>
            <a:r>
              <a:rPr lang="en-US"/>
              <a:t>10/01/2017 - 10/31/2018</a:t>
            </a:r>
          </a:p>
        </p:txBody>
      </p:sp>
      <p:sp>
        <p:nvSpPr>
          <p:cNvPr id="5" name="Footer Placeholder 4">
            <a:extLst>
              <a:ext uri="{FF2B5EF4-FFF2-40B4-BE49-F238E27FC236}">
                <a16:creationId xmlns:a16="http://schemas.microsoft.com/office/drawing/2014/main" id="{E45B1BB0-08FD-4A6E-B592-36FD7969DC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31598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DAD7A-F656-40BF-A539-91613BF8679D}"/>
              </a:ext>
            </a:extLst>
          </p:cNvPr>
          <p:cNvSpPr>
            <a:spLocks noGrp="1"/>
          </p:cNvSpPr>
          <p:nvPr>
            <p:ph type="title"/>
          </p:nvPr>
        </p:nvSpPr>
        <p:spPr/>
        <p:txBody>
          <a:bodyPr/>
          <a:lstStyle/>
          <a:p>
            <a:r>
              <a:rPr lang="en-US"/>
              <a:t>Instagram Top Posts | Tokio Marine America</a:t>
            </a:r>
          </a:p>
        </p:txBody>
      </p:sp>
      <p:graphicFrame>
        <p:nvGraphicFramePr>
          <p:cNvPr id="5" name="Table Placeholder 4">
            <a:extLst>
              <a:ext uri="{FF2B5EF4-FFF2-40B4-BE49-F238E27FC236}">
                <a16:creationId xmlns:a16="http://schemas.microsoft.com/office/drawing/2014/main" id="{58BC7AC6-C01B-42E5-9E0E-F619BCB37720}"/>
              </a:ext>
            </a:extLst>
          </p:cNvPr>
          <p:cNvGraphicFramePr>
            <a:graphicFrameLocks noGrp="1"/>
          </p:cNvGraphicFramePr>
          <p:nvPr>
            <p:ph type="tbl" sz="quarter" idx="13"/>
            <p:extLst>
              <p:ext uri="{D42A27DB-BD31-4B8C-83A1-F6EECF244321}">
                <p14:modId xmlns:p14="http://schemas.microsoft.com/office/powerpoint/2010/main" val="2860059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1487336"/>
                    </a:ext>
                  </a:extLst>
                </a:gridCol>
                <a:gridCol w="987552">
                  <a:extLst>
                    <a:ext uri="{9D8B030D-6E8A-4147-A177-3AD203B41FA5}">
                      <a16:colId xmlns:a16="http://schemas.microsoft.com/office/drawing/2014/main" val="2990949655"/>
                    </a:ext>
                  </a:extLst>
                </a:gridCol>
                <a:gridCol w="987552">
                  <a:extLst>
                    <a:ext uri="{9D8B030D-6E8A-4147-A177-3AD203B41FA5}">
                      <a16:colId xmlns:a16="http://schemas.microsoft.com/office/drawing/2014/main" val="4185240024"/>
                    </a:ext>
                  </a:extLst>
                </a:gridCol>
                <a:gridCol w="987552">
                  <a:extLst>
                    <a:ext uri="{9D8B030D-6E8A-4147-A177-3AD203B41FA5}">
                      <a16:colId xmlns:a16="http://schemas.microsoft.com/office/drawing/2014/main" val="1661638515"/>
                    </a:ext>
                  </a:extLst>
                </a:gridCol>
                <a:gridCol w="987552">
                  <a:extLst>
                    <a:ext uri="{9D8B030D-6E8A-4147-A177-3AD203B41FA5}">
                      <a16:colId xmlns:a16="http://schemas.microsoft.com/office/drawing/2014/main" val="408147115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529375923"/>
                  </a:ext>
                </a:extLst>
              </a:tr>
              <a:tr h="370840">
                <a:tc>
                  <a:txBody>
                    <a:bodyPr/>
                    <a:lstStyle/>
                    <a:p>
                      <a:r>
                        <a:rPr lang="en-US" sz="1000" b="1"/>
                        <a:t>tmamerica - 2018-10-23 13:33:24 </a:t>
                      </a:r>
                      <a:r>
                        <a:rPr lang="en-US" sz="1000"/>
                        <a:t>
 Meanwhile in Jersey City, NJ . . . Shaun, an Executive Underwriter in our Highly Protected Risk group mentions how TMA has helped him advance in his career! #insurancejobs #insurance #bestplacestowork #teamtma #careergoals</a:t>
                      </a:r>
                    </a:p>
                  </a:txBody>
                  <a:tcPr/>
                </a:tc>
                <a:tc>
                  <a:txBody>
                    <a:bodyPr/>
                    <a:lstStyle/>
                    <a:p>
                      <a:r>
                        <a:rPr lang="en-US" sz="1000"/>
                        <a:t>17</a:t>
                      </a:r>
                    </a:p>
                  </a:txBody>
                  <a:tcPr/>
                </a:tc>
                <a:tc>
                  <a:txBody>
                    <a:bodyPr/>
                    <a:lstStyle/>
                    <a:p>
                      <a:r>
                        <a:rPr lang="en-US" sz="1000"/>
                        <a:t>0</a:t>
                      </a:r>
                    </a:p>
                  </a:txBody>
                  <a:tcPr/>
                </a:tc>
                <a:tc>
                  <a:txBody>
                    <a:bodyPr/>
                    <a:lstStyle/>
                    <a:p>
                      <a:r>
                        <a:rPr lang="en-US" sz="1000"/>
                        <a:t>15.4545 %</a:t>
                      </a:r>
                    </a:p>
                  </a:txBody>
                  <a:tcPr/>
                </a:tc>
                <a:tc>
                  <a:txBody>
                    <a:bodyPr/>
                    <a:lstStyle/>
                    <a:p>
                      <a:r>
                        <a:rPr lang="en-US" sz="1000"/>
                        <a:t>Image</a:t>
                      </a:r>
                    </a:p>
                  </a:txBody>
                  <a:tcPr/>
                </a:tc>
                <a:extLst>
                  <a:ext uri="{0D108BD9-81ED-4DB2-BD59-A6C34878D82A}">
                    <a16:rowId xmlns:a16="http://schemas.microsoft.com/office/drawing/2014/main" val="4279045493"/>
                  </a:ext>
                </a:extLst>
              </a:tr>
              <a:tr h="370840">
                <a:tc>
                  <a:txBody>
                    <a:bodyPr/>
                    <a:lstStyle/>
                    <a:p>
                      <a:r>
                        <a:rPr lang="en-US" sz="1000" b="1"/>
                        <a:t>tmamerica - 2018-10-15 18:05:40 </a:t>
                      </a:r>
                      <a:r>
                        <a:rPr lang="en-US" sz="1000"/>
                        <a:t>
 Our New Jersey and New York teams spent last Saturday volunteering at parkeasths . Employees, their guests and PEHS's faculty and students went to work beautifying the school. TMA is excited and proud to provide support to this amazing school! #teamtma #anshininaction #pehs #volunteering</a:t>
                      </a:r>
                    </a:p>
                  </a:txBody>
                  <a:tcPr/>
                </a:tc>
                <a:tc>
                  <a:txBody>
                    <a:bodyPr/>
                    <a:lstStyle/>
                    <a:p>
                      <a:r>
                        <a:rPr lang="en-US" sz="1000"/>
                        <a:t>17</a:t>
                      </a:r>
                    </a:p>
                  </a:txBody>
                  <a:tcPr/>
                </a:tc>
                <a:tc>
                  <a:txBody>
                    <a:bodyPr/>
                    <a:lstStyle/>
                    <a:p>
                      <a:r>
                        <a:rPr lang="en-US" sz="1000"/>
                        <a:t>0</a:t>
                      </a:r>
                    </a:p>
                  </a:txBody>
                  <a:tcPr/>
                </a:tc>
                <a:tc>
                  <a:txBody>
                    <a:bodyPr/>
                    <a:lstStyle/>
                    <a:p>
                      <a:r>
                        <a:rPr lang="en-US" sz="1000"/>
                        <a:t>15.3153 %</a:t>
                      </a:r>
                    </a:p>
                  </a:txBody>
                  <a:tcPr/>
                </a:tc>
                <a:tc>
                  <a:txBody>
                    <a:bodyPr/>
                    <a:lstStyle/>
                    <a:p>
                      <a:r>
                        <a:rPr lang="en-US" sz="1000"/>
                        <a:t>Carousel</a:t>
                      </a:r>
                    </a:p>
                  </a:txBody>
                  <a:tcPr/>
                </a:tc>
                <a:extLst>
                  <a:ext uri="{0D108BD9-81ED-4DB2-BD59-A6C34878D82A}">
                    <a16:rowId xmlns:a16="http://schemas.microsoft.com/office/drawing/2014/main" val="2693765890"/>
                  </a:ext>
                </a:extLst>
              </a:tr>
              <a:tr h="370840">
                <a:tc>
                  <a:txBody>
                    <a:bodyPr/>
                    <a:lstStyle/>
                    <a:p>
                      <a:r>
                        <a:rPr lang="en-US" sz="1000" b="1"/>
                        <a:t>tmamerica - 2018-10-29 14:47:43 </a:t>
                      </a:r>
                      <a:r>
                        <a:rPr lang="en-US" sz="1000"/>
                        <a:t>
 TMA and our sister company, phlyinsurance were proud sponsors of the Insurance Brokers' Assoc of NY (IBANY) event last Wednesday. It was a pleasure to get to network with some amazing agents, brokers and potential business partners! #2018FallReception #networking #insurance</a:t>
                      </a:r>
                    </a:p>
                  </a:txBody>
                  <a:tcPr/>
                </a:tc>
                <a:tc>
                  <a:txBody>
                    <a:bodyPr/>
                    <a:lstStyle/>
                    <a:p>
                      <a:r>
                        <a:rPr lang="en-US" sz="1000"/>
                        <a:t>14</a:t>
                      </a:r>
                    </a:p>
                  </a:txBody>
                  <a:tcPr/>
                </a:tc>
                <a:tc>
                  <a:txBody>
                    <a:bodyPr/>
                    <a:lstStyle/>
                    <a:p>
                      <a:r>
                        <a:rPr lang="en-US" sz="1000"/>
                        <a:t>0</a:t>
                      </a:r>
                    </a:p>
                  </a:txBody>
                  <a:tcPr/>
                </a:tc>
                <a:tc>
                  <a:txBody>
                    <a:bodyPr/>
                    <a:lstStyle/>
                    <a:p>
                      <a:r>
                        <a:rPr lang="en-US" sz="1000"/>
                        <a:t>12.6126 %</a:t>
                      </a:r>
                    </a:p>
                  </a:txBody>
                  <a:tcPr/>
                </a:tc>
                <a:tc>
                  <a:txBody>
                    <a:bodyPr/>
                    <a:lstStyle/>
                    <a:p>
                      <a:r>
                        <a:rPr lang="en-US" sz="1000"/>
                        <a:t>Carousel</a:t>
                      </a:r>
                    </a:p>
                  </a:txBody>
                  <a:tcPr/>
                </a:tc>
                <a:extLst>
                  <a:ext uri="{0D108BD9-81ED-4DB2-BD59-A6C34878D82A}">
                    <a16:rowId xmlns:a16="http://schemas.microsoft.com/office/drawing/2014/main" val="3515183562"/>
                  </a:ext>
                </a:extLst>
              </a:tr>
              <a:tr h="370840">
                <a:tc>
                  <a:txBody>
                    <a:bodyPr/>
                    <a:lstStyle/>
                    <a:p>
                      <a:r>
                        <a:rPr lang="en-US" sz="1000" b="1"/>
                        <a:t>tmamerica - 2018-10-16 15:33:06 </a:t>
                      </a:r>
                      <a:r>
                        <a:rPr lang="en-US" sz="1000"/>
                        <a:t>
 Celebrating #bossesday - TMA Chicago style! #likeaboss #bosses #teamtma</a:t>
                      </a:r>
                    </a:p>
                  </a:txBody>
                  <a:tcPr/>
                </a:tc>
                <a:tc>
                  <a:txBody>
                    <a:bodyPr/>
                    <a:lstStyle/>
                    <a:p>
                      <a:r>
                        <a:rPr lang="en-US" sz="1000"/>
                        <a:t>11</a:t>
                      </a:r>
                    </a:p>
                  </a:txBody>
                  <a:tcPr/>
                </a:tc>
                <a:tc>
                  <a:txBody>
                    <a:bodyPr/>
                    <a:lstStyle/>
                    <a:p>
                      <a:r>
                        <a:rPr lang="en-US" sz="1000"/>
                        <a:t>0</a:t>
                      </a:r>
                    </a:p>
                  </a:txBody>
                  <a:tcPr/>
                </a:tc>
                <a:tc>
                  <a:txBody>
                    <a:bodyPr/>
                    <a:lstStyle/>
                    <a:p>
                      <a:r>
                        <a:rPr lang="en-US" sz="1000"/>
                        <a:t>9.8214 %</a:t>
                      </a:r>
                    </a:p>
                  </a:txBody>
                  <a:tcPr/>
                </a:tc>
                <a:tc>
                  <a:txBody>
                    <a:bodyPr/>
                    <a:lstStyle/>
                    <a:p>
                      <a:r>
                        <a:rPr lang="en-US" sz="1000"/>
                        <a:t>Image</a:t>
                      </a:r>
                    </a:p>
                  </a:txBody>
                  <a:tcPr/>
                </a:tc>
                <a:extLst>
                  <a:ext uri="{0D108BD9-81ED-4DB2-BD59-A6C34878D82A}">
                    <a16:rowId xmlns:a16="http://schemas.microsoft.com/office/drawing/2014/main" val="2540990917"/>
                  </a:ext>
                </a:extLst>
              </a:tr>
              <a:tr h="370840">
                <a:tc>
                  <a:txBody>
                    <a:bodyPr/>
                    <a:lstStyle/>
                    <a:p>
                      <a:r>
                        <a:rPr lang="en-US" sz="1000" b="1"/>
                        <a:t>tmamerica - 2018-10-24 14:18:51 </a:t>
                      </a:r>
                      <a:r>
                        <a:rPr lang="en-US" sz="1000"/>
                        <a:t>
 Our flexible dress code is just one of the reasons our employees have voted us one of the Best Places to Work in Insurance three years in a row! =====================
Copy and paste this link into your browser to apply for the Auto Claims Adjuster role today 👉 http://bit.ly/ClaimsAutoSpecPlano  #bestplacestowork #hiring #insurancejobs #plano #Teamtma</a:t>
                      </a:r>
                    </a:p>
                  </a:txBody>
                  <a:tcPr/>
                </a:tc>
                <a:tc>
                  <a:txBody>
                    <a:bodyPr/>
                    <a:lstStyle/>
                    <a:p>
                      <a:r>
                        <a:rPr lang="en-US" sz="1000"/>
                        <a:t>11</a:t>
                      </a:r>
                    </a:p>
                  </a:txBody>
                  <a:tcPr/>
                </a:tc>
                <a:tc>
                  <a:txBody>
                    <a:bodyPr/>
                    <a:lstStyle/>
                    <a:p>
                      <a:r>
                        <a:rPr lang="en-US" sz="1000"/>
                        <a:t>0</a:t>
                      </a:r>
                    </a:p>
                  </a:txBody>
                  <a:tcPr/>
                </a:tc>
                <a:tc>
                  <a:txBody>
                    <a:bodyPr/>
                    <a:lstStyle/>
                    <a:p>
                      <a:r>
                        <a:rPr lang="en-US" sz="1000"/>
                        <a:t>9.6491 %</a:t>
                      </a:r>
                    </a:p>
                  </a:txBody>
                  <a:tcPr/>
                </a:tc>
                <a:tc>
                  <a:txBody>
                    <a:bodyPr/>
                    <a:lstStyle/>
                    <a:p>
                      <a:r>
                        <a:rPr lang="en-US" sz="1000"/>
                        <a:t>Image</a:t>
                      </a:r>
                    </a:p>
                  </a:txBody>
                  <a:tcPr/>
                </a:tc>
                <a:extLst>
                  <a:ext uri="{0D108BD9-81ED-4DB2-BD59-A6C34878D82A}">
                    <a16:rowId xmlns:a16="http://schemas.microsoft.com/office/drawing/2014/main" val="4025018136"/>
                  </a:ext>
                </a:extLst>
              </a:tr>
            </a:tbl>
          </a:graphicData>
        </a:graphic>
      </p:graphicFrame>
      <p:sp>
        <p:nvSpPr>
          <p:cNvPr id="4" name="Text Placeholder 3">
            <a:extLst>
              <a:ext uri="{FF2B5EF4-FFF2-40B4-BE49-F238E27FC236}">
                <a16:creationId xmlns:a16="http://schemas.microsoft.com/office/drawing/2014/main" id="{5C91566C-03E6-43D2-AD37-A78F2211BAE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2040321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543</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Updates Table | Tokio Marine America</vt:lpstr>
      <vt:lpstr>Instagram Key Metrics Table | Tokio Marine America</vt:lpstr>
      <vt:lpstr>Instagram Followers Change | Tokio Marine America</vt:lpstr>
      <vt:lpstr>Instagram Average Interactions Per Post | Tokio Marine America</vt:lpstr>
      <vt:lpstr>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2018-11-12T17:14:49Z</dcterms:created>
  <dcterms:modified xsi:type="dcterms:W3CDTF">2018-11-12T17:15:14Z</dcterms:modified>
</cp:coreProperties>
</file>