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43374</c:v>
                </c:pt>
              </c:numCache>
            </c:numRef>
          </c:cat>
          <c:val>
            <c:numRef>
              <c:f>Sheet1!$B$2</c:f>
              <c:numCache>
                <c:formatCode>General</c:formatCode>
                <c:ptCount val="1"/>
                <c:pt idx="0">
                  <c:v>183</c:v>
                </c:pt>
              </c:numCache>
            </c:numRef>
          </c:val>
          <c:extLst>
            <c:ext xmlns:c16="http://schemas.microsoft.com/office/drawing/2014/chart" uri="{C3380CC4-5D6E-409C-BE32-E72D297353CC}">
              <c16:uniqueId val="{00000000-8CD7-4F40-BB60-0A181C4E574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43374</c:v>
                </c:pt>
              </c:numCache>
            </c:numRef>
          </c:cat>
          <c:val>
            <c:numRef>
              <c:f>Sheet1!$C$2</c:f>
              <c:numCache>
                <c:formatCode>General</c:formatCode>
                <c:ptCount val="1"/>
                <c:pt idx="0">
                  <c:v>112</c:v>
                </c:pt>
              </c:numCache>
            </c:numRef>
          </c:val>
          <c:extLst>
            <c:ext xmlns:c16="http://schemas.microsoft.com/office/drawing/2014/chart" uri="{C3380CC4-5D6E-409C-BE32-E72D297353CC}">
              <c16:uniqueId val="{00000001-8CD7-4F40-BB60-0A181C4E574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43374</c:v>
                </c:pt>
              </c:numCache>
            </c:numRef>
          </c:cat>
          <c:val>
            <c:numRef>
              <c:f>Sheet1!$D$2</c:f>
              <c:numCache>
                <c:formatCode>General</c:formatCode>
                <c:ptCount val="1"/>
                <c:pt idx="0">
                  <c:v>6011</c:v>
                </c:pt>
              </c:numCache>
            </c:numRef>
          </c:val>
          <c:extLst>
            <c:ext xmlns:c16="http://schemas.microsoft.com/office/drawing/2014/chart" uri="{C3380CC4-5D6E-409C-BE32-E72D297353CC}">
              <c16:uniqueId val="{00000002-8CD7-4F40-BB60-0A181C4E574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43374</c:v>
                </c:pt>
              </c:numCache>
            </c:numRef>
          </c:cat>
          <c:val>
            <c:numRef>
              <c:f>Sheet1!$E$2</c:f>
              <c:numCache>
                <c:formatCode>General</c:formatCode>
                <c:ptCount val="1"/>
                <c:pt idx="0">
                  <c:v>103</c:v>
                </c:pt>
              </c:numCache>
            </c:numRef>
          </c:val>
          <c:extLst>
            <c:ext xmlns:c16="http://schemas.microsoft.com/office/drawing/2014/chart" uri="{C3380CC4-5D6E-409C-BE32-E72D297353CC}">
              <c16:uniqueId val="{00000003-8CD7-4F40-BB60-0A181C4E5748}"/>
            </c:ext>
          </c:extLst>
        </c:ser>
        <c:dLbls>
          <c:showLegendKey val="0"/>
          <c:showVal val="0"/>
          <c:showCatName val="0"/>
          <c:showSerName val="0"/>
          <c:showPercent val="0"/>
          <c:showBubbleSize val="0"/>
        </c:dLbls>
        <c:gapWidth val="219"/>
        <c:overlap val="-27"/>
        <c:axId val="292338408"/>
        <c:axId val="297264792"/>
      </c:barChart>
      <c:dateAx>
        <c:axId val="292338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64792"/>
        <c:crosses val="autoZero"/>
        <c:auto val="1"/>
        <c:lblOffset val="100"/>
        <c:baseTimeUnit val="days"/>
      </c:dateAx>
      <c:valAx>
        <c:axId val="29726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3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43101</c:v>
                </c:pt>
                <c:pt idx="1">
                  <c:v>43132</c:v>
                </c:pt>
                <c:pt idx="2">
                  <c:v>43160</c:v>
                </c:pt>
                <c:pt idx="3">
                  <c:v>43191</c:v>
                </c:pt>
                <c:pt idx="4">
                  <c:v>43221</c:v>
                </c:pt>
                <c:pt idx="5">
                  <c:v>43252</c:v>
                </c:pt>
                <c:pt idx="6">
                  <c:v>43282</c:v>
                </c:pt>
                <c:pt idx="7">
                  <c:v>43313</c:v>
                </c:pt>
                <c:pt idx="8">
                  <c:v>43344</c:v>
                </c:pt>
                <c:pt idx="9">
                  <c:v>43374</c:v>
                </c:pt>
              </c:numCache>
            </c:numRef>
          </c:cat>
          <c:val>
            <c:numRef>
              <c:f>Sheet1!$B$2:$B$11</c:f>
              <c:numCache>
                <c:formatCode>General</c:formatCode>
                <c:ptCount val="10"/>
                <c:pt idx="0">
                  <c:v>8</c:v>
                </c:pt>
                <c:pt idx="1">
                  <c:v>6</c:v>
                </c:pt>
                <c:pt idx="2">
                  <c:v>11</c:v>
                </c:pt>
                <c:pt idx="3">
                  <c:v>6</c:v>
                </c:pt>
                <c:pt idx="4">
                  <c:v>8</c:v>
                </c:pt>
                <c:pt idx="5">
                  <c:v>2</c:v>
                </c:pt>
                <c:pt idx="6">
                  <c:v>9</c:v>
                </c:pt>
                <c:pt idx="7">
                  <c:v>4</c:v>
                </c:pt>
                <c:pt idx="8">
                  <c:v>10</c:v>
                </c:pt>
                <c:pt idx="9">
                  <c:v>7</c:v>
                </c:pt>
              </c:numCache>
            </c:numRef>
          </c:val>
          <c:extLst>
            <c:ext xmlns:c16="http://schemas.microsoft.com/office/drawing/2014/chart" uri="{C3380CC4-5D6E-409C-BE32-E72D297353CC}">
              <c16:uniqueId val="{00000000-C2BB-4DDB-A2B1-CDDD59355D3F}"/>
            </c:ext>
          </c:extLst>
        </c:ser>
        <c:dLbls>
          <c:showLegendKey val="0"/>
          <c:showVal val="0"/>
          <c:showCatName val="0"/>
          <c:showSerName val="0"/>
          <c:showPercent val="0"/>
          <c:showBubbleSize val="0"/>
        </c:dLbls>
        <c:gapWidth val="219"/>
        <c:overlap val="-27"/>
        <c:axId val="352765448"/>
        <c:axId val="352758560"/>
      </c:barChart>
      <c:dateAx>
        <c:axId val="35276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58560"/>
        <c:crosses val="autoZero"/>
        <c:auto val="1"/>
        <c:lblOffset val="100"/>
        <c:baseTimeUnit val="months"/>
      </c:dateAx>
      <c:valAx>
        <c:axId val="35275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6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43101</c:v>
                </c:pt>
                <c:pt idx="1">
                  <c:v>43132</c:v>
                </c:pt>
                <c:pt idx="2">
                  <c:v>43160</c:v>
                </c:pt>
                <c:pt idx="3">
                  <c:v>43191</c:v>
                </c:pt>
                <c:pt idx="4">
                  <c:v>43221</c:v>
                </c:pt>
                <c:pt idx="5">
                  <c:v>43252</c:v>
                </c:pt>
                <c:pt idx="6">
                  <c:v>43282</c:v>
                </c:pt>
                <c:pt idx="7">
                  <c:v>43313</c:v>
                </c:pt>
                <c:pt idx="8">
                  <c:v>43344</c:v>
                </c:pt>
                <c:pt idx="9">
                  <c:v>43374</c:v>
                </c:pt>
              </c:numCache>
            </c:numRef>
          </c:cat>
          <c:val>
            <c:numRef>
              <c:f>Sheet1!$B$2:$B$11</c:f>
              <c:numCache>
                <c:formatCode>General</c:formatCode>
                <c:ptCount val="10"/>
                <c:pt idx="0">
                  <c:v>2</c:v>
                </c:pt>
                <c:pt idx="1">
                  <c:v>2</c:v>
                </c:pt>
                <c:pt idx="2">
                  <c:v>7</c:v>
                </c:pt>
                <c:pt idx="3">
                  <c:v>4</c:v>
                </c:pt>
                <c:pt idx="4">
                  <c:v>3</c:v>
                </c:pt>
                <c:pt idx="5">
                  <c:v>4</c:v>
                </c:pt>
                <c:pt idx="6">
                  <c:v>18</c:v>
                </c:pt>
                <c:pt idx="7">
                  <c:v>10</c:v>
                </c:pt>
                <c:pt idx="8">
                  <c:v>15</c:v>
                </c:pt>
                <c:pt idx="9">
                  <c:v>12</c:v>
                </c:pt>
              </c:numCache>
            </c:numRef>
          </c:val>
          <c:extLst>
            <c:ext xmlns:c16="http://schemas.microsoft.com/office/drawing/2014/chart" uri="{C3380CC4-5D6E-409C-BE32-E72D297353CC}">
              <c16:uniqueId val="{00000000-EFDE-4695-B7F6-2B64B6EB43F3}"/>
            </c:ext>
          </c:extLst>
        </c:ser>
        <c:dLbls>
          <c:showLegendKey val="0"/>
          <c:showVal val="0"/>
          <c:showCatName val="0"/>
          <c:showSerName val="0"/>
          <c:showPercent val="0"/>
          <c:showBubbleSize val="0"/>
        </c:dLbls>
        <c:gapWidth val="219"/>
        <c:overlap val="-27"/>
        <c:axId val="356524904"/>
        <c:axId val="356526216"/>
      </c:barChart>
      <c:dateAx>
        <c:axId val="35652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6216"/>
        <c:crosses val="autoZero"/>
        <c:auto val="1"/>
        <c:lblOffset val="100"/>
        <c:baseTimeUnit val="months"/>
      </c:dateAx>
      <c:valAx>
        <c:axId val="35652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43101</c:v>
                </c:pt>
                <c:pt idx="1">
                  <c:v>43132</c:v>
                </c:pt>
                <c:pt idx="2">
                  <c:v>43160</c:v>
                </c:pt>
                <c:pt idx="3">
                  <c:v>43191</c:v>
                </c:pt>
                <c:pt idx="4">
                  <c:v>43221</c:v>
                </c:pt>
                <c:pt idx="5">
                  <c:v>43252</c:v>
                </c:pt>
                <c:pt idx="6">
                  <c:v>43282</c:v>
                </c:pt>
                <c:pt idx="7">
                  <c:v>43313</c:v>
                </c:pt>
                <c:pt idx="8">
                  <c:v>43344</c:v>
                </c:pt>
                <c:pt idx="9">
                  <c:v>43374</c:v>
                </c:pt>
              </c:numCache>
            </c:numRef>
          </c:cat>
          <c:val>
            <c:numRef>
              <c:f>Sheet1!$B$2:$B$11</c:f>
              <c:numCache>
                <c:formatCode>General</c:formatCode>
                <c:ptCount val="10"/>
                <c:pt idx="0">
                  <c:v>2059</c:v>
                </c:pt>
                <c:pt idx="1">
                  <c:v>1954</c:v>
                </c:pt>
                <c:pt idx="2">
                  <c:v>3951</c:v>
                </c:pt>
                <c:pt idx="3">
                  <c:v>3259</c:v>
                </c:pt>
                <c:pt idx="4">
                  <c:v>2134</c:v>
                </c:pt>
                <c:pt idx="5">
                  <c:v>4860</c:v>
                </c:pt>
                <c:pt idx="6">
                  <c:v>5472</c:v>
                </c:pt>
                <c:pt idx="7">
                  <c:v>7785</c:v>
                </c:pt>
                <c:pt idx="8">
                  <c:v>6797</c:v>
                </c:pt>
                <c:pt idx="9">
                  <c:v>4312</c:v>
                </c:pt>
              </c:numCache>
            </c:numRef>
          </c:val>
          <c:extLst>
            <c:ext xmlns:c16="http://schemas.microsoft.com/office/drawing/2014/chart" uri="{C3380CC4-5D6E-409C-BE32-E72D297353CC}">
              <c16:uniqueId val="{00000000-0B11-4960-A12A-6961F5404D49}"/>
            </c:ext>
          </c:extLst>
        </c:ser>
        <c:dLbls>
          <c:showLegendKey val="0"/>
          <c:showVal val="0"/>
          <c:showCatName val="0"/>
          <c:showSerName val="0"/>
          <c:showPercent val="0"/>
          <c:showBubbleSize val="0"/>
        </c:dLbls>
        <c:gapWidth val="219"/>
        <c:overlap val="-27"/>
        <c:axId val="356522608"/>
        <c:axId val="356522936"/>
      </c:barChart>
      <c:dateAx>
        <c:axId val="35652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2936"/>
        <c:crosses val="autoZero"/>
        <c:auto val="1"/>
        <c:lblOffset val="100"/>
        <c:baseTimeUnit val="months"/>
      </c:dateAx>
      <c:valAx>
        <c:axId val="35652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Sheet1!$A$2:$A$11</c:f>
              <c:numCache>
                <c:formatCode>m/d/yyyy</c:formatCode>
                <c:ptCount val="10"/>
                <c:pt idx="0">
                  <c:v>43101</c:v>
                </c:pt>
                <c:pt idx="1">
                  <c:v>43132</c:v>
                </c:pt>
                <c:pt idx="2">
                  <c:v>43160</c:v>
                </c:pt>
                <c:pt idx="3">
                  <c:v>43191</c:v>
                </c:pt>
                <c:pt idx="4">
                  <c:v>43221</c:v>
                </c:pt>
                <c:pt idx="5">
                  <c:v>43252</c:v>
                </c:pt>
                <c:pt idx="6">
                  <c:v>43282</c:v>
                </c:pt>
                <c:pt idx="7">
                  <c:v>43313</c:v>
                </c:pt>
                <c:pt idx="8">
                  <c:v>43344</c:v>
                </c:pt>
                <c:pt idx="9">
                  <c:v>43374</c:v>
                </c:pt>
              </c:numCache>
            </c:numRef>
          </c:cat>
          <c:val>
            <c:numRef>
              <c:f>Sheet1!$B$2:$B$11</c:f>
              <c:numCache>
                <c:formatCode>General</c:formatCode>
                <c:ptCount val="10"/>
                <c:pt idx="0">
                  <c:v>1</c:v>
                </c:pt>
                <c:pt idx="1">
                  <c:v>7</c:v>
                </c:pt>
                <c:pt idx="2">
                  <c:v>4</c:v>
                </c:pt>
                <c:pt idx="3">
                  <c:v>0</c:v>
                </c:pt>
                <c:pt idx="4">
                  <c:v>3</c:v>
                </c:pt>
                <c:pt idx="5">
                  <c:v>2</c:v>
                </c:pt>
                <c:pt idx="6">
                  <c:v>4</c:v>
                </c:pt>
                <c:pt idx="7">
                  <c:v>6</c:v>
                </c:pt>
                <c:pt idx="8">
                  <c:v>3</c:v>
                </c:pt>
                <c:pt idx="9">
                  <c:v>5</c:v>
                </c:pt>
              </c:numCache>
            </c:numRef>
          </c:val>
          <c:extLst>
            <c:ext xmlns:c16="http://schemas.microsoft.com/office/drawing/2014/chart" uri="{C3380CC4-5D6E-409C-BE32-E72D297353CC}">
              <c16:uniqueId val="{00000000-DD62-4132-9CC0-9061B334B2D5}"/>
            </c:ext>
          </c:extLst>
        </c:ser>
        <c:dLbls>
          <c:showLegendKey val="0"/>
          <c:showVal val="0"/>
          <c:showCatName val="0"/>
          <c:showSerName val="0"/>
          <c:showPercent val="0"/>
          <c:showBubbleSize val="0"/>
        </c:dLbls>
        <c:gapWidth val="219"/>
        <c:overlap val="-27"/>
        <c:axId val="362266344"/>
        <c:axId val="362271264"/>
      </c:barChart>
      <c:dateAx>
        <c:axId val="362266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71264"/>
        <c:crosses val="autoZero"/>
        <c:auto val="1"/>
        <c:lblOffset val="100"/>
        <c:baseTimeUnit val="months"/>
      </c:dateAx>
      <c:valAx>
        <c:axId val="36227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6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Sheet1!$A$2:$A$11</c:f>
              <c:numCache>
                <c:formatCode>m/d/yyyy</c:formatCode>
                <c:ptCount val="10"/>
                <c:pt idx="0">
                  <c:v>43101</c:v>
                </c:pt>
                <c:pt idx="1">
                  <c:v>43132</c:v>
                </c:pt>
                <c:pt idx="2">
                  <c:v>43160</c:v>
                </c:pt>
                <c:pt idx="3">
                  <c:v>43191</c:v>
                </c:pt>
                <c:pt idx="4">
                  <c:v>43221</c:v>
                </c:pt>
                <c:pt idx="5">
                  <c:v>43252</c:v>
                </c:pt>
                <c:pt idx="6">
                  <c:v>43282</c:v>
                </c:pt>
                <c:pt idx="7">
                  <c:v>43313</c:v>
                </c:pt>
                <c:pt idx="8">
                  <c:v>43344</c:v>
                </c:pt>
                <c:pt idx="9">
                  <c:v>43374</c:v>
                </c:pt>
              </c:numCache>
            </c:numRef>
          </c:cat>
          <c:val>
            <c:numRef>
              <c:f>Sheet1!$B$2:$B$11</c:f>
              <c:numCache>
                <c:formatCode>General</c:formatCode>
                <c:ptCount val="10"/>
                <c:pt idx="0">
                  <c:v>1</c:v>
                </c:pt>
                <c:pt idx="1">
                  <c:v>3</c:v>
                </c:pt>
                <c:pt idx="2">
                  <c:v>2</c:v>
                </c:pt>
                <c:pt idx="3">
                  <c:v>2</c:v>
                </c:pt>
                <c:pt idx="4">
                  <c:v>2</c:v>
                </c:pt>
                <c:pt idx="5">
                  <c:v>4</c:v>
                </c:pt>
                <c:pt idx="6">
                  <c:v>3</c:v>
                </c:pt>
                <c:pt idx="7">
                  <c:v>4</c:v>
                </c:pt>
                <c:pt idx="8">
                  <c:v>3</c:v>
                </c:pt>
                <c:pt idx="9">
                  <c:v>4</c:v>
                </c:pt>
              </c:numCache>
            </c:numRef>
          </c:val>
          <c:extLst>
            <c:ext xmlns:c16="http://schemas.microsoft.com/office/drawing/2014/chart" uri="{C3380CC4-5D6E-409C-BE32-E72D297353CC}">
              <c16:uniqueId val="{00000000-F7F0-4E04-A16E-7301F8121A22}"/>
            </c:ext>
          </c:extLst>
        </c:ser>
        <c:dLbls>
          <c:showLegendKey val="0"/>
          <c:showVal val="0"/>
          <c:showCatName val="0"/>
          <c:showSerName val="0"/>
          <c:showPercent val="0"/>
          <c:showBubbleSize val="0"/>
        </c:dLbls>
        <c:gapWidth val="219"/>
        <c:overlap val="-27"/>
        <c:axId val="362270608"/>
        <c:axId val="362260440"/>
      </c:barChart>
      <c:dateAx>
        <c:axId val="36227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60440"/>
        <c:crosses val="autoZero"/>
        <c:auto val="1"/>
        <c:lblOffset val="100"/>
        <c:baseTimeUnit val="months"/>
      </c:dateAx>
      <c:valAx>
        <c:axId val="36226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7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43101</c:v>
                </c:pt>
                <c:pt idx="1">
                  <c:v>43132</c:v>
                </c:pt>
                <c:pt idx="2">
                  <c:v>43160</c:v>
                </c:pt>
                <c:pt idx="3">
                  <c:v>43191</c:v>
                </c:pt>
                <c:pt idx="4">
                  <c:v>43221</c:v>
                </c:pt>
                <c:pt idx="5">
                  <c:v>43252</c:v>
                </c:pt>
                <c:pt idx="6">
                  <c:v>43282</c:v>
                </c:pt>
                <c:pt idx="7">
                  <c:v>43313</c:v>
                </c:pt>
                <c:pt idx="8">
                  <c:v>43344</c:v>
                </c:pt>
                <c:pt idx="9">
                  <c:v>43374</c:v>
                </c:pt>
              </c:numCache>
            </c:numRef>
          </c:cat>
          <c:val>
            <c:numRef>
              <c:f>Sheet1!$B$2:$B$11</c:f>
              <c:numCache>
                <c:formatCode>General</c:formatCode>
                <c:ptCount val="10"/>
                <c:pt idx="0">
                  <c:v>214</c:v>
                </c:pt>
                <c:pt idx="1">
                  <c:v>263</c:v>
                </c:pt>
                <c:pt idx="2">
                  <c:v>238</c:v>
                </c:pt>
                <c:pt idx="3">
                  <c:v>257</c:v>
                </c:pt>
                <c:pt idx="4">
                  <c:v>133</c:v>
                </c:pt>
                <c:pt idx="5">
                  <c:v>113</c:v>
                </c:pt>
                <c:pt idx="6">
                  <c:v>110</c:v>
                </c:pt>
                <c:pt idx="7">
                  <c:v>125</c:v>
                </c:pt>
                <c:pt idx="8">
                  <c:v>187</c:v>
                </c:pt>
                <c:pt idx="9">
                  <c:v>156</c:v>
                </c:pt>
              </c:numCache>
            </c:numRef>
          </c:val>
          <c:extLst>
            <c:ext xmlns:c16="http://schemas.microsoft.com/office/drawing/2014/chart" uri="{C3380CC4-5D6E-409C-BE32-E72D297353CC}">
              <c16:uniqueId val="{00000000-B9B3-42D3-B22D-B4A514E174DF}"/>
            </c:ext>
          </c:extLst>
        </c:ser>
        <c:dLbls>
          <c:showLegendKey val="0"/>
          <c:showVal val="0"/>
          <c:showCatName val="0"/>
          <c:showSerName val="0"/>
          <c:showPercent val="0"/>
          <c:showBubbleSize val="0"/>
        </c:dLbls>
        <c:gapWidth val="219"/>
        <c:overlap val="-27"/>
        <c:axId val="365614064"/>
        <c:axId val="365613080"/>
      </c:barChart>
      <c:dateAx>
        <c:axId val="36561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13080"/>
        <c:crosses val="autoZero"/>
        <c:auto val="1"/>
        <c:lblOffset val="100"/>
        <c:baseTimeUnit val="months"/>
      </c:dateAx>
      <c:valAx>
        <c:axId val="36561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1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43101</c:v>
                </c:pt>
                <c:pt idx="1">
                  <c:v>43132</c:v>
                </c:pt>
                <c:pt idx="2">
                  <c:v>43160</c:v>
                </c:pt>
                <c:pt idx="3">
                  <c:v>43191</c:v>
                </c:pt>
                <c:pt idx="4">
                  <c:v>43221</c:v>
                </c:pt>
                <c:pt idx="5">
                  <c:v>43252</c:v>
                </c:pt>
                <c:pt idx="6">
                  <c:v>43282</c:v>
                </c:pt>
                <c:pt idx="7">
                  <c:v>43313</c:v>
                </c:pt>
                <c:pt idx="8">
                  <c:v>43344</c:v>
                </c:pt>
                <c:pt idx="9">
                  <c:v>43374</c:v>
                </c:pt>
              </c:numCache>
            </c:numRef>
          </c:cat>
          <c:val>
            <c:numRef>
              <c:f>Sheet1!$B$2:$B$11</c:f>
              <c:numCache>
                <c:formatCode>General</c:formatCode>
                <c:ptCount val="10"/>
                <c:pt idx="0">
                  <c:v>25</c:v>
                </c:pt>
                <c:pt idx="1">
                  <c:v>19</c:v>
                </c:pt>
                <c:pt idx="2">
                  <c:v>27</c:v>
                </c:pt>
                <c:pt idx="3">
                  <c:v>26</c:v>
                </c:pt>
                <c:pt idx="4">
                  <c:v>21</c:v>
                </c:pt>
                <c:pt idx="5">
                  <c:v>25</c:v>
                </c:pt>
                <c:pt idx="6">
                  <c:v>22</c:v>
                </c:pt>
                <c:pt idx="7">
                  <c:v>23</c:v>
                </c:pt>
                <c:pt idx="8">
                  <c:v>25</c:v>
                </c:pt>
                <c:pt idx="9">
                  <c:v>21</c:v>
                </c:pt>
              </c:numCache>
            </c:numRef>
          </c:val>
          <c:extLst>
            <c:ext xmlns:c16="http://schemas.microsoft.com/office/drawing/2014/chart" uri="{C3380CC4-5D6E-409C-BE32-E72D297353CC}">
              <c16:uniqueId val="{00000000-99F8-4FCB-A7E0-5E8257ED1EC6}"/>
            </c:ext>
          </c:extLst>
        </c:ser>
        <c:dLbls>
          <c:showLegendKey val="0"/>
          <c:showVal val="0"/>
          <c:showCatName val="0"/>
          <c:showSerName val="0"/>
          <c:showPercent val="0"/>
          <c:showBubbleSize val="0"/>
        </c:dLbls>
        <c:gapWidth val="219"/>
        <c:overlap val="-27"/>
        <c:axId val="365607504"/>
        <c:axId val="365608488"/>
      </c:barChart>
      <c:dateAx>
        <c:axId val="36560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08488"/>
        <c:crosses val="autoZero"/>
        <c:auto val="1"/>
        <c:lblOffset val="100"/>
        <c:baseTimeUnit val="months"/>
      </c:dateAx>
      <c:valAx>
        <c:axId val="36560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0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5</c:v>
                </c:pt>
                <c:pt idx="2">
                  <c:v>6</c:v>
                </c:pt>
                <c:pt idx="3">
                  <c:v>7</c:v>
                </c:pt>
                <c:pt idx="4">
                  <c:v>3</c:v>
                </c:pt>
                <c:pt idx="5">
                  <c:v>11</c:v>
                </c:pt>
                <c:pt idx="6">
                  <c:v>5</c:v>
                </c:pt>
                <c:pt idx="7">
                  <c:v>-2</c:v>
                </c:pt>
                <c:pt idx="8">
                  <c:v>4</c:v>
                </c:pt>
                <c:pt idx="9">
                  <c:v>-1</c:v>
                </c:pt>
                <c:pt idx="10">
                  <c:v>1</c:v>
                </c:pt>
              </c:numCache>
            </c:numRef>
          </c:val>
          <c:extLst>
            <c:ext xmlns:c16="http://schemas.microsoft.com/office/drawing/2014/chart" uri="{C3380CC4-5D6E-409C-BE32-E72D297353CC}">
              <c16:uniqueId val="{00000000-D639-4FC4-8697-C12536A98F29}"/>
            </c:ext>
          </c:extLst>
        </c:ser>
        <c:dLbls>
          <c:showLegendKey val="0"/>
          <c:showVal val="0"/>
          <c:showCatName val="0"/>
          <c:showSerName val="0"/>
          <c:showPercent val="0"/>
          <c:showBubbleSize val="0"/>
        </c:dLbls>
        <c:gapWidth val="219"/>
        <c:overlap val="-27"/>
        <c:axId val="366505712"/>
        <c:axId val="366507680"/>
      </c:barChart>
      <c:dateAx>
        <c:axId val="36650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07680"/>
        <c:crosses val="autoZero"/>
        <c:auto val="1"/>
        <c:lblOffset val="100"/>
        <c:baseTimeUnit val="months"/>
      </c:dateAx>
      <c:valAx>
        <c:axId val="36650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0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Sheet1!$A$2:$A$11</c:f>
              <c:numCache>
                <c:formatCode>m/d/yyyy</c:formatCode>
                <c:ptCount val="10"/>
                <c:pt idx="0">
                  <c:v>43101</c:v>
                </c:pt>
                <c:pt idx="1">
                  <c:v>43132</c:v>
                </c:pt>
                <c:pt idx="2">
                  <c:v>43160</c:v>
                </c:pt>
                <c:pt idx="3">
                  <c:v>43191</c:v>
                </c:pt>
                <c:pt idx="4">
                  <c:v>43221</c:v>
                </c:pt>
                <c:pt idx="5">
                  <c:v>43252</c:v>
                </c:pt>
                <c:pt idx="6">
                  <c:v>43282</c:v>
                </c:pt>
                <c:pt idx="7">
                  <c:v>43313</c:v>
                </c:pt>
                <c:pt idx="8">
                  <c:v>43344</c:v>
                </c:pt>
                <c:pt idx="9">
                  <c:v>43374</c:v>
                </c:pt>
              </c:numCache>
            </c:numRef>
          </c:cat>
          <c:val>
            <c:numRef>
              <c:f>Sheet1!$B$2:$B$11</c:f>
              <c:numCache>
                <c:formatCode>General</c:formatCode>
                <c:ptCount val="10"/>
                <c:pt idx="0">
                  <c:v>11</c:v>
                </c:pt>
                <c:pt idx="1">
                  <c:v>9</c:v>
                </c:pt>
                <c:pt idx="2">
                  <c:v>8</c:v>
                </c:pt>
                <c:pt idx="3">
                  <c:v>9</c:v>
                </c:pt>
                <c:pt idx="4">
                  <c:v>9</c:v>
                </c:pt>
                <c:pt idx="5">
                  <c:v>12</c:v>
                </c:pt>
                <c:pt idx="6">
                  <c:v>12</c:v>
                </c:pt>
                <c:pt idx="7">
                  <c:v>12</c:v>
                </c:pt>
                <c:pt idx="8">
                  <c:v>13</c:v>
                </c:pt>
                <c:pt idx="9">
                  <c:v>10</c:v>
                </c:pt>
              </c:numCache>
            </c:numRef>
          </c:val>
          <c:extLst>
            <c:ext xmlns:c16="http://schemas.microsoft.com/office/drawing/2014/chart" uri="{C3380CC4-5D6E-409C-BE32-E72D297353CC}">
              <c16:uniqueId val="{00000000-FAE1-4765-A596-DDA44669D438}"/>
            </c:ext>
          </c:extLst>
        </c:ser>
        <c:dLbls>
          <c:showLegendKey val="0"/>
          <c:showVal val="0"/>
          <c:showCatName val="0"/>
          <c:showSerName val="0"/>
          <c:showPercent val="0"/>
          <c:showBubbleSize val="0"/>
        </c:dLbls>
        <c:gapWidth val="219"/>
        <c:overlap val="-27"/>
        <c:axId val="366504400"/>
        <c:axId val="366507352"/>
      </c:barChart>
      <c:dateAx>
        <c:axId val="366504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07352"/>
        <c:crosses val="autoZero"/>
        <c:auto val="1"/>
        <c:lblOffset val="100"/>
        <c:baseTimeUnit val="months"/>
      </c:dateAx>
      <c:valAx>
        <c:axId val="36650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0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3F683-1E71-4168-8C07-D2308F9C6DDF}"/>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7FCFC4D-E960-4421-85AE-F6DC71ED549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09631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DEA8D-0C6B-427F-B93C-49668EA56DD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184781B6-37D6-48D4-B0ED-89021B368AA4}"/>
              </a:ext>
            </a:extLst>
          </p:cNvPr>
          <p:cNvGraphicFramePr>
            <a:graphicFrameLocks noGrp="1"/>
          </p:cNvGraphicFramePr>
          <p:nvPr>
            <p:ph type="chart" sz="quarter" idx="13"/>
            <p:extLst>
              <p:ext uri="{D42A27DB-BD31-4B8C-83A1-F6EECF244321}">
                <p14:modId xmlns:p14="http://schemas.microsoft.com/office/powerpoint/2010/main" val="4246143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61F572-E9D2-4EE5-BD4A-1201B7939602}"/>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619010A-6179-43C5-8EC2-7403DA3B1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0432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36035-A259-424C-97A0-B7246DBFB77F}"/>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C6DCD06B-5B5A-45B2-8CA8-84EE8A747DD4}"/>
              </a:ext>
            </a:extLst>
          </p:cNvPr>
          <p:cNvGraphicFramePr>
            <a:graphicFrameLocks noGrp="1"/>
          </p:cNvGraphicFramePr>
          <p:nvPr>
            <p:ph type="tbl" sz="quarter" idx="13"/>
            <p:extLst>
              <p:ext uri="{D42A27DB-BD31-4B8C-83A1-F6EECF244321}">
                <p14:modId xmlns:p14="http://schemas.microsoft.com/office/powerpoint/2010/main" val="4113495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71345525"/>
                    </a:ext>
                  </a:extLst>
                </a:gridCol>
                <a:gridCol w="740664">
                  <a:extLst>
                    <a:ext uri="{9D8B030D-6E8A-4147-A177-3AD203B41FA5}">
                      <a16:colId xmlns:a16="http://schemas.microsoft.com/office/drawing/2014/main" val="670519809"/>
                    </a:ext>
                  </a:extLst>
                </a:gridCol>
                <a:gridCol w="740664">
                  <a:extLst>
                    <a:ext uri="{9D8B030D-6E8A-4147-A177-3AD203B41FA5}">
                      <a16:colId xmlns:a16="http://schemas.microsoft.com/office/drawing/2014/main" val="1701908873"/>
                    </a:ext>
                  </a:extLst>
                </a:gridCol>
                <a:gridCol w="740664">
                  <a:extLst>
                    <a:ext uri="{9D8B030D-6E8A-4147-A177-3AD203B41FA5}">
                      <a16:colId xmlns:a16="http://schemas.microsoft.com/office/drawing/2014/main" val="1527812523"/>
                    </a:ext>
                  </a:extLst>
                </a:gridCol>
                <a:gridCol w="740664">
                  <a:extLst>
                    <a:ext uri="{9D8B030D-6E8A-4147-A177-3AD203B41FA5}">
                      <a16:colId xmlns:a16="http://schemas.microsoft.com/office/drawing/2014/main" val="3985660118"/>
                    </a:ext>
                  </a:extLst>
                </a:gridCol>
                <a:gridCol w="740664">
                  <a:extLst>
                    <a:ext uri="{9D8B030D-6E8A-4147-A177-3AD203B41FA5}">
                      <a16:colId xmlns:a16="http://schemas.microsoft.com/office/drawing/2014/main" val="436389940"/>
                    </a:ext>
                  </a:extLst>
                </a:gridCol>
                <a:gridCol w="740664">
                  <a:extLst>
                    <a:ext uri="{9D8B030D-6E8A-4147-A177-3AD203B41FA5}">
                      <a16:colId xmlns:a16="http://schemas.microsoft.com/office/drawing/2014/main" val="2547360491"/>
                    </a:ext>
                  </a:extLst>
                </a:gridCol>
                <a:gridCol w="740664">
                  <a:extLst>
                    <a:ext uri="{9D8B030D-6E8A-4147-A177-3AD203B41FA5}">
                      <a16:colId xmlns:a16="http://schemas.microsoft.com/office/drawing/2014/main" val="2594972142"/>
                    </a:ext>
                  </a:extLst>
                </a:gridCol>
                <a:gridCol w="740664">
                  <a:extLst>
                    <a:ext uri="{9D8B030D-6E8A-4147-A177-3AD203B41FA5}">
                      <a16:colId xmlns:a16="http://schemas.microsoft.com/office/drawing/2014/main" val="270580080"/>
                    </a:ext>
                  </a:extLst>
                </a:gridCol>
                <a:gridCol w="740664">
                  <a:extLst>
                    <a:ext uri="{9D8B030D-6E8A-4147-A177-3AD203B41FA5}">
                      <a16:colId xmlns:a16="http://schemas.microsoft.com/office/drawing/2014/main" val="32814970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27709217"/>
                  </a:ext>
                </a:extLst>
              </a:tr>
              <a:tr h="370840">
                <a:tc>
                  <a:txBody>
                    <a:bodyPr/>
                    <a:lstStyle/>
                    <a:p>
                      <a:r>
                        <a:rPr lang="en-US" sz="1000"/>
                        <a:t>Tokio Marine America</a:t>
                      </a:r>
                    </a:p>
                  </a:txBody>
                  <a:tcPr/>
                </a:tc>
                <a:tc>
                  <a:txBody>
                    <a:bodyPr/>
                    <a:lstStyle/>
                    <a:p>
                      <a:r>
                        <a:rPr lang="en-US" sz="1000"/>
                        <a:t>183</a:t>
                      </a:r>
                    </a:p>
                  </a:txBody>
                  <a:tcPr/>
                </a:tc>
                <a:tc>
                  <a:txBody>
                    <a:bodyPr/>
                    <a:lstStyle/>
                    <a:p>
                      <a:r>
                        <a:rPr lang="en-US" sz="1000"/>
                        <a:t>7</a:t>
                      </a:r>
                    </a:p>
                  </a:txBody>
                  <a:tcPr/>
                </a:tc>
                <a:tc>
                  <a:txBody>
                    <a:bodyPr/>
                    <a:lstStyle/>
                    <a:p>
                      <a:r>
                        <a:rPr lang="en-US" sz="1000"/>
                        <a:t>12</a:t>
                      </a:r>
                    </a:p>
                  </a:txBody>
                  <a:tcPr/>
                </a:tc>
                <a:tc>
                  <a:txBody>
                    <a:bodyPr/>
                    <a:lstStyle/>
                    <a:p>
                      <a:r>
                        <a:rPr lang="en-US" sz="1000"/>
                        <a:t>127</a:t>
                      </a:r>
                    </a:p>
                  </a:txBody>
                  <a:tcPr/>
                </a:tc>
                <a:tc>
                  <a:txBody>
                    <a:bodyPr/>
                    <a:lstStyle/>
                    <a:p>
                      <a:r>
                        <a:rPr lang="en-US" sz="1000"/>
                        <a:t>2</a:t>
                      </a:r>
                    </a:p>
                  </a:txBody>
                  <a:tcPr/>
                </a:tc>
                <a:tc>
                  <a:txBody>
                    <a:bodyPr/>
                    <a:lstStyle/>
                    <a:p>
                      <a:r>
                        <a:rPr lang="en-US" sz="1000"/>
                        <a:t>15</a:t>
                      </a:r>
                    </a:p>
                  </a:txBody>
                  <a:tcPr/>
                </a:tc>
                <a:tc>
                  <a:txBody>
                    <a:bodyPr/>
                    <a:lstStyle/>
                    <a:p>
                      <a:r>
                        <a:rPr lang="en-US" sz="1000"/>
                        <a:t>0</a:t>
                      </a:r>
                    </a:p>
                  </a:txBody>
                  <a:tcPr/>
                </a:tc>
                <a:tc>
                  <a:txBody>
                    <a:bodyPr/>
                    <a:lstStyle/>
                    <a:p>
                      <a:r>
                        <a:rPr lang="en-US" sz="1000"/>
                        <a:t>6.7039 %</a:t>
                      </a:r>
                    </a:p>
                  </a:txBody>
                  <a:tcPr/>
                </a:tc>
                <a:tc>
                  <a:txBody>
                    <a:bodyPr/>
                    <a:lstStyle/>
                    <a:p>
                      <a:r>
                        <a:rPr lang="en-US" sz="1000"/>
                        <a:t>0.0 %</a:t>
                      </a:r>
                    </a:p>
                  </a:txBody>
                  <a:tcPr/>
                </a:tc>
                <a:extLst>
                  <a:ext uri="{0D108BD9-81ED-4DB2-BD59-A6C34878D82A}">
                    <a16:rowId xmlns:a16="http://schemas.microsoft.com/office/drawing/2014/main" val="1082783087"/>
                  </a:ext>
                </a:extLst>
              </a:tr>
            </a:tbl>
          </a:graphicData>
        </a:graphic>
      </p:graphicFrame>
      <p:sp>
        <p:nvSpPr>
          <p:cNvPr id="4" name="Text Placeholder 3">
            <a:extLst>
              <a:ext uri="{FF2B5EF4-FFF2-40B4-BE49-F238E27FC236}">
                <a16:creationId xmlns:a16="http://schemas.microsoft.com/office/drawing/2014/main" id="{E4EA534F-F1CE-4458-95B7-B265F73A0C5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82574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2B13F-3322-4B3B-B509-1722328A8D61}"/>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A37AF605-1B93-4929-971F-BCEC1601DC0B}"/>
              </a:ext>
            </a:extLst>
          </p:cNvPr>
          <p:cNvGraphicFramePr>
            <a:graphicFrameLocks noGrp="1"/>
          </p:cNvGraphicFramePr>
          <p:nvPr>
            <p:ph type="chart" sz="quarter" idx="13"/>
            <p:extLst>
              <p:ext uri="{D42A27DB-BD31-4B8C-83A1-F6EECF244321}">
                <p14:modId xmlns:p14="http://schemas.microsoft.com/office/powerpoint/2010/main" val="4277592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2EF726-CC17-4ACD-8AF0-1E924D8ABC75}"/>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35A1774B-F282-4640-AE5A-8109D663A3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091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C9C5F-983A-4143-A6AD-69C45D77182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081CBA4D-CE61-4A7F-A8BD-B37D9773C71C}"/>
              </a:ext>
            </a:extLst>
          </p:cNvPr>
          <p:cNvGraphicFramePr>
            <a:graphicFrameLocks noGrp="1"/>
          </p:cNvGraphicFramePr>
          <p:nvPr>
            <p:ph type="chart" sz="quarter" idx="13"/>
            <p:extLst>
              <p:ext uri="{D42A27DB-BD31-4B8C-83A1-F6EECF244321}">
                <p14:modId xmlns:p14="http://schemas.microsoft.com/office/powerpoint/2010/main" val="165247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96224-2805-4F1C-881E-EBB771DF0413}"/>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4F7AFFD1-2A60-4A7F-A48B-1F975AE817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7742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E6F76-64F8-40A8-ADE8-BCF614F9961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D4B4AF3C-F190-4D8B-B5C3-ED26FEFDEFA8}"/>
              </a:ext>
            </a:extLst>
          </p:cNvPr>
          <p:cNvGraphicFramePr>
            <a:graphicFrameLocks noGrp="1"/>
          </p:cNvGraphicFramePr>
          <p:nvPr>
            <p:ph type="chart" sz="quarter" idx="13"/>
            <p:extLst>
              <p:ext uri="{D42A27DB-BD31-4B8C-83A1-F6EECF244321}">
                <p14:modId xmlns:p14="http://schemas.microsoft.com/office/powerpoint/2010/main" val="929908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874BF3-0D95-4D42-8327-836EE0B94BE4}"/>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2AEF4AFD-A71D-4738-B32C-0DAC3A555A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529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1D488-8205-415C-9BDF-9139D03927E5}"/>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019730C2-CDCF-47A9-A077-CC5E48FCE917}"/>
              </a:ext>
            </a:extLst>
          </p:cNvPr>
          <p:cNvGraphicFramePr>
            <a:graphicFrameLocks noGrp="1"/>
          </p:cNvGraphicFramePr>
          <p:nvPr>
            <p:ph type="tbl" sz="quarter" idx="13"/>
            <p:extLst>
              <p:ext uri="{D42A27DB-BD31-4B8C-83A1-F6EECF244321}">
                <p14:modId xmlns:p14="http://schemas.microsoft.com/office/powerpoint/2010/main" val="86491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8391646"/>
                    </a:ext>
                  </a:extLst>
                </a:gridCol>
                <a:gridCol w="658368">
                  <a:extLst>
                    <a:ext uri="{9D8B030D-6E8A-4147-A177-3AD203B41FA5}">
                      <a16:colId xmlns:a16="http://schemas.microsoft.com/office/drawing/2014/main" val="2056822067"/>
                    </a:ext>
                  </a:extLst>
                </a:gridCol>
                <a:gridCol w="658368">
                  <a:extLst>
                    <a:ext uri="{9D8B030D-6E8A-4147-A177-3AD203B41FA5}">
                      <a16:colId xmlns:a16="http://schemas.microsoft.com/office/drawing/2014/main" val="4197983037"/>
                    </a:ext>
                  </a:extLst>
                </a:gridCol>
                <a:gridCol w="658368">
                  <a:extLst>
                    <a:ext uri="{9D8B030D-6E8A-4147-A177-3AD203B41FA5}">
                      <a16:colId xmlns:a16="http://schemas.microsoft.com/office/drawing/2014/main" val="3685021165"/>
                    </a:ext>
                  </a:extLst>
                </a:gridCol>
                <a:gridCol w="658368">
                  <a:extLst>
                    <a:ext uri="{9D8B030D-6E8A-4147-A177-3AD203B41FA5}">
                      <a16:colId xmlns:a16="http://schemas.microsoft.com/office/drawing/2014/main" val="4072354260"/>
                    </a:ext>
                  </a:extLst>
                </a:gridCol>
                <a:gridCol w="658368">
                  <a:extLst>
                    <a:ext uri="{9D8B030D-6E8A-4147-A177-3AD203B41FA5}">
                      <a16:colId xmlns:a16="http://schemas.microsoft.com/office/drawing/2014/main" val="2798027071"/>
                    </a:ext>
                  </a:extLst>
                </a:gridCol>
                <a:gridCol w="658368">
                  <a:extLst>
                    <a:ext uri="{9D8B030D-6E8A-4147-A177-3AD203B41FA5}">
                      <a16:colId xmlns:a16="http://schemas.microsoft.com/office/drawing/2014/main" val="2433231442"/>
                    </a:ext>
                  </a:extLst>
                </a:gridCol>
                <a:gridCol w="658368">
                  <a:extLst>
                    <a:ext uri="{9D8B030D-6E8A-4147-A177-3AD203B41FA5}">
                      <a16:colId xmlns:a16="http://schemas.microsoft.com/office/drawing/2014/main" val="44663252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305914255"/>
                  </a:ext>
                </a:extLst>
              </a:tr>
              <a:tr h="370840">
                <a:tc>
                  <a:txBody>
                    <a:bodyPr/>
                    <a:lstStyle/>
                    <a:p>
                      <a:r>
                        <a:rPr lang="en-US" sz="1000" b="1"/>
                        <a:t> Tokio Marine America - 2018-10-26 18:30:00 </a:t>
                      </a:r>
                      <a:r>
                        <a:rPr lang="en-US" sz="1000"/>
                        <a:t> 
 Youth Ensemble of Atlanta (YEA) has helped thousands of Atlanta youth change their world through the power of the arts. Our Atlanta office is proud to partner with @YouthEnsembleofAtlanta and last Saturday, presented them with a grant to help ensure that their programs continue to benefit the community. #AnshinInAction #teamTMA #TMAcares</a:t>
                      </a:r>
                    </a:p>
                  </a:txBody>
                  <a:tcPr/>
                </a:tc>
                <a:tc>
                  <a:txBody>
                    <a:bodyPr/>
                    <a:lstStyle/>
                    <a:p>
                      <a:r>
                        <a:rPr lang="en-US" sz="1000"/>
                        <a:t>51</a:t>
                      </a:r>
                    </a:p>
                  </a:txBody>
                  <a:tcPr/>
                </a:tc>
                <a:tc>
                  <a:txBody>
                    <a:bodyPr/>
                    <a:lstStyle/>
                    <a:p>
                      <a:r>
                        <a:rPr lang="en-US" sz="1000"/>
                        <a:t>46</a:t>
                      </a:r>
                    </a:p>
                  </a:txBody>
                  <a:tcPr/>
                </a:tc>
                <a:tc>
                  <a:txBody>
                    <a:bodyPr/>
                    <a:lstStyle/>
                    <a:p>
                      <a:r>
                        <a:rPr lang="en-US" sz="1000"/>
                        <a:t>2</a:t>
                      </a:r>
                    </a:p>
                  </a:txBody>
                  <a:tcPr/>
                </a:tc>
                <a:tc>
                  <a:txBody>
                    <a:bodyPr/>
                    <a:lstStyle/>
                    <a:p>
                      <a:r>
                        <a:rPr lang="en-US" sz="1000"/>
                        <a:t>3</a:t>
                      </a:r>
                    </a:p>
                  </a:txBody>
                  <a:tcPr/>
                </a:tc>
                <a:tc>
                  <a:txBody>
                    <a:bodyPr/>
                    <a:lstStyle/>
                    <a:p>
                      <a:r>
                        <a:rPr lang="en-US" sz="1000"/>
                        <a:t>28.1768 %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246588538"/>
                  </a:ext>
                </a:extLst>
              </a:tr>
              <a:tr h="370840">
                <a:tc>
                  <a:txBody>
                    <a:bodyPr/>
                    <a:lstStyle/>
                    <a:p>
                      <a:r>
                        <a:rPr lang="en-US" sz="1000" b="1"/>
                        <a:t> Tokio Marine America - 2018-10-23 13:46:10 </a:t>
                      </a:r>
                      <a:r>
                        <a:rPr lang="en-US" sz="1000"/>
                        <a:t> 
 Meanwhile in Jersey City, NJ . . . Shaun, an Executive Underwriter in our Highly Protected Risk group mentions how TMA has helped him advance in his career! #insurancejobs #insurance #bestplacestowork #teamtma #careergoals</a:t>
                      </a:r>
                    </a:p>
                  </a:txBody>
                  <a:tcPr/>
                </a:tc>
                <a:tc>
                  <a:txBody>
                    <a:bodyPr/>
                    <a:lstStyle/>
                    <a:p>
                      <a:r>
                        <a:rPr lang="en-US" sz="1000"/>
                        <a:t>30</a:t>
                      </a:r>
                    </a:p>
                  </a:txBody>
                  <a:tcPr/>
                </a:tc>
                <a:tc>
                  <a:txBody>
                    <a:bodyPr/>
                    <a:lstStyle/>
                    <a:p>
                      <a:r>
                        <a:rPr lang="en-US" sz="1000"/>
                        <a:t>29</a:t>
                      </a:r>
                    </a:p>
                  </a:txBody>
                  <a:tcPr/>
                </a:tc>
                <a:tc>
                  <a:txBody>
                    <a:bodyPr/>
                    <a:lstStyle/>
                    <a:p>
                      <a:r>
                        <a:rPr lang="en-US" sz="1000"/>
                        <a:t>0</a:t>
                      </a:r>
                    </a:p>
                  </a:txBody>
                  <a:tcPr/>
                </a:tc>
                <a:tc>
                  <a:txBody>
                    <a:bodyPr/>
                    <a:lstStyle/>
                    <a:p>
                      <a:r>
                        <a:rPr lang="en-US" sz="1000"/>
                        <a:t>1</a:t>
                      </a:r>
                    </a:p>
                  </a:txBody>
                  <a:tcPr/>
                </a:tc>
                <a:tc>
                  <a:txBody>
                    <a:bodyPr/>
                    <a:lstStyle/>
                    <a:p>
                      <a:r>
                        <a:rPr lang="en-US" sz="1000"/>
                        <a:t>16.7598 %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166103428"/>
                  </a:ext>
                </a:extLst>
              </a:tr>
              <a:tr h="370840">
                <a:tc>
                  <a:txBody>
                    <a:bodyPr/>
                    <a:lstStyle/>
                    <a:p>
                      <a:r>
                        <a:rPr lang="en-US" sz="1000" b="1"/>
                        <a:t> Tokio Marine America - 2018-10-15 18:28:59 </a:t>
                      </a:r>
                      <a:r>
                        <a:rPr lang="en-US" sz="1000"/>
                        <a:t> 
 Our New Jersey and New York employees spent last Saturday volunteering at Park East High School in East Harlem. Employees, their guests and PEHS's faculty and students went to work beautifying the school. TMA is excited and proud to provide support to this amazing school! #teamtma #anshininaction #pehs #volunteering</a:t>
                      </a:r>
                    </a:p>
                  </a:txBody>
                  <a:tcPr/>
                </a:tc>
                <a:tc>
                  <a:txBody>
                    <a:bodyPr/>
                    <a:lstStyle/>
                    <a:p>
                      <a:r>
                        <a:rPr lang="en-US" sz="1000"/>
                        <a:t>18</a:t>
                      </a:r>
                    </a:p>
                  </a:txBody>
                  <a:tcPr/>
                </a:tc>
                <a:tc>
                  <a:txBody>
                    <a:bodyPr/>
                    <a:lstStyle/>
                    <a:p>
                      <a:r>
                        <a:rPr lang="en-US" sz="1000"/>
                        <a:t>17</a:t>
                      </a:r>
                    </a:p>
                  </a:txBody>
                  <a:tcPr/>
                </a:tc>
                <a:tc>
                  <a:txBody>
                    <a:bodyPr/>
                    <a:lstStyle/>
                    <a:p>
                      <a:r>
                        <a:rPr lang="en-US" sz="1000"/>
                        <a:t>0</a:t>
                      </a:r>
                    </a:p>
                  </a:txBody>
                  <a:tcPr/>
                </a:tc>
                <a:tc>
                  <a:txBody>
                    <a:bodyPr/>
                    <a:lstStyle/>
                    <a:p>
                      <a:r>
                        <a:rPr lang="en-US" sz="1000"/>
                        <a:t>1</a:t>
                      </a:r>
                    </a:p>
                  </a:txBody>
                  <a:tcPr/>
                </a:tc>
                <a:tc>
                  <a:txBody>
                    <a:bodyPr/>
                    <a:lstStyle/>
                    <a:p>
                      <a:r>
                        <a:rPr lang="en-US" sz="1000"/>
                        <a:t>10.1124 %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521097758"/>
                  </a:ext>
                </a:extLst>
              </a:tr>
            </a:tbl>
          </a:graphicData>
        </a:graphic>
      </p:graphicFrame>
      <p:sp>
        <p:nvSpPr>
          <p:cNvPr id="4" name="Text Placeholder 3">
            <a:extLst>
              <a:ext uri="{FF2B5EF4-FFF2-40B4-BE49-F238E27FC236}">
                <a16:creationId xmlns:a16="http://schemas.microsoft.com/office/drawing/2014/main" id="{9C4C9FE7-6482-4E1A-A9D9-0D6F566C465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294793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FB5F9-506D-46C3-A00B-93D111F9784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B768BEDA-27A1-4C4B-BCC7-9E5E94D6D647}"/>
              </a:ext>
            </a:extLst>
          </p:cNvPr>
          <p:cNvGraphicFramePr>
            <a:graphicFrameLocks noGrp="1"/>
          </p:cNvGraphicFramePr>
          <p:nvPr>
            <p:ph type="tbl" sz="quarter" idx="13"/>
            <p:extLst>
              <p:ext uri="{D42A27DB-BD31-4B8C-83A1-F6EECF244321}">
                <p14:modId xmlns:p14="http://schemas.microsoft.com/office/powerpoint/2010/main" val="225339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54589825"/>
                    </a:ext>
                  </a:extLst>
                </a:gridCol>
                <a:gridCol w="493776">
                  <a:extLst>
                    <a:ext uri="{9D8B030D-6E8A-4147-A177-3AD203B41FA5}">
                      <a16:colId xmlns:a16="http://schemas.microsoft.com/office/drawing/2014/main" val="1548777723"/>
                    </a:ext>
                  </a:extLst>
                </a:gridCol>
                <a:gridCol w="493776">
                  <a:extLst>
                    <a:ext uri="{9D8B030D-6E8A-4147-A177-3AD203B41FA5}">
                      <a16:colId xmlns:a16="http://schemas.microsoft.com/office/drawing/2014/main" val="2389697689"/>
                    </a:ext>
                  </a:extLst>
                </a:gridCol>
                <a:gridCol w="493776">
                  <a:extLst>
                    <a:ext uri="{9D8B030D-6E8A-4147-A177-3AD203B41FA5}">
                      <a16:colId xmlns:a16="http://schemas.microsoft.com/office/drawing/2014/main" val="4163903984"/>
                    </a:ext>
                  </a:extLst>
                </a:gridCol>
                <a:gridCol w="493776">
                  <a:extLst>
                    <a:ext uri="{9D8B030D-6E8A-4147-A177-3AD203B41FA5}">
                      <a16:colId xmlns:a16="http://schemas.microsoft.com/office/drawing/2014/main" val="3610000949"/>
                    </a:ext>
                  </a:extLst>
                </a:gridCol>
                <a:gridCol w="493776">
                  <a:extLst>
                    <a:ext uri="{9D8B030D-6E8A-4147-A177-3AD203B41FA5}">
                      <a16:colId xmlns:a16="http://schemas.microsoft.com/office/drawing/2014/main" val="1785032317"/>
                    </a:ext>
                  </a:extLst>
                </a:gridCol>
                <a:gridCol w="493776">
                  <a:extLst>
                    <a:ext uri="{9D8B030D-6E8A-4147-A177-3AD203B41FA5}">
                      <a16:colId xmlns:a16="http://schemas.microsoft.com/office/drawing/2014/main" val="3359896628"/>
                    </a:ext>
                  </a:extLst>
                </a:gridCol>
                <a:gridCol w="493776">
                  <a:extLst>
                    <a:ext uri="{9D8B030D-6E8A-4147-A177-3AD203B41FA5}">
                      <a16:colId xmlns:a16="http://schemas.microsoft.com/office/drawing/2014/main" val="2426214451"/>
                    </a:ext>
                  </a:extLst>
                </a:gridCol>
                <a:gridCol w="493776">
                  <a:extLst>
                    <a:ext uri="{9D8B030D-6E8A-4147-A177-3AD203B41FA5}">
                      <a16:colId xmlns:a16="http://schemas.microsoft.com/office/drawing/2014/main" val="58479523"/>
                    </a:ext>
                  </a:extLst>
                </a:gridCol>
                <a:gridCol w="493776">
                  <a:extLst>
                    <a:ext uri="{9D8B030D-6E8A-4147-A177-3AD203B41FA5}">
                      <a16:colId xmlns:a16="http://schemas.microsoft.com/office/drawing/2014/main" val="834282224"/>
                    </a:ext>
                  </a:extLst>
                </a:gridCol>
                <a:gridCol w="493776">
                  <a:extLst>
                    <a:ext uri="{9D8B030D-6E8A-4147-A177-3AD203B41FA5}">
                      <a16:colId xmlns:a16="http://schemas.microsoft.com/office/drawing/2014/main" val="1704631560"/>
                    </a:ext>
                  </a:extLst>
                </a:gridCol>
                <a:gridCol w="493776">
                  <a:extLst>
                    <a:ext uri="{9D8B030D-6E8A-4147-A177-3AD203B41FA5}">
                      <a16:colId xmlns:a16="http://schemas.microsoft.com/office/drawing/2014/main" val="3723264678"/>
                    </a:ext>
                  </a:extLst>
                </a:gridCol>
                <a:gridCol w="493776">
                  <a:extLst>
                    <a:ext uri="{9D8B030D-6E8A-4147-A177-3AD203B41FA5}">
                      <a16:colId xmlns:a16="http://schemas.microsoft.com/office/drawing/2014/main" val="1443644837"/>
                    </a:ext>
                  </a:extLst>
                </a:gridCol>
                <a:gridCol w="493776">
                  <a:extLst>
                    <a:ext uri="{9D8B030D-6E8A-4147-A177-3AD203B41FA5}">
                      <a16:colId xmlns:a16="http://schemas.microsoft.com/office/drawing/2014/main" val="32076799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4335301"/>
                  </a:ext>
                </a:extLst>
              </a:tr>
              <a:tr h="370840">
                <a:tc>
                  <a:txBody>
                    <a:bodyPr/>
                    <a:lstStyle/>
                    <a:p>
                      <a:r>
                        <a:rPr lang="en-US" sz="1000"/>
                        <a:t>@TokioMAmerica</a:t>
                      </a:r>
                    </a:p>
                  </a:txBody>
                  <a:tcPr/>
                </a:tc>
                <a:tc>
                  <a:txBody>
                    <a:bodyPr/>
                    <a:lstStyle/>
                    <a:p>
                      <a:r>
                        <a:rPr lang="en-US" sz="1000"/>
                        <a:t>103</a:t>
                      </a:r>
                    </a:p>
                  </a:txBody>
                  <a:tcPr/>
                </a:tc>
                <a:tc>
                  <a:txBody>
                    <a:bodyPr/>
                    <a:lstStyle/>
                    <a:p>
                      <a:r>
                        <a:rPr lang="en-US" sz="1000"/>
                        <a:t>5</a:t>
                      </a:r>
                    </a:p>
                  </a:txBody>
                  <a:tcPr/>
                </a:tc>
                <a:tc>
                  <a:txBody>
                    <a:bodyPr/>
                    <a:lstStyle/>
                    <a:p>
                      <a:r>
                        <a:rPr lang="en-US" sz="1000"/>
                        <a:t>21</a:t>
                      </a:r>
                    </a:p>
                  </a:txBody>
                  <a:tcPr/>
                </a:tc>
                <a:tc>
                  <a:txBody>
                    <a:bodyPr/>
                    <a:lstStyle/>
                    <a:p>
                      <a:r>
                        <a:rPr lang="en-US" sz="1000"/>
                        <a:t>18</a:t>
                      </a:r>
                    </a:p>
                  </a:txBody>
                  <a:tcPr/>
                </a:tc>
                <a:tc>
                  <a:txBody>
                    <a:bodyPr/>
                    <a:lstStyle/>
                    <a:p>
                      <a:r>
                        <a:rPr lang="en-US" sz="1000"/>
                        <a:t>3</a:t>
                      </a:r>
                    </a:p>
                  </a:txBody>
                  <a:tcPr/>
                </a:tc>
                <a:tc>
                  <a:txBody>
                    <a:bodyPr/>
                    <a:lstStyle/>
                    <a:p>
                      <a:r>
                        <a:rPr lang="en-US" sz="1000"/>
                        <a:t>0</a:t>
                      </a:r>
                    </a:p>
                  </a:txBody>
                  <a:tcPr/>
                </a:tc>
                <a:tc>
                  <a:txBody>
                    <a:bodyPr/>
                    <a:lstStyle/>
                    <a:p>
                      <a:r>
                        <a:rPr lang="en-US" sz="1000"/>
                        <a:t>23</a:t>
                      </a:r>
                    </a:p>
                  </a:txBody>
                  <a:tcPr/>
                </a:tc>
                <a:tc>
                  <a:txBody>
                    <a:bodyPr/>
                    <a:lstStyle/>
                    <a:p>
                      <a:r>
                        <a:rPr lang="en-US" sz="1000"/>
                        <a:t>23</a:t>
                      </a:r>
                    </a:p>
                  </a:txBody>
                  <a:tcPr/>
                </a:tc>
                <a:tc>
                  <a:txBody>
                    <a:bodyPr/>
                    <a:lstStyle/>
                    <a:p>
                      <a:r>
                        <a:rPr lang="en-US" sz="1000"/>
                        <a:t>59</a:t>
                      </a:r>
                    </a:p>
                  </a:txBody>
                  <a:tcPr/>
                </a:tc>
                <a:tc>
                  <a:txBody>
                    <a:bodyPr/>
                    <a:lstStyle/>
                    <a:p>
                      <a:r>
                        <a:rPr lang="en-US" sz="1000"/>
                        <a:t>0</a:t>
                      </a:r>
                    </a:p>
                  </a:txBody>
                  <a:tcPr/>
                </a:tc>
                <a:tc>
                  <a:txBody>
                    <a:bodyPr/>
                    <a:lstStyle/>
                    <a:p>
                      <a:r>
                        <a:rPr lang="en-US" sz="1000"/>
                        <a:t>8</a:t>
                      </a:r>
                    </a:p>
                  </a:txBody>
                  <a:tcPr/>
                </a:tc>
                <a:tc>
                  <a:txBody>
                    <a:bodyPr/>
                    <a:lstStyle/>
                    <a:p>
                      <a:r>
                        <a:rPr lang="en-US" sz="1000"/>
                        <a:t>4.5556 %</a:t>
                      </a:r>
                    </a:p>
                  </a:txBody>
                  <a:tcPr/>
                </a:tc>
                <a:tc>
                  <a:txBody>
                    <a:bodyPr/>
                    <a:lstStyle/>
                    <a:p>
                      <a:r>
                        <a:rPr lang="en-US" sz="1000"/>
                        <a:t>0.0 %</a:t>
                      </a:r>
                    </a:p>
                  </a:txBody>
                  <a:tcPr/>
                </a:tc>
                <a:extLst>
                  <a:ext uri="{0D108BD9-81ED-4DB2-BD59-A6C34878D82A}">
                    <a16:rowId xmlns:a16="http://schemas.microsoft.com/office/drawing/2014/main" val="3973094519"/>
                  </a:ext>
                </a:extLst>
              </a:tr>
            </a:tbl>
          </a:graphicData>
        </a:graphic>
      </p:graphicFrame>
      <p:sp>
        <p:nvSpPr>
          <p:cNvPr id="4" name="Text Placeholder 3">
            <a:extLst>
              <a:ext uri="{FF2B5EF4-FFF2-40B4-BE49-F238E27FC236}">
                <a16:creationId xmlns:a16="http://schemas.microsoft.com/office/drawing/2014/main" id="{1601452C-58E2-41A6-B499-B955280167A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242047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2A9CF-2C2D-4347-9EBC-738871946896}"/>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2565743C-8E07-4F93-AA88-EDA0AC8E72EC}"/>
              </a:ext>
            </a:extLst>
          </p:cNvPr>
          <p:cNvGraphicFramePr>
            <a:graphicFrameLocks noGrp="1"/>
          </p:cNvGraphicFramePr>
          <p:nvPr>
            <p:ph type="chart" sz="quarter" idx="13"/>
            <p:extLst>
              <p:ext uri="{D42A27DB-BD31-4B8C-83A1-F6EECF244321}">
                <p14:modId xmlns:p14="http://schemas.microsoft.com/office/powerpoint/2010/main" val="1209614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4C65CE-7D1C-450C-9CA7-E619E82AA400}"/>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CD874CDF-D534-4411-BDD2-003F5EFB07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897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AB79-4041-438B-A349-FE85CEC52518}"/>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F0CEBC7E-9064-4AFA-B3A0-638C8F4E6E2A}"/>
              </a:ext>
            </a:extLst>
          </p:cNvPr>
          <p:cNvGraphicFramePr>
            <a:graphicFrameLocks noGrp="1"/>
          </p:cNvGraphicFramePr>
          <p:nvPr>
            <p:ph type="chart" sz="quarter" idx="13"/>
            <p:extLst>
              <p:ext uri="{D42A27DB-BD31-4B8C-83A1-F6EECF244321}">
                <p14:modId xmlns:p14="http://schemas.microsoft.com/office/powerpoint/2010/main" val="3283235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6844F2-BCD3-4872-B9CC-C9A0B77AC99F}"/>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A80B99AC-9835-49A3-813B-8A41ED4C83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7120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3EB9-30CE-49EA-A546-8F2AC502F45F}"/>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B7D0E3B6-3677-46B4-9A38-7445F6E1837D}"/>
              </a:ext>
            </a:extLst>
          </p:cNvPr>
          <p:cNvGraphicFramePr>
            <a:graphicFrameLocks noGrp="1"/>
          </p:cNvGraphicFramePr>
          <p:nvPr>
            <p:ph type="tbl" sz="quarter" idx="13"/>
            <p:extLst>
              <p:ext uri="{D42A27DB-BD31-4B8C-83A1-F6EECF244321}">
                <p14:modId xmlns:p14="http://schemas.microsoft.com/office/powerpoint/2010/main" val="184387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5110214"/>
                    </a:ext>
                  </a:extLst>
                </a:gridCol>
                <a:gridCol w="822960">
                  <a:extLst>
                    <a:ext uri="{9D8B030D-6E8A-4147-A177-3AD203B41FA5}">
                      <a16:colId xmlns:a16="http://schemas.microsoft.com/office/drawing/2014/main" val="718020416"/>
                    </a:ext>
                  </a:extLst>
                </a:gridCol>
                <a:gridCol w="822960">
                  <a:extLst>
                    <a:ext uri="{9D8B030D-6E8A-4147-A177-3AD203B41FA5}">
                      <a16:colId xmlns:a16="http://schemas.microsoft.com/office/drawing/2014/main" val="908602072"/>
                    </a:ext>
                  </a:extLst>
                </a:gridCol>
                <a:gridCol w="822960">
                  <a:extLst>
                    <a:ext uri="{9D8B030D-6E8A-4147-A177-3AD203B41FA5}">
                      <a16:colId xmlns:a16="http://schemas.microsoft.com/office/drawing/2014/main" val="1971309918"/>
                    </a:ext>
                  </a:extLst>
                </a:gridCol>
                <a:gridCol w="822960">
                  <a:extLst>
                    <a:ext uri="{9D8B030D-6E8A-4147-A177-3AD203B41FA5}">
                      <a16:colId xmlns:a16="http://schemas.microsoft.com/office/drawing/2014/main" val="155582841"/>
                    </a:ext>
                  </a:extLst>
                </a:gridCol>
                <a:gridCol w="822960">
                  <a:extLst>
                    <a:ext uri="{9D8B030D-6E8A-4147-A177-3AD203B41FA5}">
                      <a16:colId xmlns:a16="http://schemas.microsoft.com/office/drawing/2014/main" val="258012365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944027382"/>
                  </a:ext>
                </a:extLst>
              </a:tr>
              <a:tr h="370840">
                <a:tc>
                  <a:txBody>
                    <a:bodyPr/>
                    <a:lstStyle/>
                    <a:p>
                      <a:r>
                        <a:rPr lang="en-US" sz="1000" b="1"/>
                        <a:t> @TokioMAmerica - 2018-10-10 11:00:47 </a:t>
                      </a:r>
                      <a:r>
                        <a:rPr lang="en-US" sz="1000"/>
                        <a:t>
  Do you have experience handling auto claims? Want to work for a company with a flexible dress code? Our employees have voted us one of the Best Places to Work in Insurance 3 yrs in a row! Check out this job in our Plano, TX office! #tweetmyjob #plano https://t.co/IonG57SxdE https://t.co/tU5fh3l2Yr</a:t>
                      </a:r>
                    </a:p>
                  </a:txBody>
                  <a:tcPr/>
                </a:tc>
                <a:tc>
                  <a:txBody>
                    <a:bodyPr/>
                    <a:lstStyle/>
                    <a:p>
                      <a:r>
                        <a:rPr lang="en-US" sz="1000"/>
                        <a:t>No</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7.8431 %</a:t>
                      </a:r>
                    </a:p>
                  </a:txBody>
                  <a:tcPr/>
                </a:tc>
                <a:extLst>
                  <a:ext uri="{0D108BD9-81ED-4DB2-BD59-A6C34878D82A}">
                    <a16:rowId xmlns:a16="http://schemas.microsoft.com/office/drawing/2014/main" val="1966761111"/>
                  </a:ext>
                </a:extLst>
              </a:tr>
              <a:tr h="370840">
                <a:tc>
                  <a:txBody>
                    <a:bodyPr/>
                    <a:lstStyle/>
                    <a:p>
                      <a:r>
                        <a:rPr lang="en-US" sz="1000" b="1"/>
                        <a:t> @TokioMAmerica - 2018-10-16 10:03:48 </a:t>
                      </a:r>
                      <a:r>
                        <a:rPr lang="en-US" sz="1000"/>
                        <a:t>
  Ahoy insurance professionals! The 29th Annual Marine Seminar is just around the corner and TMA is proud to continue our support of this amazing event. Visit the Fort Lauderdale Mariners Club for details or click the link to register. See you there!   https://t.co/mvFr5QzKwS https://t.co/uJtkndxe7Z</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7.8431 %</a:t>
                      </a:r>
                    </a:p>
                  </a:txBody>
                  <a:tcPr/>
                </a:tc>
                <a:extLst>
                  <a:ext uri="{0D108BD9-81ED-4DB2-BD59-A6C34878D82A}">
                    <a16:rowId xmlns:a16="http://schemas.microsoft.com/office/drawing/2014/main" val="2202721784"/>
                  </a:ext>
                </a:extLst>
              </a:tr>
              <a:tr h="370840">
                <a:tc>
                  <a:txBody>
                    <a:bodyPr/>
                    <a:lstStyle/>
                    <a:p>
                      <a:r>
                        <a:rPr lang="en-US" sz="1000" b="1"/>
                        <a:t> @TokioMAmerica - 2018-10-17 13:00:18 </a:t>
                      </a:r>
                      <a:r>
                        <a:rPr lang="en-US" sz="1000"/>
                        <a:t>
  Our flexible dress code is just one of the reasons our employees have voted us one of the Best Places to Work in Insurance 3 years in a row! Click the link to apply for our Auto Claims Spec job: https://t.co/Y9udEKIG5U #bestplacestowork #hiring #insurancejobs #plano #Teamtma https://t.co/5h2SkKFNxU</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7.8431 %</a:t>
                      </a:r>
                    </a:p>
                  </a:txBody>
                  <a:tcPr/>
                </a:tc>
                <a:extLst>
                  <a:ext uri="{0D108BD9-81ED-4DB2-BD59-A6C34878D82A}">
                    <a16:rowId xmlns:a16="http://schemas.microsoft.com/office/drawing/2014/main" val="2091134623"/>
                  </a:ext>
                </a:extLst>
              </a:tr>
            </a:tbl>
          </a:graphicData>
        </a:graphic>
      </p:graphicFrame>
      <p:sp>
        <p:nvSpPr>
          <p:cNvPr id="4" name="Text Placeholder 3">
            <a:extLst>
              <a:ext uri="{FF2B5EF4-FFF2-40B4-BE49-F238E27FC236}">
                <a16:creationId xmlns:a16="http://schemas.microsoft.com/office/drawing/2014/main" id="{15A2F394-FAED-424D-8FF4-01BFCA935B0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702213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E1F5F-7207-4770-8265-ACAB1D0E134A}"/>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6D2D0B54-C25F-49D1-8087-3B667688E3BE}"/>
              </a:ext>
            </a:extLst>
          </p:cNvPr>
          <p:cNvGraphicFramePr>
            <a:graphicFrameLocks noGrp="1"/>
          </p:cNvGraphicFramePr>
          <p:nvPr>
            <p:ph type="tbl" sz="quarter" idx="13"/>
            <p:extLst>
              <p:ext uri="{D42A27DB-BD31-4B8C-83A1-F6EECF244321}">
                <p14:modId xmlns:p14="http://schemas.microsoft.com/office/powerpoint/2010/main" val="222737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77039249"/>
                    </a:ext>
                  </a:extLst>
                </a:gridCol>
                <a:gridCol w="1069848">
                  <a:extLst>
                    <a:ext uri="{9D8B030D-6E8A-4147-A177-3AD203B41FA5}">
                      <a16:colId xmlns:a16="http://schemas.microsoft.com/office/drawing/2014/main" val="1928222317"/>
                    </a:ext>
                  </a:extLst>
                </a:gridCol>
                <a:gridCol w="1069848">
                  <a:extLst>
                    <a:ext uri="{9D8B030D-6E8A-4147-A177-3AD203B41FA5}">
                      <a16:colId xmlns:a16="http://schemas.microsoft.com/office/drawing/2014/main" val="1936641715"/>
                    </a:ext>
                  </a:extLst>
                </a:gridCol>
                <a:gridCol w="1069848">
                  <a:extLst>
                    <a:ext uri="{9D8B030D-6E8A-4147-A177-3AD203B41FA5}">
                      <a16:colId xmlns:a16="http://schemas.microsoft.com/office/drawing/2014/main" val="138684329"/>
                    </a:ext>
                  </a:extLst>
                </a:gridCol>
                <a:gridCol w="1069848">
                  <a:extLst>
                    <a:ext uri="{9D8B030D-6E8A-4147-A177-3AD203B41FA5}">
                      <a16:colId xmlns:a16="http://schemas.microsoft.com/office/drawing/2014/main" val="3886697937"/>
                    </a:ext>
                  </a:extLst>
                </a:gridCol>
                <a:gridCol w="1069848">
                  <a:extLst>
                    <a:ext uri="{9D8B030D-6E8A-4147-A177-3AD203B41FA5}">
                      <a16:colId xmlns:a16="http://schemas.microsoft.com/office/drawing/2014/main" val="3056706855"/>
                    </a:ext>
                  </a:extLst>
                </a:gridCol>
                <a:gridCol w="1069848">
                  <a:extLst>
                    <a:ext uri="{9D8B030D-6E8A-4147-A177-3AD203B41FA5}">
                      <a16:colId xmlns:a16="http://schemas.microsoft.com/office/drawing/2014/main" val="4274215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82357406"/>
                  </a:ext>
                </a:extLst>
              </a:tr>
              <a:tr h="370840">
                <a:tc>
                  <a:txBody>
                    <a:bodyPr/>
                    <a:lstStyle/>
                    <a:p>
                      <a:r>
                        <a:rPr lang="en-US" sz="1000"/>
                        <a:t>Tokio Marine America</a:t>
                      </a:r>
                    </a:p>
                  </a:txBody>
                  <a:tcPr/>
                </a:tc>
                <a:tc>
                  <a:txBody>
                    <a:bodyPr/>
                    <a:lstStyle/>
                    <a:p>
                      <a:r>
                        <a:rPr lang="en-US" sz="1000"/>
                        <a:t>6011</a:t>
                      </a:r>
                    </a:p>
                  </a:txBody>
                  <a:tcPr/>
                </a:tc>
                <a:tc>
                  <a:txBody>
                    <a:bodyPr/>
                    <a:lstStyle/>
                    <a:p>
                      <a:r>
                        <a:rPr lang="en-US" sz="1000"/>
                        <a:t>156</a:t>
                      </a:r>
                    </a:p>
                  </a:txBody>
                  <a:tcPr/>
                </a:tc>
                <a:tc>
                  <a:txBody>
                    <a:bodyPr/>
                    <a:lstStyle/>
                    <a:p>
                      <a:r>
                        <a:rPr lang="en-US" sz="1000"/>
                        <a:t>21</a:t>
                      </a:r>
                    </a:p>
                  </a:txBody>
                  <a:tcPr/>
                </a:tc>
                <a:tc>
                  <a:txBody>
                    <a:bodyPr/>
                    <a:lstStyle/>
                    <a:p>
                      <a:r>
                        <a:rPr lang="en-US" sz="1000"/>
                        <a:t>443</a:t>
                      </a:r>
                    </a:p>
                  </a:txBody>
                  <a:tcPr/>
                </a:tc>
                <a:tc>
                  <a:txBody>
                    <a:bodyPr/>
                    <a:lstStyle/>
                    <a:p>
                      <a:r>
                        <a:rPr lang="en-US" sz="1000"/>
                        <a:t>2</a:t>
                      </a:r>
                    </a:p>
                  </a:txBody>
                  <a:tcPr/>
                </a:tc>
                <a:tc>
                  <a:txBody>
                    <a:bodyPr/>
                    <a:lstStyle/>
                    <a:p>
                      <a:r>
                        <a:rPr lang="en-US" sz="1000"/>
                        <a:t>0.3572 %</a:t>
                      </a:r>
                    </a:p>
                  </a:txBody>
                  <a:tcPr/>
                </a:tc>
                <a:extLst>
                  <a:ext uri="{0D108BD9-81ED-4DB2-BD59-A6C34878D82A}">
                    <a16:rowId xmlns:a16="http://schemas.microsoft.com/office/drawing/2014/main" val="1590268327"/>
                  </a:ext>
                </a:extLst>
              </a:tr>
            </a:tbl>
          </a:graphicData>
        </a:graphic>
      </p:graphicFrame>
      <p:sp>
        <p:nvSpPr>
          <p:cNvPr id="4" name="Text Placeholder 3">
            <a:extLst>
              <a:ext uri="{FF2B5EF4-FFF2-40B4-BE49-F238E27FC236}">
                <a16:creationId xmlns:a16="http://schemas.microsoft.com/office/drawing/2014/main" id="{E0A27614-AD30-432A-9B09-9C3D903F226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99946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72CAD-2C7D-49B8-AF62-E0B7D2A2A0B1}"/>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94AFD364-D3E4-4F67-A592-E97F85493E38}"/>
              </a:ext>
            </a:extLst>
          </p:cNvPr>
          <p:cNvGraphicFramePr>
            <a:graphicFrameLocks noGrp="1"/>
          </p:cNvGraphicFramePr>
          <p:nvPr>
            <p:ph type="chart" sz="quarter" idx="13"/>
            <p:extLst>
              <p:ext uri="{D42A27DB-BD31-4B8C-83A1-F6EECF244321}">
                <p14:modId xmlns:p14="http://schemas.microsoft.com/office/powerpoint/2010/main" val="3371646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FBB94E-46C1-491E-84D9-CC45078318F9}"/>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365C691F-A567-47FE-8BA7-BB3EE4ECA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6945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D34A0-5800-44CF-A31A-ADCC2E19A8EB}"/>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787C46DE-6679-49B2-B46C-7DC32373876A}"/>
              </a:ext>
            </a:extLst>
          </p:cNvPr>
          <p:cNvGraphicFramePr>
            <a:graphicFrameLocks noGrp="1"/>
          </p:cNvGraphicFramePr>
          <p:nvPr>
            <p:ph type="chart" sz="quarter" idx="13"/>
            <p:extLst>
              <p:ext uri="{D42A27DB-BD31-4B8C-83A1-F6EECF244321}">
                <p14:modId xmlns:p14="http://schemas.microsoft.com/office/powerpoint/2010/main" val="1290588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87BE17-FBD3-4335-8DDC-A5AFFB3920A5}"/>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05E2FF95-E03B-493A-9764-A761ED499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6302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472D3-2D66-4597-A7F2-AADB997F527D}"/>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18CA431F-C4C5-4A07-8A17-711E078D5ADE}"/>
              </a:ext>
            </a:extLst>
          </p:cNvPr>
          <p:cNvGraphicFramePr>
            <a:graphicFrameLocks noGrp="1"/>
          </p:cNvGraphicFramePr>
          <p:nvPr>
            <p:ph type="tbl" sz="quarter" idx="13"/>
            <p:extLst>
              <p:ext uri="{D42A27DB-BD31-4B8C-83A1-F6EECF244321}">
                <p14:modId xmlns:p14="http://schemas.microsoft.com/office/powerpoint/2010/main" val="1261004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79688913"/>
                    </a:ext>
                  </a:extLst>
                </a:gridCol>
                <a:gridCol w="987552">
                  <a:extLst>
                    <a:ext uri="{9D8B030D-6E8A-4147-A177-3AD203B41FA5}">
                      <a16:colId xmlns:a16="http://schemas.microsoft.com/office/drawing/2014/main" val="2511766287"/>
                    </a:ext>
                  </a:extLst>
                </a:gridCol>
                <a:gridCol w="987552">
                  <a:extLst>
                    <a:ext uri="{9D8B030D-6E8A-4147-A177-3AD203B41FA5}">
                      <a16:colId xmlns:a16="http://schemas.microsoft.com/office/drawing/2014/main" val="532647096"/>
                    </a:ext>
                  </a:extLst>
                </a:gridCol>
                <a:gridCol w="987552">
                  <a:extLst>
                    <a:ext uri="{9D8B030D-6E8A-4147-A177-3AD203B41FA5}">
                      <a16:colId xmlns:a16="http://schemas.microsoft.com/office/drawing/2014/main" val="3692095509"/>
                    </a:ext>
                  </a:extLst>
                </a:gridCol>
                <a:gridCol w="987552">
                  <a:extLst>
                    <a:ext uri="{9D8B030D-6E8A-4147-A177-3AD203B41FA5}">
                      <a16:colId xmlns:a16="http://schemas.microsoft.com/office/drawing/2014/main" val="3315701567"/>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821175738"/>
                  </a:ext>
                </a:extLst>
              </a:tr>
              <a:tr h="370840">
                <a:tc>
                  <a:txBody>
                    <a:bodyPr/>
                    <a:lstStyle/>
                    <a:p>
                      <a:r>
                        <a:rPr lang="en-US" sz="1000" b="1"/>
                        <a:t> Tokio Marine America - 2018-10-02 11:50:39 </a:t>
                      </a:r>
                      <a:r>
                        <a:rPr lang="en-US" sz="1000"/>
                        <a:t>
  TMA is proud to receive A.M. Best’s top rating for Financial Strength. During our 100+ years we have provided safety, security, and peace of mind to some of the largest clients in the world. Discover your #Anshin with TMA. https://lnkd.in/ecCz3tX</a:t>
                      </a:r>
                    </a:p>
                  </a:txBody>
                  <a:tcPr/>
                </a:tc>
                <a:tc>
                  <a:txBody>
                    <a:bodyPr/>
                    <a:lstStyle/>
                    <a:p>
                      <a:r>
                        <a:rPr lang="en-US" sz="1000"/>
                        <a:t>54</a:t>
                      </a:r>
                    </a:p>
                  </a:txBody>
                  <a:tcPr/>
                </a:tc>
                <a:tc>
                  <a:txBody>
                    <a:bodyPr/>
                    <a:lstStyle/>
                    <a:p>
                      <a:r>
                        <a:rPr lang="en-US" sz="1000"/>
                        <a:t>0</a:t>
                      </a:r>
                    </a:p>
                  </a:txBody>
                  <a:tcPr/>
                </a:tc>
                <a:tc>
                  <a:txBody>
                    <a:bodyPr/>
                    <a:lstStyle/>
                    <a:p>
                      <a:r>
                        <a:rPr lang="en-US" sz="1000"/>
                        <a:t>0.9209 %</a:t>
                      </a:r>
                    </a:p>
                  </a:txBody>
                  <a:tcPr/>
                </a:tc>
                <a:tc>
                  <a:txBody>
                    <a:bodyPr/>
                    <a:lstStyle/>
                    <a:p>
                      <a:r>
                        <a:rPr lang="en-US" sz="1000"/>
                        <a:t>Photo</a:t>
                      </a:r>
                    </a:p>
                  </a:txBody>
                  <a:tcPr/>
                </a:tc>
                <a:extLst>
                  <a:ext uri="{0D108BD9-81ED-4DB2-BD59-A6C34878D82A}">
                    <a16:rowId xmlns:a16="http://schemas.microsoft.com/office/drawing/2014/main" val="765366881"/>
                  </a:ext>
                </a:extLst>
              </a:tr>
              <a:tr h="370840">
                <a:tc>
                  <a:txBody>
                    <a:bodyPr/>
                    <a:lstStyle/>
                    <a:p>
                      <a:r>
                        <a:rPr lang="en-US" sz="1000" b="1"/>
                        <a:t> Tokio Marine America - 2018-10-31 18:37:07 </a:t>
                      </a:r>
                      <a:r>
                        <a:rPr lang="en-US" sz="1000"/>
                        <a:t>
  Our inland marine specialists focus on a wide range of products. With an exhaustive knowledge of the industries that we service, we are uniquely positioned to be a top-tier inland marine market for select producers. Download our infographic here: https://lnkd.in/dgTFDdy</a:t>
                      </a:r>
                    </a:p>
                  </a:txBody>
                  <a:tcPr/>
                </a:tc>
                <a:tc>
                  <a:txBody>
                    <a:bodyPr/>
                    <a:lstStyle/>
                    <a:p>
                      <a:r>
                        <a:rPr lang="en-US" sz="1000"/>
                        <a:t>47</a:t>
                      </a:r>
                    </a:p>
                  </a:txBody>
                  <a:tcPr/>
                </a:tc>
                <a:tc>
                  <a:txBody>
                    <a:bodyPr/>
                    <a:lstStyle/>
                    <a:p>
                      <a:r>
                        <a:rPr lang="en-US" sz="1000"/>
                        <a:t>0</a:t>
                      </a:r>
                    </a:p>
                  </a:txBody>
                  <a:tcPr/>
                </a:tc>
                <a:tc>
                  <a:txBody>
                    <a:bodyPr/>
                    <a:lstStyle/>
                    <a:p>
                      <a:r>
                        <a:rPr lang="en-US" sz="1000"/>
                        <a:t>0.7819 %</a:t>
                      </a:r>
                    </a:p>
                  </a:txBody>
                  <a:tcPr/>
                </a:tc>
                <a:tc>
                  <a:txBody>
                    <a:bodyPr/>
                    <a:lstStyle/>
                    <a:p>
                      <a:r>
                        <a:rPr lang="en-US" sz="1000"/>
                        <a:t>Link</a:t>
                      </a:r>
                    </a:p>
                  </a:txBody>
                  <a:tcPr/>
                </a:tc>
                <a:extLst>
                  <a:ext uri="{0D108BD9-81ED-4DB2-BD59-A6C34878D82A}">
                    <a16:rowId xmlns:a16="http://schemas.microsoft.com/office/drawing/2014/main" val="3470364209"/>
                  </a:ext>
                </a:extLst>
              </a:tr>
              <a:tr h="370840">
                <a:tc>
                  <a:txBody>
                    <a:bodyPr/>
                    <a:lstStyle/>
                    <a:p>
                      <a:r>
                        <a:rPr lang="en-US" sz="1000" b="1"/>
                        <a:t> Tokio Marine America - 2018-10-29 14:15:15 </a:t>
                      </a:r>
                      <a:r>
                        <a:rPr lang="en-US" sz="1000"/>
                        <a:t>
  TMA and our sister company, Philadelphia Insurance Companies were proud sponsors of the Insurance Brokers' Assoc of NY (IBANY) event last Wednesday. It was a pleasure to get to network with some amazing agents, brokers and potential business partners! #2018FallReception #networking #insurance</a:t>
                      </a:r>
                    </a:p>
                  </a:txBody>
                  <a:tcPr/>
                </a:tc>
                <a:tc>
                  <a:txBody>
                    <a:bodyPr/>
                    <a:lstStyle/>
                    <a:p>
                      <a:r>
                        <a:rPr lang="en-US" sz="1000"/>
                        <a:t>37</a:t>
                      </a:r>
                    </a:p>
                  </a:txBody>
                  <a:tcPr/>
                </a:tc>
                <a:tc>
                  <a:txBody>
                    <a:bodyPr/>
                    <a:lstStyle/>
                    <a:p>
                      <a:r>
                        <a:rPr lang="en-US" sz="1000"/>
                        <a:t>0</a:t>
                      </a:r>
                    </a:p>
                  </a:txBody>
                  <a:tcPr/>
                </a:tc>
                <a:tc>
                  <a:txBody>
                    <a:bodyPr/>
                    <a:lstStyle/>
                    <a:p>
                      <a:r>
                        <a:rPr lang="en-US" sz="1000"/>
                        <a:t>0.6163 %</a:t>
                      </a:r>
                    </a:p>
                  </a:txBody>
                  <a:tcPr/>
                </a:tc>
                <a:tc>
                  <a:txBody>
                    <a:bodyPr/>
                    <a:lstStyle/>
                    <a:p>
                      <a:r>
                        <a:rPr lang="en-US" sz="1000"/>
                        <a:t>Photo</a:t>
                      </a:r>
                    </a:p>
                  </a:txBody>
                  <a:tcPr/>
                </a:tc>
                <a:extLst>
                  <a:ext uri="{0D108BD9-81ED-4DB2-BD59-A6C34878D82A}">
                    <a16:rowId xmlns:a16="http://schemas.microsoft.com/office/drawing/2014/main" val="2988237696"/>
                  </a:ext>
                </a:extLst>
              </a:tr>
            </a:tbl>
          </a:graphicData>
        </a:graphic>
      </p:graphicFrame>
      <p:sp>
        <p:nvSpPr>
          <p:cNvPr id="4" name="Text Placeholder 3">
            <a:extLst>
              <a:ext uri="{FF2B5EF4-FFF2-40B4-BE49-F238E27FC236}">
                <a16:creationId xmlns:a16="http://schemas.microsoft.com/office/drawing/2014/main" id="{0D2EDDE6-CC4B-4DB5-86CC-F1CD40F45AB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907866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832B8-B415-443B-8925-0C350D330B3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2EE8A7A-A010-4C46-9785-E08931E023F6}"/>
              </a:ext>
            </a:extLst>
          </p:cNvPr>
          <p:cNvGraphicFramePr>
            <a:graphicFrameLocks noGrp="1"/>
          </p:cNvGraphicFramePr>
          <p:nvPr>
            <p:ph type="tbl" sz="quarter" idx="13"/>
            <p:extLst>
              <p:ext uri="{D42A27DB-BD31-4B8C-83A1-F6EECF244321}">
                <p14:modId xmlns:p14="http://schemas.microsoft.com/office/powerpoint/2010/main" val="2358754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3945654"/>
                    </a:ext>
                  </a:extLst>
                </a:gridCol>
                <a:gridCol w="699516">
                  <a:extLst>
                    <a:ext uri="{9D8B030D-6E8A-4147-A177-3AD203B41FA5}">
                      <a16:colId xmlns:a16="http://schemas.microsoft.com/office/drawing/2014/main" val="649110805"/>
                    </a:ext>
                  </a:extLst>
                </a:gridCol>
                <a:gridCol w="699516">
                  <a:extLst>
                    <a:ext uri="{9D8B030D-6E8A-4147-A177-3AD203B41FA5}">
                      <a16:colId xmlns:a16="http://schemas.microsoft.com/office/drawing/2014/main" val="3322309623"/>
                    </a:ext>
                  </a:extLst>
                </a:gridCol>
                <a:gridCol w="658368">
                  <a:extLst>
                    <a:ext uri="{9D8B030D-6E8A-4147-A177-3AD203B41FA5}">
                      <a16:colId xmlns:a16="http://schemas.microsoft.com/office/drawing/2014/main" val="1828711765"/>
                    </a:ext>
                  </a:extLst>
                </a:gridCol>
                <a:gridCol w="658368">
                  <a:extLst>
                    <a:ext uri="{9D8B030D-6E8A-4147-A177-3AD203B41FA5}">
                      <a16:colId xmlns:a16="http://schemas.microsoft.com/office/drawing/2014/main" val="3275719632"/>
                    </a:ext>
                  </a:extLst>
                </a:gridCol>
                <a:gridCol w="658368">
                  <a:extLst>
                    <a:ext uri="{9D8B030D-6E8A-4147-A177-3AD203B41FA5}">
                      <a16:colId xmlns:a16="http://schemas.microsoft.com/office/drawing/2014/main" val="3443721669"/>
                    </a:ext>
                  </a:extLst>
                </a:gridCol>
                <a:gridCol w="699516">
                  <a:extLst>
                    <a:ext uri="{9D8B030D-6E8A-4147-A177-3AD203B41FA5}">
                      <a16:colId xmlns:a16="http://schemas.microsoft.com/office/drawing/2014/main" val="1913107805"/>
                    </a:ext>
                  </a:extLst>
                </a:gridCol>
                <a:gridCol w="699516">
                  <a:extLst>
                    <a:ext uri="{9D8B030D-6E8A-4147-A177-3AD203B41FA5}">
                      <a16:colId xmlns:a16="http://schemas.microsoft.com/office/drawing/2014/main" val="3671386618"/>
                    </a:ext>
                  </a:extLst>
                </a:gridCol>
                <a:gridCol w="699516">
                  <a:extLst>
                    <a:ext uri="{9D8B030D-6E8A-4147-A177-3AD203B41FA5}">
                      <a16:colId xmlns:a16="http://schemas.microsoft.com/office/drawing/2014/main" val="1078940808"/>
                    </a:ext>
                  </a:extLst>
                </a:gridCol>
                <a:gridCol w="658368">
                  <a:extLst>
                    <a:ext uri="{9D8B030D-6E8A-4147-A177-3AD203B41FA5}">
                      <a16:colId xmlns:a16="http://schemas.microsoft.com/office/drawing/2014/main" val="94616919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93656642"/>
                  </a:ext>
                </a:extLst>
              </a:tr>
              <a:tr h="370840">
                <a:tc>
                  <a:txBody>
                    <a:bodyPr/>
                    <a:lstStyle/>
                    <a:p>
                      <a:r>
                        <a:rPr lang="en-US" sz="1000"/>
                        <a:t>tmamerica</a:t>
                      </a:r>
                    </a:p>
                  </a:txBody>
                  <a:tcPr/>
                </a:tc>
                <a:tc>
                  <a:txBody>
                    <a:bodyPr/>
                    <a:lstStyle/>
                    <a:p>
                      <a:r>
                        <a:rPr lang="en-US" sz="1000"/>
                        <a:t>112</a:t>
                      </a:r>
                    </a:p>
                  </a:txBody>
                  <a:tcPr/>
                </a:tc>
                <a:tc>
                  <a:txBody>
                    <a:bodyPr/>
                    <a:lstStyle/>
                    <a:p>
                      <a:r>
                        <a:rPr lang="en-US" sz="1000"/>
                        <a:t>-1</a:t>
                      </a:r>
                    </a:p>
                  </a:txBody>
                  <a:tcPr/>
                </a:tc>
                <a:tc>
                  <a:txBody>
                    <a:bodyPr/>
                    <a:lstStyle/>
                    <a:p>
                      <a:r>
                        <a:rPr lang="en-US" sz="1000"/>
                        <a:t>9</a:t>
                      </a:r>
                    </a:p>
                  </a:txBody>
                  <a:tcPr/>
                </a:tc>
                <a:tc>
                  <a:txBody>
                    <a:bodyPr/>
                    <a:lstStyle/>
                    <a:p>
                      <a:r>
                        <a:rPr lang="en-US" sz="1000"/>
                        <a:t>4</a:t>
                      </a:r>
                    </a:p>
                  </a:txBody>
                  <a:tcPr/>
                </a:tc>
                <a:tc>
                  <a:txBody>
                    <a:bodyPr/>
                    <a:lstStyle/>
                    <a:p>
                      <a:r>
                        <a:rPr lang="en-US" sz="1000"/>
                        <a:t>0</a:t>
                      </a:r>
                    </a:p>
                  </a:txBody>
                  <a:tcPr/>
                </a:tc>
                <a:tc>
                  <a:txBody>
                    <a:bodyPr/>
                    <a:lstStyle/>
                    <a:p>
                      <a:r>
                        <a:rPr lang="en-US" sz="1000"/>
                        <a:t>13</a:t>
                      </a:r>
                    </a:p>
                  </a:txBody>
                  <a:tcPr/>
                </a:tc>
                <a:tc>
                  <a:txBody>
                    <a:bodyPr/>
                    <a:lstStyle/>
                    <a:p>
                      <a:r>
                        <a:rPr lang="en-US" sz="1000"/>
                        <a:t>132</a:t>
                      </a:r>
                    </a:p>
                  </a:txBody>
                  <a:tcPr/>
                </a:tc>
                <a:tc>
                  <a:txBody>
                    <a:bodyPr/>
                    <a:lstStyle/>
                    <a:p>
                      <a:r>
                        <a:rPr lang="en-US" sz="1000"/>
                        <a:t>0</a:t>
                      </a:r>
                    </a:p>
                  </a:txBody>
                  <a:tcPr/>
                </a:tc>
                <a:tc>
                  <a:txBody>
                    <a:bodyPr/>
                    <a:lstStyle/>
                    <a:p>
                      <a:r>
                        <a:rPr lang="en-US" sz="1000"/>
                        <a:t>9.0659 %</a:t>
                      </a:r>
                    </a:p>
                  </a:txBody>
                  <a:tcPr/>
                </a:tc>
                <a:extLst>
                  <a:ext uri="{0D108BD9-81ED-4DB2-BD59-A6C34878D82A}">
                    <a16:rowId xmlns:a16="http://schemas.microsoft.com/office/drawing/2014/main" val="921932340"/>
                  </a:ext>
                </a:extLst>
              </a:tr>
            </a:tbl>
          </a:graphicData>
        </a:graphic>
      </p:graphicFrame>
      <p:sp>
        <p:nvSpPr>
          <p:cNvPr id="4" name="Text Placeholder 3">
            <a:extLst>
              <a:ext uri="{FF2B5EF4-FFF2-40B4-BE49-F238E27FC236}">
                <a16:creationId xmlns:a16="http://schemas.microsoft.com/office/drawing/2014/main" id="{1D238987-A430-4368-98A6-62EDF6B8982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50107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AFEEB-9520-4834-937A-6152A7E9AEAA}"/>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E51EB3BB-D496-4369-AB71-63754B7AF8CB}"/>
              </a:ext>
            </a:extLst>
          </p:cNvPr>
          <p:cNvGraphicFramePr>
            <a:graphicFrameLocks noGrp="1"/>
          </p:cNvGraphicFramePr>
          <p:nvPr>
            <p:ph type="chart" sz="quarter" idx="13"/>
            <p:extLst>
              <p:ext uri="{D42A27DB-BD31-4B8C-83A1-F6EECF244321}">
                <p14:modId xmlns:p14="http://schemas.microsoft.com/office/powerpoint/2010/main" val="193731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4BB9AC-5BA1-4A94-915B-88A3FD8D6A6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0ABD341-9292-4C8A-A9B6-EDFA443A9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9184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F846D-3BDB-4E06-BC4C-07A157BD67A8}"/>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C2D6966-8DBF-499F-83DC-79EBD1E7C220}"/>
              </a:ext>
            </a:extLst>
          </p:cNvPr>
          <p:cNvGraphicFramePr>
            <a:graphicFrameLocks noGrp="1"/>
          </p:cNvGraphicFramePr>
          <p:nvPr>
            <p:ph type="chart" sz="quarter" idx="13"/>
            <p:extLst>
              <p:ext uri="{D42A27DB-BD31-4B8C-83A1-F6EECF244321}">
                <p14:modId xmlns:p14="http://schemas.microsoft.com/office/powerpoint/2010/main" val="2501302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B02FD9-C2B3-4D98-8F78-D233C34C1807}"/>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23D216D2-2AC2-43D7-8448-60DF0B44D4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1567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7F2D-833F-493D-9887-6E2F9B6F4BA4}"/>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F3FD7B0E-8A5D-46EB-BC27-6B35B28DB471}"/>
              </a:ext>
            </a:extLst>
          </p:cNvPr>
          <p:cNvGraphicFramePr>
            <a:graphicFrameLocks noGrp="1"/>
          </p:cNvGraphicFramePr>
          <p:nvPr>
            <p:ph type="tbl" sz="quarter" idx="13"/>
            <p:extLst>
              <p:ext uri="{D42A27DB-BD31-4B8C-83A1-F6EECF244321}">
                <p14:modId xmlns:p14="http://schemas.microsoft.com/office/powerpoint/2010/main" val="1663340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8734797"/>
                    </a:ext>
                  </a:extLst>
                </a:gridCol>
                <a:gridCol w="987552">
                  <a:extLst>
                    <a:ext uri="{9D8B030D-6E8A-4147-A177-3AD203B41FA5}">
                      <a16:colId xmlns:a16="http://schemas.microsoft.com/office/drawing/2014/main" val="3594804544"/>
                    </a:ext>
                  </a:extLst>
                </a:gridCol>
                <a:gridCol w="987552">
                  <a:extLst>
                    <a:ext uri="{9D8B030D-6E8A-4147-A177-3AD203B41FA5}">
                      <a16:colId xmlns:a16="http://schemas.microsoft.com/office/drawing/2014/main" val="2714207268"/>
                    </a:ext>
                  </a:extLst>
                </a:gridCol>
                <a:gridCol w="987552">
                  <a:extLst>
                    <a:ext uri="{9D8B030D-6E8A-4147-A177-3AD203B41FA5}">
                      <a16:colId xmlns:a16="http://schemas.microsoft.com/office/drawing/2014/main" val="937108790"/>
                    </a:ext>
                  </a:extLst>
                </a:gridCol>
                <a:gridCol w="987552">
                  <a:extLst>
                    <a:ext uri="{9D8B030D-6E8A-4147-A177-3AD203B41FA5}">
                      <a16:colId xmlns:a16="http://schemas.microsoft.com/office/drawing/2014/main" val="152025490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578065979"/>
                  </a:ext>
                </a:extLst>
              </a:tr>
              <a:tr h="370840">
                <a:tc>
                  <a:txBody>
                    <a:bodyPr/>
                    <a:lstStyle/>
                    <a:p>
                      <a:r>
                        <a:rPr lang="en-US" sz="1000" b="1"/>
                        <a:t>tmamerica - 2018-10-23 13:33:24 </a:t>
                      </a:r>
                      <a:r>
                        <a:rPr lang="en-US" sz="1000"/>
                        <a:t>
 Meanwhile in Jersey City, NJ . . . Shaun, an Executive Underwriter in our Highly Protected Risk group mentions how TMA has helped him advance in his career! #insurancejobs #insurance #bestplacestowork #teamtma #careergoals</a:t>
                      </a:r>
                    </a:p>
                  </a:txBody>
                  <a:tcPr/>
                </a:tc>
                <a:tc>
                  <a:txBody>
                    <a:bodyPr/>
                    <a:lstStyle/>
                    <a:p>
                      <a:r>
                        <a:rPr lang="en-US" sz="1000"/>
                        <a:t>17</a:t>
                      </a:r>
                    </a:p>
                  </a:txBody>
                  <a:tcPr/>
                </a:tc>
                <a:tc>
                  <a:txBody>
                    <a:bodyPr/>
                    <a:lstStyle/>
                    <a:p>
                      <a:r>
                        <a:rPr lang="en-US" sz="1000"/>
                        <a:t>0</a:t>
                      </a:r>
                    </a:p>
                  </a:txBody>
                  <a:tcPr/>
                </a:tc>
                <a:tc>
                  <a:txBody>
                    <a:bodyPr/>
                    <a:lstStyle/>
                    <a:p>
                      <a:r>
                        <a:rPr lang="en-US" sz="1000"/>
                        <a:t>15.4545 %</a:t>
                      </a:r>
                    </a:p>
                  </a:txBody>
                  <a:tcPr/>
                </a:tc>
                <a:tc>
                  <a:txBody>
                    <a:bodyPr/>
                    <a:lstStyle/>
                    <a:p>
                      <a:r>
                        <a:rPr lang="en-US" sz="1000"/>
                        <a:t>Image</a:t>
                      </a:r>
                    </a:p>
                  </a:txBody>
                  <a:tcPr/>
                </a:tc>
                <a:extLst>
                  <a:ext uri="{0D108BD9-81ED-4DB2-BD59-A6C34878D82A}">
                    <a16:rowId xmlns:a16="http://schemas.microsoft.com/office/drawing/2014/main" val="104307016"/>
                  </a:ext>
                </a:extLst>
              </a:tr>
              <a:tr h="370840">
                <a:tc>
                  <a:txBody>
                    <a:bodyPr/>
                    <a:lstStyle/>
                    <a:p>
                      <a:r>
                        <a:rPr lang="en-US" sz="1000" b="1"/>
                        <a:t>tmamerica - 2018-10-15 18:05:40 </a:t>
                      </a:r>
                      <a:r>
                        <a:rPr lang="en-US" sz="1000"/>
                        <a:t>
 Our New Jersey and New York teams spent last Saturday volunteering at parkeasths . Employees, their guests and PEHS's faculty and students went to work beautifying the school. TMA is excited and proud to provide support to this amazing school! #teamtma #anshininaction #pehs #volunteering</a:t>
                      </a:r>
                    </a:p>
                  </a:txBody>
                  <a:tcPr/>
                </a:tc>
                <a:tc>
                  <a:txBody>
                    <a:bodyPr/>
                    <a:lstStyle/>
                    <a:p>
                      <a:r>
                        <a:rPr lang="en-US" sz="1000"/>
                        <a:t>17</a:t>
                      </a:r>
                    </a:p>
                  </a:txBody>
                  <a:tcPr/>
                </a:tc>
                <a:tc>
                  <a:txBody>
                    <a:bodyPr/>
                    <a:lstStyle/>
                    <a:p>
                      <a:r>
                        <a:rPr lang="en-US" sz="1000"/>
                        <a:t>0</a:t>
                      </a:r>
                    </a:p>
                  </a:txBody>
                  <a:tcPr/>
                </a:tc>
                <a:tc>
                  <a:txBody>
                    <a:bodyPr/>
                    <a:lstStyle/>
                    <a:p>
                      <a:r>
                        <a:rPr lang="en-US" sz="1000"/>
                        <a:t>15.3153 %</a:t>
                      </a:r>
                    </a:p>
                  </a:txBody>
                  <a:tcPr/>
                </a:tc>
                <a:tc>
                  <a:txBody>
                    <a:bodyPr/>
                    <a:lstStyle/>
                    <a:p>
                      <a:r>
                        <a:rPr lang="en-US" sz="1000"/>
                        <a:t>Carousel</a:t>
                      </a:r>
                    </a:p>
                  </a:txBody>
                  <a:tcPr/>
                </a:tc>
                <a:extLst>
                  <a:ext uri="{0D108BD9-81ED-4DB2-BD59-A6C34878D82A}">
                    <a16:rowId xmlns:a16="http://schemas.microsoft.com/office/drawing/2014/main" val="3800977527"/>
                  </a:ext>
                </a:extLst>
              </a:tr>
              <a:tr h="370840">
                <a:tc>
                  <a:txBody>
                    <a:bodyPr/>
                    <a:lstStyle/>
                    <a:p>
                      <a:r>
                        <a:rPr lang="en-US" sz="1000" b="1"/>
                        <a:t>tmamerica - 2018-10-29 14:47:43 </a:t>
                      </a:r>
                      <a:r>
                        <a:rPr lang="en-US" sz="1000"/>
                        <a:t>
 TMA and our sister company, phlyinsurance were proud sponsors of the Insurance Brokers' Assoc of NY (IBANY) event last Wednesday. It was a pleasure to get to network with some amazing agents, brokers and potential business partners! #2018FallReception #networking #insurance</a:t>
                      </a:r>
                    </a:p>
                  </a:txBody>
                  <a:tcPr/>
                </a:tc>
                <a:tc>
                  <a:txBody>
                    <a:bodyPr/>
                    <a:lstStyle/>
                    <a:p>
                      <a:r>
                        <a:rPr lang="en-US" sz="1000"/>
                        <a:t>14</a:t>
                      </a:r>
                    </a:p>
                  </a:txBody>
                  <a:tcPr/>
                </a:tc>
                <a:tc>
                  <a:txBody>
                    <a:bodyPr/>
                    <a:lstStyle/>
                    <a:p>
                      <a:r>
                        <a:rPr lang="en-US" sz="1000"/>
                        <a:t>0</a:t>
                      </a:r>
                    </a:p>
                  </a:txBody>
                  <a:tcPr/>
                </a:tc>
                <a:tc>
                  <a:txBody>
                    <a:bodyPr/>
                    <a:lstStyle/>
                    <a:p>
                      <a:r>
                        <a:rPr lang="en-US" sz="1000"/>
                        <a:t>12.6126 %</a:t>
                      </a:r>
                    </a:p>
                  </a:txBody>
                  <a:tcPr/>
                </a:tc>
                <a:tc>
                  <a:txBody>
                    <a:bodyPr/>
                    <a:lstStyle/>
                    <a:p>
                      <a:r>
                        <a:rPr lang="en-US" sz="1000"/>
                        <a:t>Carousel</a:t>
                      </a:r>
                    </a:p>
                  </a:txBody>
                  <a:tcPr/>
                </a:tc>
                <a:extLst>
                  <a:ext uri="{0D108BD9-81ED-4DB2-BD59-A6C34878D82A}">
                    <a16:rowId xmlns:a16="http://schemas.microsoft.com/office/drawing/2014/main" val="2670734747"/>
                  </a:ext>
                </a:extLst>
              </a:tr>
              <a:tr h="370840">
                <a:tc>
                  <a:txBody>
                    <a:bodyPr/>
                    <a:lstStyle/>
                    <a:p>
                      <a:r>
                        <a:rPr lang="en-US" sz="1000" b="1"/>
                        <a:t>tmamerica - 2018-10-16 15:33:06 </a:t>
                      </a:r>
                      <a:r>
                        <a:rPr lang="en-US" sz="1000"/>
                        <a:t>
 Celebrating #bossesday - TMA Chicago style! #likeaboss #bosses #teamtma</a:t>
                      </a:r>
                    </a:p>
                  </a:txBody>
                  <a:tcPr/>
                </a:tc>
                <a:tc>
                  <a:txBody>
                    <a:bodyPr/>
                    <a:lstStyle/>
                    <a:p>
                      <a:r>
                        <a:rPr lang="en-US" sz="1000"/>
                        <a:t>11</a:t>
                      </a:r>
                    </a:p>
                  </a:txBody>
                  <a:tcPr/>
                </a:tc>
                <a:tc>
                  <a:txBody>
                    <a:bodyPr/>
                    <a:lstStyle/>
                    <a:p>
                      <a:r>
                        <a:rPr lang="en-US" sz="1000"/>
                        <a:t>0</a:t>
                      </a:r>
                    </a:p>
                  </a:txBody>
                  <a:tcPr/>
                </a:tc>
                <a:tc>
                  <a:txBody>
                    <a:bodyPr/>
                    <a:lstStyle/>
                    <a:p>
                      <a:r>
                        <a:rPr lang="en-US" sz="1000"/>
                        <a:t>9.8214 %</a:t>
                      </a:r>
                    </a:p>
                  </a:txBody>
                  <a:tcPr/>
                </a:tc>
                <a:tc>
                  <a:txBody>
                    <a:bodyPr/>
                    <a:lstStyle/>
                    <a:p>
                      <a:r>
                        <a:rPr lang="en-US" sz="1000"/>
                        <a:t>Image</a:t>
                      </a:r>
                    </a:p>
                  </a:txBody>
                  <a:tcPr/>
                </a:tc>
                <a:extLst>
                  <a:ext uri="{0D108BD9-81ED-4DB2-BD59-A6C34878D82A}">
                    <a16:rowId xmlns:a16="http://schemas.microsoft.com/office/drawing/2014/main" val="135580403"/>
                  </a:ext>
                </a:extLst>
              </a:tr>
              <a:tr h="370840">
                <a:tc>
                  <a:txBody>
                    <a:bodyPr/>
                    <a:lstStyle/>
                    <a:p>
                      <a:r>
                        <a:rPr lang="en-US" sz="1000" b="1"/>
                        <a:t>tmamerica - 2018-10-24 14:18:51 </a:t>
                      </a:r>
                      <a:r>
                        <a:rPr lang="en-US" sz="1000"/>
                        <a:t>
 Our flexible dress code is just one of the reasons our employees have voted us one of the Best Places to Work in Insurance three years in a row! =====================
Copy and paste this link into your browser to apply for the Auto Claims Adjuster role today 👉 http://bit.ly/ClaimsAutoSpecPlano  #bestplacestowork #hiring #insurancejobs #plano #Teamtma</a:t>
                      </a:r>
                    </a:p>
                  </a:txBody>
                  <a:tcPr/>
                </a:tc>
                <a:tc>
                  <a:txBody>
                    <a:bodyPr/>
                    <a:lstStyle/>
                    <a:p>
                      <a:r>
                        <a:rPr lang="en-US" sz="1000"/>
                        <a:t>11</a:t>
                      </a:r>
                    </a:p>
                  </a:txBody>
                  <a:tcPr/>
                </a:tc>
                <a:tc>
                  <a:txBody>
                    <a:bodyPr/>
                    <a:lstStyle/>
                    <a:p>
                      <a:r>
                        <a:rPr lang="en-US" sz="1000"/>
                        <a:t>0</a:t>
                      </a:r>
                    </a:p>
                  </a:txBody>
                  <a:tcPr/>
                </a:tc>
                <a:tc>
                  <a:txBody>
                    <a:bodyPr/>
                    <a:lstStyle/>
                    <a:p>
                      <a:r>
                        <a:rPr lang="en-US" sz="1000"/>
                        <a:t>9.6491 %</a:t>
                      </a:r>
                    </a:p>
                  </a:txBody>
                  <a:tcPr/>
                </a:tc>
                <a:tc>
                  <a:txBody>
                    <a:bodyPr/>
                    <a:lstStyle/>
                    <a:p>
                      <a:r>
                        <a:rPr lang="en-US" sz="1000"/>
                        <a:t>Image</a:t>
                      </a:r>
                    </a:p>
                  </a:txBody>
                  <a:tcPr/>
                </a:tc>
                <a:extLst>
                  <a:ext uri="{0D108BD9-81ED-4DB2-BD59-A6C34878D82A}">
                    <a16:rowId xmlns:a16="http://schemas.microsoft.com/office/drawing/2014/main" val="2702572899"/>
                  </a:ext>
                </a:extLst>
              </a:tr>
            </a:tbl>
          </a:graphicData>
        </a:graphic>
      </p:graphicFrame>
      <p:sp>
        <p:nvSpPr>
          <p:cNvPr id="4" name="Text Placeholder 3">
            <a:extLst>
              <a:ext uri="{FF2B5EF4-FFF2-40B4-BE49-F238E27FC236}">
                <a16:creationId xmlns:a16="http://schemas.microsoft.com/office/drawing/2014/main" id="{250E22F6-919F-4CFF-AE7E-B9599DF5DFC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3838346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543</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2018-11-12T16:48:48Z</dcterms:created>
  <dcterms:modified xsi:type="dcterms:W3CDTF">2018-11-12T16:49:54Z</dcterms:modified>
</cp:coreProperties>
</file>