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43374</c:v>
                </c:pt>
              </c:numCache>
            </c:numRef>
          </c:cat>
          <c:val>
            <c:numRef>
              <c:f>Sheet1!$B$2</c:f>
              <c:numCache>
                <c:formatCode>General</c:formatCode>
                <c:ptCount val="1"/>
                <c:pt idx="0">
                  <c:v>3803</c:v>
                </c:pt>
              </c:numCache>
            </c:numRef>
          </c:val>
          <c:extLst>
            <c:ext xmlns:c16="http://schemas.microsoft.com/office/drawing/2014/chart" uri="{C3380CC4-5D6E-409C-BE32-E72D297353CC}">
              <c16:uniqueId val="{00000000-F11C-49D6-9E30-5C3DE497A00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43374</c:v>
                </c:pt>
              </c:numCache>
            </c:numRef>
          </c:cat>
          <c:val>
            <c:numRef>
              <c:f>Sheet1!$C$2</c:f>
              <c:numCache>
                <c:formatCode>General</c:formatCode>
                <c:ptCount val="1"/>
                <c:pt idx="0">
                  <c:v>1115</c:v>
                </c:pt>
              </c:numCache>
            </c:numRef>
          </c:val>
          <c:extLst>
            <c:ext xmlns:c16="http://schemas.microsoft.com/office/drawing/2014/chart" uri="{C3380CC4-5D6E-409C-BE32-E72D297353CC}">
              <c16:uniqueId val="{00000001-F11C-49D6-9E30-5C3DE497A00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43374</c:v>
                </c:pt>
              </c:numCache>
            </c:numRef>
          </c:cat>
          <c:val>
            <c:numRef>
              <c:f>Sheet1!$D$2</c:f>
              <c:numCache>
                <c:formatCode>General</c:formatCode>
                <c:ptCount val="1"/>
                <c:pt idx="0">
                  <c:v>16027</c:v>
                </c:pt>
              </c:numCache>
            </c:numRef>
          </c:val>
          <c:extLst>
            <c:ext xmlns:c16="http://schemas.microsoft.com/office/drawing/2014/chart" uri="{C3380CC4-5D6E-409C-BE32-E72D297353CC}">
              <c16:uniqueId val="{00000002-F11C-49D6-9E30-5C3DE497A00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43374</c:v>
                </c:pt>
              </c:numCache>
            </c:numRef>
          </c:cat>
          <c:val>
            <c:numRef>
              <c:f>Sheet1!$E$2</c:f>
              <c:numCache>
                <c:formatCode>General</c:formatCode>
                <c:ptCount val="1"/>
                <c:pt idx="0">
                  <c:v>3108</c:v>
                </c:pt>
              </c:numCache>
            </c:numRef>
          </c:val>
          <c:extLst>
            <c:ext xmlns:c16="http://schemas.microsoft.com/office/drawing/2014/chart" uri="{C3380CC4-5D6E-409C-BE32-E72D297353CC}">
              <c16:uniqueId val="{00000003-F11C-49D6-9E30-5C3DE497A008}"/>
            </c:ext>
          </c:extLst>
        </c:ser>
        <c:dLbls>
          <c:showLegendKey val="0"/>
          <c:showVal val="0"/>
          <c:showCatName val="0"/>
          <c:showSerName val="0"/>
          <c:showPercent val="0"/>
          <c:showBubbleSize val="0"/>
        </c:dLbls>
        <c:gapWidth val="219"/>
        <c:overlap val="-27"/>
        <c:axId val="342389360"/>
        <c:axId val="342389688"/>
      </c:barChart>
      <c:dateAx>
        <c:axId val="34238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89688"/>
        <c:crosses val="autoZero"/>
        <c:auto val="1"/>
        <c:lblOffset val="100"/>
        <c:baseTimeUnit val="days"/>
      </c:dateAx>
      <c:valAx>
        <c:axId val="34238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8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71</c:v>
                </c:pt>
                <c:pt idx="9">
                  <c:v>53</c:v>
                </c:pt>
                <c:pt idx="10">
                  <c:v>6</c:v>
                </c:pt>
              </c:numCache>
            </c:numRef>
          </c:val>
          <c:extLst>
            <c:ext xmlns:c16="http://schemas.microsoft.com/office/drawing/2014/chart" uri="{C3380CC4-5D6E-409C-BE32-E72D297353CC}">
              <c16:uniqueId val="{00000000-9BF2-4A8A-9292-1F8CA1BB61E0}"/>
            </c:ext>
          </c:extLst>
        </c:ser>
        <c:dLbls>
          <c:showLegendKey val="0"/>
          <c:showVal val="0"/>
          <c:showCatName val="0"/>
          <c:showSerName val="0"/>
          <c:showPercent val="0"/>
          <c:showBubbleSize val="0"/>
        </c:dLbls>
        <c:gapWidth val="219"/>
        <c:overlap val="-27"/>
        <c:axId val="344535544"/>
        <c:axId val="341834088"/>
      </c:barChart>
      <c:dateAx>
        <c:axId val="34453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34088"/>
        <c:crosses val="autoZero"/>
        <c:auto val="1"/>
        <c:lblOffset val="100"/>
        <c:baseTimeUnit val="months"/>
      </c:dateAx>
      <c:valAx>
        <c:axId val="34183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3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24</c:v>
                </c:pt>
                <c:pt idx="9">
                  <c:v>23</c:v>
                </c:pt>
                <c:pt idx="10">
                  <c:v>20</c:v>
                </c:pt>
                <c:pt idx="11">
                  <c:v>0</c:v>
                </c:pt>
              </c:numCache>
            </c:numRef>
          </c:val>
          <c:extLst>
            <c:ext xmlns:c16="http://schemas.microsoft.com/office/drawing/2014/chart" uri="{C3380CC4-5D6E-409C-BE32-E72D297353CC}">
              <c16:uniqueId val="{00000000-14F4-4D32-AC5C-2A3C483935A1}"/>
            </c:ext>
          </c:extLst>
        </c:ser>
        <c:dLbls>
          <c:showLegendKey val="0"/>
          <c:showVal val="0"/>
          <c:showCatName val="0"/>
          <c:showSerName val="0"/>
          <c:showPercent val="0"/>
          <c:showBubbleSize val="0"/>
        </c:dLbls>
        <c:gapWidth val="219"/>
        <c:overlap val="-27"/>
        <c:axId val="345373256"/>
        <c:axId val="345368664"/>
      </c:barChart>
      <c:dateAx>
        <c:axId val="34537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68664"/>
        <c:crosses val="autoZero"/>
        <c:auto val="1"/>
        <c:lblOffset val="100"/>
        <c:baseTimeUnit val="months"/>
      </c:dateAx>
      <c:valAx>
        <c:axId val="34536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104371</c:v>
                </c:pt>
                <c:pt idx="9">
                  <c:v>191811</c:v>
                </c:pt>
                <c:pt idx="10">
                  <c:v>118262</c:v>
                </c:pt>
              </c:numCache>
            </c:numRef>
          </c:val>
          <c:extLst>
            <c:ext xmlns:c16="http://schemas.microsoft.com/office/drawing/2014/chart" uri="{C3380CC4-5D6E-409C-BE32-E72D297353CC}">
              <c16:uniqueId val="{00000000-B021-461F-9FFB-CB215B057964}"/>
            </c:ext>
          </c:extLst>
        </c:ser>
        <c:dLbls>
          <c:showLegendKey val="0"/>
          <c:showVal val="0"/>
          <c:showCatName val="0"/>
          <c:showSerName val="0"/>
          <c:showPercent val="0"/>
          <c:showBubbleSize val="0"/>
        </c:dLbls>
        <c:gapWidth val="219"/>
        <c:overlap val="-27"/>
        <c:axId val="345371288"/>
        <c:axId val="345371616"/>
      </c:barChart>
      <c:dateAx>
        <c:axId val="34537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1616"/>
        <c:crosses val="autoZero"/>
        <c:auto val="1"/>
        <c:lblOffset val="100"/>
        <c:baseTimeUnit val="months"/>
      </c:dateAx>
      <c:valAx>
        <c:axId val="34537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62</c:v>
                </c:pt>
                <c:pt idx="2">
                  <c:v>383</c:v>
                </c:pt>
                <c:pt idx="3">
                  <c:v>514</c:v>
                </c:pt>
                <c:pt idx="4">
                  <c:v>572</c:v>
                </c:pt>
                <c:pt idx="5">
                  <c:v>471</c:v>
                </c:pt>
                <c:pt idx="6">
                  <c:v>216</c:v>
                </c:pt>
              </c:numCache>
            </c:numRef>
          </c:val>
          <c:extLst>
            <c:ext xmlns:c16="http://schemas.microsoft.com/office/drawing/2014/chart" uri="{C3380CC4-5D6E-409C-BE32-E72D297353CC}">
              <c16:uniqueId val="{00000000-BF5C-4E36-AEA5-9069576FD9D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58</c:v>
                </c:pt>
                <c:pt idx="2">
                  <c:v>293</c:v>
                </c:pt>
                <c:pt idx="3">
                  <c:v>380</c:v>
                </c:pt>
                <c:pt idx="4">
                  <c:v>327</c:v>
                </c:pt>
                <c:pt idx="5">
                  <c:v>291</c:v>
                </c:pt>
                <c:pt idx="6">
                  <c:v>178</c:v>
                </c:pt>
              </c:numCache>
            </c:numRef>
          </c:val>
          <c:extLst>
            <c:ext xmlns:c16="http://schemas.microsoft.com/office/drawing/2014/chart" uri="{C3380CC4-5D6E-409C-BE32-E72D297353CC}">
              <c16:uniqueId val="{00000001-BF5C-4E36-AEA5-9069576FD9D4}"/>
            </c:ext>
          </c:extLst>
        </c:ser>
        <c:dLbls>
          <c:showLegendKey val="0"/>
          <c:showVal val="0"/>
          <c:showCatName val="0"/>
          <c:showSerName val="0"/>
          <c:showPercent val="0"/>
          <c:showBubbleSize val="0"/>
        </c:dLbls>
        <c:gapWidth val="219"/>
        <c:overlap val="-27"/>
        <c:axId val="356121088"/>
        <c:axId val="356123384"/>
      </c:barChart>
      <c:catAx>
        <c:axId val="35612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23384"/>
        <c:crosses val="autoZero"/>
        <c:auto val="1"/>
        <c:lblAlgn val="ctr"/>
        <c:lblOffset val="100"/>
        <c:noMultiLvlLbl val="0"/>
      </c:catAx>
      <c:valAx>
        <c:axId val="35612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2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33</c:v>
                </c:pt>
                <c:pt idx="9">
                  <c:v>11</c:v>
                </c:pt>
                <c:pt idx="10">
                  <c:v>-2</c:v>
                </c:pt>
              </c:numCache>
            </c:numRef>
          </c:val>
          <c:extLst>
            <c:ext xmlns:c16="http://schemas.microsoft.com/office/drawing/2014/chart" uri="{C3380CC4-5D6E-409C-BE32-E72D297353CC}">
              <c16:uniqueId val="{00000000-2971-47D8-A86F-73F01A65690F}"/>
            </c:ext>
          </c:extLst>
        </c:ser>
        <c:dLbls>
          <c:showLegendKey val="0"/>
          <c:showVal val="0"/>
          <c:showCatName val="0"/>
          <c:showSerName val="0"/>
          <c:showPercent val="0"/>
          <c:showBubbleSize val="0"/>
        </c:dLbls>
        <c:gapWidth val="219"/>
        <c:overlap val="-27"/>
        <c:axId val="356424800"/>
        <c:axId val="356423488"/>
      </c:barChart>
      <c:dateAx>
        <c:axId val="3564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23488"/>
        <c:crosses val="autoZero"/>
        <c:auto val="1"/>
        <c:lblOffset val="100"/>
        <c:baseTimeUnit val="months"/>
      </c:dateAx>
      <c:valAx>
        <c:axId val="35642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2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4</c:v>
                </c:pt>
                <c:pt idx="9">
                  <c:v>5</c:v>
                </c:pt>
                <c:pt idx="10">
                  <c:v>3</c:v>
                </c:pt>
                <c:pt idx="11">
                  <c:v>0</c:v>
                </c:pt>
              </c:numCache>
            </c:numRef>
          </c:val>
          <c:extLst>
            <c:ext xmlns:c16="http://schemas.microsoft.com/office/drawing/2014/chart" uri="{C3380CC4-5D6E-409C-BE32-E72D297353CC}">
              <c16:uniqueId val="{00000000-1B90-4945-BE23-7D1728525242}"/>
            </c:ext>
          </c:extLst>
        </c:ser>
        <c:dLbls>
          <c:showLegendKey val="0"/>
          <c:showVal val="0"/>
          <c:showCatName val="0"/>
          <c:showSerName val="0"/>
          <c:showPercent val="0"/>
          <c:showBubbleSize val="0"/>
        </c:dLbls>
        <c:gapWidth val="219"/>
        <c:overlap val="-27"/>
        <c:axId val="356422504"/>
        <c:axId val="356418896"/>
      </c:barChart>
      <c:dateAx>
        <c:axId val="35642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18896"/>
        <c:crosses val="autoZero"/>
        <c:auto val="1"/>
        <c:lblOffset val="100"/>
        <c:baseTimeUnit val="months"/>
      </c:dateAx>
      <c:valAx>
        <c:axId val="35641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2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25</c:v>
                </c:pt>
                <c:pt idx="9">
                  <c:v>35</c:v>
                </c:pt>
                <c:pt idx="10">
                  <c:v>16</c:v>
                </c:pt>
                <c:pt idx="11">
                  <c:v>0</c:v>
                </c:pt>
              </c:numCache>
            </c:numRef>
          </c:val>
          <c:extLst>
            <c:ext xmlns:c16="http://schemas.microsoft.com/office/drawing/2014/chart" uri="{C3380CC4-5D6E-409C-BE32-E72D297353CC}">
              <c16:uniqueId val="{00000000-2792-4F45-A336-A0E696E8FC90}"/>
            </c:ext>
          </c:extLst>
        </c:ser>
        <c:dLbls>
          <c:showLegendKey val="0"/>
          <c:showVal val="0"/>
          <c:showCatName val="0"/>
          <c:showSerName val="0"/>
          <c:showPercent val="0"/>
          <c:showBubbleSize val="0"/>
        </c:dLbls>
        <c:gapWidth val="219"/>
        <c:overlap val="-27"/>
        <c:axId val="403757152"/>
        <c:axId val="403754856"/>
      </c:barChart>
      <c:dateAx>
        <c:axId val="40375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754856"/>
        <c:crosses val="autoZero"/>
        <c:auto val="1"/>
        <c:lblOffset val="100"/>
        <c:baseTimeUnit val="months"/>
      </c:dateAx>
      <c:valAx>
        <c:axId val="40375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75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208</c:v>
                </c:pt>
                <c:pt idx="9">
                  <c:v>197</c:v>
                </c:pt>
                <c:pt idx="10">
                  <c:v>61</c:v>
                </c:pt>
              </c:numCache>
            </c:numRef>
          </c:val>
          <c:extLst>
            <c:ext xmlns:c16="http://schemas.microsoft.com/office/drawing/2014/chart" uri="{C3380CC4-5D6E-409C-BE32-E72D297353CC}">
              <c16:uniqueId val="{00000000-5466-41FD-B7A4-E30B6EEB55CD}"/>
            </c:ext>
          </c:extLst>
        </c:ser>
        <c:dLbls>
          <c:showLegendKey val="0"/>
          <c:showVal val="0"/>
          <c:showCatName val="0"/>
          <c:showSerName val="0"/>
          <c:showPercent val="0"/>
          <c:showBubbleSize val="0"/>
        </c:dLbls>
        <c:gapWidth val="219"/>
        <c:overlap val="-27"/>
        <c:axId val="406153064"/>
        <c:axId val="406145192"/>
      </c:barChart>
      <c:dateAx>
        <c:axId val="406153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45192"/>
        <c:crosses val="autoZero"/>
        <c:auto val="1"/>
        <c:lblOffset val="100"/>
        <c:baseTimeUnit val="months"/>
      </c:dateAx>
      <c:valAx>
        <c:axId val="40614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5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42</c:v>
                </c:pt>
                <c:pt idx="8">
                  <c:v>46</c:v>
                </c:pt>
                <c:pt idx="9">
                  <c:v>48</c:v>
                </c:pt>
                <c:pt idx="10">
                  <c:v>32</c:v>
                </c:pt>
                <c:pt idx="11">
                  <c:v>0</c:v>
                </c:pt>
              </c:numCache>
            </c:numRef>
          </c:val>
          <c:extLst>
            <c:ext xmlns:c16="http://schemas.microsoft.com/office/drawing/2014/chart" uri="{C3380CC4-5D6E-409C-BE32-E72D297353CC}">
              <c16:uniqueId val="{00000000-8807-4FBF-91E1-B8A034029798}"/>
            </c:ext>
          </c:extLst>
        </c:ser>
        <c:dLbls>
          <c:showLegendKey val="0"/>
          <c:showVal val="0"/>
          <c:showCatName val="0"/>
          <c:showSerName val="0"/>
          <c:showPercent val="0"/>
          <c:showBubbleSize val="0"/>
        </c:dLbls>
        <c:gapWidth val="219"/>
        <c:overlap val="-27"/>
        <c:axId val="341836056"/>
        <c:axId val="412273160"/>
      </c:barChart>
      <c:dateAx>
        <c:axId val="34183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73160"/>
        <c:crosses val="autoZero"/>
        <c:auto val="1"/>
        <c:lblOffset val="100"/>
        <c:baseTimeUnit val="months"/>
      </c:dateAx>
      <c:valAx>
        <c:axId val="41227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3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29</c:v>
                </c:pt>
                <c:pt idx="9">
                  <c:v>35</c:v>
                </c:pt>
                <c:pt idx="10">
                  <c:v>2</c:v>
                </c:pt>
              </c:numCache>
            </c:numRef>
          </c:val>
          <c:extLst>
            <c:ext xmlns:c16="http://schemas.microsoft.com/office/drawing/2014/chart" uri="{C3380CC4-5D6E-409C-BE32-E72D297353CC}">
              <c16:uniqueId val="{00000000-2735-49AF-8F27-D7E1F4664C8B}"/>
            </c:ext>
          </c:extLst>
        </c:ser>
        <c:dLbls>
          <c:showLegendKey val="0"/>
          <c:showVal val="0"/>
          <c:showCatName val="0"/>
          <c:showSerName val="0"/>
          <c:showPercent val="0"/>
          <c:showBubbleSize val="0"/>
        </c:dLbls>
        <c:gapWidth val="219"/>
        <c:overlap val="-27"/>
        <c:axId val="417158168"/>
        <c:axId val="417161776"/>
      </c:barChart>
      <c:dateAx>
        <c:axId val="41715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61776"/>
        <c:crosses val="autoZero"/>
        <c:auto val="1"/>
        <c:lblOffset val="100"/>
        <c:baseTimeUnit val="months"/>
      </c:dateAx>
      <c:valAx>
        <c:axId val="41716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5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64</c:v>
                </c:pt>
                <c:pt idx="7">
                  <c:v>64</c:v>
                </c:pt>
                <c:pt idx="8">
                  <c:v>62</c:v>
                </c:pt>
                <c:pt idx="9">
                  <c:v>61</c:v>
                </c:pt>
                <c:pt idx="10">
                  <c:v>47</c:v>
                </c:pt>
                <c:pt idx="11">
                  <c:v>0</c:v>
                </c:pt>
              </c:numCache>
            </c:numRef>
          </c:val>
          <c:extLst>
            <c:ext xmlns:c16="http://schemas.microsoft.com/office/drawing/2014/chart" uri="{C3380CC4-5D6E-409C-BE32-E72D297353CC}">
              <c16:uniqueId val="{00000000-7B23-4D40-B840-D8B49B4ADB40}"/>
            </c:ext>
          </c:extLst>
        </c:ser>
        <c:dLbls>
          <c:showLegendKey val="0"/>
          <c:showVal val="0"/>
          <c:showCatName val="0"/>
          <c:showSerName val="0"/>
          <c:showPercent val="0"/>
          <c:showBubbleSize val="0"/>
        </c:dLbls>
        <c:gapWidth val="219"/>
        <c:overlap val="-27"/>
        <c:axId val="417162432"/>
        <c:axId val="417163416"/>
      </c:barChart>
      <c:dateAx>
        <c:axId val="41716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63416"/>
        <c:crosses val="autoZero"/>
        <c:auto val="1"/>
        <c:lblOffset val="100"/>
        <c:baseTimeUnit val="months"/>
      </c:dateAx>
      <c:valAx>
        <c:axId val="41716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6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16460-A692-4D26-8384-0FCFA72DA5E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275597E-82A7-499C-9B46-989B7877506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5567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7691-90DA-4763-85B7-5B070DDFFE9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CF83C1C3-B070-449B-8FB3-30AE448DF758}"/>
              </a:ext>
            </a:extLst>
          </p:cNvPr>
          <p:cNvGraphicFramePr>
            <a:graphicFrameLocks noGrp="1"/>
          </p:cNvGraphicFramePr>
          <p:nvPr>
            <p:ph type="chart" sz="quarter" idx="13"/>
            <p:extLst>
              <p:ext uri="{D42A27DB-BD31-4B8C-83A1-F6EECF244321}">
                <p14:modId xmlns:p14="http://schemas.microsoft.com/office/powerpoint/2010/main" val="366065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CA1EE8-168E-495F-96AF-4EE4FA4BF25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02EE08A-4C24-497E-B040-9F0EE2426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98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A0B1-4627-4157-B487-26BC9EE494D8}"/>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400A2440-692D-4AA7-8B43-CE24DC06075A}"/>
              </a:ext>
            </a:extLst>
          </p:cNvPr>
          <p:cNvGraphicFramePr>
            <a:graphicFrameLocks noGrp="1"/>
          </p:cNvGraphicFramePr>
          <p:nvPr>
            <p:ph type="tbl" sz="quarter" idx="13"/>
            <p:extLst>
              <p:ext uri="{D42A27DB-BD31-4B8C-83A1-F6EECF244321}">
                <p14:modId xmlns:p14="http://schemas.microsoft.com/office/powerpoint/2010/main" val="159102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1677786"/>
                    </a:ext>
                  </a:extLst>
                </a:gridCol>
                <a:gridCol w="740664">
                  <a:extLst>
                    <a:ext uri="{9D8B030D-6E8A-4147-A177-3AD203B41FA5}">
                      <a16:colId xmlns:a16="http://schemas.microsoft.com/office/drawing/2014/main" val="3281771720"/>
                    </a:ext>
                  </a:extLst>
                </a:gridCol>
                <a:gridCol w="740664">
                  <a:extLst>
                    <a:ext uri="{9D8B030D-6E8A-4147-A177-3AD203B41FA5}">
                      <a16:colId xmlns:a16="http://schemas.microsoft.com/office/drawing/2014/main" val="2332870010"/>
                    </a:ext>
                  </a:extLst>
                </a:gridCol>
                <a:gridCol w="740664">
                  <a:extLst>
                    <a:ext uri="{9D8B030D-6E8A-4147-A177-3AD203B41FA5}">
                      <a16:colId xmlns:a16="http://schemas.microsoft.com/office/drawing/2014/main" val="1476849895"/>
                    </a:ext>
                  </a:extLst>
                </a:gridCol>
                <a:gridCol w="740664">
                  <a:extLst>
                    <a:ext uri="{9D8B030D-6E8A-4147-A177-3AD203B41FA5}">
                      <a16:colId xmlns:a16="http://schemas.microsoft.com/office/drawing/2014/main" val="1181707482"/>
                    </a:ext>
                  </a:extLst>
                </a:gridCol>
                <a:gridCol w="740664">
                  <a:extLst>
                    <a:ext uri="{9D8B030D-6E8A-4147-A177-3AD203B41FA5}">
                      <a16:colId xmlns:a16="http://schemas.microsoft.com/office/drawing/2014/main" val="467470384"/>
                    </a:ext>
                  </a:extLst>
                </a:gridCol>
                <a:gridCol w="740664">
                  <a:extLst>
                    <a:ext uri="{9D8B030D-6E8A-4147-A177-3AD203B41FA5}">
                      <a16:colId xmlns:a16="http://schemas.microsoft.com/office/drawing/2014/main" val="3880835635"/>
                    </a:ext>
                  </a:extLst>
                </a:gridCol>
                <a:gridCol w="740664">
                  <a:extLst>
                    <a:ext uri="{9D8B030D-6E8A-4147-A177-3AD203B41FA5}">
                      <a16:colId xmlns:a16="http://schemas.microsoft.com/office/drawing/2014/main" val="836840726"/>
                    </a:ext>
                  </a:extLst>
                </a:gridCol>
                <a:gridCol w="740664">
                  <a:extLst>
                    <a:ext uri="{9D8B030D-6E8A-4147-A177-3AD203B41FA5}">
                      <a16:colId xmlns:a16="http://schemas.microsoft.com/office/drawing/2014/main" val="3307678524"/>
                    </a:ext>
                  </a:extLst>
                </a:gridCol>
                <a:gridCol w="740664">
                  <a:extLst>
                    <a:ext uri="{9D8B030D-6E8A-4147-A177-3AD203B41FA5}">
                      <a16:colId xmlns:a16="http://schemas.microsoft.com/office/drawing/2014/main" val="24685058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06115852"/>
                  </a:ext>
                </a:extLst>
              </a:tr>
              <a:tr h="370840">
                <a:tc>
                  <a:txBody>
                    <a:bodyPr/>
                    <a:lstStyle/>
                    <a:p>
                      <a:r>
                        <a:rPr lang="en-US" sz="1000"/>
                        <a:t>Philadelphia Insurance Companies</a:t>
                      </a:r>
                    </a:p>
                  </a:txBody>
                  <a:tcPr/>
                </a:tc>
                <a:tc>
                  <a:txBody>
                    <a:bodyPr/>
                    <a:lstStyle/>
                    <a:p>
                      <a:r>
                        <a:rPr lang="en-US" sz="1000"/>
                        <a:t>3803</a:t>
                      </a:r>
                    </a:p>
                  </a:txBody>
                  <a:tcPr/>
                </a:tc>
                <a:tc>
                  <a:txBody>
                    <a:bodyPr/>
                    <a:lstStyle/>
                    <a:p>
                      <a:r>
                        <a:rPr lang="en-US" sz="1000"/>
                        <a:t>53</a:t>
                      </a:r>
                    </a:p>
                  </a:txBody>
                  <a:tcPr/>
                </a:tc>
                <a:tc>
                  <a:txBody>
                    <a:bodyPr/>
                    <a:lstStyle/>
                    <a:p>
                      <a:r>
                        <a:rPr lang="en-US" sz="1000"/>
                        <a:t>37</a:t>
                      </a:r>
                    </a:p>
                  </a:txBody>
                  <a:tcPr/>
                </a:tc>
                <a:tc>
                  <a:txBody>
                    <a:bodyPr/>
                    <a:lstStyle/>
                    <a:p>
                      <a:r>
                        <a:rPr lang="en-US" sz="1000"/>
                        <a:t>822</a:t>
                      </a:r>
                    </a:p>
                  </a:txBody>
                  <a:tcPr/>
                </a:tc>
                <a:tc>
                  <a:txBody>
                    <a:bodyPr/>
                    <a:lstStyle/>
                    <a:p>
                      <a:r>
                        <a:rPr lang="en-US" sz="1000"/>
                        <a:t>16</a:t>
                      </a:r>
                    </a:p>
                  </a:txBody>
                  <a:tcPr/>
                </a:tc>
                <a:tc>
                  <a:txBody>
                    <a:bodyPr/>
                    <a:lstStyle/>
                    <a:p>
                      <a:r>
                        <a:rPr lang="en-US" sz="1000"/>
                        <a:t>80</a:t>
                      </a:r>
                    </a:p>
                  </a:txBody>
                  <a:tcPr/>
                </a:tc>
                <a:tc>
                  <a:txBody>
                    <a:bodyPr/>
                    <a:lstStyle/>
                    <a:p>
                      <a:r>
                        <a:rPr lang="en-US" sz="1000"/>
                        <a:t>0</a:t>
                      </a:r>
                    </a:p>
                  </a:txBody>
                  <a:tcPr/>
                </a:tc>
                <a:tc>
                  <a:txBody>
                    <a:bodyPr/>
                    <a:lstStyle/>
                    <a:p>
                      <a:r>
                        <a:rPr lang="en-US" sz="1000"/>
                        <a:t>0.6571 %</a:t>
                      </a:r>
                    </a:p>
                  </a:txBody>
                  <a:tcPr/>
                </a:tc>
                <a:tc>
                  <a:txBody>
                    <a:bodyPr/>
                    <a:lstStyle/>
                    <a:p>
                      <a:r>
                        <a:rPr lang="en-US" sz="1000"/>
                        <a:t>0.0 %</a:t>
                      </a:r>
                    </a:p>
                  </a:txBody>
                  <a:tcPr/>
                </a:tc>
                <a:extLst>
                  <a:ext uri="{0D108BD9-81ED-4DB2-BD59-A6C34878D82A}">
                    <a16:rowId xmlns:a16="http://schemas.microsoft.com/office/drawing/2014/main" val="3389559712"/>
                  </a:ext>
                </a:extLst>
              </a:tr>
            </a:tbl>
          </a:graphicData>
        </a:graphic>
      </p:graphicFrame>
      <p:sp>
        <p:nvSpPr>
          <p:cNvPr id="4" name="Text Placeholder 3">
            <a:extLst>
              <a:ext uri="{FF2B5EF4-FFF2-40B4-BE49-F238E27FC236}">
                <a16:creationId xmlns:a16="http://schemas.microsoft.com/office/drawing/2014/main" id="{4A0F3AB9-5087-4667-A65C-9509ABDEA51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2618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8383-23C4-47B7-97B9-FAFC754C4A1E}"/>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6EB4DC4-1EDA-4DEF-96E0-8AE44A470F7D}"/>
              </a:ext>
            </a:extLst>
          </p:cNvPr>
          <p:cNvGraphicFramePr>
            <a:graphicFrameLocks noGrp="1"/>
          </p:cNvGraphicFramePr>
          <p:nvPr>
            <p:ph type="chart" sz="quarter" idx="13"/>
            <p:extLst>
              <p:ext uri="{D42A27DB-BD31-4B8C-83A1-F6EECF244321}">
                <p14:modId xmlns:p14="http://schemas.microsoft.com/office/powerpoint/2010/main" val="412473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3BD87-7EF7-45DF-B743-A83ACAB1AC8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D7506FC-7ABC-498F-AAA1-65E1E09B6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9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69542-F1B3-4FF8-BE22-F53537EE7DD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990B0BB7-DA6C-4FB1-B7A1-C364CA78B98F}"/>
              </a:ext>
            </a:extLst>
          </p:cNvPr>
          <p:cNvGraphicFramePr>
            <a:graphicFrameLocks noGrp="1"/>
          </p:cNvGraphicFramePr>
          <p:nvPr>
            <p:ph type="chart" sz="quarter" idx="13"/>
            <p:extLst>
              <p:ext uri="{D42A27DB-BD31-4B8C-83A1-F6EECF244321}">
                <p14:modId xmlns:p14="http://schemas.microsoft.com/office/powerpoint/2010/main" val="492466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D8581E-9668-4F6E-AAAA-47F6106E7BD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9D42B7D-4FDB-4E0E-B4C3-8B02BBC5F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433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05C50-DCDB-4ABA-9C47-0B0113A8631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4B5BED8-4531-4EDD-8AF4-1B10DFA72E1E}"/>
              </a:ext>
            </a:extLst>
          </p:cNvPr>
          <p:cNvGraphicFramePr>
            <a:graphicFrameLocks noGrp="1"/>
          </p:cNvGraphicFramePr>
          <p:nvPr>
            <p:ph type="chart" sz="quarter" idx="13"/>
            <p:extLst>
              <p:ext uri="{D42A27DB-BD31-4B8C-83A1-F6EECF244321}">
                <p14:modId xmlns:p14="http://schemas.microsoft.com/office/powerpoint/2010/main" val="1459587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3A80E1-6AFD-40AF-AEA1-2F0109D3769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7192081-8D43-470D-850C-0EE6291D7A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2457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1F45-FC50-4C9B-998B-29B31FA22831}"/>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F851C54F-7835-445A-9A27-653AC6EE1356}"/>
              </a:ext>
            </a:extLst>
          </p:cNvPr>
          <p:cNvGraphicFramePr>
            <a:graphicFrameLocks noGrp="1"/>
          </p:cNvGraphicFramePr>
          <p:nvPr>
            <p:ph type="tbl" sz="quarter" idx="13"/>
            <p:extLst>
              <p:ext uri="{D42A27DB-BD31-4B8C-83A1-F6EECF244321}">
                <p14:modId xmlns:p14="http://schemas.microsoft.com/office/powerpoint/2010/main" val="163283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4870109"/>
                    </a:ext>
                  </a:extLst>
                </a:gridCol>
                <a:gridCol w="658368">
                  <a:extLst>
                    <a:ext uri="{9D8B030D-6E8A-4147-A177-3AD203B41FA5}">
                      <a16:colId xmlns:a16="http://schemas.microsoft.com/office/drawing/2014/main" val="3978166365"/>
                    </a:ext>
                  </a:extLst>
                </a:gridCol>
                <a:gridCol w="658368">
                  <a:extLst>
                    <a:ext uri="{9D8B030D-6E8A-4147-A177-3AD203B41FA5}">
                      <a16:colId xmlns:a16="http://schemas.microsoft.com/office/drawing/2014/main" val="2483640705"/>
                    </a:ext>
                  </a:extLst>
                </a:gridCol>
                <a:gridCol w="658368">
                  <a:extLst>
                    <a:ext uri="{9D8B030D-6E8A-4147-A177-3AD203B41FA5}">
                      <a16:colId xmlns:a16="http://schemas.microsoft.com/office/drawing/2014/main" val="3999856901"/>
                    </a:ext>
                  </a:extLst>
                </a:gridCol>
                <a:gridCol w="658368">
                  <a:extLst>
                    <a:ext uri="{9D8B030D-6E8A-4147-A177-3AD203B41FA5}">
                      <a16:colId xmlns:a16="http://schemas.microsoft.com/office/drawing/2014/main" val="936837343"/>
                    </a:ext>
                  </a:extLst>
                </a:gridCol>
                <a:gridCol w="658368">
                  <a:extLst>
                    <a:ext uri="{9D8B030D-6E8A-4147-A177-3AD203B41FA5}">
                      <a16:colId xmlns:a16="http://schemas.microsoft.com/office/drawing/2014/main" val="2691456920"/>
                    </a:ext>
                  </a:extLst>
                </a:gridCol>
                <a:gridCol w="658368">
                  <a:extLst>
                    <a:ext uri="{9D8B030D-6E8A-4147-A177-3AD203B41FA5}">
                      <a16:colId xmlns:a16="http://schemas.microsoft.com/office/drawing/2014/main" val="3767285672"/>
                    </a:ext>
                  </a:extLst>
                </a:gridCol>
                <a:gridCol w="658368">
                  <a:extLst>
                    <a:ext uri="{9D8B030D-6E8A-4147-A177-3AD203B41FA5}">
                      <a16:colId xmlns:a16="http://schemas.microsoft.com/office/drawing/2014/main" val="155622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817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- 2018-10-26 16:52:57 </a:t>
                      </a:r>
                      <a:r>
                        <a:rPr kumimoji="0" lang="en-US" sz="1000" b="0" i="0" u="none" strike="noStrike" kern="1200" cap="none" spc="0" normalizeH="0" baseline="0" noProof="0">
                          <a:ln>
                            <a:noFill/>
                          </a:ln>
                          <a:solidFill>
                            <a:prstClr val="black"/>
                          </a:solidFill>
                          <a:effectLst/>
                          <a:uLnTx/>
                          <a:uFillTx/>
                          <a:latin typeface="+mn-lt"/>
                          <a:ea typeface="+mn-ea"/>
                          <a:cs typeface="+mn-cs"/>
                        </a:rPr>
                        <a:t> 
 October is National #BreastCancerAwarenessMonth. This educational month raises awareness about the importance of early detection of #breastcancer. To show our support, #TEAMPHLY and the PHLY’s Women’s Leadership Series hosted a company-wide four-day breast cancer walk. With a goal to walk 720 miles to represent the number of women diagnosed with breast cancer each day, PHLY employees across the country hit the pavement and rocked their pink! From the West Coast to the East Coast, here’s a look at #TEAMPHLY raising pink awareness for breast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647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- 2018-10-19 16:28:00 </a:t>
                      </a:r>
                      <a:r>
                        <a:rPr kumimoji="0" lang="en-US" sz="1000" b="0" i="0" u="none" strike="noStrike" kern="1200" cap="none" spc="0" normalizeH="0" baseline="0" noProof="0">
                          <a:ln>
                            <a:noFill/>
                          </a:ln>
                          <a:solidFill>
                            <a:prstClr val="black"/>
                          </a:solidFill>
                          <a:effectLst/>
                          <a:uLnTx/>
                          <a:uFillTx/>
                          <a:latin typeface="+mn-lt"/>
                          <a:ea typeface="+mn-ea"/>
                          <a:cs typeface="+mn-cs"/>
                        </a:rPr>
                        <a:t> 
 Twenty female PHLY employees recently joined 10,000 attendees at the 15th annual Pennsylvania Conference for Women in Philadelphia. The conference promotes the influence of women in the workplace by offering a one-day professional and personal development event featuring more than 100 renowned speakers and breakout sessions. This year’s keynote speakers included Serena Williams and Amal Clooney who shared inspirational stories on issues that matter most to women. Here’s a snapshot of our Home Office Women’s Leadership Committee at the conference. #pennwomen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5908281"/>
                  </a:ext>
                </a:extLst>
              </a:tr>
            </a:tbl>
          </a:graphicData>
        </a:graphic>
      </p:graphicFrame>
      <p:sp>
        <p:nvSpPr>
          <p:cNvPr id="4" name="Text Placeholder 3">
            <a:extLst>
              <a:ext uri="{FF2B5EF4-FFF2-40B4-BE49-F238E27FC236}">
                <a16:creationId xmlns:a16="http://schemas.microsoft.com/office/drawing/2014/main" id="{D29757E4-B325-4AB9-B0F7-3E1A5B6A59D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1921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C98A-57C9-4CA6-B8B2-E94E2D235110}"/>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0FF9F6EB-B40B-4AB6-A0D7-197558803B90}"/>
              </a:ext>
            </a:extLst>
          </p:cNvPr>
          <p:cNvGraphicFramePr>
            <a:graphicFrameLocks noGrp="1"/>
          </p:cNvGraphicFramePr>
          <p:nvPr>
            <p:ph type="tbl" sz="quarter" idx="13"/>
            <p:extLst>
              <p:ext uri="{D42A27DB-BD31-4B8C-83A1-F6EECF244321}">
                <p14:modId xmlns:p14="http://schemas.microsoft.com/office/powerpoint/2010/main" val="27681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2224803"/>
                    </a:ext>
                  </a:extLst>
                </a:gridCol>
                <a:gridCol w="658368">
                  <a:extLst>
                    <a:ext uri="{9D8B030D-6E8A-4147-A177-3AD203B41FA5}">
                      <a16:colId xmlns:a16="http://schemas.microsoft.com/office/drawing/2014/main" val="2516137529"/>
                    </a:ext>
                  </a:extLst>
                </a:gridCol>
                <a:gridCol w="658368">
                  <a:extLst>
                    <a:ext uri="{9D8B030D-6E8A-4147-A177-3AD203B41FA5}">
                      <a16:colId xmlns:a16="http://schemas.microsoft.com/office/drawing/2014/main" val="1591502247"/>
                    </a:ext>
                  </a:extLst>
                </a:gridCol>
                <a:gridCol w="658368">
                  <a:extLst>
                    <a:ext uri="{9D8B030D-6E8A-4147-A177-3AD203B41FA5}">
                      <a16:colId xmlns:a16="http://schemas.microsoft.com/office/drawing/2014/main" val="1450572502"/>
                    </a:ext>
                  </a:extLst>
                </a:gridCol>
                <a:gridCol w="658368">
                  <a:extLst>
                    <a:ext uri="{9D8B030D-6E8A-4147-A177-3AD203B41FA5}">
                      <a16:colId xmlns:a16="http://schemas.microsoft.com/office/drawing/2014/main" val="2440615057"/>
                    </a:ext>
                  </a:extLst>
                </a:gridCol>
                <a:gridCol w="658368">
                  <a:extLst>
                    <a:ext uri="{9D8B030D-6E8A-4147-A177-3AD203B41FA5}">
                      <a16:colId xmlns:a16="http://schemas.microsoft.com/office/drawing/2014/main" val="2417670082"/>
                    </a:ext>
                  </a:extLst>
                </a:gridCol>
                <a:gridCol w="658368">
                  <a:extLst>
                    <a:ext uri="{9D8B030D-6E8A-4147-A177-3AD203B41FA5}">
                      <a16:colId xmlns:a16="http://schemas.microsoft.com/office/drawing/2014/main" val="2486588636"/>
                    </a:ext>
                  </a:extLst>
                </a:gridCol>
                <a:gridCol w="658368">
                  <a:extLst>
                    <a:ext uri="{9D8B030D-6E8A-4147-A177-3AD203B41FA5}">
                      <a16:colId xmlns:a16="http://schemas.microsoft.com/office/drawing/2014/main" val="149643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782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- 2018-10-03 17:34:00 </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partnered with the Philadelphia Ronald McDonald House, a non-profit organization that supports families of seriously ill children by creating a community of comfort and hope. A group of Home Office employees spent their morning in the non-profit’s Chestnut Street kitchen preparing healthy breakfast meals for families to grab on their way to the hospital.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322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- 2018-10-11 16:12:07 </a:t>
                      </a:r>
                      <a:r>
                        <a:rPr kumimoji="0" lang="en-US" sz="1000" b="0" i="0" u="none" strike="noStrike" kern="1200" cap="none" spc="0" normalizeH="0" baseline="0" noProof="0">
                          <a:ln>
                            <a:noFill/>
                          </a:ln>
                          <a:solidFill>
                            <a:prstClr val="black"/>
                          </a:solidFill>
                          <a:effectLst/>
                          <a:uLnTx/>
                          <a:uFillTx/>
                          <a:latin typeface="+mn-lt"/>
                          <a:ea typeface="+mn-ea"/>
                          <a:cs typeface="+mn-cs"/>
                        </a:rPr>
                        <a:t> 
 PHLY’s Naperville office recently hosted an on-site Women’s Leadership Series Networking Event. As part of our Women’s Leadership development and networking offerings, PHLY women gathered together to share experiences, successes, and challenges attributed to building confidence in the workplace.The group also collected and donated items to support Showers of Hope, a non-profit dedicated to helping families suffering with financial hardship by providing essentials to help meet the basic needs of their young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6409827"/>
                  </a:ext>
                </a:extLst>
              </a:tr>
            </a:tbl>
          </a:graphicData>
        </a:graphic>
      </p:graphicFrame>
      <p:sp>
        <p:nvSpPr>
          <p:cNvPr id="4" name="Text Placeholder 3">
            <a:extLst>
              <a:ext uri="{FF2B5EF4-FFF2-40B4-BE49-F238E27FC236}">
                <a16:creationId xmlns:a16="http://schemas.microsoft.com/office/drawing/2014/main" id="{2319927D-034B-457C-B0BB-04C15921E79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10685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7C0E-DD38-4FB6-ABD1-FDA231A2BF2B}"/>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246A905D-DF1A-477A-9C3A-A905AD0F5643}"/>
              </a:ext>
            </a:extLst>
          </p:cNvPr>
          <p:cNvGraphicFramePr>
            <a:graphicFrameLocks noGrp="1"/>
          </p:cNvGraphicFramePr>
          <p:nvPr>
            <p:ph type="tbl" sz="quarter" idx="13"/>
            <p:extLst>
              <p:ext uri="{D42A27DB-BD31-4B8C-83A1-F6EECF244321}">
                <p14:modId xmlns:p14="http://schemas.microsoft.com/office/powerpoint/2010/main" val="3658825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004373"/>
                    </a:ext>
                  </a:extLst>
                </a:gridCol>
                <a:gridCol w="658368">
                  <a:extLst>
                    <a:ext uri="{9D8B030D-6E8A-4147-A177-3AD203B41FA5}">
                      <a16:colId xmlns:a16="http://schemas.microsoft.com/office/drawing/2014/main" val="2452414627"/>
                    </a:ext>
                  </a:extLst>
                </a:gridCol>
                <a:gridCol w="658368">
                  <a:extLst>
                    <a:ext uri="{9D8B030D-6E8A-4147-A177-3AD203B41FA5}">
                      <a16:colId xmlns:a16="http://schemas.microsoft.com/office/drawing/2014/main" val="3130435028"/>
                    </a:ext>
                  </a:extLst>
                </a:gridCol>
                <a:gridCol w="658368">
                  <a:extLst>
                    <a:ext uri="{9D8B030D-6E8A-4147-A177-3AD203B41FA5}">
                      <a16:colId xmlns:a16="http://schemas.microsoft.com/office/drawing/2014/main" val="2694304420"/>
                    </a:ext>
                  </a:extLst>
                </a:gridCol>
                <a:gridCol w="658368">
                  <a:extLst>
                    <a:ext uri="{9D8B030D-6E8A-4147-A177-3AD203B41FA5}">
                      <a16:colId xmlns:a16="http://schemas.microsoft.com/office/drawing/2014/main" val="2469164282"/>
                    </a:ext>
                  </a:extLst>
                </a:gridCol>
                <a:gridCol w="658368">
                  <a:extLst>
                    <a:ext uri="{9D8B030D-6E8A-4147-A177-3AD203B41FA5}">
                      <a16:colId xmlns:a16="http://schemas.microsoft.com/office/drawing/2014/main" val="1401417843"/>
                    </a:ext>
                  </a:extLst>
                </a:gridCol>
                <a:gridCol w="658368">
                  <a:extLst>
                    <a:ext uri="{9D8B030D-6E8A-4147-A177-3AD203B41FA5}">
                      <a16:colId xmlns:a16="http://schemas.microsoft.com/office/drawing/2014/main" val="3312754004"/>
                    </a:ext>
                  </a:extLst>
                </a:gridCol>
                <a:gridCol w="658368">
                  <a:extLst>
                    <a:ext uri="{9D8B030D-6E8A-4147-A177-3AD203B41FA5}">
                      <a16:colId xmlns:a16="http://schemas.microsoft.com/office/drawing/2014/main" val="2540102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495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- 2018-10-16 16:44:00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from our Naperville, IL office helped turn hunger into hope when they volunteered with Feed My Starving Children, a non-profit organization that provides nutritionally complete meals for malnourished children. #TEAMPHLY spent their time in the non-profit’s warehouse packing and weighing powdered food for babies.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69737"/>
                  </a:ext>
                </a:extLst>
              </a:tr>
            </a:tbl>
          </a:graphicData>
        </a:graphic>
      </p:graphicFrame>
      <p:sp>
        <p:nvSpPr>
          <p:cNvPr id="4" name="Text Placeholder 3">
            <a:extLst>
              <a:ext uri="{FF2B5EF4-FFF2-40B4-BE49-F238E27FC236}">
                <a16:creationId xmlns:a16="http://schemas.microsoft.com/office/drawing/2014/main" id="{F8183B09-3FC9-4A07-89A1-D8010CF0ECB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3673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6F43-B86B-4B80-86AB-CADB1CD45E5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ED238B5-20D7-48C4-98B4-9676496D0574}"/>
              </a:ext>
            </a:extLst>
          </p:cNvPr>
          <p:cNvGraphicFramePr>
            <a:graphicFrameLocks noGrp="1"/>
          </p:cNvGraphicFramePr>
          <p:nvPr>
            <p:ph type="chart" sz="quarter" idx="13"/>
            <p:extLst>
              <p:ext uri="{D42A27DB-BD31-4B8C-83A1-F6EECF244321}">
                <p14:modId xmlns:p14="http://schemas.microsoft.com/office/powerpoint/2010/main" val="2976437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BF7A6-DED2-4177-AEE5-723A69827A1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C7F71E1-B471-4872-ADD2-ECAE1D6B3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150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8D5C-7E95-4FD8-ABC6-9A7565F9E2C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80ED015-24CC-421F-9899-32D728C75A9D}"/>
              </a:ext>
            </a:extLst>
          </p:cNvPr>
          <p:cNvGraphicFramePr>
            <a:graphicFrameLocks noGrp="1"/>
          </p:cNvGraphicFramePr>
          <p:nvPr>
            <p:ph type="tbl" sz="quarter" idx="13"/>
            <p:extLst>
              <p:ext uri="{D42A27DB-BD31-4B8C-83A1-F6EECF244321}">
                <p14:modId xmlns:p14="http://schemas.microsoft.com/office/powerpoint/2010/main" val="181453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36143626"/>
                    </a:ext>
                  </a:extLst>
                </a:gridCol>
                <a:gridCol w="493776">
                  <a:extLst>
                    <a:ext uri="{9D8B030D-6E8A-4147-A177-3AD203B41FA5}">
                      <a16:colId xmlns:a16="http://schemas.microsoft.com/office/drawing/2014/main" val="2764556386"/>
                    </a:ext>
                  </a:extLst>
                </a:gridCol>
                <a:gridCol w="493776">
                  <a:extLst>
                    <a:ext uri="{9D8B030D-6E8A-4147-A177-3AD203B41FA5}">
                      <a16:colId xmlns:a16="http://schemas.microsoft.com/office/drawing/2014/main" val="1622649216"/>
                    </a:ext>
                  </a:extLst>
                </a:gridCol>
                <a:gridCol w="493776">
                  <a:extLst>
                    <a:ext uri="{9D8B030D-6E8A-4147-A177-3AD203B41FA5}">
                      <a16:colId xmlns:a16="http://schemas.microsoft.com/office/drawing/2014/main" val="3881815750"/>
                    </a:ext>
                  </a:extLst>
                </a:gridCol>
                <a:gridCol w="493776">
                  <a:extLst>
                    <a:ext uri="{9D8B030D-6E8A-4147-A177-3AD203B41FA5}">
                      <a16:colId xmlns:a16="http://schemas.microsoft.com/office/drawing/2014/main" val="3680670605"/>
                    </a:ext>
                  </a:extLst>
                </a:gridCol>
                <a:gridCol w="493776">
                  <a:extLst>
                    <a:ext uri="{9D8B030D-6E8A-4147-A177-3AD203B41FA5}">
                      <a16:colId xmlns:a16="http://schemas.microsoft.com/office/drawing/2014/main" val="2622840612"/>
                    </a:ext>
                  </a:extLst>
                </a:gridCol>
                <a:gridCol w="493776">
                  <a:extLst>
                    <a:ext uri="{9D8B030D-6E8A-4147-A177-3AD203B41FA5}">
                      <a16:colId xmlns:a16="http://schemas.microsoft.com/office/drawing/2014/main" val="335421300"/>
                    </a:ext>
                  </a:extLst>
                </a:gridCol>
                <a:gridCol w="493776">
                  <a:extLst>
                    <a:ext uri="{9D8B030D-6E8A-4147-A177-3AD203B41FA5}">
                      <a16:colId xmlns:a16="http://schemas.microsoft.com/office/drawing/2014/main" val="3153313603"/>
                    </a:ext>
                  </a:extLst>
                </a:gridCol>
                <a:gridCol w="493776">
                  <a:extLst>
                    <a:ext uri="{9D8B030D-6E8A-4147-A177-3AD203B41FA5}">
                      <a16:colId xmlns:a16="http://schemas.microsoft.com/office/drawing/2014/main" val="128566938"/>
                    </a:ext>
                  </a:extLst>
                </a:gridCol>
                <a:gridCol w="493776">
                  <a:extLst>
                    <a:ext uri="{9D8B030D-6E8A-4147-A177-3AD203B41FA5}">
                      <a16:colId xmlns:a16="http://schemas.microsoft.com/office/drawing/2014/main" val="1659773622"/>
                    </a:ext>
                  </a:extLst>
                </a:gridCol>
                <a:gridCol w="493776">
                  <a:extLst>
                    <a:ext uri="{9D8B030D-6E8A-4147-A177-3AD203B41FA5}">
                      <a16:colId xmlns:a16="http://schemas.microsoft.com/office/drawing/2014/main" val="3325400461"/>
                    </a:ext>
                  </a:extLst>
                </a:gridCol>
                <a:gridCol w="493776">
                  <a:extLst>
                    <a:ext uri="{9D8B030D-6E8A-4147-A177-3AD203B41FA5}">
                      <a16:colId xmlns:a16="http://schemas.microsoft.com/office/drawing/2014/main" val="2710975452"/>
                    </a:ext>
                  </a:extLst>
                </a:gridCol>
                <a:gridCol w="493776">
                  <a:extLst>
                    <a:ext uri="{9D8B030D-6E8A-4147-A177-3AD203B41FA5}">
                      <a16:colId xmlns:a16="http://schemas.microsoft.com/office/drawing/2014/main" val="3241236676"/>
                    </a:ext>
                  </a:extLst>
                </a:gridCol>
                <a:gridCol w="493776">
                  <a:extLst>
                    <a:ext uri="{9D8B030D-6E8A-4147-A177-3AD203B41FA5}">
                      <a16:colId xmlns:a16="http://schemas.microsoft.com/office/drawing/2014/main" val="24362477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73829977"/>
                  </a:ext>
                </a:extLst>
              </a:tr>
              <a:tr h="370840">
                <a:tc>
                  <a:txBody>
                    <a:bodyPr/>
                    <a:lstStyle/>
                    <a:p>
                      <a:r>
                        <a:rPr lang="en-US" sz="1000"/>
                        <a:t>@PHLYINS</a:t>
                      </a:r>
                    </a:p>
                  </a:txBody>
                  <a:tcPr/>
                </a:tc>
                <a:tc>
                  <a:txBody>
                    <a:bodyPr/>
                    <a:lstStyle/>
                    <a:p>
                      <a:r>
                        <a:rPr lang="en-US" sz="1000"/>
                        <a:t>3108</a:t>
                      </a:r>
                    </a:p>
                  </a:txBody>
                  <a:tcPr/>
                </a:tc>
                <a:tc>
                  <a:txBody>
                    <a:bodyPr/>
                    <a:lstStyle/>
                    <a:p>
                      <a:r>
                        <a:rPr lang="en-US" sz="1000"/>
                        <a:t>11</a:t>
                      </a:r>
                    </a:p>
                  </a:txBody>
                  <a:tcPr/>
                </a:tc>
                <a:tc>
                  <a:txBody>
                    <a:bodyPr/>
                    <a:lstStyle/>
                    <a:p>
                      <a:r>
                        <a:rPr lang="en-US" sz="1000"/>
                        <a:t>56</a:t>
                      </a:r>
                    </a:p>
                  </a:txBody>
                  <a:tcPr/>
                </a:tc>
                <a:tc>
                  <a:txBody>
                    <a:bodyPr/>
                    <a:lstStyle/>
                    <a:p>
                      <a:r>
                        <a:rPr lang="en-US" sz="1000"/>
                        <a:t>48</a:t>
                      </a:r>
                    </a:p>
                  </a:txBody>
                  <a:tcPr/>
                </a:tc>
                <a:tc>
                  <a:txBody>
                    <a:bodyPr/>
                    <a:lstStyle/>
                    <a:p>
                      <a:r>
                        <a:rPr lang="en-US" sz="1000"/>
                        <a:t>4</a:t>
                      </a:r>
                    </a:p>
                  </a:txBody>
                  <a:tcPr/>
                </a:tc>
                <a:tc>
                  <a:txBody>
                    <a:bodyPr/>
                    <a:lstStyle/>
                    <a:p>
                      <a:r>
                        <a:rPr lang="en-US" sz="1000"/>
                        <a:t>4</a:t>
                      </a:r>
                    </a:p>
                  </a:txBody>
                  <a:tcPr/>
                </a:tc>
                <a:tc>
                  <a:txBody>
                    <a:bodyPr/>
                    <a:lstStyle/>
                    <a:p>
                      <a:r>
                        <a:rPr lang="en-US" sz="1000"/>
                        <a:t>56</a:t>
                      </a:r>
                    </a:p>
                  </a:txBody>
                  <a:tcPr/>
                </a:tc>
                <a:tc>
                  <a:txBody>
                    <a:bodyPr/>
                    <a:lstStyle/>
                    <a:p>
                      <a:r>
                        <a:rPr lang="en-US" sz="1000"/>
                        <a:t>56</a:t>
                      </a:r>
                    </a:p>
                  </a:txBody>
                  <a:tcPr/>
                </a:tc>
                <a:tc>
                  <a:txBody>
                    <a:bodyPr/>
                    <a:lstStyle/>
                    <a:p>
                      <a:r>
                        <a:rPr lang="en-US" sz="1000"/>
                        <a:t>192</a:t>
                      </a:r>
                    </a:p>
                  </a:txBody>
                  <a:tcPr/>
                </a:tc>
                <a:tc>
                  <a:txBody>
                    <a:bodyPr/>
                    <a:lstStyle/>
                    <a:p>
                      <a:r>
                        <a:rPr lang="en-US" sz="1000"/>
                        <a:t>4</a:t>
                      </a:r>
                    </a:p>
                  </a:txBody>
                  <a:tcPr/>
                </a:tc>
                <a:tc>
                  <a:txBody>
                    <a:bodyPr/>
                    <a:lstStyle/>
                    <a:p>
                      <a:r>
                        <a:rPr lang="en-US" sz="1000"/>
                        <a:t>35</a:t>
                      </a:r>
                    </a:p>
                  </a:txBody>
                  <a:tcPr/>
                </a:tc>
                <a:tc>
                  <a:txBody>
                    <a:bodyPr/>
                    <a:lstStyle/>
                    <a:p>
                      <a:r>
                        <a:rPr lang="en-US" sz="1000"/>
                        <a:t>0.1692 %</a:t>
                      </a:r>
                    </a:p>
                  </a:txBody>
                  <a:tcPr/>
                </a:tc>
                <a:tc>
                  <a:txBody>
                    <a:bodyPr/>
                    <a:lstStyle/>
                    <a:p>
                      <a:r>
                        <a:rPr lang="en-US" sz="1000"/>
                        <a:t>0.0 %</a:t>
                      </a:r>
                    </a:p>
                  </a:txBody>
                  <a:tcPr/>
                </a:tc>
                <a:extLst>
                  <a:ext uri="{0D108BD9-81ED-4DB2-BD59-A6C34878D82A}">
                    <a16:rowId xmlns:a16="http://schemas.microsoft.com/office/drawing/2014/main" val="3212036319"/>
                  </a:ext>
                </a:extLst>
              </a:tr>
            </a:tbl>
          </a:graphicData>
        </a:graphic>
      </p:graphicFrame>
      <p:sp>
        <p:nvSpPr>
          <p:cNvPr id="4" name="Text Placeholder 3">
            <a:extLst>
              <a:ext uri="{FF2B5EF4-FFF2-40B4-BE49-F238E27FC236}">
                <a16:creationId xmlns:a16="http://schemas.microsoft.com/office/drawing/2014/main" id="{F20CBCB4-5536-4C12-9E0A-28E5F5ADBD9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24192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75D5A-0E3A-4E89-B172-F7CF1FBB31B1}"/>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98F0F6C-0D51-4C96-93E1-5D22F387C87A}"/>
              </a:ext>
            </a:extLst>
          </p:cNvPr>
          <p:cNvGraphicFramePr>
            <a:graphicFrameLocks noGrp="1"/>
          </p:cNvGraphicFramePr>
          <p:nvPr>
            <p:ph type="chart" sz="quarter" idx="13"/>
            <p:extLst>
              <p:ext uri="{D42A27DB-BD31-4B8C-83A1-F6EECF244321}">
                <p14:modId xmlns:p14="http://schemas.microsoft.com/office/powerpoint/2010/main" val="3143987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CB57B-0E86-4E42-B411-5769933B7CB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40705F2-FB97-49F4-BBB0-76ECFEEE1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510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A4BC-788B-4C06-8F4D-51DFFF49F5D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67AD693-4BAB-4F96-A77A-9E89378139C7}"/>
              </a:ext>
            </a:extLst>
          </p:cNvPr>
          <p:cNvGraphicFramePr>
            <a:graphicFrameLocks noGrp="1"/>
          </p:cNvGraphicFramePr>
          <p:nvPr>
            <p:ph type="chart" sz="quarter" idx="13"/>
            <p:extLst>
              <p:ext uri="{D42A27DB-BD31-4B8C-83A1-F6EECF244321}">
                <p14:modId xmlns:p14="http://schemas.microsoft.com/office/powerpoint/2010/main" val="395178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AFFEE-08E4-4BBD-BEDA-630BE4437A9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C4B2593-A241-44C5-9321-2AD4BFA63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991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9A58B-1415-4F66-9EFE-F78848E4338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FE5D8CDE-B080-4640-B5AE-5B25F2D1729D}"/>
              </a:ext>
            </a:extLst>
          </p:cNvPr>
          <p:cNvGraphicFramePr>
            <a:graphicFrameLocks noGrp="1"/>
          </p:cNvGraphicFramePr>
          <p:nvPr>
            <p:ph type="chart" sz="quarter" idx="13"/>
            <p:extLst>
              <p:ext uri="{D42A27DB-BD31-4B8C-83A1-F6EECF244321}">
                <p14:modId xmlns:p14="http://schemas.microsoft.com/office/powerpoint/2010/main" val="1583629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F88CB-DC9A-4CA1-BCA9-697C960AE82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E9C9F17-A2C1-4A0C-9E21-61421046F8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566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26827-0D23-45AC-B309-29E2582697AF}"/>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790CF019-15AD-4304-B4C8-DB78FA58FA07}"/>
              </a:ext>
            </a:extLst>
          </p:cNvPr>
          <p:cNvGraphicFramePr>
            <a:graphicFrameLocks noGrp="1"/>
          </p:cNvGraphicFramePr>
          <p:nvPr>
            <p:ph type="tbl" sz="quarter" idx="13"/>
            <p:extLst>
              <p:ext uri="{D42A27DB-BD31-4B8C-83A1-F6EECF244321}">
                <p14:modId xmlns:p14="http://schemas.microsoft.com/office/powerpoint/2010/main" val="221878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34233197"/>
                    </a:ext>
                  </a:extLst>
                </a:gridCol>
                <a:gridCol w="1645920">
                  <a:extLst>
                    <a:ext uri="{9D8B030D-6E8A-4147-A177-3AD203B41FA5}">
                      <a16:colId xmlns:a16="http://schemas.microsoft.com/office/drawing/2014/main" val="4283492078"/>
                    </a:ext>
                  </a:extLst>
                </a:gridCol>
                <a:gridCol w="822960">
                  <a:extLst>
                    <a:ext uri="{9D8B030D-6E8A-4147-A177-3AD203B41FA5}">
                      <a16:colId xmlns:a16="http://schemas.microsoft.com/office/drawing/2014/main" val="3473934237"/>
                    </a:ext>
                  </a:extLst>
                </a:gridCol>
                <a:gridCol w="822960">
                  <a:extLst>
                    <a:ext uri="{9D8B030D-6E8A-4147-A177-3AD203B41FA5}">
                      <a16:colId xmlns:a16="http://schemas.microsoft.com/office/drawing/2014/main" val="3928419611"/>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552978133"/>
                  </a:ext>
                </a:extLst>
              </a:tr>
              <a:tr h="370840">
                <a:tc>
                  <a:txBody>
                    <a:bodyPr/>
                    <a:lstStyle/>
                    <a:p>
                      <a:r>
                        <a:rPr lang="en-US" sz="1000" b="1"/>
                        <a:t> @PHLYINS </a:t>
                      </a:r>
                      <a:r>
                        <a:rPr lang="en-US" sz="1000"/>
                        <a:t> was mentioned by </a:t>
                      </a:r>
                      <a:r>
                        <a:rPr lang="en-US" sz="1000" b="1"/>
                        <a:t> @ydnjie - 2018-10-17 09:29:34 </a:t>
                      </a:r>
                      <a:r>
                        <a:rPr lang="en-US" sz="1000"/>
                        <a:t>
 Great companies like @PHLYINS are looking to hire ambitious UNG students #MunozSM18 #UNGNXT https://t.co/VYnhh1A2uI</a:t>
                      </a:r>
                    </a:p>
                  </a:txBody>
                  <a:tcPr/>
                </a:tc>
                <a:tc>
                  <a:txBody>
                    <a:bodyPr/>
                    <a:lstStyle/>
                    <a:p>
                      <a:r>
                        <a:rPr lang="en-US" sz="1000"/>
                        <a:t>n/a</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2052965033"/>
                  </a:ext>
                </a:extLst>
              </a:tr>
              <a:tr h="370840">
                <a:tc>
                  <a:txBody>
                    <a:bodyPr/>
                    <a:lstStyle/>
                    <a:p>
                      <a:r>
                        <a:rPr lang="en-US" sz="1000" b="1"/>
                        <a:t> @PHLYINS </a:t>
                      </a:r>
                      <a:r>
                        <a:rPr lang="en-US" sz="1000"/>
                        <a:t> was mentioned by </a:t>
                      </a:r>
                      <a:r>
                        <a:rPr lang="en-US" sz="1000" b="1"/>
                        <a:t> @CAFoundation - 2018-10-21 13:32:40 </a:t>
                      </a:r>
                      <a:r>
                        <a:rPr lang="en-US" sz="1000"/>
                        <a:t>
 And the kids are off! Thanks to SDTC's Official Kid's Run Sponsor, @Phlyins, for giving #TeamCAF kids the opportuni… https://t.co/4AacJXAkSP</a:t>
                      </a:r>
                    </a:p>
                  </a:txBody>
                  <a:tcPr/>
                </a:tc>
                <a:tc>
                  <a:txBody>
                    <a:bodyPr/>
                    <a:lstStyle/>
                    <a:p>
                      <a:r>
                        <a:rPr lang="en-US" sz="1000"/>
                        <a:t>n/a</a:t>
                      </a:r>
                    </a:p>
                  </a:txBody>
                  <a:tcPr/>
                </a:tc>
                <a:tc>
                  <a:txBody>
                    <a:bodyPr/>
                    <a:lstStyle/>
                    <a:p>
                      <a:r>
                        <a:rPr lang="en-US" sz="1000"/>
                        <a:t>4</a:t>
                      </a:r>
                    </a:p>
                  </a:txBody>
                  <a:tcPr/>
                </a:tc>
                <a:tc>
                  <a:txBody>
                    <a:bodyPr/>
                    <a:lstStyle/>
                    <a:p>
                      <a:r>
                        <a:rPr lang="en-US" sz="1000"/>
                        <a:t>6</a:t>
                      </a:r>
                    </a:p>
                  </a:txBody>
                  <a:tcPr/>
                </a:tc>
                <a:extLst>
                  <a:ext uri="{0D108BD9-81ED-4DB2-BD59-A6C34878D82A}">
                    <a16:rowId xmlns:a16="http://schemas.microsoft.com/office/drawing/2014/main" val="3249309930"/>
                  </a:ext>
                </a:extLst>
              </a:tr>
              <a:tr h="370840">
                <a:tc>
                  <a:txBody>
                    <a:bodyPr/>
                    <a:lstStyle/>
                    <a:p>
                      <a:r>
                        <a:rPr lang="en-US" sz="1000" b="1"/>
                        <a:t> @PHLYINS </a:t>
                      </a:r>
                      <a:r>
                        <a:rPr lang="en-US" sz="1000"/>
                        <a:t> was mentioned by </a:t>
                      </a:r>
                      <a:r>
                        <a:rPr lang="en-US" sz="1000" b="1"/>
                        <a:t> @PhilaUnion - 2018-10-08 12:00:35 </a:t>
                      </a:r>
                      <a:r>
                        <a:rPr lang="en-US" sz="1000"/>
                        <a:t>
 .@Easter_Seals was named @PHLYINS Charity of the Match during Saturday's game - click here for more info:… https://t.co/SdnJgWvJfO</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73468015"/>
                  </a:ext>
                </a:extLst>
              </a:tr>
              <a:tr h="370840">
                <a:tc>
                  <a:txBody>
                    <a:bodyPr/>
                    <a:lstStyle/>
                    <a:p>
                      <a:r>
                        <a:rPr lang="en-US" sz="1000" b="1"/>
                        <a:t> @PHLYINS </a:t>
                      </a:r>
                      <a:r>
                        <a:rPr lang="en-US" sz="1000"/>
                        <a:t> was mentioned by </a:t>
                      </a:r>
                      <a:r>
                        <a:rPr lang="en-US" sz="1000" b="1"/>
                        <a:t> @EaglesCommunity - 2018-10-04 12:37:15 </a:t>
                      </a:r>
                      <a:r>
                        <a:rPr lang="en-US" sz="1000"/>
                        <a:t>
 Sandy Rollman Ovarian Cancer Foundation will be a featured @PHLYINS Community RedZone organization at #MINvsPHI.… https://t.co/TUDAeETECt</a:t>
                      </a:r>
                    </a:p>
                  </a:txBody>
                  <a:tcPr/>
                </a:tc>
                <a:tc>
                  <a:txBody>
                    <a:bodyPr/>
                    <a:lstStyle/>
                    <a:p>
                      <a:r>
                        <a:rPr lang="en-US" sz="1000"/>
                        <a:t>n/a</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2001589742"/>
                  </a:ext>
                </a:extLst>
              </a:tr>
              <a:tr h="370840">
                <a:tc>
                  <a:txBody>
                    <a:bodyPr/>
                    <a:lstStyle/>
                    <a:p>
                      <a:r>
                        <a:rPr lang="en-US" sz="1000" b="1"/>
                        <a:t> @PHLYINS </a:t>
                      </a:r>
                      <a:r>
                        <a:rPr lang="en-US" sz="1000"/>
                        <a:t> was mentioned by </a:t>
                      </a:r>
                      <a:r>
                        <a:rPr lang="en-US" sz="1000" b="1"/>
                        <a:t> @CrichtonGroup - 2018-10-22 11:51:06 </a:t>
                      </a:r>
                      <a:r>
                        <a:rPr lang="en-US" sz="1000"/>
                        <a:t>
 Board sponsors: @BuildersMutual @PHLYINS @LBMC_PC @CNA_Insurance H.G. Hill Realty Co. @GetDose @Cigna… https://t.co/R5lCpOwxGv</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561728995"/>
                  </a:ext>
                </a:extLst>
              </a:tr>
            </a:tbl>
          </a:graphicData>
        </a:graphic>
      </p:graphicFrame>
      <p:sp>
        <p:nvSpPr>
          <p:cNvPr id="4" name="Text Placeholder 3">
            <a:extLst>
              <a:ext uri="{FF2B5EF4-FFF2-40B4-BE49-F238E27FC236}">
                <a16:creationId xmlns:a16="http://schemas.microsoft.com/office/drawing/2014/main" id="{F912D242-B7C7-4FEB-B783-351A465010A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53876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A628B-89B7-4289-BBE6-F28A8BDA157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5C31E4D-8B45-45AE-9B14-29799D6F8FB5}"/>
              </a:ext>
            </a:extLst>
          </p:cNvPr>
          <p:cNvGraphicFramePr>
            <a:graphicFrameLocks noGrp="1"/>
          </p:cNvGraphicFramePr>
          <p:nvPr>
            <p:ph type="tbl" sz="quarter" idx="13"/>
            <p:extLst>
              <p:ext uri="{D42A27DB-BD31-4B8C-83A1-F6EECF244321}">
                <p14:modId xmlns:p14="http://schemas.microsoft.com/office/powerpoint/2010/main" val="226912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8427947"/>
                    </a:ext>
                  </a:extLst>
                </a:gridCol>
                <a:gridCol w="2468880">
                  <a:extLst>
                    <a:ext uri="{9D8B030D-6E8A-4147-A177-3AD203B41FA5}">
                      <a16:colId xmlns:a16="http://schemas.microsoft.com/office/drawing/2014/main" val="4183441502"/>
                    </a:ext>
                  </a:extLst>
                </a:gridCol>
                <a:gridCol w="2468880">
                  <a:extLst>
                    <a:ext uri="{9D8B030D-6E8A-4147-A177-3AD203B41FA5}">
                      <a16:colId xmlns:a16="http://schemas.microsoft.com/office/drawing/2014/main" val="158628481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704768926"/>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2951309902"/>
                  </a:ext>
                </a:extLst>
              </a:tr>
              <a:tr h="370840">
                <a:tc>
                  <a:txBody>
                    <a:bodyPr/>
                    <a:lstStyle/>
                    <a:p>
                      <a:r>
                        <a:rPr lang="en-US" sz="1000" b="1"/>
                        <a:t>@MargueriteTort</a:t>
                      </a:r>
                    </a:p>
                  </a:txBody>
                  <a:tcPr/>
                </a:tc>
                <a:tc>
                  <a:txBody>
                    <a:bodyPr/>
                    <a:lstStyle/>
                    <a:p>
                      <a:r>
                        <a:rPr lang="en-US" sz="1000"/>
                        <a:t>@PHLYINS (48)</a:t>
                      </a:r>
                    </a:p>
                  </a:txBody>
                  <a:tcPr/>
                </a:tc>
                <a:tc>
                  <a:txBody>
                    <a:bodyPr/>
                    <a:lstStyle/>
                    <a:p>
                      <a:r>
                        <a:rPr lang="en-US" sz="1000"/>
                        <a:t>48</a:t>
                      </a:r>
                    </a:p>
                  </a:txBody>
                  <a:tcPr/>
                </a:tc>
                <a:extLst>
                  <a:ext uri="{0D108BD9-81ED-4DB2-BD59-A6C34878D82A}">
                    <a16:rowId xmlns:a16="http://schemas.microsoft.com/office/drawing/2014/main" val="14601221"/>
                  </a:ext>
                </a:extLst>
              </a:tr>
              <a:tr h="370840">
                <a:tc>
                  <a:txBody>
                    <a:bodyPr/>
                    <a:lstStyle/>
                    <a:p>
                      <a:r>
                        <a:rPr lang="en-US" sz="1000" b="1"/>
                        <a:t>@SilversSteve</a:t>
                      </a:r>
                    </a:p>
                  </a:txBody>
                  <a:tcPr/>
                </a:tc>
                <a:tc>
                  <a:txBody>
                    <a:bodyPr/>
                    <a:lstStyle/>
                    <a:p>
                      <a:r>
                        <a:rPr lang="en-US" sz="1000"/>
                        <a:t>@PHLYINS (46)</a:t>
                      </a:r>
                    </a:p>
                  </a:txBody>
                  <a:tcPr/>
                </a:tc>
                <a:tc>
                  <a:txBody>
                    <a:bodyPr/>
                    <a:lstStyle/>
                    <a:p>
                      <a:r>
                        <a:rPr lang="en-US" sz="1000"/>
                        <a:t>46</a:t>
                      </a:r>
                    </a:p>
                  </a:txBody>
                  <a:tcPr/>
                </a:tc>
                <a:extLst>
                  <a:ext uri="{0D108BD9-81ED-4DB2-BD59-A6C34878D82A}">
                    <a16:rowId xmlns:a16="http://schemas.microsoft.com/office/drawing/2014/main" val="1477148235"/>
                  </a:ext>
                </a:extLst>
              </a:tr>
              <a:tr h="370840">
                <a:tc>
                  <a:txBody>
                    <a:bodyPr/>
                    <a:lstStyle/>
                    <a:p>
                      <a:r>
                        <a:rPr lang="en-US" sz="1000" b="1"/>
                        <a:t>@Regore2</a:t>
                      </a:r>
                    </a:p>
                  </a:txBody>
                  <a:tcPr/>
                </a:tc>
                <a:tc>
                  <a:txBody>
                    <a:bodyPr/>
                    <a:lstStyle/>
                    <a:p>
                      <a:r>
                        <a:rPr lang="en-US" sz="1000"/>
                        <a:t>@PHLYINS (40)</a:t>
                      </a:r>
                    </a:p>
                  </a:txBody>
                  <a:tcPr/>
                </a:tc>
                <a:tc>
                  <a:txBody>
                    <a:bodyPr/>
                    <a:lstStyle/>
                    <a:p>
                      <a:r>
                        <a:rPr lang="en-US" sz="1000"/>
                        <a:t>40</a:t>
                      </a:r>
                    </a:p>
                  </a:txBody>
                  <a:tcPr/>
                </a:tc>
                <a:extLst>
                  <a:ext uri="{0D108BD9-81ED-4DB2-BD59-A6C34878D82A}">
                    <a16:rowId xmlns:a16="http://schemas.microsoft.com/office/drawing/2014/main" val="3348280759"/>
                  </a:ext>
                </a:extLst>
              </a:tr>
              <a:tr h="370840">
                <a:tc>
                  <a:txBody>
                    <a:bodyPr/>
                    <a:lstStyle/>
                    <a:p>
                      <a:r>
                        <a:rPr lang="en-US" sz="1000" b="1"/>
                        <a:t>@Bill_Procopio</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3903001995"/>
                  </a:ext>
                </a:extLst>
              </a:tr>
              <a:tr h="370840">
                <a:tc>
                  <a:txBody>
                    <a:bodyPr/>
                    <a:lstStyle/>
                    <a:p>
                      <a:r>
                        <a:rPr lang="en-US" sz="1000" b="1"/>
                        <a:t>@JSMBrokerage</a:t>
                      </a:r>
                    </a:p>
                  </a:txBody>
                  <a:tcPr/>
                </a:tc>
                <a:tc>
                  <a:txBody>
                    <a:bodyPr/>
                    <a:lstStyle/>
                    <a:p>
                      <a:r>
                        <a:rPr lang="en-US" sz="1000"/>
                        <a:t>@PHLYINS (29)</a:t>
                      </a:r>
                    </a:p>
                  </a:txBody>
                  <a:tcPr/>
                </a:tc>
                <a:tc>
                  <a:txBody>
                    <a:bodyPr/>
                    <a:lstStyle/>
                    <a:p>
                      <a:r>
                        <a:rPr lang="en-US" sz="1000"/>
                        <a:t>29</a:t>
                      </a:r>
                    </a:p>
                  </a:txBody>
                  <a:tcPr/>
                </a:tc>
                <a:extLst>
                  <a:ext uri="{0D108BD9-81ED-4DB2-BD59-A6C34878D82A}">
                    <a16:rowId xmlns:a16="http://schemas.microsoft.com/office/drawing/2014/main" val="3327188601"/>
                  </a:ext>
                </a:extLst>
              </a:tr>
              <a:tr h="370840">
                <a:tc>
                  <a:txBody>
                    <a:bodyPr/>
                    <a:lstStyle/>
                    <a:p>
                      <a:r>
                        <a:rPr lang="en-US" sz="1000" b="1"/>
                        <a:t>@EaglesCommunity</a:t>
                      </a:r>
                    </a:p>
                  </a:txBody>
                  <a:tcPr/>
                </a:tc>
                <a:tc>
                  <a:txBody>
                    <a:bodyPr/>
                    <a:lstStyle/>
                    <a:p>
                      <a:r>
                        <a:rPr lang="en-US" sz="1000"/>
                        <a:t>@PHLYINS (18)</a:t>
                      </a:r>
                    </a:p>
                  </a:txBody>
                  <a:tcPr/>
                </a:tc>
                <a:tc>
                  <a:txBody>
                    <a:bodyPr/>
                    <a:lstStyle/>
                    <a:p>
                      <a:r>
                        <a:rPr lang="en-US" sz="1000"/>
                        <a:t>18</a:t>
                      </a:r>
                    </a:p>
                  </a:txBody>
                  <a:tcPr/>
                </a:tc>
                <a:extLst>
                  <a:ext uri="{0D108BD9-81ED-4DB2-BD59-A6C34878D82A}">
                    <a16:rowId xmlns:a16="http://schemas.microsoft.com/office/drawing/2014/main" val="4042062835"/>
                  </a:ext>
                </a:extLst>
              </a:tr>
              <a:tr h="370840">
                <a:tc>
                  <a:txBody>
                    <a:bodyPr/>
                    <a:lstStyle/>
                    <a:p>
                      <a:r>
                        <a:rPr lang="en-US" sz="1000" b="1"/>
                        <a:t>@GammaIotaSigma</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748225856"/>
                  </a:ext>
                </a:extLst>
              </a:tr>
              <a:tr h="370840">
                <a:tc>
                  <a:txBody>
                    <a:bodyPr/>
                    <a:lstStyle/>
                    <a:p>
                      <a:r>
                        <a:rPr lang="en-US" sz="1000" b="1"/>
                        <a:t>@Kevin_Insures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698111464"/>
                  </a:ext>
                </a:extLst>
              </a:tr>
              <a:tr h="370840">
                <a:tc>
                  <a:txBody>
                    <a:bodyPr/>
                    <a:lstStyle/>
                    <a:p>
                      <a:r>
                        <a:rPr lang="en-US" sz="1000" b="1"/>
                        <a:t>@BestBuddiesPA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427412715"/>
                  </a:ext>
                </a:extLst>
              </a:tr>
            </a:tbl>
          </a:graphicData>
        </a:graphic>
      </p:graphicFrame>
      <p:sp>
        <p:nvSpPr>
          <p:cNvPr id="4" name="Text Placeholder 3">
            <a:extLst>
              <a:ext uri="{FF2B5EF4-FFF2-40B4-BE49-F238E27FC236}">
                <a16:creationId xmlns:a16="http://schemas.microsoft.com/office/drawing/2014/main" id="{20C5FAD6-FD79-48C0-B100-099CAF5E4A5E}"/>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91016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F9C7-7A8E-4953-9C10-A0A37C694C6A}"/>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B370BB46-5653-4A54-A9DD-9A99C5787274}"/>
              </a:ext>
            </a:extLst>
          </p:cNvPr>
          <p:cNvGraphicFramePr>
            <a:graphicFrameLocks noGrp="1"/>
          </p:cNvGraphicFramePr>
          <p:nvPr>
            <p:ph type="tbl" sz="quarter" idx="13"/>
            <p:extLst>
              <p:ext uri="{D42A27DB-BD31-4B8C-83A1-F6EECF244321}">
                <p14:modId xmlns:p14="http://schemas.microsoft.com/office/powerpoint/2010/main" val="213870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2639524"/>
                    </a:ext>
                  </a:extLst>
                </a:gridCol>
                <a:gridCol w="822960">
                  <a:extLst>
                    <a:ext uri="{9D8B030D-6E8A-4147-A177-3AD203B41FA5}">
                      <a16:colId xmlns:a16="http://schemas.microsoft.com/office/drawing/2014/main" val="1536216009"/>
                    </a:ext>
                  </a:extLst>
                </a:gridCol>
                <a:gridCol w="822960">
                  <a:extLst>
                    <a:ext uri="{9D8B030D-6E8A-4147-A177-3AD203B41FA5}">
                      <a16:colId xmlns:a16="http://schemas.microsoft.com/office/drawing/2014/main" val="1449486267"/>
                    </a:ext>
                  </a:extLst>
                </a:gridCol>
                <a:gridCol w="822960">
                  <a:extLst>
                    <a:ext uri="{9D8B030D-6E8A-4147-A177-3AD203B41FA5}">
                      <a16:colId xmlns:a16="http://schemas.microsoft.com/office/drawing/2014/main" val="3745890595"/>
                    </a:ext>
                  </a:extLst>
                </a:gridCol>
                <a:gridCol w="822960">
                  <a:extLst>
                    <a:ext uri="{9D8B030D-6E8A-4147-A177-3AD203B41FA5}">
                      <a16:colId xmlns:a16="http://schemas.microsoft.com/office/drawing/2014/main" val="3324548738"/>
                    </a:ext>
                  </a:extLst>
                </a:gridCol>
                <a:gridCol w="822960">
                  <a:extLst>
                    <a:ext uri="{9D8B030D-6E8A-4147-A177-3AD203B41FA5}">
                      <a16:colId xmlns:a16="http://schemas.microsoft.com/office/drawing/2014/main" val="222916943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837452274"/>
                  </a:ext>
                </a:extLst>
              </a:tr>
              <a:tr h="370840">
                <a:tc>
                  <a:txBody>
                    <a:bodyPr/>
                    <a:lstStyle/>
                    <a:p>
                      <a:r>
                        <a:rPr lang="en-US" sz="1000" b="1"/>
                        <a:t> @PHLYINS - 2018-10-04 15:19:38 </a:t>
                      </a:r>
                      <a:r>
                        <a:rPr lang="en-US" sz="1000"/>
                        <a:t>
  #PHLY is proud to partner with the #PhiladelphiaEagles to honor local non-profits at @Eagles home games. Congratulations to @srocf for being selected to be honored at #MINvsPHI! Nominate a local #nonprofit for the Eagles Community Red Zone: https://t.co/KJYQs476Hu #FlyEaglesFly https://t.co/7FuIkSn0GI</a:t>
                      </a:r>
                    </a:p>
                  </a:txBody>
                  <a:tcPr/>
                </a:tc>
                <a:tc>
                  <a:txBody>
                    <a:bodyPr/>
                    <a:lstStyle/>
                    <a:p>
                      <a:r>
                        <a:rPr lang="en-US" sz="1000"/>
                        <a:t>No</a:t>
                      </a:r>
                    </a:p>
                  </a:txBody>
                  <a:tcPr/>
                </a:tc>
                <a:tc>
                  <a:txBody>
                    <a:bodyPr/>
                    <a:lstStyle/>
                    <a:p>
                      <a:r>
                        <a:rPr lang="en-US" sz="1000"/>
                        <a:t>4</a:t>
                      </a:r>
                    </a:p>
                  </a:txBody>
                  <a:tcPr/>
                </a:tc>
                <a:tc>
                  <a:txBody>
                    <a:bodyPr/>
                    <a:lstStyle/>
                    <a:p>
                      <a:r>
                        <a:rPr lang="en-US" sz="1000"/>
                        <a:t>8</a:t>
                      </a:r>
                    </a:p>
                  </a:txBody>
                  <a:tcPr/>
                </a:tc>
                <a:tc>
                  <a:txBody>
                    <a:bodyPr/>
                    <a:lstStyle/>
                    <a:p>
                      <a:r>
                        <a:rPr lang="en-US" sz="1000"/>
                        <a:t>2</a:t>
                      </a:r>
                    </a:p>
                  </a:txBody>
                  <a:tcPr/>
                </a:tc>
                <a:tc>
                  <a:txBody>
                    <a:bodyPr/>
                    <a:lstStyle/>
                    <a:p>
                      <a:r>
                        <a:rPr lang="en-US" sz="1000"/>
                        <a:t>0.4528 %</a:t>
                      </a:r>
                    </a:p>
                  </a:txBody>
                  <a:tcPr/>
                </a:tc>
                <a:extLst>
                  <a:ext uri="{0D108BD9-81ED-4DB2-BD59-A6C34878D82A}">
                    <a16:rowId xmlns:a16="http://schemas.microsoft.com/office/drawing/2014/main" val="2824237025"/>
                  </a:ext>
                </a:extLst>
              </a:tr>
              <a:tr h="370840">
                <a:tc>
                  <a:txBody>
                    <a:bodyPr/>
                    <a:lstStyle/>
                    <a:p>
                      <a:r>
                        <a:rPr lang="en-US" sz="1000" b="1"/>
                        <a:t> @PHLYINS - 2018-10-09 16:25:18 </a:t>
                      </a:r>
                      <a:r>
                        <a:rPr lang="en-US" sz="1000"/>
                        <a:t>
  PHLY’s Thea Valero, CSR Manager, proudly accepted our first award at the @PhillyInquirer's Corporate #Philanthropy Conference &amp;amp; Awards. This award recognizes PHLY’s charitable #volunteerism for our partnership with @BestBuddiesPA! #ThinkPHLY #TuesdayThoughts https://t.co/xyoAJA93Ht</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0.3547 %</a:t>
                      </a:r>
                    </a:p>
                  </a:txBody>
                  <a:tcPr/>
                </a:tc>
                <a:extLst>
                  <a:ext uri="{0D108BD9-81ED-4DB2-BD59-A6C34878D82A}">
                    <a16:rowId xmlns:a16="http://schemas.microsoft.com/office/drawing/2014/main" val="2526120289"/>
                  </a:ext>
                </a:extLst>
              </a:tr>
              <a:tr h="370840">
                <a:tc>
                  <a:txBody>
                    <a:bodyPr/>
                    <a:lstStyle/>
                    <a:p>
                      <a:r>
                        <a:rPr lang="en-US" sz="1000" b="1"/>
                        <a:t> @PHLYINS - 2018-10-12 11:27:42 </a:t>
                      </a:r>
                      <a:r>
                        <a:rPr lang="en-US" sz="1000"/>
                        <a:t>
  #PHLY is proud to partner with the #PhiladelphiaEagles to honor local non-profits at @Eagles home games. Congratulations to @srocf, @HugWraps, &amp;amp; @MissionFirstHG for being honored at #MINvsPHI! Nominate a local non-profit for the Eagles Community Red Zone: https://t.co/tgxGDM793e https://t.co/ApIrtMKOzd</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0.3546 %</a:t>
                      </a:r>
                    </a:p>
                  </a:txBody>
                  <a:tcPr/>
                </a:tc>
                <a:extLst>
                  <a:ext uri="{0D108BD9-81ED-4DB2-BD59-A6C34878D82A}">
                    <a16:rowId xmlns:a16="http://schemas.microsoft.com/office/drawing/2014/main" val="1342522178"/>
                  </a:ext>
                </a:extLst>
              </a:tr>
              <a:tr h="370840">
                <a:tc>
                  <a:txBody>
                    <a:bodyPr/>
                    <a:lstStyle/>
                    <a:p>
                      <a:r>
                        <a:rPr lang="en-US" sz="1000" b="1"/>
                        <a:t> @PHLYINS - 2018-10-15 16:16:11 </a:t>
                      </a:r>
                      <a:r>
                        <a:rPr lang="en-US" sz="1000"/>
                        <a:t>
  One million dollars and counting! For the 15th consecutive year, PHLY sponsored the @ChildrensPhila #ParkwayRun &amp;amp; Walk, raising money and running in support of kids and their families who battle #childhoodcancer. Watch the video for a recap of the event. #ThinkPHLY #GiveBack https://t.co/I3kasxF2QT</a:t>
                      </a:r>
                    </a:p>
                  </a:txBody>
                  <a:tcPr/>
                </a:tc>
                <a:tc>
                  <a:txBody>
                    <a:bodyPr/>
                    <a:lstStyle/>
                    <a:p>
                      <a:r>
                        <a:rPr lang="en-US" sz="1000"/>
                        <a:t>No</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0.3544 %</a:t>
                      </a:r>
                    </a:p>
                  </a:txBody>
                  <a:tcPr/>
                </a:tc>
                <a:extLst>
                  <a:ext uri="{0D108BD9-81ED-4DB2-BD59-A6C34878D82A}">
                    <a16:rowId xmlns:a16="http://schemas.microsoft.com/office/drawing/2014/main" val="1145514977"/>
                  </a:ext>
                </a:extLst>
              </a:tr>
              <a:tr h="370840">
                <a:tc>
                  <a:txBody>
                    <a:bodyPr/>
                    <a:lstStyle/>
                    <a:p>
                      <a:r>
                        <a:rPr lang="en-US" sz="1000" b="1"/>
                        <a:t> @PHLYINS - 2018-10-23 16:20:13 </a:t>
                      </a:r>
                      <a:r>
                        <a:rPr lang="en-US" sz="1000"/>
                        <a:t>
  Did you know we hired nearly 100 new employees in the past year? #TEAMPHLY is always looking for new talent to join our team! We're currently #hiring a Risk Services Consultant in Franklin, TN. To learn more &amp;amp; apply, click here: https://t.co/ETQ8URh4bE #ThinkPHLY #jobsearch https://t.co/OehDl0wD1b</a:t>
                      </a:r>
                    </a:p>
                  </a:txBody>
                  <a:tcPr/>
                </a:tc>
                <a:tc>
                  <a:txBody>
                    <a:bodyPr/>
                    <a:lstStyle/>
                    <a:p>
                      <a:r>
                        <a:rPr lang="en-US" sz="1000"/>
                        <a:t>No</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0.3542 %</a:t>
                      </a:r>
                    </a:p>
                  </a:txBody>
                  <a:tcPr/>
                </a:tc>
                <a:extLst>
                  <a:ext uri="{0D108BD9-81ED-4DB2-BD59-A6C34878D82A}">
                    <a16:rowId xmlns:a16="http://schemas.microsoft.com/office/drawing/2014/main" val="673942811"/>
                  </a:ext>
                </a:extLst>
              </a:tr>
            </a:tbl>
          </a:graphicData>
        </a:graphic>
      </p:graphicFrame>
      <p:sp>
        <p:nvSpPr>
          <p:cNvPr id="4" name="Text Placeholder 3">
            <a:extLst>
              <a:ext uri="{FF2B5EF4-FFF2-40B4-BE49-F238E27FC236}">
                <a16:creationId xmlns:a16="http://schemas.microsoft.com/office/drawing/2014/main" id="{E2DB8E58-EC1B-4571-B9DE-46DA6D5DD63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34361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82408-78CD-4671-BC70-248E1329682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66B52E1-52D6-4FFB-90AD-D5F83895C406}"/>
              </a:ext>
            </a:extLst>
          </p:cNvPr>
          <p:cNvGraphicFramePr>
            <a:graphicFrameLocks noGrp="1"/>
          </p:cNvGraphicFramePr>
          <p:nvPr>
            <p:ph type="tbl" sz="quarter" idx="13"/>
            <p:extLst>
              <p:ext uri="{D42A27DB-BD31-4B8C-83A1-F6EECF244321}">
                <p14:modId xmlns:p14="http://schemas.microsoft.com/office/powerpoint/2010/main" val="286269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8900997"/>
                    </a:ext>
                  </a:extLst>
                </a:gridCol>
                <a:gridCol w="1069848">
                  <a:extLst>
                    <a:ext uri="{9D8B030D-6E8A-4147-A177-3AD203B41FA5}">
                      <a16:colId xmlns:a16="http://schemas.microsoft.com/office/drawing/2014/main" val="620084709"/>
                    </a:ext>
                  </a:extLst>
                </a:gridCol>
                <a:gridCol w="1069848">
                  <a:extLst>
                    <a:ext uri="{9D8B030D-6E8A-4147-A177-3AD203B41FA5}">
                      <a16:colId xmlns:a16="http://schemas.microsoft.com/office/drawing/2014/main" val="3417647657"/>
                    </a:ext>
                  </a:extLst>
                </a:gridCol>
                <a:gridCol w="1069848">
                  <a:extLst>
                    <a:ext uri="{9D8B030D-6E8A-4147-A177-3AD203B41FA5}">
                      <a16:colId xmlns:a16="http://schemas.microsoft.com/office/drawing/2014/main" val="3397810790"/>
                    </a:ext>
                  </a:extLst>
                </a:gridCol>
                <a:gridCol w="1069848">
                  <a:extLst>
                    <a:ext uri="{9D8B030D-6E8A-4147-A177-3AD203B41FA5}">
                      <a16:colId xmlns:a16="http://schemas.microsoft.com/office/drawing/2014/main" val="2515624179"/>
                    </a:ext>
                  </a:extLst>
                </a:gridCol>
                <a:gridCol w="1069848">
                  <a:extLst>
                    <a:ext uri="{9D8B030D-6E8A-4147-A177-3AD203B41FA5}">
                      <a16:colId xmlns:a16="http://schemas.microsoft.com/office/drawing/2014/main" val="3498047669"/>
                    </a:ext>
                  </a:extLst>
                </a:gridCol>
                <a:gridCol w="1069848">
                  <a:extLst>
                    <a:ext uri="{9D8B030D-6E8A-4147-A177-3AD203B41FA5}">
                      <a16:colId xmlns:a16="http://schemas.microsoft.com/office/drawing/2014/main" val="11008452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81171819"/>
                  </a:ext>
                </a:extLst>
              </a:tr>
              <a:tr h="370840">
                <a:tc>
                  <a:txBody>
                    <a:bodyPr/>
                    <a:lstStyle/>
                    <a:p>
                      <a:r>
                        <a:rPr lang="en-US" sz="1000"/>
                        <a:t>Philadelphia Insurance Companies</a:t>
                      </a:r>
                    </a:p>
                  </a:txBody>
                  <a:tcPr/>
                </a:tc>
                <a:tc>
                  <a:txBody>
                    <a:bodyPr/>
                    <a:lstStyle/>
                    <a:p>
                      <a:r>
                        <a:rPr lang="en-US" sz="1000"/>
                        <a:t>16027</a:t>
                      </a:r>
                    </a:p>
                  </a:txBody>
                  <a:tcPr/>
                </a:tc>
                <a:tc>
                  <a:txBody>
                    <a:bodyPr/>
                    <a:lstStyle/>
                    <a:p>
                      <a:r>
                        <a:rPr lang="en-US" sz="1000"/>
                        <a:t>197</a:t>
                      </a:r>
                    </a:p>
                  </a:txBody>
                  <a:tcPr/>
                </a:tc>
                <a:tc>
                  <a:txBody>
                    <a:bodyPr/>
                    <a:lstStyle/>
                    <a:p>
                      <a:r>
                        <a:rPr lang="en-US" sz="1000"/>
                        <a:t>22</a:t>
                      </a:r>
                    </a:p>
                  </a:txBody>
                  <a:tcPr/>
                </a:tc>
                <a:tc>
                  <a:txBody>
                    <a:bodyPr/>
                    <a:lstStyle/>
                    <a:p>
                      <a:r>
                        <a:rPr lang="en-US" sz="1000"/>
                        <a:t>1053</a:t>
                      </a:r>
                    </a:p>
                  </a:txBody>
                  <a:tcPr/>
                </a:tc>
                <a:tc>
                  <a:txBody>
                    <a:bodyPr/>
                    <a:lstStyle/>
                    <a:p>
                      <a:r>
                        <a:rPr lang="en-US" sz="1000"/>
                        <a:t>11</a:t>
                      </a:r>
                    </a:p>
                  </a:txBody>
                  <a:tcPr/>
                </a:tc>
                <a:tc>
                  <a:txBody>
                    <a:bodyPr/>
                    <a:lstStyle/>
                    <a:p>
                      <a:r>
                        <a:rPr lang="en-US" sz="1000"/>
                        <a:t>0.3036 %</a:t>
                      </a:r>
                    </a:p>
                  </a:txBody>
                  <a:tcPr/>
                </a:tc>
                <a:extLst>
                  <a:ext uri="{0D108BD9-81ED-4DB2-BD59-A6C34878D82A}">
                    <a16:rowId xmlns:a16="http://schemas.microsoft.com/office/drawing/2014/main" val="3927645497"/>
                  </a:ext>
                </a:extLst>
              </a:tr>
            </a:tbl>
          </a:graphicData>
        </a:graphic>
      </p:graphicFrame>
      <p:sp>
        <p:nvSpPr>
          <p:cNvPr id="4" name="Text Placeholder 3">
            <a:extLst>
              <a:ext uri="{FF2B5EF4-FFF2-40B4-BE49-F238E27FC236}">
                <a16:creationId xmlns:a16="http://schemas.microsoft.com/office/drawing/2014/main" id="{FF91CD06-C7A3-4D9B-8764-EF92FABAF74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2939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94A8-55EC-498F-BE4F-3FD32C423A7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4733976-93B0-4C82-9523-25286E9AA3E6}"/>
              </a:ext>
            </a:extLst>
          </p:cNvPr>
          <p:cNvGraphicFramePr>
            <a:graphicFrameLocks noGrp="1"/>
          </p:cNvGraphicFramePr>
          <p:nvPr>
            <p:ph type="chart" sz="quarter" idx="13"/>
            <p:extLst>
              <p:ext uri="{D42A27DB-BD31-4B8C-83A1-F6EECF244321}">
                <p14:modId xmlns:p14="http://schemas.microsoft.com/office/powerpoint/2010/main" val="346890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5E021-9FFB-4B46-A5B4-865FF8F2E9C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CD7104A-4113-4085-BB79-B58C0680C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304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7C48F-EA5D-4210-B716-359BABB18F5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281FC0A-BF87-40FD-98AC-8EFB73E08BD5}"/>
              </a:ext>
            </a:extLst>
          </p:cNvPr>
          <p:cNvGraphicFramePr>
            <a:graphicFrameLocks noGrp="1"/>
          </p:cNvGraphicFramePr>
          <p:nvPr>
            <p:ph type="chart" sz="quarter" idx="13"/>
            <p:extLst>
              <p:ext uri="{D42A27DB-BD31-4B8C-83A1-F6EECF244321}">
                <p14:modId xmlns:p14="http://schemas.microsoft.com/office/powerpoint/2010/main" val="41805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38CF1-BF9A-4439-A734-15F682557DF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26CC6A9-1B81-4348-9854-D898421D0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010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8D452-E69A-4683-975C-F52021C4A5C5}"/>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29B6027D-9105-4AF8-9A99-6A3730E0D59F}"/>
              </a:ext>
            </a:extLst>
          </p:cNvPr>
          <p:cNvGraphicFramePr>
            <a:graphicFrameLocks noGrp="1"/>
          </p:cNvGraphicFramePr>
          <p:nvPr>
            <p:ph type="tbl" sz="quarter" idx="13"/>
            <p:extLst>
              <p:ext uri="{D42A27DB-BD31-4B8C-83A1-F6EECF244321}">
                <p14:modId xmlns:p14="http://schemas.microsoft.com/office/powerpoint/2010/main" val="1053434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31042355"/>
                    </a:ext>
                  </a:extLst>
                </a:gridCol>
                <a:gridCol w="987552">
                  <a:extLst>
                    <a:ext uri="{9D8B030D-6E8A-4147-A177-3AD203B41FA5}">
                      <a16:colId xmlns:a16="http://schemas.microsoft.com/office/drawing/2014/main" val="958522186"/>
                    </a:ext>
                  </a:extLst>
                </a:gridCol>
                <a:gridCol w="987552">
                  <a:extLst>
                    <a:ext uri="{9D8B030D-6E8A-4147-A177-3AD203B41FA5}">
                      <a16:colId xmlns:a16="http://schemas.microsoft.com/office/drawing/2014/main" val="3435949024"/>
                    </a:ext>
                  </a:extLst>
                </a:gridCol>
                <a:gridCol w="987552">
                  <a:extLst>
                    <a:ext uri="{9D8B030D-6E8A-4147-A177-3AD203B41FA5}">
                      <a16:colId xmlns:a16="http://schemas.microsoft.com/office/drawing/2014/main" val="752405014"/>
                    </a:ext>
                  </a:extLst>
                </a:gridCol>
                <a:gridCol w="987552">
                  <a:extLst>
                    <a:ext uri="{9D8B030D-6E8A-4147-A177-3AD203B41FA5}">
                      <a16:colId xmlns:a16="http://schemas.microsoft.com/office/drawing/2014/main" val="429355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947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- 2018-10-19 13:35:17 </a:t>
                      </a:r>
                      <a:r>
                        <a:rPr kumimoji="0" lang="en-US" sz="1000" b="0" i="0" u="none" strike="noStrike" kern="1200" cap="none" spc="0" normalizeH="0" baseline="0" noProof="0">
                          <a:ln>
                            <a:noFill/>
                          </a:ln>
                          <a:solidFill>
                            <a:prstClr val="black"/>
                          </a:solidFill>
                          <a:effectLst/>
                          <a:uLnTx/>
                          <a:uFillTx/>
                          <a:latin typeface="+mn-lt"/>
                          <a:ea typeface="+mn-ea"/>
                          <a:cs typeface="+mn-cs"/>
                        </a:rPr>
                        <a:t>
  Twenty female PHLY employees recently joined 10,000 attendees at the 15th annual Pennsylvania Conference for Women in Philadelphia. The conference promotes the influence of women in the workplace by offering a one-day professional and personal development event featuring more than 100 renowned speakers and breakout sessions. This year’s keynote speakers included Serena Williams and Amal Clooney who shared inspirational stories on issues that matter most to women. Here’s a snapshot of our Home Office Women’s Leadership Committee at the conference. #pennwomen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456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- 2018-10-30 16:02:36 </a:t>
                      </a:r>
                      <a:r>
                        <a:rPr kumimoji="0" lang="en-US" sz="1000" b="0" i="0" u="none" strike="noStrike" kern="1200" cap="none" spc="0" normalizeH="0" baseline="0" noProof="0">
                          <a:ln>
                            <a:noFill/>
                          </a:ln>
                          <a:solidFill>
                            <a:prstClr val="black"/>
                          </a:solidFill>
                          <a:effectLst/>
                          <a:uLnTx/>
                          <a:uFillTx/>
                          <a:latin typeface="+mn-lt"/>
                          <a:ea typeface="+mn-ea"/>
                          <a:cs typeface="+mn-cs"/>
                        </a:rPr>
                        <a:t>
  Last week, we held our second installment of the PHLY Leadership Academy, a six-month program designed to improve leadership skills to create effective teams company-wide. Each year, we focus on a program that targets various levels within the company to enhance the development and engagement of our team. As a group activity, #TEAMPHLY built wheelchairs for the Disabled American Veterans Charity, a non-profit organization that provides a lifetime of support for veterans and their families. 
If you’re looking for a company that values teamwork and professional development -- #ThinkPHLY. While PHLY is headquartered outside of Philadelphia, we have more than 50 offices nationwide and we’re always looking for talented people to join our team. To learn more about the variety of career paths we offer, visit PHLY.com/careers.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9212609"/>
                  </a:ext>
                </a:extLst>
              </a:tr>
            </a:tbl>
          </a:graphicData>
        </a:graphic>
      </p:graphicFrame>
      <p:sp>
        <p:nvSpPr>
          <p:cNvPr id="4" name="Text Placeholder 3">
            <a:extLst>
              <a:ext uri="{FF2B5EF4-FFF2-40B4-BE49-F238E27FC236}">
                <a16:creationId xmlns:a16="http://schemas.microsoft.com/office/drawing/2014/main" id="{6F773349-6B60-4728-B68B-29F2D90AE68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9507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595E-5CD2-4AD0-BA45-BF6735EF9B89}"/>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A48B49A7-4F4C-4653-BF06-D1DA5ECC79F3}"/>
              </a:ext>
            </a:extLst>
          </p:cNvPr>
          <p:cNvGraphicFramePr>
            <a:graphicFrameLocks noGrp="1"/>
          </p:cNvGraphicFramePr>
          <p:nvPr>
            <p:ph type="tbl" sz="quarter" idx="13"/>
            <p:extLst>
              <p:ext uri="{D42A27DB-BD31-4B8C-83A1-F6EECF244321}">
                <p14:modId xmlns:p14="http://schemas.microsoft.com/office/powerpoint/2010/main" val="8887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32198486"/>
                    </a:ext>
                  </a:extLst>
                </a:gridCol>
                <a:gridCol w="987552">
                  <a:extLst>
                    <a:ext uri="{9D8B030D-6E8A-4147-A177-3AD203B41FA5}">
                      <a16:colId xmlns:a16="http://schemas.microsoft.com/office/drawing/2014/main" val="103093985"/>
                    </a:ext>
                  </a:extLst>
                </a:gridCol>
                <a:gridCol w="987552">
                  <a:extLst>
                    <a:ext uri="{9D8B030D-6E8A-4147-A177-3AD203B41FA5}">
                      <a16:colId xmlns:a16="http://schemas.microsoft.com/office/drawing/2014/main" val="2238178168"/>
                    </a:ext>
                  </a:extLst>
                </a:gridCol>
                <a:gridCol w="987552">
                  <a:extLst>
                    <a:ext uri="{9D8B030D-6E8A-4147-A177-3AD203B41FA5}">
                      <a16:colId xmlns:a16="http://schemas.microsoft.com/office/drawing/2014/main" val="1120144219"/>
                    </a:ext>
                  </a:extLst>
                </a:gridCol>
                <a:gridCol w="987552">
                  <a:extLst>
                    <a:ext uri="{9D8B030D-6E8A-4147-A177-3AD203B41FA5}">
                      <a16:colId xmlns:a16="http://schemas.microsoft.com/office/drawing/2014/main" val="176971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49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- 2018-10-04 15:55:14 </a:t>
                      </a:r>
                      <a:r>
                        <a:rPr kumimoji="0" lang="en-US" sz="1000" b="0" i="0" u="none" strike="noStrike" kern="1200" cap="none" spc="0" normalizeH="0" baseline="0" noProof="0">
                          <a:ln>
                            <a:noFill/>
                          </a:ln>
                          <a:solidFill>
                            <a:prstClr val="black"/>
                          </a:solidFill>
                          <a:effectLst/>
                          <a:uLnTx/>
                          <a:uFillTx/>
                          <a:latin typeface="+mn-lt"/>
                          <a:ea typeface="+mn-ea"/>
                          <a:cs typeface="+mn-cs"/>
                        </a:rPr>
                        <a:t>
  PHLY’s Environmental Team in Chicago recently sponsored the Great Lakes Cleanup, a volunteer event in partnership with Shedd Aquarium and the Great Lakes Alliance to help restore local habitats. As part of the Great Lakes Action Days (GLAD) initiative, #TEAMPHLY combed through the 63rd Street Beach in Jackson Park and collected 120 pounds of glass, trash, and recycling from Chicago’s Lake Michigan lakefront.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506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- 2018-10-02 16:06:51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Best Places to Work in PA for the 10th year and one of the Best Places to Work in Insurance for the 9th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740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- 2018-10-25 13:01:22 </a:t>
                      </a:r>
                      <a:r>
                        <a:rPr kumimoji="0" lang="en-US" sz="1000" b="0" i="0" u="none" strike="noStrike" kern="1200" cap="none" spc="0" normalizeH="0" baseline="0" noProof="0">
                          <a:ln>
                            <a:noFill/>
                          </a:ln>
                          <a:solidFill>
                            <a:prstClr val="black"/>
                          </a:solidFill>
                          <a:effectLst/>
                          <a:uLnTx/>
                          <a:uFillTx/>
                          <a:latin typeface="+mn-lt"/>
                          <a:ea typeface="+mn-ea"/>
                          <a:cs typeface="+mn-cs"/>
                        </a:rPr>
                        <a:t>
  A group of PHLY employees teamed up with Johnson, Kendall &amp; Johnson to compete in the Starfinder Foundation's #Insurance Cup! The foundation’s indoor soccer tournament is an annual charity event that supports Philadelphia kids and gives them access to meaningful after school programs. All proceeds supported Starfinder’s soccer, mentoring, and leadership development programs for hundreds of underserved children and teens.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6739189"/>
                  </a:ext>
                </a:extLst>
              </a:tr>
            </a:tbl>
          </a:graphicData>
        </a:graphic>
      </p:graphicFrame>
      <p:sp>
        <p:nvSpPr>
          <p:cNvPr id="4" name="Text Placeholder 3">
            <a:extLst>
              <a:ext uri="{FF2B5EF4-FFF2-40B4-BE49-F238E27FC236}">
                <a16:creationId xmlns:a16="http://schemas.microsoft.com/office/drawing/2014/main" id="{414DEA8A-31D6-4FBB-A0DF-BBF29BC1529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32118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F099-C38A-4126-8FA0-C7A5A93E3D0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54B649F-2889-431F-AD64-FAB6ECBA1727}"/>
              </a:ext>
            </a:extLst>
          </p:cNvPr>
          <p:cNvGraphicFramePr>
            <a:graphicFrameLocks noGrp="1"/>
          </p:cNvGraphicFramePr>
          <p:nvPr>
            <p:ph type="tbl" sz="quarter" idx="13"/>
            <p:extLst>
              <p:ext uri="{D42A27DB-BD31-4B8C-83A1-F6EECF244321}">
                <p14:modId xmlns:p14="http://schemas.microsoft.com/office/powerpoint/2010/main" val="2517371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0133516"/>
                    </a:ext>
                  </a:extLst>
                </a:gridCol>
                <a:gridCol w="699516">
                  <a:extLst>
                    <a:ext uri="{9D8B030D-6E8A-4147-A177-3AD203B41FA5}">
                      <a16:colId xmlns:a16="http://schemas.microsoft.com/office/drawing/2014/main" val="930750490"/>
                    </a:ext>
                  </a:extLst>
                </a:gridCol>
                <a:gridCol w="699516">
                  <a:extLst>
                    <a:ext uri="{9D8B030D-6E8A-4147-A177-3AD203B41FA5}">
                      <a16:colId xmlns:a16="http://schemas.microsoft.com/office/drawing/2014/main" val="3178820879"/>
                    </a:ext>
                  </a:extLst>
                </a:gridCol>
                <a:gridCol w="658368">
                  <a:extLst>
                    <a:ext uri="{9D8B030D-6E8A-4147-A177-3AD203B41FA5}">
                      <a16:colId xmlns:a16="http://schemas.microsoft.com/office/drawing/2014/main" val="2263684564"/>
                    </a:ext>
                  </a:extLst>
                </a:gridCol>
                <a:gridCol w="658368">
                  <a:extLst>
                    <a:ext uri="{9D8B030D-6E8A-4147-A177-3AD203B41FA5}">
                      <a16:colId xmlns:a16="http://schemas.microsoft.com/office/drawing/2014/main" val="112714850"/>
                    </a:ext>
                  </a:extLst>
                </a:gridCol>
                <a:gridCol w="658368">
                  <a:extLst>
                    <a:ext uri="{9D8B030D-6E8A-4147-A177-3AD203B41FA5}">
                      <a16:colId xmlns:a16="http://schemas.microsoft.com/office/drawing/2014/main" val="3411371779"/>
                    </a:ext>
                  </a:extLst>
                </a:gridCol>
                <a:gridCol w="699516">
                  <a:extLst>
                    <a:ext uri="{9D8B030D-6E8A-4147-A177-3AD203B41FA5}">
                      <a16:colId xmlns:a16="http://schemas.microsoft.com/office/drawing/2014/main" val="3179678431"/>
                    </a:ext>
                  </a:extLst>
                </a:gridCol>
                <a:gridCol w="699516">
                  <a:extLst>
                    <a:ext uri="{9D8B030D-6E8A-4147-A177-3AD203B41FA5}">
                      <a16:colId xmlns:a16="http://schemas.microsoft.com/office/drawing/2014/main" val="4174848215"/>
                    </a:ext>
                  </a:extLst>
                </a:gridCol>
                <a:gridCol w="699516">
                  <a:extLst>
                    <a:ext uri="{9D8B030D-6E8A-4147-A177-3AD203B41FA5}">
                      <a16:colId xmlns:a16="http://schemas.microsoft.com/office/drawing/2014/main" val="3089126281"/>
                    </a:ext>
                  </a:extLst>
                </a:gridCol>
                <a:gridCol w="658368">
                  <a:extLst>
                    <a:ext uri="{9D8B030D-6E8A-4147-A177-3AD203B41FA5}">
                      <a16:colId xmlns:a16="http://schemas.microsoft.com/office/drawing/2014/main" val="4611058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53674628"/>
                  </a:ext>
                </a:extLst>
              </a:tr>
              <a:tr h="370840">
                <a:tc>
                  <a:txBody>
                    <a:bodyPr/>
                    <a:lstStyle/>
                    <a:p>
                      <a:r>
                        <a:rPr lang="en-US" sz="1000"/>
                        <a:t>phlyinsurance</a:t>
                      </a:r>
                    </a:p>
                  </a:txBody>
                  <a:tcPr/>
                </a:tc>
                <a:tc>
                  <a:txBody>
                    <a:bodyPr/>
                    <a:lstStyle/>
                    <a:p>
                      <a:r>
                        <a:rPr lang="en-US" sz="1000"/>
                        <a:t>1115</a:t>
                      </a:r>
                    </a:p>
                  </a:txBody>
                  <a:tcPr/>
                </a:tc>
                <a:tc>
                  <a:txBody>
                    <a:bodyPr/>
                    <a:lstStyle/>
                    <a:p>
                      <a:r>
                        <a:rPr lang="en-US" sz="1000"/>
                        <a:t>35</a:t>
                      </a:r>
                    </a:p>
                  </a:txBody>
                  <a:tcPr/>
                </a:tc>
                <a:tc>
                  <a:txBody>
                    <a:bodyPr/>
                    <a:lstStyle/>
                    <a:p>
                      <a:r>
                        <a:rPr lang="en-US" sz="1000"/>
                        <a:t>10</a:t>
                      </a:r>
                    </a:p>
                  </a:txBody>
                  <a:tcPr/>
                </a:tc>
                <a:tc>
                  <a:txBody>
                    <a:bodyPr/>
                    <a:lstStyle/>
                    <a:p>
                      <a:r>
                        <a:rPr lang="en-US" sz="1000"/>
                        <a:t>14</a:t>
                      </a:r>
                    </a:p>
                  </a:txBody>
                  <a:tcPr/>
                </a:tc>
                <a:tc>
                  <a:txBody>
                    <a:bodyPr/>
                    <a:lstStyle/>
                    <a:p>
                      <a:r>
                        <a:rPr lang="en-US" sz="1000"/>
                        <a:t>1</a:t>
                      </a:r>
                    </a:p>
                  </a:txBody>
                  <a:tcPr/>
                </a:tc>
                <a:tc>
                  <a:txBody>
                    <a:bodyPr/>
                    <a:lstStyle/>
                    <a:p>
                      <a:r>
                        <a:rPr lang="en-US" sz="1000"/>
                        <a:t>25</a:t>
                      </a:r>
                    </a:p>
                  </a:txBody>
                  <a:tcPr/>
                </a:tc>
                <a:tc>
                  <a:txBody>
                    <a:bodyPr/>
                    <a:lstStyle/>
                    <a:p>
                      <a:r>
                        <a:rPr lang="en-US" sz="1000"/>
                        <a:t>1504</a:t>
                      </a:r>
                    </a:p>
                  </a:txBody>
                  <a:tcPr/>
                </a:tc>
                <a:tc>
                  <a:txBody>
                    <a:bodyPr/>
                    <a:lstStyle/>
                    <a:p>
                      <a:r>
                        <a:rPr lang="en-US" sz="1000"/>
                        <a:t>24</a:t>
                      </a:r>
                    </a:p>
                  </a:txBody>
                  <a:tcPr/>
                </a:tc>
                <a:tc>
                  <a:txBody>
                    <a:bodyPr/>
                    <a:lstStyle/>
                    <a:p>
                      <a:r>
                        <a:rPr lang="en-US" sz="1000"/>
                        <a:t>5.5716 %</a:t>
                      </a:r>
                    </a:p>
                  </a:txBody>
                  <a:tcPr/>
                </a:tc>
                <a:extLst>
                  <a:ext uri="{0D108BD9-81ED-4DB2-BD59-A6C34878D82A}">
                    <a16:rowId xmlns:a16="http://schemas.microsoft.com/office/drawing/2014/main" val="2662405207"/>
                  </a:ext>
                </a:extLst>
              </a:tr>
            </a:tbl>
          </a:graphicData>
        </a:graphic>
      </p:graphicFrame>
      <p:sp>
        <p:nvSpPr>
          <p:cNvPr id="4" name="Text Placeholder 3">
            <a:extLst>
              <a:ext uri="{FF2B5EF4-FFF2-40B4-BE49-F238E27FC236}">
                <a16:creationId xmlns:a16="http://schemas.microsoft.com/office/drawing/2014/main" id="{081B3251-D9AC-4961-AC93-02C173ECB1C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77494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BA3A-E018-4AE1-B0E5-9D4430D5741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FDC53D8-A630-46A8-8683-A116A8B9BC48}"/>
              </a:ext>
            </a:extLst>
          </p:cNvPr>
          <p:cNvGraphicFramePr>
            <a:graphicFrameLocks noGrp="1"/>
          </p:cNvGraphicFramePr>
          <p:nvPr>
            <p:ph type="chart" sz="quarter" idx="13"/>
            <p:extLst>
              <p:ext uri="{D42A27DB-BD31-4B8C-83A1-F6EECF244321}">
                <p14:modId xmlns:p14="http://schemas.microsoft.com/office/powerpoint/2010/main" val="2130932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1D6FDA-489E-4FBF-8607-D2EFA7F467B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C97FFE3-1331-46F8-BE20-79A1AEB526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263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FB64-DAD4-48F6-BF47-FF77DE9A54F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E83805C-A5B2-4C15-AC43-1926F97AEF53}"/>
              </a:ext>
            </a:extLst>
          </p:cNvPr>
          <p:cNvGraphicFramePr>
            <a:graphicFrameLocks noGrp="1"/>
          </p:cNvGraphicFramePr>
          <p:nvPr>
            <p:ph type="chart" sz="quarter" idx="13"/>
            <p:extLst>
              <p:ext uri="{D42A27DB-BD31-4B8C-83A1-F6EECF244321}">
                <p14:modId xmlns:p14="http://schemas.microsoft.com/office/powerpoint/2010/main" val="486891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FF506-5F5A-47BB-9FDE-F60107E8BA8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43B1B50-56CF-4C6A-A577-48938ED1B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6223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8FC9E-E485-40F7-A99E-F61AF96AE9CA}"/>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74CA5D6F-FEC2-4EA0-B11B-9B9C51DA51C1}"/>
              </a:ext>
            </a:extLst>
          </p:cNvPr>
          <p:cNvGraphicFramePr>
            <a:graphicFrameLocks noGrp="1"/>
          </p:cNvGraphicFramePr>
          <p:nvPr>
            <p:ph type="tbl" sz="quarter" idx="13"/>
            <p:extLst>
              <p:ext uri="{D42A27DB-BD31-4B8C-83A1-F6EECF244321}">
                <p14:modId xmlns:p14="http://schemas.microsoft.com/office/powerpoint/2010/main" val="4120763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3270337"/>
                    </a:ext>
                  </a:extLst>
                </a:gridCol>
                <a:gridCol w="987552">
                  <a:extLst>
                    <a:ext uri="{9D8B030D-6E8A-4147-A177-3AD203B41FA5}">
                      <a16:colId xmlns:a16="http://schemas.microsoft.com/office/drawing/2014/main" val="770981097"/>
                    </a:ext>
                  </a:extLst>
                </a:gridCol>
                <a:gridCol w="987552">
                  <a:extLst>
                    <a:ext uri="{9D8B030D-6E8A-4147-A177-3AD203B41FA5}">
                      <a16:colId xmlns:a16="http://schemas.microsoft.com/office/drawing/2014/main" val="3550195671"/>
                    </a:ext>
                  </a:extLst>
                </a:gridCol>
                <a:gridCol w="987552">
                  <a:extLst>
                    <a:ext uri="{9D8B030D-6E8A-4147-A177-3AD203B41FA5}">
                      <a16:colId xmlns:a16="http://schemas.microsoft.com/office/drawing/2014/main" val="3542546446"/>
                    </a:ext>
                  </a:extLst>
                </a:gridCol>
                <a:gridCol w="987552">
                  <a:extLst>
                    <a:ext uri="{9D8B030D-6E8A-4147-A177-3AD203B41FA5}">
                      <a16:colId xmlns:a16="http://schemas.microsoft.com/office/drawing/2014/main" val="407368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001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- 2018-10-08 16:45:46 </a:t>
                      </a:r>
                      <a:r>
                        <a:rPr kumimoji="0" lang="en-US" sz="1000" b="0" i="0" u="none" strike="noStrike" kern="1200" cap="none" spc="0" normalizeH="0" baseline="0" noProof="0">
                          <a:ln>
                            <a:noFill/>
                          </a:ln>
                          <a:solidFill>
                            <a:prstClr val="black"/>
                          </a:solidFill>
                          <a:effectLst/>
                          <a:uLnTx/>
                          <a:uFillTx/>
                          <a:latin typeface="+mn-lt"/>
                          <a:ea typeface="+mn-ea"/>
                          <a:cs typeface="+mn-cs"/>
                        </a:rPr>
                        <a:t>
 This weekend, a group of Home Office employees teamed up for the #Philadelphia International #DragonBoatFestival! #TEAMPHLY joined dozens of colorful #boats on the #SchuylkillRiver to compete in the 17th annual #race in #FairmountPark. Here’s a snapshot of our paddlers on race day. 🚣🏼‍♂️💦#ThinkPHLY #insurance #dragonboat #boatrace #rowing #teamwork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736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- 2018-10-26 17:19:10 </a:t>
                      </a:r>
                      <a:r>
                        <a:rPr kumimoji="0" lang="en-US" sz="1000" b="0" i="0" u="none" strike="noStrike" kern="1200" cap="none" spc="0" normalizeH="0" baseline="0" noProof="0">
                          <a:ln>
                            <a:noFill/>
                          </a:ln>
                          <a:solidFill>
                            <a:prstClr val="black"/>
                          </a:solidFill>
                          <a:effectLst/>
                          <a:uLnTx/>
                          <a:uFillTx/>
                          <a:latin typeface="+mn-lt"/>
                          <a:ea typeface="+mn-ea"/>
                          <a:cs typeface="+mn-cs"/>
                        </a:rPr>
                        <a:t>
 October is National #BreastCancerAwarenessMonth. This educational month raises #awareness about the importance of early detection of #breastcancer. To show our #support, #TEAMPHLY and the PHLY’s Women’s Leadership Series hosted a company-wide four-day #breastcancerwalk. With a goal to walk 720 miles to represent the number of #women diagnosed with breast #cancer each day, #PHLY employees across the country hit the pavement and rocked their pink! From the West Coast to the East Coast, here’s a look at #TEAMPHLY raising pink awareness for breast cancer. 🚶🏻‍♀️🎀🚶🏽‍♂️ #ThinkPinkPHLY #cancersucks #breastcancerawareness #pinktober #health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0382222"/>
                  </a:ext>
                </a:extLst>
              </a:tr>
            </a:tbl>
          </a:graphicData>
        </a:graphic>
      </p:graphicFrame>
      <p:sp>
        <p:nvSpPr>
          <p:cNvPr id="4" name="Text Placeholder 3">
            <a:extLst>
              <a:ext uri="{FF2B5EF4-FFF2-40B4-BE49-F238E27FC236}">
                <a16:creationId xmlns:a16="http://schemas.microsoft.com/office/drawing/2014/main" id="{F0EFA691-20CA-417F-B82E-196DC0C6651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91763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F3C3-D125-4CA2-AD25-258796624584}"/>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478FB5ED-508E-45A5-8F7B-453DFCB6CAC6}"/>
              </a:ext>
            </a:extLst>
          </p:cNvPr>
          <p:cNvGraphicFramePr>
            <a:graphicFrameLocks noGrp="1"/>
          </p:cNvGraphicFramePr>
          <p:nvPr>
            <p:ph type="tbl" sz="quarter" idx="13"/>
            <p:extLst>
              <p:ext uri="{D42A27DB-BD31-4B8C-83A1-F6EECF244321}">
                <p14:modId xmlns:p14="http://schemas.microsoft.com/office/powerpoint/2010/main" val="17547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9131661"/>
                    </a:ext>
                  </a:extLst>
                </a:gridCol>
                <a:gridCol w="987552">
                  <a:extLst>
                    <a:ext uri="{9D8B030D-6E8A-4147-A177-3AD203B41FA5}">
                      <a16:colId xmlns:a16="http://schemas.microsoft.com/office/drawing/2014/main" val="1493849872"/>
                    </a:ext>
                  </a:extLst>
                </a:gridCol>
                <a:gridCol w="987552">
                  <a:extLst>
                    <a:ext uri="{9D8B030D-6E8A-4147-A177-3AD203B41FA5}">
                      <a16:colId xmlns:a16="http://schemas.microsoft.com/office/drawing/2014/main" val="3306085650"/>
                    </a:ext>
                  </a:extLst>
                </a:gridCol>
                <a:gridCol w="987552">
                  <a:extLst>
                    <a:ext uri="{9D8B030D-6E8A-4147-A177-3AD203B41FA5}">
                      <a16:colId xmlns:a16="http://schemas.microsoft.com/office/drawing/2014/main" val="3358160378"/>
                    </a:ext>
                  </a:extLst>
                </a:gridCol>
                <a:gridCol w="987552">
                  <a:extLst>
                    <a:ext uri="{9D8B030D-6E8A-4147-A177-3AD203B41FA5}">
                      <a16:colId xmlns:a16="http://schemas.microsoft.com/office/drawing/2014/main" val="192243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058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- 2018-10-04 16:49:02 </a:t>
                      </a:r>
                      <a:r>
                        <a:rPr kumimoji="0" lang="en-US" sz="1000" b="0" i="0" u="none" strike="noStrike" kern="1200" cap="none" spc="0" normalizeH="0" baseline="0" noProof="0">
                          <a:ln>
                            <a:noFill/>
                          </a:ln>
                          <a:solidFill>
                            <a:prstClr val="black"/>
                          </a:solidFill>
                          <a:effectLst/>
                          <a:uLnTx/>
                          <a:uFillTx/>
                          <a:latin typeface="+mn-lt"/>
                          <a:ea typeface="+mn-ea"/>
                          <a:cs typeface="+mn-cs"/>
                        </a:rPr>
                        <a:t>
 #PHLY’s Environmental Team in #Chicago recently sponsored the Great Lakes Cleanup, a #volunteer event in partnership with shedd_aquarium and the alliance4greatlakes to help restore local habitats. As part of the #GreatLakes Action Days (GLAD) initiative, #TEAMPHLY combed through the 63rd Street #Beach in Jackson Park and collected 120 pounds of glass, trash, and recycling from Chicago’s #LakeMichigan lakefront. 🌊😃 #ThinkPHLY #insurance #beachcleanup #environment #plasticfree #giveback #bethechange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823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- 2018-10-19 16:30:36 </a:t>
                      </a:r>
                      <a:r>
                        <a:rPr kumimoji="0" lang="en-US" sz="1000" b="0" i="0" u="none" strike="noStrike" kern="1200" cap="none" spc="0" normalizeH="0" baseline="0" noProof="0">
                          <a:ln>
                            <a:noFill/>
                          </a:ln>
                          <a:solidFill>
                            <a:prstClr val="black"/>
                          </a:solidFill>
                          <a:effectLst/>
                          <a:uLnTx/>
                          <a:uFillTx/>
                          <a:latin typeface="+mn-lt"/>
                          <a:ea typeface="+mn-ea"/>
                          <a:cs typeface="+mn-cs"/>
                        </a:rPr>
                        <a:t>
 Twenty female #PHLY employees recently joined 10,000 attendees at the 15th annual #Pennsylvania Conference for Women in #Philadelphia. pennwomen promotes the influence of #women in the #workplace by offering a one-day professional and personal development event featuring more than 100 renowned speakers and breakout sessions. This year’s keynote speakers included Serena Williams and Amal Clooney who shared inspirational stories on issues that matter most to women. Here’s a snapshot of our Home Office Women’s Leadership Committee at the conference. #ThinkPHLY #TEAMPHLY #insurance #pennwomen #inspiration #womenempowerment  #girlpower #womensleadership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0480067"/>
                  </a:ext>
                </a:extLst>
              </a:tr>
            </a:tbl>
          </a:graphicData>
        </a:graphic>
      </p:graphicFrame>
      <p:sp>
        <p:nvSpPr>
          <p:cNvPr id="4" name="Text Placeholder 3">
            <a:extLst>
              <a:ext uri="{FF2B5EF4-FFF2-40B4-BE49-F238E27FC236}">
                <a16:creationId xmlns:a16="http://schemas.microsoft.com/office/drawing/2014/main" id="{3DC9E7E9-D0CA-47D5-AFB5-BB73213E612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60655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81711-6D4E-45FB-864E-89AA42F06170}"/>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4D4F4060-6B36-4710-AC9E-0A14E748AA33}"/>
              </a:ext>
            </a:extLst>
          </p:cNvPr>
          <p:cNvGraphicFramePr>
            <a:graphicFrameLocks noGrp="1"/>
          </p:cNvGraphicFramePr>
          <p:nvPr>
            <p:ph type="tbl" sz="quarter" idx="13"/>
            <p:extLst>
              <p:ext uri="{D42A27DB-BD31-4B8C-83A1-F6EECF244321}">
                <p14:modId xmlns:p14="http://schemas.microsoft.com/office/powerpoint/2010/main" val="9320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2772299"/>
                    </a:ext>
                  </a:extLst>
                </a:gridCol>
                <a:gridCol w="987552">
                  <a:extLst>
                    <a:ext uri="{9D8B030D-6E8A-4147-A177-3AD203B41FA5}">
                      <a16:colId xmlns:a16="http://schemas.microsoft.com/office/drawing/2014/main" val="879607229"/>
                    </a:ext>
                  </a:extLst>
                </a:gridCol>
                <a:gridCol w="987552">
                  <a:extLst>
                    <a:ext uri="{9D8B030D-6E8A-4147-A177-3AD203B41FA5}">
                      <a16:colId xmlns:a16="http://schemas.microsoft.com/office/drawing/2014/main" val="1038318224"/>
                    </a:ext>
                  </a:extLst>
                </a:gridCol>
                <a:gridCol w="987552">
                  <a:extLst>
                    <a:ext uri="{9D8B030D-6E8A-4147-A177-3AD203B41FA5}">
                      <a16:colId xmlns:a16="http://schemas.microsoft.com/office/drawing/2014/main" val="3499915718"/>
                    </a:ext>
                  </a:extLst>
                </a:gridCol>
                <a:gridCol w="987552">
                  <a:extLst>
                    <a:ext uri="{9D8B030D-6E8A-4147-A177-3AD203B41FA5}">
                      <a16:colId xmlns:a16="http://schemas.microsoft.com/office/drawing/2014/main" val="84627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46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- 2018-10-17 16:11:34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participate in the doubleicf #WeekofGiving, the largest ongoing #volunteer initiative in the #insurance industry. In support of this initiative, #TEAMPHLY volunteered to help wyckhouse beautify their grounds. The group spent the afternoon weeding, harvesting tomatoes, cutting flowers, and assisting with other general #landscaping. 🌱🌺😊 #IICFWoG #ThinkPHLY #community #environment #giveback #philadelphia #volunteer #historicgermantown #farm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8071639"/>
                  </a:ext>
                </a:extLst>
              </a:tr>
            </a:tbl>
          </a:graphicData>
        </a:graphic>
      </p:graphicFrame>
      <p:sp>
        <p:nvSpPr>
          <p:cNvPr id="4" name="Text Placeholder 3">
            <a:extLst>
              <a:ext uri="{FF2B5EF4-FFF2-40B4-BE49-F238E27FC236}">
                <a16:creationId xmlns:a16="http://schemas.microsoft.com/office/drawing/2014/main" id="{79F93716-16DD-47AB-A9EC-874A82FF67E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531447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936</Words>
  <Application>Microsoft Office PowerPoint</Application>
  <PresentationFormat>On-screen Show (4:3)</PresentationFormat>
  <Paragraphs>382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2018-11-12T15:59:02Z</dcterms:created>
  <dcterms:modified xsi:type="dcterms:W3CDTF">2018-11-12T16:00:05Z</dcterms:modified>
</cp:coreProperties>
</file>