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43374</c:v>
                </c:pt>
              </c:numCache>
            </c:numRef>
          </c:cat>
          <c:val>
            <c:numRef>
              <c:f>Sheet1!$B$2</c:f>
              <c:numCache>
                <c:formatCode>General</c:formatCode>
                <c:ptCount val="1"/>
                <c:pt idx="0">
                  <c:v>1636</c:v>
                </c:pt>
              </c:numCache>
            </c:numRef>
          </c:val>
          <c:extLst>
            <c:ext xmlns:c16="http://schemas.microsoft.com/office/drawing/2014/chart" uri="{C3380CC4-5D6E-409C-BE32-E72D297353CC}">
              <c16:uniqueId val="{00000000-31D5-44A2-ADE1-D08ACB1A9B9B}"/>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43374</c:v>
                </c:pt>
              </c:numCache>
            </c:numRef>
          </c:cat>
          <c:val>
            <c:numRef>
              <c:f>Sheet1!$C$2</c:f>
              <c:numCache>
                <c:formatCode>General</c:formatCode>
                <c:ptCount val="1"/>
                <c:pt idx="0">
                  <c:v>2378</c:v>
                </c:pt>
              </c:numCache>
            </c:numRef>
          </c:val>
          <c:extLst>
            <c:ext xmlns:c16="http://schemas.microsoft.com/office/drawing/2014/chart" uri="{C3380CC4-5D6E-409C-BE32-E72D297353CC}">
              <c16:uniqueId val="{00000001-31D5-44A2-ADE1-D08ACB1A9B9B}"/>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43374</c:v>
                </c:pt>
              </c:numCache>
            </c:numRef>
          </c:cat>
          <c:val>
            <c:numRef>
              <c:f>Sheet1!$D$2</c:f>
              <c:numCache>
                <c:formatCode>General</c:formatCode>
                <c:ptCount val="1"/>
                <c:pt idx="0">
                  <c:v>1078</c:v>
                </c:pt>
              </c:numCache>
            </c:numRef>
          </c:val>
          <c:extLst>
            <c:ext xmlns:c16="http://schemas.microsoft.com/office/drawing/2014/chart" uri="{C3380CC4-5D6E-409C-BE32-E72D297353CC}">
              <c16:uniqueId val="{00000002-31D5-44A2-ADE1-D08ACB1A9B9B}"/>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43374</c:v>
                </c:pt>
              </c:numCache>
            </c:numRef>
          </c:cat>
          <c:val>
            <c:numRef>
              <c:f>Sheet1!$E$2</c:f>
              <c:numCache>
                <c:formatCode>General</c:formatCode>
                <c:ptCount val="1"/>
                <c:pt idx="0">
                  <c:v>1235</c:v>
                </c:pt>
              </c:numCache>
            </c:numRef>
          </c:val>
          <c:extLst>
            <c:ext xmlns:c16="http://schemas.microsoft.com/office/drawing/2014/chart" uri="{C3380CC4-5D6E-409C-BE32-E72D297353CC}">
              <c16:uniqueId val="{00000003-31D5-44A2-ADE1-D08ACB1A9B9B}"/>
            </c:ext>
          </c:extLst>
        </c:ser>
        <c:dLbls>
          <c:showLegendKey val="0"/>
          <c:showVal val="0"/>
          <c:showCatName val="0"/>
          <c:showSerName val="0"/>
          <c:showPercent val="0"/>
          <c:showBubbleSize val="0"/>
        </c:dLbls>
        <c:gapWidth val="219"/>
        <c:overlap val="-27"/>
        <c:axId val="292884032"/>
        <c:axId val="292885016"/>
      </c:barChart>
      <c:dateAx>
        <c:axId val="292884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885016"/>
        <c:crosses val="autoZero"/>
        <c:auto val="1"/>
        <c:lblOffset val="100"/>
        <c:baseTimeUnit val="days"/>
      </c:dateAx>
      <c:valAx>
        <c:axId val="292885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884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11</c:v>
                </c:pt>
                <c:pt idx="1">
                  <c:v>-2</c:v>
                </c:pt>
                <c:pt idx="2">
                  <c:v>0</c:v>
                </c:pt>
                <c:pt idx="3">
                  <c:v>23</c:v>
                </c:pt>
                <c:pt idx="4">
                  <c:v>20</c:v>
                </c:pt>
                <c:pt idx="5">
                  <c:v>4</c:v>
                </c:pt>
                <c:pt idx="6">
                  <c:v>14</c:v>
                </c:pt>
                <c:pt idx="7">
                  <c:v>-2</c:v>
                </c:pt>
                <c:pt idx="8">
                  <c:v>5</c:v>
                </c:pt>
                <c:pt idx="9">
                  <c:v>5</c:v>
                </c:pt>
                <c:pt idx="10">
                  <c:v>-2</c:v>
                </c:pt>
              </c:numCache>
            </c:numRef>
          </c:val>
          <c:extLst>
            <c:ext xmlns:c16="http://schemas.microsoft.com/office/drawing/2014/chart" uri="{C3380CC4-5D6E-409C-BE32-E72D297353CC}">
              <c16:uniqueId val="{00000000-5E96-4567-9A16-198C7BD43CF4}"/>
            </c:ext>
          </c:extLst>
        </c:ser>
        <c:dLbls>
          <c:showLegendKey val="0"/>
          <c:showVal val="0"/>
          <c:showCatName val="0"/>
          <c:showSerName val="0"/>
          <c:showPercent val="0"/>
          <c:showBubbleSize val="0"/>
        </c:dLbls>
        <c:gapWidth val="219"/>
        <c:overlap val="-27"/>
        <c:axId val="353889560"/>
        <c:axId val="353887264"/>
      </c:barChart>
      <c:dateAx>
        <c:axId val="353889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887264"/>
        <c:crosses val="autoZero"/>
        <c:auto val="1"/>
        <c:lblOffset val="100"/>
        <c:baseTimeUnit val="months"/>
      </c:dateAx>
      <c:valAx>
        <c:axId val="353887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889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30</c:v>
                </c:pt>
                <c:pt idx="1">
                  <c:v>29</c:v>
                </c:pt>
                <c:pt idx="2">
                  <c:v>37</c:v>
                </c:pt>
                <c:pt idx="3">
                  <c:v>39</c:v>
                </c:pt>
                <c:pt idx="4">
                  <c:v>37</c:v>
                </c:pt>
                <c:pt idx="5">
                  <c:v>30</c:v>
                </c:pt>
                <c:pt idx="6">
                  <c:v>23</c:v>
                </c:pt>
                <c:pt idx="7">
                  <c:v>20</c:v>
                </c:pt>
                <c:pt idx="8">
                  <c:v>23</c:v>
                </c:pt>
                <c:pt idx="9">
                  <c:v>29</c:v>
                </c:pt>
                <c:pt idx="10">
                  <c:v>39</c:v>
                </c:pt>
                <c:pt idx="11">
                  <c:v>0</c:v>
                </c:pt>
              </c:numCache>
            </c:numRef>
          </c:val>
          <c:extLst>
            <c:ext xmlns:c16="http://schemas.microsoft.com/office/drawing/2014/chart" uri="{C3380CC4-5D6E-409C-BE32-E72D297353CC}">
              <c16:uniqueId val="{00000000-5BF3-440D-B83E-31519C5DCB99}"/>
            </c:ext>
          </c:extLst>
        </c:ser>
        <c:dLbls>
          <c:showLegendKey val="0"/>
          <c:showVal val="0"/>
          <c:showCatName val="0"/>
          <c:showSerName val="0"/>
          <c:showPercent val="0"/>
          <c:showBubbleSize val="0"/>
        </c:dLbls>
        <c:gapWidth val="219"/>
        <c:overlap val="-27"/>
        <c:axId val="355351920"/>
        <c:axId val="355352576"/>
      </c:barChart>
      <c:dateAx>
        <c:axId val="355351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352576"/>
        <c:crosses val="autoZero"/>
        <c:auto val="1"/>
        <c:lblOffset val="100"/>
        <c:baseTimeUnit val="months"/>
      </c:dateAx>
      <c:valAx>
        <c:axId val="355352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351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16608</c:v>
                </c:pt>
                <c:pt idx="1">
                  <c:v>14462</c:v>
                </c:pt>
                <c:pt idx="2">
                  <c:v>21377</c:v>
                </c:pt>
                <c:pt idx="3">
                  <c:v>35068</c:v>
                </c:pt>
                <c:pt idx="4">
                  <c:v>21295</c:v>
                </c:pt>
                <c:pt idx="5">
                  <c:v>25244</c:v>
                </c:pt>
                <c:pt idx="6">
                  <c:v>35520</c:v>
                </c:pt>
                <c:pt idx="7">
                  <c:v>19502</c:v>
                </c:pt>
                <c:pt idx="8">
                  <c:v>18481</c:v>
                </c:pt>
                <c:pt idx="9">
                  <c:v>18053</c:v>
                </c:pt>
                <c:pt idx="10">
                  <c:v>1619</c:v>
                </c:pt>
              </c:numCache>
            </c:numRef>
          </c:val>
          <c:extLst>
            <c:ext xmlns:c16="http://schemas.microsoft.com/office/drawing/2014/chart" uri="{C3380CC4-5D6E-409C-BE32-E72D297353CC}">
              <c16:uniqueId val="{00000000-B5EF-4B88-90B4-0444B34631F2}"/>
            </c:ext>
          </c:extLst>
        </c:ser>
        <c:dLbls>
          <c:showLegendKey val="0"/>
          <c:showVal val="0"/>
          <c:showCatName val="0"/>
          <c:showSerName val="0"/>
          <c:showPercent val="0"/>
          <c:showBubbleSize val="0"/>
        </c:dLbls>
        <c:gapWidth val="219"/>
        <c:overlap val="-27"/>
        <c:axId val="355348640"/>
        <c:axId val="352941256"/>
      </c:barChart>
      <c:dateAx>
        <c:axId val="355348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941256"/>
        <c:crosses val="autoZero"/>
        <c:auto val="1"/>
        <c:lblOffset val="100"/>
        <c:baseTimeUnit val="months"/>
      </c:dateAx>
      <c:valAx>
        <c:axId val="352941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348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c:v>
                </c:pt>
                <c:pt idx="1">
                  <c:v>-2</c:v>
                </c:pt>
                <c:pt idx="2">
                  <c:v>2</c:v>
                </c:pt>
                <c:pt idx="3">
                  <c:v>5</c:v>
                </c:pt>
                <c:pt idx="4">
                  <c:v>-2</c:v>
                </c:pt>
                <c:pt idx="5">
                  <c:v>9</c:v>
                </c:pt>
                <c:pt idx="6">
                  <c:v>-1</c:v>
                </c:pt>
                <c:pt idx="7">
                  <c:v>-24</c:v>
                </c:pt>
                <c:pt idx="8">
                  <c:v>3</c:v>
                </c:pt>
                <c:pt idx="9">
                  <c:v>6</c:v>
                </c:pt>
                <c:pt idx="10">
                  <c:v>1</c:v>
                </c:pt>
              </c:numCache>
            </c:numRef>
          </c:val>
          <c:extLst>
            <c:ext xmlns:c16="http://schemas.microsoft.com/office/drawing/2014/chart" uri="{C3380CC4-5D6E-409C-BE32-E72D297353CC}">
              <c16:uniqueId val="{00000000-0A1C-4BC7-9926-A1B1B62E6E8D}"/>
            </c:ext>
          </c:extLst>
        </c:ser>
        <c:dLbls>
          <c:showLegendKey val="0"/>
          <c:showVal val="0"/>
          <c:showCatName val="0"/>
          <c:showSerName val="0"/>
          <c:showPercent val="0"/>
          <c:showBubbleSize val="0"/>
        </c:dLbls>
        <c:gapWidth val="219"/>
        <c:overlap val="-27"/>
        <c:axId val="360950328"/>
        <c:axId val="360950656"/>
      </c:barChart>
      <c:dateAx>
        <c:axId val="360950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950656"/>
        <c:crosses val="autoZero"/>
        <c:auto val="1"/>
        <c:lblOffset val="100"/>
        <c:baseTimeUnit val="months"/>
      </c:dateAx>
      <c:valAx>
        <c:axId val="360950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950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c:v>
                </c:pt>
                <c:pt idx="1">
                  <c:v>1</c:v>
                </c:pt>
                <c:pt idx="2">
                  <c:v>1</c:v>
                </c:pt>
                <c:pt idx="3">
                  <c:v>1</c:v>
                </c:pt>
                <c:pt idx="4">
                  <c:v>1</c:v>
                </c:pt>
                <c:pt idx="5">
                  <c:v>1</c:v>
                </c:pt>
                <c:pt idx="6">
                  <c:v>1</c:v>
                </c:pt>
                <c:pt idx="7">
                  <c:v>1</c:v>
                </c:pt>
                <c:pt idx="8">
                  <c:v>1</c:v>
                </c:pt>
                <c:pt idx="9">
                  <c:v>1</c:v>
                </c:pt>
                <c:pt idx="10">
                  <c:v>1</c:v>
                </c:pt>
                <c:pt idx="11">
                  <c:v>0</c:v>
                </c:pt>
              </c:numCache>
            </c:numRef>
          </c:val>
          <c:extLst>
            <c:ext xmlns:c16="http://schemas.microsoft.com/office/drawing/2014/chart" uri="{C3380CC4-5D6E-409C-BE32-E72D297353CC}">
              <c16:uniqueId val="{00000000-0A69-4AAC-B76F-09E245DC635D}"/>
            </c:ext>
          </c:extLst>
        </c:ser>
        <c:dLbls>
          <c:showLegendKey val="0"/>
          <c:showVal val="0"/>
          <c:showCatName val="0"/>
          <c:showSerName val="0"/>
          <c:showPercent val="0"/>
          <c:showBubbleSize val="0"/>
        </c:dLbls>
        <c:gapWidth val="219"/>
        <c:overlap val="-27"/>
        <c:axId val="360940816"/>
        <c:axId val="360944096"/>
      </c:barChart>
      <c:dateAx>
        <c:axId val="360940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944096"/>
        <c:crosses val="autoZero"/>
        <c:auto val="1"/>
        <c:lblOffset val="100"/>
        <c:baseTimeUnit val="months"/>
      </c:dateAx>
      <c:valAx>
        <c:axId val="360944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940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19</c:v>
                </c:pt>
                <c:pt idx="1">
                  <c:v>18</c:v>
                </c:pt>
                <c:pt idx="2">
                  <c:v>8</c:v>
                </c:pt>
                <c:pt idx="3">
                  <c:v>18</c:v>
                </c:pt>
                <c:pt idx="4">
                  <c:v>15</c:v>
                </c:pt>
                <c:pt idx="5">
                  <c:v>15</c:v>
                </c:pt>
                <c:pt idx="6">
                  <c:v>10</c:v>
                </c:pt>
                <c:pt idx="7">
                  <c:v>28</c:v>
                </c:pt>
                <c:pt idx="8">
                  <c:v>19</c:v>
                </c:pt>
                <c:pt idx="9">
                  <c:v>18</c:v>
                </c:pt>
                <c:pt idx="10">
                  <c:v>12</c:v>
                </c:pt>
              </c:numCache>
            </c:numRef>
          </c:val>
          <c:extLst>
            <c:ext xmlns:c16="http://schemas.microsoft.com/office/drawing/2014/chart" uri="{C3380CC4-5D6E-409C-BE32-E72D297353CC}">
              <c16:uniqueId val="{00000000-27B6-4C1F-B778-164E0BC15B37}"/>
            </c:ext>
          </c:extLst>
        </c:ser>
        <c:dLbls>
          <c:showLegendKey val="0"/>
          <c:showVal val="0"/>
          <c:showCatName val="0"/>
          <c:showSerName val="0"/>
          <c:showPercent val="0"/>
          <c:showBubbleSize val="0"/>
        </c:dLbls>
        <c:gapWidth val="219"/>
        <c:overlap val="-27"/>
        <c:axId val="352473688"/>
        <c:axId val="352474016"/>
      </c:barChart>
      <c:dateAx>
        <c:axId val="352473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474016"/>
        <c:crosses val="autoZero"/>
        <c:auto val="1"/>
        <c:lblOffset val="100"/>
        <c:baseTimeUnit val="months"/>
      </c:dateAx>
      <c:valAx>
        <c:axId val="352474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473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49</c:v>
                </c:pt>
                <c:pt idx="1">
                  <c:v>35</c:v>
                </c:pt>
                <c:pt idx="2">
                  <c:v>26</c:v>
                </c:pt>
                <c:pt idx="3">
                  <c:v>30</c:v>
                </c:pt>
                <c:pt idx="4">
                  <c:v>34</c:v>
                </c:pt>
                <c:pt idx="5">
                  <c:v>33</c:v>
                </c:pt>
                <c:pt idx="6">
                  <c:v>27</c:v>
                </c:pt>
                <c:pt idx="7">
                  <c:v>29</c:v>
                </c:pt>
                <c:pt idx="8">
                  <c:v>22</c:v>
                </c:pt>
                <c:pt idx="9">
                  <c:v>36</c:v>
                </c:pt>
                <c:pt idx="10">
                  <c:v>23</c:v>
                </c:pt>
                <c:pt idx="11">
                  <c:v>0</c:v>
                </c:pt>
              </c:numCache>
            </c:numRef>
          </c:val>
          <c:extLst>
            <c:ext xmlns:c16="http://schemas.microsoft.com/office/drawing/2014/chart" uri="{C3380CC4-5D6E-409C-BE32-E72D297353CC}">
              <c16:uniqueId val="{00000000-9CB1-40D6-B80E-8E581D7D07B9}"/>
            </c:ext>
          </c:extLst>
        </c:ser>
        <c:dLbls>
          <c:showLegendKey val="0"/>
          <c:showVal val="0"/>
          <c:showCatName val="0"/>
          <c:showSerName val="0"/>
          <c:showPercent val="0"/>
          <c:showBubbleSize val="0"/>
        </c:dLbls>
        <c:gapWidth val="219"/>
        <c:overlap val="-27"/>
        <c:axId val="352471392"/>
        <c:axId val="352475328"/>
      </c:barChart>
      <c:dateAx>
        <c:axId val="352471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475328"/>
        <c:crosses val="autoZero"/>
        <c:auto val="1"/>
        <c:lblOffset val="100"/>
        <c:baseTimeUnit val="months"/>
      </c:dateAx>
      <c:valAx>
        <c:axId val="352475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471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7</c:v>
                </c:pt>
                <c:pt idx="1">
                  <c:v>9</c:v>
                </c:pt>
                <c:pt idx="2">
                  <c:v>-12</c:v>
                </c:pt>
                <c:pt idx="3">
                  <c:v>14</c:v>
                </c:pt>
                <c:pt idx="4">
                  <c:v>2</c:v>
                </c:pt>
                <c:pt idx="5">
                  <c:v>0</c:v>
                </c:pt>
                <c:pt idx="6">
                  <c:v>-9</c:v>
                </c:pt>
                <c:pt idx="7">
                  <c:v>8</c:v>
                </c:pt>
                <c:pt idx="8">
                  <c:v>3</c:v>
                </c:pt>
                <c:pt idx="9">
                  <c:v>-7</c:v>
                </c:pt>
                <c:pt idx="10">
                  <c:v>-4</c:v>
                </c:pt>
              </c:numCache>
            </c:numRef>
          </c:val>
          <c:extLst>
            <c:ext xmlns:c16="http://schemas.microsoft.com/office/drawing/2014/chart" uri="{C3380CC4-5D6E-409C-BE32-E72D297353CC}">
              <c16:uniqueId val="{00000000-9130-4564-9E72-7ACA376DDE38}"/>
            </c:ext>
          </c:extLst>
        </c:ser>
        <c:dLbls>
          <c:showLegendKey val="0"/>
          <c:showVal val="0"/>
          <c:showCatName val="0"/>
          <c:showSerName val="0"/>
          <c:showPercent val="0"/>
          <c:showBubbleSize val="0"/>
        </c:dLbls>
        <c:gapWidth val="219"/>
        <c:overlap val="-27"/>
        <c:axId val="233630720"/>
        <c:axId val="233631048"/>
      </c:barChart>
      <c:dateAx>
        <c:axId val="233630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631048"/>
        <c:crosses val="autoZero"/>
        <c:auto val="1"/>
        <c:lblOffset val="100"/>
        <c:baseTimeUnit val="months"/>
      </c:dateAx>
      <c:valAx>
        <c:axId val="233631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630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31</c:v>
                </c:pt>
                <c:pt idx="1">
                  <c:v>27</c:v>
                </c:pt>
                <c:pt idx="2">
                  <c:v>26</c:v>
                </c:pt>
                <c:pt idx="3">
                  <c:v>32</c:v>
                </c:pt>
                <c:pt idx="4">
                  <c:v>28</c:v>
                </c:pt>
                <c:pt idx="5">
                  <c:v>26</c:v>
                </c:pt>
                <c:pt idx="6">
                  <c:v>25</c:v>
                </c:pt>
                <c:pt idx="7">
                  <c:v>24</c:v>
                </c:pt>
                <c:pt idx="8">
                  <c:v>25</c:v>
                </c:pt>
                <c:pt idx="9">
                  <c:v>33</c:v>
                </c:pt>
                <c:pt idx="10">
                  <c:v>27</c:v>
                </c:pt>
                <c:pt idx="11">
                  <c:v>0</c:v>
                </c:pt>
              </c:numCache>
            </c:numRef>
          </c:val>
          <c:extLst>
            <c:ext xmlns:c16="http://schemas.microsoft.com/office/drawing/2014/chart" uri="{C3380CC4-5D6E-409C-BE32-E72D297353CC}">
              <c16:uniqueId val="{00000000-F574-4BC4-899A-8C77608A9B81}"/>
            </c:ext>
          </c:extLst>
        </c:ser>
        <c:dLbls>
          <c:showLegendKey val="0"/>
          <c:showVal val="0"/>
          <c:showCatName val="0"/>
          <c:showSerName val="0"/>
          <c:showPercent val="0"/>
          <c:showBubbleSize val="0"/>
        </c:dLbls>
        <c:gapWidth val="219"/>
        <c:overlap val="-27"/>
        <c:axId val="233632032"/>
        <c:axId val="233634656"/>
      </c:barChart>
      <c:dateAx>
        <c:axId val="233632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634656"/>
        <c:crosses val="autoZero"/>
        <c:auto val="1"/>
        <c:lblOffset val="100"/>
        <c:baseTimeUnit val="months"/>
      </c:dateAx>
      <c:valAx>
        <c:axId val="233634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632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E9CF5-2C97-409E-8728-E248CAFF90FA}"/>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0437ECB4-0FFA-4B0F-A1EB-D041F8D92FE9}"/>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6608358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016E8-6D0D-4CF3-ADD7-4DBF485AFB07}"/>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20390598-2D18-4F44-9E60-980AFD10329C}"/>
              </a:ext>
            </a:extLst>
          </p:cNvPr>
          <p:cNvGraphicFramePr>
            <a:graphicFrameLocks noGrp="1"/>
          </p:cNvGraphicFramePr>
          <p:nvPr>
            <p:ph type="chart" sz="quarter" idx="13"/>
            <p:extLst>
              <p:ext uri="{D42A27DB-BD31-4B8C-83A1-F6EECF244321}">
                <p14:modId xmlns:p14="http://schemas.microsoft.com/office/powerpoint/2010/main" val="13197461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983ED4-6B2D-40D2-ACE2-128559E33993}"/>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39D82879-2079-4C8D-AD7B-850E344AAD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3827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264E0-FA54-4FB3-B125-6DC33284E143}"/>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98649756-6625-4A9D-9030-E4011190F0FD}"/>
              </a:ext>
            </a:extLst>
          </p:cNvPr>
          <p:cNvGraphicFramePr>
            <a:graphicFrameLocks noGrp="1"/>
          </p:cNvGraphicFramePr>
          <p:nvPr>
            <p:ph type="tbl" sz="quarter" idx="13"/>
            <p:extLst>
              <p:ext uri="{D42A27DB-BD31-4B8C-83A1-F6EECF244321}">
                <p14:modId xmlns:p14="http://schemas.microsoft.com/office/powerpoint/2010/main" val="1241149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2906937"/>
                    </a:ext>
                  </a:extLst>
                </a:gridCol>
                <a:gridCol w="740664">
                  <a:extLst>
                    <a:ext uri="{9D8B030D-6E8A-4147-A177-3AD203B41FA5}">
                      <a16:colId xmlns:a16="http://schemas.microsoft.com/office/drawing/2014/main" val="63203550"/>
                    </a:ext>
                  </a:extLst>
                </a:gridCol>
                <a:gridCol w="740664">
                  <a:extLst>
                    <a:ext uri="{9D8B030D-6E8A-4147-A177-3AD203B41FA5}">
                      <a16:colId xmlns:a16="http://schemas.microsoft.com/office/drawing/2014/main" val="1840412194"/>
                    </a:ext>
                  </a:extLst>
                </a:gridCol>
                <a:gridCol w="740664">
                  <a:extLst>
                    <a:ext uri="{9D8B030D-6E8A-4147-A177-3AD203B41FA5}">
                      <a16:colId xmlns:a16="http://schemas.microsoft.com/office/drawing/2014/main" val="1622733962"/>
                    </a:ext>
                  </a:extLst>
                </a:gridCol>
                <a:gridCol w="740664">
                  <a:extLst>
                    <a:ext uri="{9D8B030D-6E8A-4147-A177-3AD203B41FA5}">
                      <a16:colId xmlns:a16="http://schemas.microsoft.com/office/drawing/2014/main" val="2979175265"/>
                    </a:ext>
                  </a:extLst>
                </a:gridCol>
                <a:gridCol w="740664">
                  <a:extLst>
                    <a:ext uri="{9D8B030D-6E8A-4147-A177-3AD203B41FA5}">
                      <a16:colId xmlns:a16="http://schemas.microsoft.com/office/drawing/2014/main" val="2308629476"/>
                    </a:ext>
                  </a:extLst>
                </a:gridCol>
                <a:gridCol w="740664">
                  <a:extLst>
                    <a:ext uri="{9D8B030D-6E8A-4147-A177-3AD203B41FA5}">
                      <a16:colId xmlns:a16="http://schemas.microsoft.com/office/drawing/2014/main" val="2067564825"/>
                    </a:ext>
                  </a:extLst>
                </a:gridCol>
                <a:gridCol w="740664">
                  <a:extLst>
                    <a:ext uri="{9D8B030D-6E8A-4147-A177-3AD203B41FA5}">
                      <a16:colId xmlns:a16="http://schemas.microsoft.com/office/drawing/2014/main" val="96249871"/>
                    </a:ext>
                  </a:extLst>
                </a:gridCol>
                <a:gridCol w="740664">
                  <a:extLst>
                    <a:ext uri="{9D8B030D-6E8A-4147-A177-3AD203B41FA5}">
                      <a16:colId xmlns:a16="http://schemas.microsoft.com/office/drawing/2014/main" val="340177783"/>
                    </a:ext>
                  </a:extLst>
                </a:gridCol>
                <a:gridCol w="740664">
                  <a:extLst>
                    <a:ext uri="{9D8B030D-6E8A-4147-A177-3AD203B41FA5}">
                      <a16:colId xmlns:a16="http://schemas.microsoft.com/office/drawing/2014/main" val="192119683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475218440"/>
                  </a:ext>
                </a:extLst>
              </a:tr>
              <a:tr h="370840">
                <a:tc>
                  <a:txBody>
                    <a:bodyPr/>
                    <a:lstStyle/>
                    <a:p>
                      <a:r>
                        <a:rPr lang="en-US" sz="1000"/>
                        <a:t>First Insurance Company of Hawaii, LTD</a:t>
                      </a:r>
                    </a:p>
                  </a:txBody>
                  <a:tcPr/>
                </a:tc>
                <a:tc>
                  <a:txBody>
                    <a:bodyPr/>
                    <a:lstStyle/>
                    <a:p>
                      <a:r>
                        <a:rPr lang="en-US" sz="1000"/>
                        <a:t>1636</a:t>
                      </a:r>
                    </a:p>
                  </a:txBody>
                  <a:tcPr/>
                </a:tc>
                <a:tc>
                  <a:txBody>
                    <a:bodyPr/>
                    <a:lstStyle/>
                    <a:p>
                      <a:r>
                        <a:rPr lang="en-US" sz="1000"/>
                        <a:t>5</a:t>
                      </a:r>
                    </a:p>
                  </a:txBody>
                  <a:tcPr/>
                </a:tc>
                <a:tc>
                  <a:txBody>
                    <a:bodyPr/>
                    <a:lstStyle/>
                    <a:p>
                      <a:r>
                        <a:rPr lang="en-US" sz="1000"/>
                        <a:t>19</a:t>
                      </a:r>
                    </a:p>
                  </a:txBody>
                  <a:tcPr/>
                </a:tc>
                <a:tc>
                  <a:txBody>
                    <a:bodyPr/>
                    <a:lstStyle/>
                    <a:p>
                      <a:r>
                        <a:rPr lang="en-US" sz="1000"/>
                        <a:t>519</a:t>
                      </a:r>
                    </a:p>
                  </a:txBody>
                  <a:tcPr/>
                </a:tc>
                <a:tc>
                  <a:txBody>
                    <a:bodyPr/>
                    <a:lstStyle/>
                    <a:p>
                      <a:r>
                        <a:rPr lang="en-US" sz="1000"/>
                        <a:t>29</a:t>
                      </a:r>
                    </a:p>
                  </a:txBody>
                  <a:tcPr/>
                </a:tc>
                <a:tc>
                  <a:txBody>
                    <a:bodyPr/>
                    <a:lstStyle/>
                    <a:p>
                      <a:r>
                        <a:rPr lang="en-US" sz="1000"/>
                        <a:t>23</a:t>
                      </a:r>
                    </a:p>
                  </a:txBody>
                  <a:tcPr/>
                </a:tc>
                <a:tc>
                  <a:txBody>
                    <a:bodyPr/>
                    <a:lstStyle/>
                    <a:p>
                      <a:r>
                        <a:rPr lang="en-US" sz="1000"/>
                        <a:t>0</a:t>
                      </a:r>
                    </a:p>
                  </a:txBody>
                  <a:tcPr/>
                </a:tc>
                <a:tc>
                  <a:txBody>
                    <a:bodyPr/>
                    <a:lstStyle/>
                    <a:p>
                      <a:r>
                        <a:rPr lang="en-US" sz="1000"/>
                        <a:t>1.8403 %</a:t>
                      </a:r>
                    </a:p>
                  </a:txBody>
                  <a:tcPr/>
                </a:tc>
                <a:tc>
                  <a:txBody>
                    <a:bodyPr/>
                    <a:lstStyle/>
                    <a:p>
                      <a:r>
                        <a:rPr lang="en-US" sz="1000"/>
                        <a:t>0.0 %</a:t>
                      </a:r>
                    </a:p>
                  </a:txBody>
                  <a:tcPr/>
                </a:tc>
                <a:extLst>
                  <a:ext uri="{0D108BD9-81ED-4DB2-BD59-A6C34878D82A}">
                    <a16:rowId xmlns:a16="http://schemas.microsoft.com/office/drawing/2014/main" val="1799915193"/>
                  </a:ext>
                </a:extLst>
              </a:tr>
            </a:tbl>
          </a:graphicData>
        </a:graphic>
      </p:graphicFrame>
      <p:sp>
        <p:nvSpPr>
          <p:cNvPr id="4" name="Text Placeholder 3">
            <a:extLst>
              <a:ext uri="{FF2B5EF4-FFF2-40B4-BE49-F238E27FC236}">
                <a16:creationId xmlns:a16="http://schemas.microsoft.com/office/drawing/2014/main" id="{289633A2-0E9C-4B8D-B409-2905073F973A}"/>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4148397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13C8A-8EF0-4952-A904-0D2355818F82}"/>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5F04A3E5-4BAD-474A-BBA7-1D7AADB925B8}"/>
              </a:ext>
            </a:extLst>
          </p:cNvPr>
          <p:cNvGraphicFramePr>
            <a:graphicFrameLocks noGrp="1"/>
          </p:cNvGraphicFramePr>
          <p:nvPr>
            <p:ph type="chart" sz="quarter" idx="13"/>
            <p:extLst>
              <p:ext uri="{D42A27DB-BD31-4B8C-83A1-F6EECF244321}">
                <p14:modId xmlns:p14="http://schemas.microsoft.com/office/powerpoint/2010/main" val="4923028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A8AED2-F65B-459E-94DB-8C469D21BEAC}"/>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05668D18-1BFB-4680-9DAE-6B347C542F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8863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D5784-09EB-4B8D-9F29-F5803141BADB}"/>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96D22F9D-9255-4D9F-B65E-23EB4C997850}"/>
              </a:ext>
            </a:extLst>
          </p:cNvPr>
          <p:cNvGraphicFramePr>
            <a:graphicFrameLocks noGrp="1"/>
          </p:cNvGraphicFramePr>
          <p:nvPr>
            <p:ph type="chart" sz="quarter" idx="13"/>
            <p:extLst>
              <p:ext uri="{D42A27DB-BD31-4B8C-83A1-F6EECF244321}">
                <p14:modId xmlns:p14="http://schemas.microsoft.com/office/powerpoint/2010/main" val="15008441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E208AD-2824-4A21-8ADF-07F7C00EA15F}"/>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AF0BD67E-6F44-48C5-AB76-A3A9C4FB7E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12104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0C0FB-8A77-4B0E-9B7C-64B41903B2E3}"/>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050F6213-D2A7-4266-8F8E-3D9896ABCDF9}"/>
              </a:ext>
            </a:extLst>
          </p:cNvPr>
          <p:cNvGraphicFramePr>
            <a:graphicFrameLocks noGrp="1"/>
          </p:cNvGraphicFramePr>
          <p:nvPr>
            <p:ph type="chart" sz="quarter" idx="13"/>
            <p:extLst>
              <p:ext uri="{D42A27DB-BD31-4B8C-83A1-F6EECF244321}">
                <p14:modId xmlns:p14="http://schemas.microsoft.com/office/powerpoint/2010/main" val="17876596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423A88-F162-414A-81FA-5C3ADBF73870}"/>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BB7389F8-4227-4E10-B21B-EA9332E8A4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650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4FC00-92CE-4CDF-8E35-22B811D43F5E}"/>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706F5C50-F447-46DA-BE6A-C789DDD761F9}"/>
              </a:ext>
            </a:extLst>
          </p:cNvPr>
          <p:cNvGraphicFramePr>
            <a:graphicFrameLocks noGrp="1"/>
          </p:cNvGraphicFramePr>
          <p:nvPr>
            <p:ph type="tbl" sz="quarter" idx="13"/>
            <p:extLst>
              <p:ext uri="{D42A27DB-BD31-4B8C-83A1-F6EECF244321}">
                <p14:modId xmlns:p14="http://schemas.microsoft.com/office/powerpoint/2010/main" val="3032539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336067"/>
                    </a:ext>
                  </a:extLst>
                </a:gridCol>
                <a:gridCol w="658368">
                  <a:extLst>
                    <a:ext uri="{9D8B030D-6E8A-4147-A177-3AD203B41FA5}">
                      <a16:colId xmlns:a16="http://schemas.microsoft.com/office/drawing/2014/main" val="477613268"/>
                    </a:ext>
                  </a:extLst>
                </a:gridCol>
                <a:gridCol w="658368">
                  <a:extLst>
                    <a:ext uri="{9D8B030D-6E8A-4147-A177-3AD203B41FA5}">
                      <a16:colId xmlns:a16="http://schemas.microsoft.com/office/drawing/2014/main" val="3847423577"/>
                    </a:ext>
                  </a:extLst>
                </a:gridCol>
                <a:gridCol w="658368">
                  <a:extLst>
                    <a:ext uri="{9D8B030D-6E8A-4147-A177-3AD203B41FA5}">
                      <a16:colId xmlns:a16="http://schemas.microsoft.com/office/drawing/2014/main" val="862966270"/>
                    </a:ext>
                  </a:extLst>
                </a:gridCol>
                <a:gridCol w="658368">
                  <a:extLst>
                    <a:ext uri="{9D8B030D-6E8A-4147-A177-3AD203B41FA5}">
                      <a16:colId xmlns:a16="http://schemas.microsoft.com/office/drawing/2014/main" val="4198748275"/>
                    </a:ext>
                  </a:extLst>
                </a:gridCol>
                <a:gridCol w="658368">
                  <a:extLst>
                    <a:ext uri="{9D8B030D-6E8A-4147-A177-3AD203B41FA5}">
                      <a16:colId xmlns:a16="http://schemas.microsoft.com/office/drawing/2014/main" val="2576239024"/>
                    </a:ext>
                  </a:extLst>
                </a:gridCol>
                <a:gridCol w="658368">
                  <a:extLst>
                    <a:ext uri="{9D8B030D-6E8A-4147-A177-3AD203B41FA5}">
                      <a16:colId xmlns:a16="http://schemas.microsoft.com/office/drawing/2014/main" val="597417980"/>
                    </a:ext>
                  </a:extLst>
                </a:gridCol>
                <a:gridCol w="658368">
                  <a:extLst>
                    <a:ext uri="{9D8B030D-6E8A-4147-A177-3AD203B41FA5}">
                      <a16:colId xmlns:a16="http://schemas.microsoft.com/office/drawing/2014/main" val="4035534205"/>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358747387"/>
                  </a:ext>
                </a:extLst>
              </a:tr>
              <a:tr h="370840">
                <a:tc>
                  <a:txBody>
                    <a:bodyPr/>
                    <a:lstStyle/>
                    <a:p>
                      <a:r>
                        <a:rPr lang="en-US" sz="1000" b="1"/>
                        <a:t> First Insurance Company of Hawaii, LTD - 2018-10-03 22:56:08 </a:t>
                      </a:r>
                      <a:r>
                        <a:rPr lang="en-US" sz="1000"/>
                        <a:t> 
 Missy H. of our Claims department emerged the victor of our head-to-head mini putt golf finals benefiting Aloha United Way. Her putting prowess won her a 0 gift card for Best Buy. Way to go Missy!</a:t>
                      </a:r>
                    </a:p>
                  </a:txBody>
                  <a:tcPr/>
                </a:tc>
                <a:tc>
                  <a:txBody>
                    <a:bodyPr/>
                    <a:lstStyle/>
                    <a:p>
                      <a:r>
                        <a:rPr lang="en-US" sz="1000"/>
                        <a:t>52</a:t>
                      </a:r>
                    </a:p>
                  </a:txBody>
                  <a:tcPr/>
                </a:tc>
                <a:tc>
                  <a:txBody>
                    <a:bodyPr/>
                    <a:lstStyle/>
                    <a:p>
                      <a:r>
                        <a:rPr lang="en-US" sz="1000"/>
                        <a:t>50</a:t>
                      </a:r>
                    </a:p>
                  </a:txBody>
                  <a:tcPr/>
                </a:tc>
                <a:tc>
                  <a:txBody>
                    <a:bodyPr/>
                    <a:lstStyle/>
                    <a:p>
                      <a:r>
                        <a:rPr lang="en-US" sz="1000"/>
                        <a:t>1</a:t>
                      </a:r>
                    </a:p>
                  </a:txBody>
                  <a:tcPr/>
                </a:tc>
                <a:tc>
                  <a:txBody>
                    <a:bodyPr/>
                    <a:lstStyle/>
                    <a:p>
                      <a:r>
                        <a:rPr lang="en-US" sz="1000"/>
                        <a:t>1</a:t>
                      </a:r>
                    </a:p>
                  </a:txBody>
                  <a:tcPr/>
                </a:tc>
                <a:tc>
                  <a:txBody>
                    <a:bodyPr/>
                    <a:lstStyle/>
                    <a:p>
                      <a:r>
                        <a:rPr lang="en-US" sz="1000"/>
                        <a:t>3.1882 %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371061803"/>
                  </a:ext>
                </a:extLst>
              </a:tr>
              <a:tr h="370840">
                <a:tc>
                  <a:txBody>
                    <a:bodyPr/>
                    <a:lstStyle/>
                    <a:p>
                      <a:r>
                        <a:rPr lang="en-US" sz="1000" b="1"/>
                        <a:t> First Insurance Company of Hawaii, LTD - 2018-10-22 21:44:50 </a:t>
                      </a:r>
                      <a:r>
                        <a:rPr lang="en-US" sz="1000"/>
                        <a:t> 
 Congratulations to Doug B. of our IT department, the winner of our 2018 3rd Quarter Kupono Award. Doug was nominated for his technical expertise (respected throughout FICOH), excellent judgment, productive and positive manner, problem-solving skills, and diplomatic communication style. He's a winner every day, but today he also won some well deserved, company-wide recognition!</a:t>
                      </a:r>
                    </a:p>
                  </a:txBody>
                  <a:tcPr/>
                </a:tc>
                <a:tc>
                  <a:txBody>
                    <a:bodyPr/>
                    <a:lstStyle/>
                    <a:p>
                      <a:r>
                        <a:rPr lang="en-US" sz="1000"/>
                        <a:t>44</a:t>
                      </a:r>
                    </a:p>
                  </a:txBody>
                  <a:tcPr/>
                </a:tc>
                <a:tc>
                  <a:txBody>
                    <a:bodyPr/>
                    <a:lstStyle/>
                    <a:p>
                      <a:r>
                        <a:rPr lang="en-US" sz="1000"/>
                        <a:t>38</a:t>
                      </a:r>
                    </a:p>
                  </a:txBody>
                  <a:tcPr/>
                </a:tc>
                <a:tc>
                  <a:txBody>
                    <a:bodyPr/>
                    <a:lstStyle/>
                    <a:p>
                      <a:r>
                        <a:rPr lang="en-US" sz="1000"/>
                        <a:t>6</a:t>
                      </a:r>
                    </a:p>
                  </a:txBody>
                  <a:tcPr/>
                </a:tc>
                <a:tc>
                  <a:txBody>
                    <a:bodyPr/>
                    <a:lstStyle/>
                    <a:p>
                      <a:r>
                        <a:rPr lang="en-US" sz="1000"/>
                        <a:t>0</a:t>
                      </a:r>
                    </a:p>
                  </a:txBody>
                  <a:tcPr/>
                </a:tc>
                <a:tc>
                  <a:txBody>
                    <a:bodyPr/>
                    <a:lstStyle/>
                    <a:p>
                      <a:r>
                        <a:rPr lang="en-US" sz="1000"/>
                        <a:t>2.6928 %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841919105"/>
                  </a:ext>
                </a:extLst>
              </a:tr>
              <a:tr h="370840">
                <a:tc>
                  <a:txBody>
                    <a:bodyPr/>
                    <a:lstStyle/>
                    <a:p>
                      <a:r>
                        <a:rPr lang="en-US" sz="1000" b="1"/>
                        <a:t> First Insurance Company of Hawaii, LTD - 2018-10-02 13:19:56 </a:t>
                      </a:r>
                      <a:r>
                        <a:rPr lang="en-US" sz="1000"/>
                        <a:t> 
 We topped off our five-month social media campaign to celebrate and honor Hawaii’s kupuna with a ,000 donation to HMoW - Hawaii Meals on Wheels at their gala on Sept. 28 at the Honolulu Country Club. Our partnership with HMoW goes back 10+ years: http://ow.ly/P2Vd30m4iWf.</a:t>
                      </a:r>
                    </a:p>
                  </a:txBody>
                  <a:tcPr/>
                </a:tc>
                <a:tc>
                  <a:txBody>
                    <a:bodyPr/>
                    <a:lstStyle/>
                    <a:p>
                      <a:r>
                        <a:rPr lang="en-US" sz="1000"/>
                        <a:t>42</a:t>
                      </a:r>
                    </a:p>
                  </a:txBody>
                  <a:tcPr/>
                </a:tc>
                <a:tc>
                  <a:txBody>
                    <a:bodyPr/>
                    <a:lstStyle/>
                    <a:p>
                      <a:r>
                        <a:rPr lang="en-US" sz="1000"/>
                        <a:t>36</a:t>
                      </a:r>
                    </a:p>
                  </a:txBody>
                  <a:tcPr/>
                </a:tc>
                <a:tc>
                  <a:txBody>
                    <a:bodyPr/>
                    <a:lstStyle/>
                    <a:p>
                      <a:r>
                        <a:rPr lang="en-US" sz="1000"/>
                        <a:t>0</a:t>
                      </a:r>
                    </a:p>
                  </a:txBody>
                  <a:tcPr/>
                </a:tc>
                <a:tc>
                  <a:txBody>
                    <a:bodyPr/>
                    <a:lstStyle/>
                    <a:p>
                      <a:r>
                        <a:rPr lang="en-US" sz="1000"/>
                        <a:t>6</a:t>
                      </a:r>
                    </a:p>
                  </a:txBody>
                  <a:tcPr/>
                </a:tc>
                <a:tc>
                  <a:txBody>
                    <a:bodyPr/>
                    <a:lstStyle/>
                    <a:p>
                      <a:r>
                        <a:rPr lang="en-US" sz="1000"/>
                        <a:t>2.5751 %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4077193319"/>
                  </a:ext>
                </a:extLst>
              </a:tr>
            </a:tbl>
          </a:graphicData>
        </a:graphic>
      </p:graphicFrame>
      <p:sp>
        <p:nvSpPr>
          <p:cNvPr id="4" name="Text Placeholder 3">
            <a:extLst>
              <a:ext uri="{FF2B5EF4-FFF2-40B4-BE49-F238E27FC236}">
                <a16:creationId xmlns:a16="http://schemas.microsoft.com/office/drawing/2014/main" id="{060C4ED3-E627-44C6-B144-9D35852CE6EB}"/>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4745000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8C7A3-9B94-4DFB-AABD-931F6553B866}"/>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D1C3E814-E26C-4447-92E3-AAE63175510E}"/>
              </a:ext>
            </a:extLst>
          </p:cNvPr>
          <p:cNvGraphicFramePr>
            <a:graphicFrameLocks noGrp="1"/>
          </p:cNvGraphicFramePr>
          <p:nvPr>
            <p:ph type="tbl" sz="quarter" idx="13"/>
            <p:extLst>
              <p:ext uri="{D42A27DB-BD31-4B8C-83A1-F6EECF244321}">
                <p14:modId xmlns:p14="http://schemas.microsoft.com/office/powerpoint/2010/main" val="2347754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263492201"/>
                    </a:ext>
                  </a:extLst>
                </a:gridCol>
                <a:gridCol w="493776">
                  <a:extLst>
                    <a:ext uri="{9D8B030D-6E8A-4147-A177-3AD203B41FA5}">
                      <a16:colId xmlns:a16="http://schemas.microsoft.com/office/drawing/2014/main" val="1227652274"/>
                    </a:ext>
                  </a:extLst>
                </a:gridCol>
                <a:gridCol w="493776">
                  <a:extLst>
                    <a:ext uri="{9D8B030D-6E8A-4147-A177-3AD203B41FA5}">
                      <a16:colId xmlns:a16="http://schemas.microsoft.com/office/drawing/2014/main" val="854640089"/>
                    </a:ext>
                  </a:extLst>
                </a:gridCol>
                <a:gridCol w="493776">
                  <a:extLst>
                    <a:ext uri="{9D8B030D-6E8A-4147-A177-3AD203B41FA5}">
                      <a16:colId xmlns:a16="http://schemas.microsoft.com/office/drawing/2014/main" val="2640467726"/>
                    </a:ext>
                  </a:extLst>
                </a:gridCol>
                <a:gridCol w="493776">
                  <a:extLst>
                    <a:ext uri="{9D8B030D-6E8A-4147-A177-3AD203B41FA5}">
                      <a16:colId xmlns:a16="http://schemas.microsoft.com/office/drawing/2014/main" val="2286811650"/>
                    </a:ext>
                  </a:extLst>
                </a:gridCol>
                <a:gridCol w="493776">
                  <a:extLst>
                    <a:ext uri="{9D8B030D-6E8A-4147-A177-3AD203B41FA5}">
                      <a16:colId xmlns:a16="http://schemas.microsoft.com/office/drawing/2014/main" val="2104617092"/>
                    </a:ext>
                  </a:extLst>
                </a:gridCol>
                <a:gridCol w="493776">
                  <a:extLst>
                    <a:ext uri="{9D8B030D-6E8A-4147-A177-3AD203B41FA5}">
                      <a16:colId xmlns:a16="http://schemas.microsoft.com/office/drawing/2014/main" val="31665677"/>
                    </a:ext>
                  </a:extLst>
                </a:gridCol>
                <a:gridCol w="493776">
                  <a:extLst>
                    <a:ext uri="{9D8B030D-6E8A-4147-A177-3AD203B41FA5}">
                      <a16:colId xmlns:a16="http://schemas.microsoft.com/office/drawing/2014/main" val="59203308"/>
                    </a:ext>
                  </a:extLst>
                </a:gridCol>
                <a:gridCol w="493776">
                  <a:extLst>
                    <a:ext uri="{9D8B030D-6E8A-4147-A177-3AD203B41FA5}">
                      <a16:colId xmlns:a16="http://schemas.microsoft.com/office/drawing/2014/main" val="2181575380"/>
                    </a:ext>
                  </a:extLst>
                </a:gridCol>
                <a:gridCol w="493776">
                  <a:extLst>
                    <a:ext uri="{9D8B030D-6E8A-4147-A177-3AD203B41FA5}">
                      <a16:colId xmlns:a16="http://schemas.microsoft.com/office/drawing/2014/main" val="2440962056"/>
                    </a:ext>
                  </a:extLst>
                </a:gridCol>
                <a:gridCol w="493776">
                  <a:extLst>
                    <a:ext uri="{9D8B030D-6E8A-4147-A177-3AD203B41FA5}">
                      <a16:colId xmlns:a16="http://schemas.microsoft.com/office/drawing/2014/main" val="1320859381"/>
                    </a:ext>
                  </a:extLst>
                </a:gridCol>
                <a:gridCol w="493776">
                  <a:extLst>
                    <a:ext uri="{9D8B030D-6E8A-4147-A177-3AD203B41FA5}">
                      <a16:colId xmlns:a16="http://schemas.microsoft.com/office/drawing/2014/main" val="3869822991"/>
                    </a:ext>
                  </a:extLst>
                </a:gridCol>
                <a:gridCol w="493776">
                  <a:extLst>
                    <a:ext uri="{9D8B030D-6E8A-4147-A177-3AD203B41FA5}">
                      <a16:colId xmlns:a16="http://schemas.microsoft.com/office/drawing/2014/main" val="3608414476"/>
                    </a:ext>
                  </a:extLst>
                </a:gridCol>
                <a:gridCol w="493776">
                  <a:extLst>
                    <a:ext uri="{9D8B030D-6E8A-4147-A177-3AD203B41FA5}">
                      <a16:colId xmlns:a16="http://schemas.microsoft.com/office/drawing/2014/main" val="146631644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57109303"/>
                  </a:ext>
                </a:extLst>
              </a:tr>
              <a:tr h="370840">
                <a:tc>
                  <a:txBody>
                    <a:bodyPr/>
                    <a:lstStyle/>
                    <a:p>
                      <a:r>
                        <a:rPr lang="en-US" sz="1000"/>
                        <a:t>@FirstInsHI</a:t>
                      </a:r>
                    </a:p>
                  </a:txBody>
                  <a:tcPr/>
                </a:tc>
                <a:tc>
                  <a:txBody>
                    <a:bodyPr/>
                    <a:lstStyle/>
                    <a:p>
                      <a:r>
                        <a:rPr lang="en-US" sz="1000"/>
                        <a:t>1235</a:t>
                      </a:r>
                    </a:p>
                  </a:txBody>
                  <a:tcPr/>
                </a:tc>
                <a:tc>
                  <a:txBody>
                    <a:bodyPr/>
                    <a:lstStyle/>
                    <a:p>
                      <a:r>
                        <a:rPr lang="en-US" sz="1000"/>
                        <a:t>6</a:t>
                      </a:r>
                    </a:p>
                  </a:txBody>
                  <a:tcPr/>
                </a:tc>
                <a:tc>
                  <a:txBody>
                    <a:bodyPr/>
                    <a:lstStyle/>
                    <a:p>
                      <a:r>
                        <a:rPr lang="en-US" sz="1000"/>
                        <a:t>25</a:t>
                      </a:r>
                    </a:p>
                  </a:txBody>
                  <a:tcPr/>
                </a:tc>
                <a:tc>
                  <a:txBody>
                    <a:bodyPr/>
                    <a:lstStyle/>
                    <a:p>
                      <a:r>
                        <a:rPr lang="en-US" sz="1000"/>
                        <a:t>20</a:t>
                      </a:r>
                    </a:p>
                  </a:txBody>
                  <a:tcPr/>
                </a:tc>
                <a:tc>
                  <a:txBody>
                    <a:bodyPr/>
                    <a:lstStyle/>
                    <a:p>
                      <a:r>
                        <a:rPr lang="en-US" sz="1000"/>
                        <a:t>4</a:t>
                      </a:r>
                    </a:p>
                  </a:txBody>
                  <a:tcPr/>
                </a:tc>
                <a:tc>
                  <a:txBody>
                    <a:bodyPr/>
                    <a:lstStyle/>
                    <a:p>
                      <a:r>
                        <a:rPr lang="en-US" sz="1000"/>
                        <a:t>1</a:t>
                      </a:r>
                    </a:p>
                  </a:txBody>
                  <a:tcPr/>
                </a:tc>
                <a:tc>
                  <a:txBody>
                    <a:bodyPr/>
                    <a:lstStyle/>
                    <a:p>
                      <a:r>
                        <a:rPr lang="en-US" sz="1000"/>
                        <a:t>5</a:t>
                      </a:r>
                    </a:p>
                  </a:txBody>
                  <a:tcPr/>
                </a:tc>
                <a:tc>
                  <a:txBody>
                    <a:bodyPr/>
                    <a:lstStyle/>
                    <a:p>
                      <a:r>
                        <a:rPr lang="en-US" sz="1000"/>
                        <a:t>5</a:t>
                      </a:r>
                    </a:p>
                  </a:txBody>
                  <a:tcPr/>
                </a:tc>
                <a:tc>
                  <a:txBody>
                    <a:bodyPr/>
                    <a:lstStyle/>
                    <a:p>
                      <a:r>
                        <a:rPr lang="en-US" sz="1000"/>
                        <a:t>23</a:t>
                      </a:r>
                    </a:p>
                  </a:txBody>
                  <a:tcPr/>
                </a:tc>
                <a:tc>
                  <a:txBody>
                    <a:bodyPr/>
                    <a:lstStyle/>
                    <a:p>
                      <a:r>
                        <a:rPr lang="en-US" sz="1000"/>
                        <a:t>2</a:t>
                      </a:r>
                    </a:p>
                  </a:txBody>
                  <a:tcPr/>
                </a:tc>
                <a:tc>
                  <a:txBody>
                    <a:bodyPr/>
                    <a:lstStyle/>
                    <a:p>
                      <a:r>
                        <a:rPr lang="en-US" sz="1000"/>
                        <a:t>6</a:t>
                      </a:r>
                    </a:p>
                  </a:txBody>
                  <a:tcPr/>
                </a:tc>
                <a:tc>
                  <a:txBody>
                    <a:bodyPr/>
                    <a:lstStyle/>
                    <a:p>
                      <a:r>
                        <a:rPr lang="en-US" sz="1000"/>
                        <a:t>0.1218 %</a:t>
                      </a:r>
                    </a:p>
                  </a:txBody>
                  <a:tcPr/>
                </a:tc>
                <a:tc>
                  <a:txBody>
                    <a:bodyPr/>
                    <a:lstStyle/>
                    <a:p>
                      <a:r>
                        <a:rPr lang="en-US" sz="1000"/>
                        <a:t>0.0 %</a:t>
                      </a:r>
                    </a:p>
                  </a:txBody>
                  <a:tcPr/>
                </a:tc>
                <a:extLst>
                  <a:ext uri="{0D108BD9-81ED-4DB2-BD59-A6C34878D82A}">
                    <a16:rowId xmlns:a16="http://schemas.microsoft.com/office/drawing/2014/main" val="1081409525"/>
                  </a:ext>
                </a:extLst>
              </a:tr>
            </a:tbl>
          </a:graphicData>
        </a:graphic>
      </p:graphicFrame>
      <p:sp>
        <p:nvSpPr>
          <p:cNvPr id="4" name="Text Placeholder 3">
            <a:extLst>
              <a:ext uri="{FF2B5EF4-FFF2-40B4-BE49-F238E27FC236}">
                <a16:creationId xmlns:a16="http://schemas.microsoft.com/office/drawing/2014/main" id="{ADC2F6EC-5D05-410E-AB80-2D7AD80CF4AE}"/>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3612638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63E51-2BE9-4310-B480-7187355DE647}"/>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8D0806AA-947D-46D6-9C59-DD12D4AE167E}"/>
              </a:ext>
            </a:extLst>
          </p:cNvPr>
          <p:cNvGraphicFramePr>
            <a:graphicFrameLocks noGrp="1"/>
          </p:cNvGraphicFramePr>
          <p:nvPr>
            <p:ph type="chart" sz="quarter" idx="13"/>
            <p:extLst>
              <p:ext uri="{D42A27DB-BD31-4B8C-83A1-F6EECF244321}">
                <p14:modId xmlns:p14="http://schemas.microsoft.com/office/powerpoint/2010/main" val="24031068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6BD4BC-DA58-4F6D-81C9-BB372EA10440}"/>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35F14D3F-FD90-4FAD-81C2-2F8BB74937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52809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29ABE-A12E-4177-9300-83025ADF9CB7}"/>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CA39D911-AF1E-49B8-B29B-806D25FFAC29}"/>
              </a:ext>
            </a:extLst>
          </p:cNvPr>
          <p:cNvGraphicFramePr>
            <a:graphicFrameLocks noGrp="1"/>
          </p:cNvGraphicFramePr>
          <p:nvPr>
            <p:ph type="chart" sz="quarter" idx="13"/>
            <p:extLst>
              <p:ext uri="{D42A27DB-BD31-4B8C-83A1-F6EECF244321}">
                <p14:modId xmlns:p14="http://schemas.microsoft.com/office/powerpoint/2010/main" val="14720754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7E5C5E-BA99-41E3-ABC3-B47511610D0E}"/>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FA8A9EBA-6684-41A9-88EF-92CF6FA899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8064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7E8A1-4DE0-43DC-A0B7-A1F436A672CB}"/>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BD6A2C79-C8CE-455C-86BD-A64283FEA2EF}"/>
              </a:ext>
            </a:extLst>
          </p:cNvPr>
          <p:cNvGraphicFramePr>
            <a:graphicFrameLocks noGrp="1"/>
          </p:cNvGraphicFramePr>
          <p:nvPr>
            <p:ph type="tbl" sz="quarter" idx="13"/>
            <p:extLst>
              <p:ext uri="{D42A27DB-BD31-4B8C-83A1-F6EECF244321}">
                <p14:modId xmlns:p14="http://schemas.microsoft.com/office/powerpoint/2010/main" val="53631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07198091"/>
                    </a:ext>
                  </a:extLst>
                </a:gridCol>
                <a:gridCol w="822960">
                  <a:extLst>
                    <a:ext uri="{9D8B030D-6E8A-4147-A177-3AD203B41FA5}">
                      <a16:colId xmlns:a16="http://schemas.microsoft.com/office/drawing/2014/main" val="2026257145"/>
                    </a:ext>
                  </a:extLst>
                </a:gridCol>
                <a:gridCol w="822960">
                  <a:extLst>
                    <a:ext uri="{9D8B030D-6E8A-4147-A177-3AD203B41FA5}">
                      <a16:colId xmlns:a16="http://schemas.microsoft.com/office/drawing/2014/main" val="1722236618"/>
                    </a:ext>
                  </a:extLst>
                </a:gridCol>
                <a:gridCol w="822960">
                  <a:extLst>
                    <a:ext uri="{9D8B030D-6E8A-4147-A177-3AD203B41FA5}">
                      <a16:colId xmlns:a16="http://schemas.microsoft.com/office/drawing/2014/main" val="4177418958"/>
                    </a:ext>
                  </a:extLst>
                </a:gridCol>
                <a:gridCol w="822960">
                  <a:extLst>
                    <a:ext uri="{9D8B030D-6E8A-4147-A177-3AD203B41FA5}">
                      <a16:colId xmlns:a16="http://schemas.microsoft.com/office/drawing/2014/main" val="631677447"/>
                    </a:ext>
                  </a:extLst>
                </a:gridCol>
                <a:gridCol w="822960">
                  <a:extLst>
                    <a:ext uri="{9D8B030D-6E8A-4147-A177-3AD203B41FA5}">
                      <a16:colId xmlns:a16="http://schemas.microsoft.com/office/drawing/2014/main" val="8137210"/>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2828524456"/>
                  </a:ext>
                </a:extLst>
              </a:tr>
              <a:tr h="370840">
                <a:tc>
                  <a:txBody>
                    <a:bodyPr/>
                    <a:lstStyle/>
                    <a:p>
                      <a:r>
                        <a:rPr lang="en-US" sz="1000" b="1"/>
                        <a:t> @FirstInsHI - 2018-10-23 15:44:38 </a:t>
                      </a:r>
                      <a:r>
                        <a:rPr lang="en-US" sz="1000"/>
                        <a:t>
  #TeamFICOH heading out now to install smoke alarms in area homes as part of the @HawaiiRedCross Sound the Alarm campaign #soundthealarm #redcross #firesafety https://t.co/MsyXItulFG</a:t>
                      </a:r>
                    </a:p>
                  </a:txBody>
                  <a:tcPr/>
                </a:tc>
                <a:tc>
                  <a:txBody>
                    <a:bodyPr/>
                    <a:lstStyle/>
                    <a:p>
                      <a:r>
                        <a:rPr lang="en-US" sz="1000"/>
                        <a:t>No</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0.3239 %</a:t>
                      </a:r>
                    </a:p>
                  </a:txBody>
                  <a:tcPr/>
                </a:tc>
                <a:extLst>
                  <a:ext uri="{0D108BD9-81ED-4DB2-BD59-A6C34878D82A}">
                    <a16:rowId xmlns:a16="http://schemas.microsoft.com/office/drawing/2014/main" val="2188315329"/>
                  </a:ext>
                </a:extLst>
              </a:tr>
              <a:tr h="370840">
                <a:tc>
                  <a:txBody>
                    <a:bodyPr/>
                    <a:lstStyle/>
                    <a:p>
                      <a:r>
                        <a:rPr lang="en-US" sz="1000" b="1"/>
                        <a:t> @FirstInsHI - 2018-10-03 23:01:19 </a:t>
                      </a:r>
                      <a:r>
                        <a:rPr lang="en-US" sz="1000"/>
                        <a:t>
  Missy H. of our Claims department emerged the victor of our head-to-head mini putt golf finals benefiting @alohaunitedway. Her putting prowess won her a 0 gift card for Best Buy. Way to go Missy! #teamficoh #alohaunitedway #minigolf #golfputt #community #hawaii #forfun https://t.co/snl5kG3tGJ</a:t>
                      </a:r>
                    </a:p>
                  </a:txBody>
                  <a:tcPr/>
                </a:tc>
                <a:tc>
                  <a:txBody>
                    <a:bodyPr/>
                    <a:lstStyle/>
                    <a:p>
                      <a:r>
                        <a:rPr lang="en-US" sz="1000"/>
                        <a:t>No</a:t>
                      </a:r>
                    </a:p>
                  </a:txBody>
                  <a:tcPr/>
                </a:tc>
                <a:tc>
                  <a:txBody>
                    <a:bodyPr/>
                    <a:lstStyle/>
                    <a:p>
                      <a:r>
                        <a:rPr lang="en-US" sz="1000"/>
                        <a:t>1</a:t>
                      </a:r>
                    </a:p>
                  </a:txBody>
                  <a:tcPr/>
                </a:tc>
                <a:tc>
                  <a:txBody>
                    <a:bodyPr/>
                    <a:lstStyle/>
                    <a:p>
                      <a:r>
                        <a:rPr lang="en-US" sz="1000"/>
                        <a:t>1</a:t>
                      </a:r>
                    </a:p>
                  </a:txBody>
                  <a:tcPr/>
                </a:tc>
                <a:tc>
                  <a:txBody>
                    <a:bodyPr/>
                    <a:lstStyle/>
                    <a:p>
                      <a:r>
                        <a:rPr lang="en-US" sz="1000"/>
                        <a:t>1</a:t>
                      </a:r>
                    </a:p>
                  </a:txBody>
                  <a:tcPr/>
                </a:tc>
                <a:tc>
                  <a:txBody>
                    <a:bodyPr/>
                    <a:lstStyle/>
                    <a:p>
                      <a:r>
                        <a:rPr lang="en-US" sz="1000"/>
                        <a:t>0.2443 %</a:t>
                      </a:r>
                    </a:p>
                  </a:txBody>
                  <a:tcPr/>
                </a:tc>
                <a:extLst>
                  <a:ext uri="{0D108BD9-81ED-4DB2-BD59-A6C34878D82A}">
                    <a16:rowId xmlns:a16="http://schemas.microsoft.com/office/drawing/2014/main" val="2752855446"/>
                  </a:ext>
                </a:extLst>
              </a:tr>
              <a:tr h="370840">
                <a:tc>
                  <a:txBody>
                    <a:bodyPr/>
                    <a:lstStyle/>
                    <a:p>
                      <a:r>
                        <a:rPr lang="en-US" sz="1000" b="1"/>
                        <a:t> @FirstInsHI - 2018-10-08 17:29:44 </a:t>
                      </a:r>
                      <a:r>
                        <a:rPr lang="en-US" sz="1000"/>
                        <a:t>
  The chocolate is flowing at our bake sale fundraiser for @alohaunitedway! #bakesale #chocolatefountain #teamficoh #alohaunitedway #fundraiser https://t.co/EsXeKxbwLF</a:t>
                      </a:r>
                    </a:p>
                  </a:txBody>
                  <a:tcPr/>
                </a:tc>
                <a:tc>
                  <a:txBody>
                    <a:bodyPr/>
                    <a:lstStyle/>
                    <a:p>
                      <a:r>
                        <a:rPr lang="en-US" sz="1000"/>
                        <a:t>No</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0.2429 %</a:t>
                      </a:r>
                    </a:p>
                  </a:txBody>
                  <a:tcPr/>
                </a:tc>
                <a:extLst>
                  <a:ext uri="{0D108BD9-81ED-4DB2-BD59-A6C34878D82A}">
                    <a16:rowId xmlns:a16="http://schemas.microsoft.com/office/drawing/2014/main" val="343784764"/>
                  </a:ext>
                </a:extLst>
              </a:tr>
            </a:tbl>
          </a:graphicData>
        </a:graphic>
      </p:graphicFrame>
      <p:sp>
        <p:nvSpPr>
          <p:cNvPr id="4" name="Text Placeholder 3">
            <a:extLst>
              <a:ext uri="{FF2B5EF4-FFF2-40B4-BE49-F238E27FC236}">
                <a16:creationId xmlns:a16="http://schemas.microsoft.com/office/drawing/2014/main" id="{06ADC753-751E-4FB0-97A0-1AF4D8AA889B}"/>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638218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84B61-1632-4D7F-9EB3-CEA48158D8B5}"/>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D7F72C15-E1DD-4EFF-884F-1CB767BDFCA9}"/>
              </a:ext>
            </a:extLst>
          </p:cNvPr>
          <p:cNvGraphicFramePr>
            <a:graphicFrameLocks noGrp="1"/>
          </p:cNvGraphicFramePr>
          <p:nvPr>
            <p:ph type="tbl" sz="quarter" idx="13"/>
            <p:extLst>
              <p:ext uri="{D42A27DB-BD31-4B8C-83A1-F6EECF244321}">
                <p14:modId xmlns:p14="http://schemas.microsoft.com/office/powerpoint/2010/main" val="1536248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12285978"/>
                    </a:ext>
                  </a:extLst>
                </a:gridCol>
                <a:gridCol w="1069848">
                  <a:extLst>
                    <a:ext uri="{9D8B030D-6E8A-4147-A177-3AD203B41FA5}">
                      <a16:colId xmlns:a16="http://schemas.microsoft.com/office/drawing/2014/main" val="994505906"/>
                    </a:ext>
                  </a:extLst>
                </a:gridCol>
                <a:gridCol w="1069848">
                  <a:extLst>
                    <a:ext uri="{9D8B030D-6E8A-4147-A177-3AD203B41FA5}">
                      <a16:colId xmlns:a16="http://schemas.microsoft.com/office/drawing/2014/main" val="2232564724"/>
                    </a:ext>
                  </a:extLst>
                </a:gridCol>
                <a:gridCol w="1069848">
                  <a:extLst>
                    <a:ext uri="{9D8B030D-6E8A-4147-A177-3AD203B41FA5}">
                      <a16:colId xmlns:a16="http://schemas.microsoft.com/office/drawing/2014/main" val="2228571528"/>
                    </a:ext>
                  </a:extLst>
                </a:gridCol>
                <a:gridCol w="1069848">
                  <a:extLst>
                    <a:ext uri="{9D8B030D-6E8A-4147-A177-3AD203B41FA5}">
                      <a16:colId xmlns:a16="http://schemas.microsoft.com/office/drawing/2014/main" val="546504513"/>
                    </a:ext>
                  </a:extLst>
                </a:gridCol>
                <a:gridCol w="1069848">
                  <a:extLst>
                    <a:ext uri="{9D8B030D-6E8A-4147-A177-3AD203B41FA5}">
                      <a16:colId xmlns:a16="http://schemas.microsoft.com/office/drawing/2014/main" val="927900780"/>
                    </a:ext>
                  </a:extLst>
                </a:gridCol>
                <a:gridCol w="1069848">
                  <a:extLst>
                    <a:ext uri="{9D8B030D-6E8A-4147-A177-3AD203B41FA5}">
                      <a16:colId xmlns:a16="http://schemas.microsoft.com/office/drawing/2014/main" val="308913608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978368321"/>
                  </a:ext>
                </a:extLst>
              </a:tr>
              <a:tr h="370840">
                <a:tc>
                  <a:txBody>
                    <a:bodyPr/>
                    <a:lstStyle/>
                    <a:p>
                      <a:r>
                        <a:rPr lang="en-US" sz="1000"/>
                        <a:t>First Insurance Company of Hawaii</a:t>
                      </a:r>
                    </a:p>
                  </a:txBody>
                  <a:tcPr/>
                </a:tc>
                <a:tc>
                  <a:txBody>
                    <a:bodyPr/>
                    <a:lstStyle/>
                    <a:p>
                      <a:r>
                        <a:rPr lang="en-US" sz="1000"/>
                        <a:t>1078</a:t>
                      </a:r>
                    </a:p>
                  </a:txBody>
                  <a:tcPr/>
                </a:tc>
                <a:tc>
                  <a:txBody>
                    <a:bodyPr/>
                    <a:lstStyle/>
                    <a:p>
                      <a:r>
                        <a:rPr lang="en-US" sz="1000"/>
                        <a:t>18</a:t>
                      </a:r>
                    </a:p>
                  </a:txBody>
                  <a:tcPr/>
                </a:tc>
                <a:tc>
                  <a:txBody>
                    <a:bodyPr/>
                    <a:lstStyle/>
                    <a:p>
                      <a:r>
                        <a:rPr lang="en-US" sz="1000"/>
                        <a:t>5</a:t>
                      </a:r>
                    </a:p>
                  </a:txBody>
                  <a:tcPr/>
                </a:tc>
                <a:tc>
                  <a:txBody>
                    <a:bodyPr/>
                    <a:lstStyle/>
                    <a:p>
                      <a:r>
                        <a:rPr lang="en-US" sz="1000"/>
                        <a:t>175</a:t>
                      </a:r>
                    </a:p>
                  </a:txBody>
                  <a:tcPr/>
                </a:tc>
                <a:tc>
                  <a:txBody>
                    <a:bodyPr/>
                    <a:lstStyle/>
                    <a:p>
                      <a:r>
                        <a:rPr lang="en-US" sz="1000"/>
                        <a:t>9</a:t>
                      </a:r>
                    </a:p>
                  </a:txBody>
                  <a:tcPr/>
                </a:tc>
                <a:tc>
                  <a:txBody>
                    <a:bodyPr/>
                    <a:lstStyle/>
                    <a:p>
                      <a:r>
                        <a:rPr lang="en-US" sz="1000"/>
                        <a:t>3.4425 %</a:t>
                      </a:r>
                    </a:p>
                  </a:txBody>
                  <a:tcPr/>
                </a:tc>
                <a:extLst>
                  <a:ext uri="{0D108BD9-81ED-4DB2-BD59-A6C34878D82A}">
                    <a16:rowId xmlns:a16="http://schemas.microsoft.com/office/drawing/2014/main" val="668672338"/>
                  </a:ext>
                </a:extLst>
              </a:tr>
            </a:tbl>
          </a:graphicData>
        </a:graphic>
      </p:graphicFrame>
      <p:sp>
        <p:nvSpPr>
          <p:cNvPr id="4" name="Text Placeholder 3">
            <a:extLst>
              <a:ext uri="{FF2B5EF4-FFF2-40B4-BE49-F238E27FC236}">
                <a16:creationId xmlns:a16="http://schemas.microsoft.com/office/drawing/2014/main" id="{851C4F00-3F20-4673-89C0-59A73B304C45}"/>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1941398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7163F-5682-40FF-952B-5B4EA35E2CB2}"/>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0BD41C0A-E007-4424-89EF-B29603D8122C}"/>
              </a:ext>
            </a:extLst>
          </p:cNvPr>
          <p:cNvGraphicFramePr>
            <a:graphicFrameLocks noGrp="1"/>
          </p:cNvGraphicFramePr>
          <p:nvPr>
            <p:ph type="chart" sz="quarter" idx="13"/>
            <p:extLst>
              <p:ext uri="{D42A27DB-BD31-4B8C-83A1-F6EECF244321}">
                <p14:modId xmlns:p14="http://schemas.microsoft.com/office/powerpoint/2010/main" val="35453595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38B300-5AC6-41D5-91D6-91387E56F849}"/>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52A55FED-C6B0-4B9B-B0C8-D3E87A5BFD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57193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D8E11-60EC-435A-BCDC-BCCDACEDFF9B}"/>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5FA75A1D-02F4-4C9B-B802-663230A3AFD3}"/>
              </a:ext>
            </a:extLst>
          </p:cNvPr>
          <p:cNvGraphicFramePr>
            <a:graphicFrameLocks noGrp="1"/>
          </p:cNvGraphicFramePr>
          <p:nvPr>
            <p:ph type="chart" sz="quarter" idx="13"/>
            <p:extLst>
              <p:ext uri="{D42A27DB-BD31-4B8C-83A1-F6EECF244321}">
                <p14:modId xmlns:p14="http://schemas.microsoft.com/office/powerpoint/2010/main" val="9685599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5FFDC1-AF0A-4589-BEE8-AFBB2BA78EA3}"/>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4A747384-C91F-4734-877E-1024587367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52223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CDB73-F681-48CE-911F-37F45677FCB3}"/>
              </a:ext>
            </a:extLst>
          </p:cNvPr>
          <p:cNvSpPr>
            <a:spLocks noGrp="1"/>
          </p:cNvSpPr>
          <p:nvPr>
            <p:ph type="title"/>
          </p:nvPr>
        </p:nvSpPr>
        <p:spPr/>
        <p:txBody>
          <a:bodyPr/>
          <a:lstStyle/>
          <a:p>
            <a:r>
              <a:rPr lang="en-US"/>
              <a:t>LinkedIn Updates Table | FICOH</a:t>
            </a:r>
          </a:p>
        </p:txBody>
      </p:sp>
      <p:graphicFrame>
        <p:nvGraphicFramePr>
          <p:cNvPr id="5" name="Table Placeholder 4">
            <a:extLst>
              <a:ext uri="{FF2B5EF4-FFF2-40B4-BE49-F238E27FC236}">
                <a16:creationId xmlns:a16="http://schemas.microsoft.com/office/drawing/2014/main" id="{B11D2E0D-A2B0-472E-8BED-87C6E7F3ECFD}"/>
              </a:ext>
            </a:extLst>
          </p:cNvPr>
          <p:cNvGraphicFramePr>
            <a:graphicFrameLocks noGrp="1"/>
          </p:cNvGraphicFramePr>
          <p:nvPr>
            <p:ph type="tbl" sz="quarter" idx="13"/>
            <p:extLst>
              <p:ext uri="{D42A27DB-BD31-4B8C-83A1-F6EECF244321}">
                <p14:modId xmlns:p14="http://schemas.microsoft.com/office/powerpoint/2010/main" val="1946198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539136367"/>
                    </a:ext>
                  </a:extLst>
                </a:gridCol>
                <a:gridCol w="987552">
                  <a:extLst>
                    <a:ext uri="{9D8B030D-6E8A-4147-A177-3AD203B41FA5}">
                      <a16:colId xmlns:a16="http://schemas.microsoft.com/office/drawing/2014/main" val="3037509175"/>
                    </a:ext>
                  </a:extLst>
                </a:gridCol>
                <a:gridCol w="987552">
                  <a:extLst>
                    <a:ext uri="{9D8B030D-6E8A-4147-A177-3AD203B41FA5}">
                      <a16:colId xmlns:a16="http://schemas.microsoft.com/office/drawing/2014/main" val="3499399240"/>
                    </a:ext>
                  </a:extLst>
                </a:gridCol>
                <a:gridCol w="987552">
                  <a:extLst>
                    <a:ext uri="{9D8B030D-6E8A-4147-A177-3AD203B41FA5}">
                      <a16:colId xmlns:a16="http://schemas.microsoft.com/office/drawing/2014/main" val="3407506790"/>
                    </a:ext>
                  </a:extLst>
                </a:gridCol>
                <a:gridCol w="987552">
                  <a:extLst>
                    <a:ext uri="{9D8B030D-6E8A-4147-A177-3AD203B41FA5}">
                      <a16:colId xmlns:a16="http://schemas.microsoft.com/office/drawing/2014/main" val="2938737084"/>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958159499"/>
                  </a:ext>
                </a:extLst>
              </a:tr>
              <a:tr h="370840">
                <a:tc>
                  <a:txBody>
                    <a:bodyPr/>
                    <a:lstStyle/>
                    <a:p>
                      <a:r>
                        <a:rPr lang="en-US" sz="1000" b="1"/>
                        <a:t> First Insurance Company of Hawaii - 2018-10-22 17:45:49 </a:t>
                      </a:r>
                      <a:r>
                        <a:rPr lang="en-US" sz="1000"/>
                        <a:t>
  We're excited to announce that Lance Kawano has joined our senior leadership team as vice president of FICOH and president of First Risk Management Services (FiRMS). Lance most recently spent 12 years with Atlas Insurance Agency. Before that he was a personal lines manager at FICOH for 3 years. Welcome back, Lance! For more details, see http://ow.ly/gweF30mflxD.</a:t>
                      </a:r>
                    </a:p>
                  </a:txBody>
                  <a:tcPr/>
                </a:tc>
                <a:tc>
                  <a:txBody>
                    <a:bodyPr/>
                    <a:lstStyle/>
                    <a:p>
                      <a:r>
                        <a:rPr lang="en-US" sz="1000"/>
                        <a:t>46</a:t>
                      </a:r>
                    </a:p>
                  </a:txBody>
                  <a:tcPr/>
                </a:tc>
                <a:tc>
                  <a:txBody>
                    <a:bodyPr/>
                    <a:lstStyle/>
                    <a:p>
                      <a:r>
                        <a:rPr lang="en-US" sz="1000"/>
                        <a:t>5</a:t>
                      </a:r>
                    </a:p>
                  </a:txBody>
                  <a:tcPr/>
                </a:tc>
                <a:tc>
                  <a:txBody>
                    <a:bodyPr/>
                    <a:lstStyle/>
                    <a:p>
                      <a:r>
                        <a:rPr lang="en-US" sz="1000"/>
                        <a:t>4.7575 %</a:t>
                      </a:r>
                    </a:p>
                  </a:txBody>
                  <a:tcPr/>
                </a:tc>
                <a:tc>
                  <a:txBody>
                    <a:bodyPr/>
                    <a:lstStyle/>
                    <a:p>
                      <a:r>
                        <a:rPr lang="en-US" sz="1000"/>
                        <a:t>Photo</a:t>
                      </a:r>
                    </a:p>
                  </a:txBody>
                  <a:tcPr/>
                </a:tc>
                <a:extLst>
                  <a:ext uri="{0D108BD9-81ED-4DB2-BD59-A6C34878D82A}">
                    <a16:rowId xmlns:a16="http://schemas.microsoft.com/office/drawing/2014/main" val="261700050"/>
                  </a:ext>
                </a:extLst>
              </a:tr>
              <a:tr h="370840">
                <a:tc>
                  <a:txBody>
                    <a:bodyPr/>
                    <a:lstStyle/>
                    <a:p>
                      <a:r>
                        <a:rPr lang="en-US" sz="1000" b="1"/>
                        <a:t> First Insurance Company of Hawaii - 2018-10-26 22:37:13 </a:t>
                      </a:r>
                      <a:r>
                        <a:rPr lang="en-US" sz="1000"/>
                        <a:t>
  This month we took our top producers to Japan to show our appreciation for their partnership. The final stop was a visit to our parent company's home office in Tokyo. Many great memories were formed and a good time was had by all!</a:t>
                      </a:r>
                    </a:p>
                  </a:txBody>
                  <a:tcPr/>
                </a:tc>
                <a:tc>
                  <a:txBody>
                    <a:bodyPr/>
                    <a:lstStyle/>
                    <a:p>
                      <a:r>
                        <a:rPr lang="en-US" sz="1000"/>
                        <a:t>44</a:t>
                      </a:r>
                    </a:p>
                  </a:txBody>
                  <a:tcPr/>
                </a:tc>
                <a:tc>
                  <a:txBody>
                    <a:bodyPr/>
                    <a:lstStyle/>
                    <a:p>
                      <a:r>
                        <a:rPr lang="en-US" sz="1000"/>
                        <a:t>2</a:t>
                      </a:r>
                    </a:p>
                  </a:txBody>
                  <a:tcPr/>
                </a:tc>
                <a:tc>
                  <a:txBody>
                    <a:bodyPr/>
                    <a:lstStyle/>
                    <a:p>
                      <a:r>
                        <a:rPr lang="en-US" sz="1000"/>
                        <a:t>4.2791 %</a:t>
                      </a:r>
                    </a:p>
                  </a:txBody>
                  <a:tcPr/>
                </a:tc>
                <a:tc>
                  <a:txBody>
                    <a:bodyPr/>
                    <a:lstStyle/>
                    <a:p>
                      <a:r>
                        <a:rPr lang="en-US" sz="1000"/>
                        <a:t>Photo</a:t>
                      </a:r>
                    </a:p>
                  </a:txBody>
                  <a:tcPr/>
                </a:tc>
                <a:extLst>
                  <a:ext uri="{0D108BD9-81ED-4DB2-BD59-A6C34878D82A}">
                    <a16:rowId xmlns:a16="http://schemas.microsoft.com/office/drawing/2014/main" val="2296127111"/>
                  </a:ext>
                </a:extLst>
              </a:tr>
              <a:tr h="370840">
                <a:tc>
                  <a:txBody>
                    <a:bodyPr/>
                    <a:lstStyle/>
                    <a:p>
                      <a:r>
                        <a:rPr lang="en-US" sz="1000" b="1"/>
                        <a:t> First Insurance Company of Hawaii - 2018-10-01 21:09:48 </a:t>
                      </a:r>
                      <a:r>
                        <a:rPr lang="en-US" sz="1000"/>
                        <a:t>
  FICOH's Meredith Chin (left) returned home from Northern Vietnam last month with sore muscles and fond memories of the people she met and experiences she had while participating in Tokio Marine’s latest Mangrove Planting Tour. Learn more about this project at https://lnkd.in/e78DJzv. </a:t>
                      </a:r>
                    </a:p>
                  </a:txBody>
                  <a:tcPr/>
                </a:tc>
                <a:tc>
                  <a:txBody>
                    <a:bodyPr/>
                    <a:lstStyle/>
                    <a:p>
                      <a:r>
                        <a:rPr lang="en-US" sz="1000"/>
                        <a:t>37</a:t>
                      </a:r>
                    </a:p>
                  </a:txBody>
                  <a:tcPr/>
                </a:tc>
                <a:tc>
                  <a:txBody>
                    <a:bodyPr/>
                    <a:lstStyle/>
                    <a:p>
                      <a:r>
                        <a:rPr lang="en-US" sz="1000"/>
                        <a:t>2</a:t>
                      </a:r>
                    </a:p>
                  </a:txBody>
                  <a:tcPr/>
                </a:tc>
                <a:tc>
                  <a:txBody>
                    <a:bodyPr/>
                    <a:lstStyle/>
                    <a:p>
                      <a:r>
                        <a:rPr lang="en-US" sz="1000"/>
                        <a:t>3.6792 %</a:t>
                      </a:r>
                    </a:p>
                  </a:txBody>
                  <a:tcPr/>
                </a:tc>
                <a:tc>
                  <a:txBody>
                    <a:bodyPr/>
                    <a:lstStyle/>
                    <a:p>
                      <a:r>
                        <a:rPr lang="en-US" sz="1000"/>
                        <a:t>Photo</a:t>
                      </a:r>
                    </a:p>
                  </a:txBody>
                  <a:tcPr/>
                </a:tc>
                <a:extLst>
                  <a:ext uri="{0D108BD9-81ED-4DB2-BD59-A6C34878D82A}">
                    <a16:rowId xmlns:a16="http://schemas.microsoft.com/office/drawing/2014/main" val="2738312913"/>
                  </a:ext>
                </a:extLst>
              </a:tr>
            </a:tbl>
          </a:graphicData>
        </a:graphic>
      </p:graphicFrame>
      <p:sp>
        <p:nvSpPr>
          <p:cNvPr id="4" name="Text Placeholder 3">
            <a:extLst>
              <a:ext uri="{FF2B5EF4-FFF2-40B4-BE49-F238E27FC236}">
                <a16:creationId xmlns:a16="http://schemas.microsoft.com/office/drawing/2014/main" id="{EB702EF0-CD53-4DF5-A0AD-19530BB2389D}"/>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0672654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9A6FF-59F3-47BE-A434-8838D430DA75}"/>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A32829C7-D35B-4DEC-A0FA-E21BA21C5451}"/>
              </a:ext>
            </a:extLst>
          </p:cNvPr>
          <p:cNvGraphicFramePr>
            <a:graphicFrameLocks noGrp="1"/>
          </p:cNvGraphicFramePr>
          <p:nvPr>
            <p:ph type="tbl" sz="quarter" idx="13"/>
            <p:extLst>
              <p:ext uri="{D42A27DB-BD31-4B8C-83A1-F6EECF244321}">
                <p14:modId xmlns:p14="http://schemas.microsoft.com/office/powerpoint/2010/main" val="3056052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01856499"/>
                    </a:ext>
                  </a:extLst>
                </a:gridCol>
                <a:gridCol w="699516">
                  <a:extLst>
                    <a:ext uri="{9D8B030D-6E8A-4147-A177-3AD203B41FA5}">
                      <a16:colId xmlns:a16="http://schemas.microsoft.com/office/drawing/2014/main" val="623332688"/>
                    </a:ext>
                  </a:extLst>
                </a:gridCol>
                <a:gridCol w="699516">
                  <a:extLst>
                    <a:ext uri="{9D8B030D-6E8A-4147-A177-3AD203B41FA5}">
                      <a16:colId xmlns:a16="http://schemas.microsoft.com/office/drawing/2014/main" val="4113242505"/>
                    </a:ext>
                  </a:extLst>
                </a:gridCol>
                <a:gridCol w="658368">
                  <a:extLst>
                    <a:ext uri="{9D8B030D-6E8A-4147-A177-3AD203B41FA5}">
                      <a16:colId xmlns:a16="http://schemas.microsoft.com/office/drawing/2014/main" val="2370651288"/>
                    </a:ext>
                  </a:extLst>
                </a:gridCol>
                <a:gridCol w="658368">
                  <a:extLst>
                    <a:ext uri="{9D8B030D-6E8A-4147-A177-3AD203B41FA5}">
                      <a16:colId xmlns:a16="http://schemas.microsoft.com/office/drawing/2014/main" val="2195634092"/>
                    </a:ext>
                  </a:extLst>
                </a:gridCol>
                <a:gridCol w="658368">
                  <a:extLst>
                    <a:ext uri="{9D8B030D-6E8A-4147-A177-3AD203B41FA5}">
                      <a16:colId xmlns:a16="http://schemas.microsoft.com/office/drawing/2014/main" val="3850656767"/>
                    </a:ext>
                  </a:extLst>
                </a:gridCol>
                <a:gridCol w="699516">
                  <a:extLst>
                    <a:ext uri="{9D8B030D-6E8A-4147-A177-3AD203B41FA5}">
                      <a16:colId xmlns:a16="http://schemas.microsoft.com/office/drawing/2014/main" val="2905014323"/>
                    </a:ext>
                  </a:extLst>
                </a:gridCol>
                <a:gridCol w="699516">
                  <a:extLst>
                    <a:ext uri="{9D8B030D-6E8A-4147-A177-3AD203B41FA5}">
                      <a16:colId xmlns:a16="http://schemas.microsoft.com/office/drawing/2014/main" val="1216314203"/>
                    </a:ext>
                  </a:extLst>
                </a:gridCol>
                <a:gridCol w="699516">
                  <a:extLst>
                    <a:ext uri="{9D8B030D-6E8A-4147-A177-3AD203B41FA5}">
                      <a16:colId xmlns:a16="http://schemas.microsoft.com/office/drawing/2014/main" val="2605026943"/>
                    </a:ext>
                  </a:extLst>
                </a:gridCol>
                <a:gridCol w="658368">
                  <a:extLst>
                    <a:ext uri="{9D8B030D-6E8A-4147-A177-3AD203B41FA5}">
                      <a16:colId xmlns:a16="http://schemas.microsoft.com/office/drawing/2014/main" val="291474878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45207361"/>
                  </a:ext>
                </a:extLst>
              </a:tr>
              <a:tr h="370840">
                <a:tc>
                  <a:txBody>
                    <a:bodyPr/>
                    <a:lstStyle/>
                    <a:p>
                      <a:r>
                        <a:rPr lang="en-US" sz="1000"/>
                        <a:t>firstinshi</a:t>
                      </a:r>
                    </a:p>
                  </a:txBody>
                  <a:tcPr/>
                </a:tc>
                <a:tc>
                  <a:txBody>
                    <a:bodyPr/>
                    <a:lstStyle/>
                    <a:p>
                      <a:r>
                        <a:rPr lang="en-US" sz="1000"/>
                        <a:t>2378</a:t>
                      </a:r>
                    </a:p>
                  </a:txBody>
                  <a:tcPr/>
                </a:tc>
                <a:tc>
                  <a:txBody>
                    <a:bodyPr/>
                    <a:lstStyle/>
                    <a:p>
                      <a:r>
                        <a:rPr lang="en-US" sz="1000"/>
                        <a:t>-7</a:t>
                      </a:r>
                    </a:p>
                  </a:txBody>
                  <a:tcPr/>
                </a:tc>
                <a:tc>
                  <a:txBody>
                    <a:bodyPr/>
                    <a:lstStyle/>
                    <a:p>
                      <a:r>
                        <a:rPr lang="en-US" sz="1000"/>
                        <a:t>17</a:t>
                      </a:r>
                    </a:p>
                  </a:txBody>
                  <a:tcPr/>
                </a:tc>
                <a:tc>
                  <a:txBody>
                    <a:bodyPr/>
                    <a:lstStyle/>
                    <a:p>
                      <a:r>
                        <a:rPr lang="en-US" sz="1000"/>
                        <a:t>3</a:t>
                      </a:r>
                    </a:p>
                  </a:txBody>
                  <a:tcPr/>
                </a:tc>
                <a:tc>
                  <a:txBody>
                    <a:bodyPr/>
                    <a:lstStyle/>
                    <a:p>
                      <a:r>
                        <a:rPr lang="en-US" sz="1000"/>
                        <a:t>1</a:t>
                      </a:r>
                    </a:p>
                  </a:txBody>
                  <a:tcPr/>
                </a:tc>
                <a:tc>
                  <a:txBody>
                    <a:bodyPr/>
                    <a:lstStyle/>
                    <a:p>
                      <a:r>
                        <a:rPr lang="en-US" sz="1000"/>
                        <a:t>21</a:t>
                      </a:r>
                    </a:p>
                  </a:txBody>
                  <a:tcPr/>
                </a:tc>
                <a:tc>
                  <a:txBody>
                    <a:bodyPr/>
                    <a:lstStyle/>
                    <a:p>
                      <a:r>
                        <a:rPr lang="en-US" sz="1000"/>
                        <a:t>700</a:t>
                      </a:r>
                    </a:p>
                  </a:txBody>
                  <a:tcPr/>
                </a:tc>
                <a:tc>
                  <a:txBody>
                    <a:bodyPr/>
                    <a:lstStyle/>
                    <a:p>
                      <a:r>
                        <a:rPr lang="en-US" sz="1000"/>
                        <a:t>12</a:t>
                      </a:r>
                    </a:p>
                  </a:txBody>
                  <a:tcPr/>
                </a:tc>
                <a:tc>
                  <a:txBody>
                    <a:bodyPr/>
                    <a:lstStyle/>
                    <a:p>
                      <a:r>
                        <a:rPr lang="en-US" sz="1000"/>
                        <a:t>1.4240 %</a:t>
                      </a:r>
                    </a:p>
                  </a:txBody>
                  <a:tcPr/>
                </a:tc>
                <a:extLst>
                  <a:ext uri="{0D108BD9-81ED-4DB2-BD59-A6C34878D82A}">
                    <a16:rowId xmlns:a16="http://schemas.microsoft.com/office/drawing/2014/main" val="171359847"/>
                  </a:ext>
                </a:extLst>
              </a:tr>
            </a:tbl>
          </a:graphicData>
        </a:graphic>
      </p:graphicFrame>
      <p:sp>
        <p:nvSpPr>
          <p:cNvPr id="4" name="Text Placeholder 3">
            <a:extLst>
              <a:ext uri="{FF2B5EF4-FFF2-40B4-BE49-F238E27FC236}">
                <a16:creationId xmlns:a16="http://schemas.microsoft.com/office/drawing/2014/main" id="{F42F2C36-6D96-4FB3-B86F-585B772EC52E}"/>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4389085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96E8C-0F34-41F0-9C4F-FC7AE09A437E}"/>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02C13A72-AB6D-4A8D-8D72-DF665576EDA7}"/>
              </a:ext>
            </a:extLst>
          </p:cNvPr>
          <p:cNvGraphicFramePr>
            <a:graphicFrameLocks noGrp="1"/>
          </p:cNvGraphicFramePr>
          <p:nvPr>
            <p:ph type="chart" sz="quarter" idx="13"/>
            <p:extLst>
              <p:ext uri="{D42A27DB-BD31-4B8C-83A1-F6EECF244321}">
                <p14:modId xmlns:p14="http://schemas.microsoft.com/office/powerpoint/2010/main" val="20440407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DBE92C-7F2A-44F5-B2C7-4861A7BC6A3D}"/>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DA248950-3847-45F4-AEF3-6AEE153186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96421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FB1DB-841A-4678-A793-B053A2C4AD77}"/>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36DCBCDE-E237-4D3A-A84C-356AD7646F09}"/>
              </a:ext>
            </a:extLst>
          </p:cNvPr>
          <p:cNvGraphicFramePr>
            <a:graphicFrameLocks noGrp="1"/>
          </p:cNvGraphicFramePr>
          <p:nvPr>
            <p:ph type="chart" sz="quarter" idx="13"/>
            <p:extLst>
              <p:ext uri="{D42A27DB-BD31-4B8C-83A1-F6EECF244321}">
                <p14:modId xmlns:p14="http://schemas.microsoft.com/office/powerpoint/2010/main" val="16514051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DA3F45-FF4D-4BB7-B114-423B8BCD520F}"/>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178E22EF-0909-4903-8D5C-782A3ADF6B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74859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017DA-A078-45A9-B443-790A48B0F076}"/>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FFAA6900-5767-48A1-B3E5-6D86DE746D9A}"/>
              </a:ext>
            </a:extLst>
          </p:cNvPr>
          <p:cNvGraphicFramePr>
            <a:graphicFrameLocks noGrp="1"/>
          </p:cNvGraphicFramePr>
          <p:nvPr>
            <p:ph type="tbl" sz="quarter" idx="13"/>
            <p:extLst>
              <p:ext uri="{D42A27DB-BD31-4B8C-83A1-F6EECF244321}">
                <p14:modId xmlns:p14="http://schemas.microsoft.com/office/powerpoint/2010/main" val="1626234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29429955"/>
                    </a:ext>
                  </a:extLst>
                </a:gridCol>
                <a:gridCol w="987552">
                  <a:extLst>
                    <a:ext uri="{9D8B030D-6E8A-4147-A177-3AD203B41FA5}">
                      <a16:colId xmlns:a16="http://schemas.microsoft.com/office/drawing/2014/main" val="2288662554"/>
                    </a:ext>
                  </a:extLst>
                </a:gridCol>
                <a:gridCol w="987552">
                  <a:extLst>
                    <a:ext uri="{9D8B030D-6E8A-4147-A177-3AD203B41FA5}">
                      <a16:colId xmlns:a16="http://schemas.microsoft.com/office/drawing/2014/main" val="836435708"/>
                    </a:ext>
                  </a:extLst>
                </a:gridCol>
                <a:gridCol w="987552">
                  <a:extLst>
                    <a:ext uri="{9D8B030D-6E8A-4147-A177-3AD203B41FA5}">
                      <a16:colId xmlns:a16="http://schemas.microsoft.com/office/drawing/2014/main" val="1924286528"/>
                    </a:ext>
                  </a:extLst>
                </a:gridCol>
                <a:gridCol w="987552">
                  <a:extLst>
                    <a:ext uri="{9D8B030D-6E8A-4147-A177-3AD203B41FA5}">
                      <a16:colId xmlns:a16="http://schemas.microsoft.com/office/drawing/2014/main" val="2151085969"/>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176272902"/>
                  </a:ext>
                </a:extLst>
              </a:tr>
              <a:tr h="370840">
                <a:tc>
                  <a:txBody>
                    <a:bodyPr/>
                    <a:lstStyle/>
                    <a:p>
                      <a:r>
                        <a:rPr lang="en-US" sz="1000" b="1"/>
                        <a:t>firstinshi - 2018-10-16 23:19:31 </a:t>
                      </a:r>
                      <a:r>
                        <a:rPr lang="en-US" sz="1000"/>
                        <a:t>
 Aloha! Here is a photo taken by Ryan T. of our Claims department to warm up your Tuesday evening. Ryan is just one of many skilled amateur photographers in our #teamficoh ranks. His photo reminds us, #luckywelivehawaii! #oahu #amateurphotographer #hawaii #sunset #hisunset</a:t>
                      </a:r>
                    </a:p>
                  </a:txBody>
                  <a:tcPr/>
                </a:tc>
                <a:tc>
                  <a:txBody>
                    <a:bodyPr/>
                    <a:lstStyle/>
                    <a:p>
                      <a:r>
                        <a:rPr lang="en-US" sz="1000"/>
                        <a:t>43</a:t>
                      </a:r>
                    </a:p>
                  </a:txBody>
                  <a:tcPr/>
                </a:tc>
                <a:tc>
                  <a:txBody>
                    <a:bodyPr/>
                    <a:lstStyle/>
                    <a:p>
                      <a:r>
                        <a:rPr lang="en-US" sz="1000"/>
                        <a:t>1</a:t>
                      </a:r>
                    </a:p>
                  </a:txBody>
                  <a:tcPr/>
                </a:tc>
                <a:tc>
                  <a:txBody>
                    <a:bodyPr/>
                    <a:lstStyle/>
                    <a:p>
                      <a:r>
                        <a:rPr lang="en-US" sz="1000"/>
                        <a:t>1.8519 %</a:t>
                      </a:r>
                    </a:p>
                  </a:txBody>
                  <a:tcPr/>
                </a:tc>
                <a:tc>
                  <a:txBody>
                    <a:bodyPr/>
                    <a:lstStyle/>
                    <a:p>
                      <a:r>
                        <a:rPr lang="en-US" sz="1000"/>
                        <a:t>Image</a:t>
                      </a:r>
                    </a:p>
                  </a:txBody>
                  <a:tcPr/>
                </a:tc>
                <a:extLst>
                  <a:ext uri="{0D108BD9-81ED-4DB2-BD59-A6C34878D82A}">
                    <a16:rowId xmlns:a16="http://schemas.microsoft.com/office/drawing/2014/main" val="141153041"/>
                  </a:ext>
                </a:extLst>
              </a:tr>
              <a:tr h="370840">
                <a:tc>
                  <a:txBody>
                    <a:bodyPr/>
                    <a:lstStyle/>
                    <a:p>
                      <a:r>
                        <a:rPr lang="en-US" sz="1000" b="1"/>
                        <a:t>firstinshi - 2018-10-24 23:10:24 </a:t>
                      </a:r>
                      <a:r>
                        <a:rPr lang="en-US" sz="1000"/>
                        <a:t>
 This month we took our top producers to Japan to show our appreciation for their partnership. The trip concluded with a visit to the Tokio Marine home office in Tokyo. Many great memories were formed and a good time was had by all! #agencypartnerships #ficohrewards #teamficoh #tokiomarine #japan #japanvacation</a:t>
                      </a:r>
                    </a:p>
                  </a:txBody>
                  <a:tcPr/>
                </a:tc>
                <a:tc>
                  <a:txBody>
                    <a:bodyPr/>
                    <a:lstStyle/>
                    <a:p>
                      <a:r>
                        <a:rPr lang="en-US" sz="1000"/>
                        <a:t>42</a:t>
                      </a:r>
                    </a:p>
                  </a:txBody>
                  <a:tcPr/>
                </a:tc>
                <a:tc>
                  <a:txBody>
                    <a:bodyPr/>
                    <a:lstStyle/>
                    <a:p>
                      <a:r>
                        <a:rPr lang="en-US" sz="1000"/>
                        <a:t>0</a:t>
                      </a:r>
                    </a:p>
                  </a:txBody>
                  <a:tcPr/>
                </a:tc>
                <a:tc>
                  <a:txBody>
                    <a:bodyPr/>
                    <a:lstStyle/>
                    <a:p>
                      <a:r>
                        <a:rPr lang="en-US" sz="1000"/>
                        <a:t>1.7692 %</a:t>
                      </a:r>
                    </a:p>
                  </a:txBody>
                  <a:tcPr/>
                </a:tc>
                <a:tc>
                  <a:txBody>
                    <a:bodyPr/>
                    <a:lstStyle/>
                    <a:p>
                      <a:r>
                        <a:rPr lang="en-US" sz="1000"/>
                        <a:t>Carousel</a:t>
                      </a:r>
                    </a:p>
                  </a:txBody>
                  <a:tcPr/>
                </a:tc>
                <a:extLst>
                  <a:ext uri="{0D108BD9-81ED-4DB2-BD59-A6C34878D82A}">
                    <a16:rowId xmlns:a16="http://schemas.microsoft.com/office/drawing/2014/main" val="3719450012"/>
                  </a:ext>
                </a:extLst>
              </a:tr>
              <a:tr h="370840">
                <a:tc>
                  <a:txBody>
                    <a:bodyPr/>
                    <a:lstStyle/>
                    <a:p>
                      <a:r>
                        <a:rPr lang="en-US" sz="1000" b="1"/>
                        <a:t>firstinshi - 2018-10-31 00:38:09 </a:t>
                      </a:r>
                      <a:r>
                        <a:rPr lang="en-US" sz="1000"/>
                        <a:t>
 Another successful #teamficoh Fitness Fair in the books! Thanks to our sister companies tmna_services and #RelianceStandard for donating prizes and to our vendor partners for making this our best fair yet. #workplacewellness #fitness #fitnessmotivation #wellness #fitnessfair</a:t>
                      </a:r>
                    </a:p>
                  </a:txBody>
                  <a:tcPr/>
                </a:tc>
                <a:tc>
                  <a:txBody>
                    <a:bodyPr/>
                    <a:lstStyle/>
                    <a:p>
                      <a:r>
                        <a:rPr lang="en-US" sz="1000"/>
                        <a:t>40</a:t>
                      </a:r>
                    </a:p>
                  </a:txBody>
                  <a:tcPr/>
                </a:tc>
                <a:tc>
                  <a:txBody>
                    <a:bodyPr/>
                    <a:lstStyle/>
                    <a:p>
                      <a:r>
                        <a:rPr lang="en-US" sz="1000"/>
                        <a:t>1</a:t>
                      </a:r>
                    </a:p>
                  </a:txBody>
                  <a:tcPr/>
                </a:tc>
                <a:tc>
                  <a:txBody>
                    <a:bodyPr/>
                    <a:lstStyle/>
                    <a:p>
                      <a:r>
                        <a:rPr lang="en-US" sz="1000"/>
                        <a:t>1.7241 %</a:t>
                      </a:r>
                    </a:p>
                  </a:txBody>
                  <a:tcPr/>
                </a:tc>
                <a:tc>
                  <a:txBody>
                    <a:bodyPr/>
                    <a:lstStyle/>
                    <a:p>
                      <a:r>
                        <a:rPr lang="en-US" sz="1000"/>
                        <a:t>Image</a:t>
                      </a:r>
                    </a:p>
                  </a:txBody>
                  <a:tcPr/>
                </a:tc>
                <a:extLst>
                  <a:ext uri="{0D108BD9-81ED-4DB2-BD59-A6C34878D82A}">
                    <a16:rowId xmlns:a16="http://schemas.microsoft.com/office/drawing/2014/main" val="1655345590"/>
                  </a:ext>
                </a:extLst>
              </a:tr>
              <a:tr h="370840">
                <a:tc>
                  <a:txBody>
                    <a:bodyPr/>
                    <a:lstStyle/>
                    <a:p>
                      <a:r>
                        <a:rPr lang="en-US" sz="1000" b="1"/>
                        <a:t>firstinshi - 2018-10-03 22:52:14 </a:t>
                      </a:r>
                      <a:r>
                        <a:rPr lang="en-US" sz="1000"/>
                        <a:t>
 Missy H. of our Claims department emerged the victor of our head-to-head mini putt golf finals benefiting alohaunitedway. She wins a 0 gift card for Best Buy. Way to go Missy!
#teamficoh #alohaunitedway #minigolf #golfputt #community #hawaii #forfun</a:t>
                      </a:r>
                    </a:p>
                  </a:txBody>
                  <a:tcPr/>
                </a:tc>
                <a:tc>
                  <a:txBody>
                    <a:bodyPr/>
                    <a:lstStyle/>
                    <a:p>
                      <a:r>
                        <a:rPr lang="en-US" sz="1000"/>
                        <a:t>38</a:t>
                      </a:r>
                    </a:p>
                  </a:txBody>
                  <a:tcPr/>
                </a:tc>
                <a:tc>
                  <a:txBody>
                    <a:bodyPr/>
                    <a:lstStyle/>
                    <a:p>
                      <a:r>
                        <a:rPr lang="en-US" sz="1000"/>
                        <a:t>3</a:t>
                      </a:r>
                    </a:p>
                  </a:txBody>
                  <a:tcPr/>
                </a:tc>
                <a:tc>
                  <a:txBody>
                    <a:bodyPr/>
                    <a:lstStyle/>
                    <a:p>
                      <a:r>
                        <a:rPr lang="en-US" sz="1000"/>
                        <a:t>1.7191 %</a:t>
                      </a:r>
                    </a:p>
                  </a:txBody>
                  <a:tcPr/>
                </a:tc>
                <a:tc>
                  <a:txBody>
                    <a:bodyPr/>
                    <a:lstStyle/>
                    <a:p>
                      <a:r>
                        <a:rPr lang="en-US" sz="1000"/>
                        <a:t>Carousel</a:t>
                      </a:r>
                    </a:p>
                  </a:txBody>
                  <a:tcPr/>
                </a:tc>
                <a:extLst>
                  <a:ext uri="{0D108BD9-81ED-4DB2-BD59-A6C34878D82A}">
                    <a16:rowId xmlns:a16="http://schemas.microsoft.com/office/drawing/2014/main" val="4231512315"/>
                  </a:ext>
                </a:extLst>
              </a:tr>
              <a:tr h="370840">
                <a:tc>
                  <a:txBody>
                    <a:bodyPr/>
                    <a:lstStyle/>
                    <a:p>
                      <a:r>
                        <a:rPr lang="en-US" sz="1000" b="1"/>
                        <a:t>firstinshi - 2018-10-02 16:28:19 </a:t>
                      </a:r>
                      <a:r>
                        <a:rPr lang="en-US" sz="1000"/>
                        <a:t>
 This past Friday at the Hawaii Meals on Wheels gala, we capped off our 5-month social media campaign celebrating Hawaii's kupuna with a ,000 donation to our friends at hawaiimow. 
#malamaourkupuna #teamficoh #community #mealsonwheels #kupuna #oahu #hawaii #philanthropy #letsrockthenight #hmow #socialmediacampaign</a:t>
                      </a:r>
                    </a:p>
                  </a:txBody>
                  <a:tcPr/>
                </a:tc>
                <a:tc>
                  <a:txBody>
                    <a:bodyPr/>
                    <a:lstStyle/>
                    <a:p>
                      <a:r>
                        <a:rPr lang="en-US" sz="1000"/>
                        <a:t>40</a:t>
                      </a:r>
                    </a:p>
                  </a:txBody>
                  <a:tcPr/>
                </a:tc>
                <a:tc>
                  <a:txBody>
                    <a:bodyPr/>
                    <a:lstStyle/>
                    <a:p>
                      <a:r>
                        <a:rPr lang="en-US" sz="1000"/>
                        <a:t>0</a:t>
                      </a:r>
                    </a:p>
                  </a:txBody>
                  <a:tcPr/>
                </a:tc>
                <a:tc>
                  <a:txBody>
                    <a:bodyPr/>
                    <a:lstStyle/>
                    <a:p>
                      <a:r>
                        <a:rPr lang="en-US" sz="1000"/>
                        <a:t>1.6757 %</a:t>
                      </a:r>
                    </a:p>
                  </a:txBody>
                  <a:tcPr/>
                </a:tc>
                <a:tc>
                  <a:txBody>
                    <a:bodyPr/>
                    <a:lstStyle/>
                    <a:p>
                      <a:r>
                        <a:rPr lang="en-US" sz="1000"/>
                        <a:t>Image</a:t>
                      </a:r>
                    </a:p>
                  </a:txBody>
                  <a:tcPr/>
                </a:tc>
                <a:extLst>
                  <a:ext uri="{0D108BD9-81ED-4DB2-BD59-A6C34878D82A}">
                    <a16:rowId xmlns:a16="http://schemas.microsoft.com/office/drawing/2014/main" val="3000309032"/>
                  </a:ext>
                </a:extLst>
              </a:tr>
            </a:tbl>
          </a:graphicData>
        </a:graphic>
      </p:graphicFrame>
      <p:sp>
        <p:nvSpPr>
          <p:cNvPr id="4" name="Text Placeholder 3">
            <a:extLst>
              <a:ext uri="{FF2B5EF4-FFF2-40B4-BE49-F238E27FC236}">
                <a16:creationId xmlns:a16="http://schemas.microsoft.com/office/drawing/2014/main" id="{A17642E5-D893-4A4E-B7E6-C62ADEBB1046}"/>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47753727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535</Words>
  <Application>Microsoft Office PowerPoint</Application>
  <PresentationFormat>On-screen Show (4:3)</PresentationFormat>
  <Paragraphs>236</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Own and Retweeted Tweets Table | FICOH</vt:lpstr>
      <vt:lpstr>LinkedIn Key Metrics Table | FICOH</vt:lpstr>
      <vt:lpstr>LinkedIn LinkedIn Followers Change | FICOH</vt:lpstr>
      <vt:lpstr>LinkedIn Average Interactions Per LinkedIn Update | FICOH</vt:lpstr>
      <vt:lpstr>LinkedIn Updates Table | FICOH</vt:lpstr>
      <vt:lpstr>Instagram Key Metrics Table | FICOH</vt:lpstr>
      <vt:lpstr>Instagram Instagram Followers Change | FICOH</vt:lpstr>
      <vt:lpstr>Instagram Average Interactions Per Instagram Post | FICOH</vt:lpstr>
      <vt:lpstr>Instagram Top Instagram Posts Table | FICOH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2018-11-08T13:53:27Z</dcterms:created>
  <dcterms:modified xsi:type="dcterms:W3CDTF">2018-11-08T13:54:33Z</dcterms:modified>
</cp:coreProperties>
</file>