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43374</c:v>
                </c:pt>
              </c:numCache>
            </c:numRef>
          </c:cat>
          <c:val>
            <c:numRef>
              <c:f>Sheet1!$B$2</c:f>
              <c:numCache>
                <c:formatCode>General</c:formatCode>
                <c:ptCount val="1"/>
                <c:pt idx="0">
                  <c:v>1636</c:v>
                </c:pt>
              </c:numCache>
            </c:numRef>
          </c:val>
          <c:extLst>
            <c:ext xmlns:c16="http://schemas.microsoft.com/office/drawing/2014/chart" uri="{C3380CC4-5D6E-409C-BE32-E72D297353CC}">
              <c16:uniqueId val="{00000000-2566-4FBC-A2EC-D318599D44B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43374</c:v>
                </c:pt>
              </c:numCache>
            </c:numRef>
          </c:cat>
          <c:val>
            <c:numRef>
              <c:f>Sheet1!$C$2</c:f>
              <c:numCache>
                <c:formatCode>General</c:formatCode>
                <c:ptCount val="1"/>
                <c:pt idx="0">
                  <c:v>2378</c:v>
                </c:pt>
              </c:numCache>
            </c:numRef>
          </c:val>
          <c:extLst>
            <c:ext xmlns:c16="http://schemas.microsoft.com/office/drawing/2014/chart" uri="{C3380CC4-5D6E-409C-BE32-E72D297353CC}">
              <c16:uniqueId val="{00000001-2566-4FBC-A2EC-D318599D44B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43374</c:v>
                </c:pt>
              </c:numCache>
            </c:numRef>
          </c:cat>
          <c:val>
            <c:numRef>
              <c:f>Sheet1!$D$2</c:f>
              <c:numCache>
                <c:formatCode>General</c:formatCode>
                <c:ptCount val="1"/>
                <c:pt idx="0">
                  <c:v>1078</c:v>
                </c:pt>
              </c:numCache>
            </c:numRef>
          </c:val>
          <c:extLst>
            <c:ext xmlns:c16="http://schemas.microsoft.com/office/drawing/2014/chart" uri="{C3380CC4-5D6E-409C-BE32-E72D297353CC}">
              <c16:uniqueId val="{00000002-2566-4FBC-A2EC-D318599D44B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43374</c:v>
                </c:pt>
              </c:numCache>
            </c:numRef>
          </c:cat>
          <c:val>
            <c:numRef>
              <c:f>Sheet1!$E$2</c:f>
              <c:numCache>
                <c:formatCode>General</c:formatCode>
                <c:ptCount val="1"/>
                <c:pt idx="0">
                  <c:v>1235</c:v>
                </c:pt>
              </c:numCache>
            </c:numRef>
          </c:val>
          <c:extLst>
            <c:ext xmlns:c16="http://schemas.microsoft.com/office/drawing/2014/chart" uri="{C3380CC4-5D6E-409C-BE32-E72D297353CC}">
              <c16:uniqueId val="{00000003-2566-4FBC-A2EC-D318599D44B7}"/>
            </c:ext>
          </c:extLst>
        </c:ser>
        <c:dLbls>
          <c:showLegendKey val="0"/>
          <c:showVal val="0"/>
          <c:showCatName val="0"/>
          <c:showSerName val="0"/>
          <c:showPercent val="0"/>
          <c:showBubbleSize val="0"/>
        </c:dLbls>
        <c:gapWidth val="219"/>
        <c:overlap val="-27"/>
        <c:axId val="297184800"/>
        <c:axId val="184361656"/>
      </c:barChart>
      <c:dateAx>
        <c:axId val="29718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361656"/>
        <c:crosses val="autoZero"/>
        <c:auto val="1"/>
        <c:lblOffset val="100"/>
        <c:baseTimeUnit val="days"/>
      </c:dateAx>
      <c:valAx>
        <c:axId val="18436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8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numCache>
            </c:numRef>
          </c:val>
          <c:extLst>
            <c:ext xmlns:c16="http://schemas.microsoft.com/office/drawing/2014/chart" uri="{C3380CC4-5D6E-409C-BE32-E72D297353CC}">
              <c16:uniqueId val="{00000000-7FF2-44DC-81FC-6D5726B64D80}"/>
            </c:ext>
          </c:extLst>
        </c:ser>
        <c:dLbls>
          <c:showLegendKey val="0"/>
          <c:showVal val="0"/>
          <c:showCatName val="0"/>
          <c:showSerName val="0"/>
          <c:showPercent val="0"/>
          <c:showBubbleSize val="0"/>
        </c:dLbls>
        <c:gapWidth val="219"/>
        <c:overlap val="-27"/>
        <c:axId val="49723192"/>
        <c:axId val="49722208"/>
      </c:barChart>
      <c:dateAx>
        <c:axId val="4972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2208"/>
        <c:crosses val="autoZero"/>
        <c:auto val="1"/>
        <c:lblOffset val="100"/>
        <c:baseTimeUnit val="months"/>
      </c:dateAx>
      <c:valAx>
        <c:axId val="4972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38</c:v>
                </c:pt>
                <c:pt idx="11">
                  <c:v>0</c:v>
                </c:pt>
              </c:numCache>
            </c:numRef>
          </c:val>
          <c:extLst>
            <c:ext xmlns:c16="http://schemas.microsoft.com/office/drawing/2014/chart" uri="{C3380CC4-5D6E-409C-BE32-E72D297353CC}">
              <c16:uniqueId val="{00000000-AC62-4D6C-BC7E-2ABB9840DD32}"/>
            </c:ext>
          </c:extLst>
        </c:ser>
        <c:dLbls>
          <c:showLegendKey val="0"/>
          <c:showVal val="0"/>
          <c:showCatName val="0"/>
          <c:showSerName val="0"/>
          <c:showPercent val="0"/>
          <c:showBubbleSize val="0"/>
        </c:dLbls>
        <c:gapWidth val="219"/>
        <c:overlap val="-27"/>
        <c:axId val="358513536"/>
        <c:axId val="358509600"/>
      </c:barChart>
      <c:dateAx>
        <c:axId val="358513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09600"/>
        <c:crosses val="autoZero"/>
        <c:auto val="1"/>
        <c:lblOffset val="100"/>
        <c:baseTimeUnit val="months"/>
      </c:dateAx>
      <c:valAx>
        <c:axId val="35850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1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1591</c:v>
                </c:pt>
              </c:numCache>
            </c:numRef>
          </c:val>
          <c:extLst>
            <c:ext xmlns:c16="http://schemas.microsoft.com/office/drawing/2014/chart" uri="{C3380CC4-5D6E-409C-BE32-E72D297353CC}">
              <c16:uniqueId val="{00000000-8430-41F0-A6A8-9BD1470ACC08}"/>
            </c:ext>
          </c:extLst>
        </c:ser>
        <c:dLbls>
          <c:showLegendKey val="0"/>
          <c:showVal val="0"/>
          <c:showCatName val="0"/>
          <c:showSerName val="0"/>
          <c:showPercent val="0"/>
          <c:showBubbleSize val="0"/>
        </c:dLbls>
        <c:gapWidth val="219"/>
        <c:overlap val="-27"/>
        <c:axId val="358510912"/>
        <c:axId val="358514192"/>
      </c:barChart>
      <c:dateAx>
        <c:axId val="35851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14192"/>
        <c:crosses val="autoZero"/>
        <c:auto val="1"/>
        <c:lblOffset val="100"/>
        <c:baseTimeUnit val="months"/>
      </c:dateAx>
      <c:valAx>
        <c:axId val="35851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1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0</c:v>
                </c:pt>
              </c:numCache>
            </c:numRef>
          </c:val>
          <c:extLst>
            <c:ext xmlns:c16="http://schemas.microsoft.com/office/drawing/2014/chart" uri="{C3380CC4-5D6E-409C-BE32-E72D297353CC}">
              <c16:uniqueId val="{00000000-4B44-415F-B608-C38479472B25}"/>
            </c:ext>
          </c:extLst>
        </c:ser>
        <c:dLbls>
          <c:showLegendKey val="0"/>
          <c:showVal val="0"/>
          <c:showCatName val="0"/>
          <c:showSerName val="0"/>
          <c:showPercent val="0"/>
          <c:showBubbleSize val="0"/>
        </c:dLbls>
        <c:gapWidth val="219"/>
        <c:overlap val="-27"/>
        <c:axId val="356405968"/>
        <c:axId val="356400720"/>
      </c:barChart>
      <c:dateAx>
        <c:axId val="35640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00720"/>
        <c:crosses val="autoZero"/>
        <c:auto val="1"/>
        <c:lblOffset val="100"/>
        <c:baseTimeUnit val="months"/>
      </c:dateAx>
      <c:valAx>
        <c:axId val="35640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0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A9D9-4256-AD43-E37C6848C5F9}"/>
            </c:ext>
          </c:extLst>
        </c:ser>
        <c:dLbls>
          <c:showLegendKey val="0"/>
          <c:showVal val="0"/>
          <c:showCatName val="0"/>
          <c:showSerName val="0"/>
          <c:showPercent val="0"/>
          <c:showBubbleSize val="0"/>
        </c:dLbls>
        <c:gapWidth val="219"/>
        <c:overlap val="-27"/>
        <c:axId val="362970544"/>
        <c:axId val="362969232"/>
      </c:barChart>
      <c:dateAx>
        <c:axId val="36297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69232"/>
        <c:crosses val="autoZero"/>
        <c:auto val="1"/>
        <c:lblOffset val="100"/>
        <c:baseTimeUnit val="months"/>
      </c:dateAx>
      <c:valAx>
        <c:axId val="36296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7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11</c:v>
                </c:pt>
              </c:numCache>
            </c:numRef>
          </c:val>
          <c:extLst>
            <c:ext xmlns:c16="http://schemas.microsoft.com/office/drawing/2014/chart" uri="{C3380CC4-5D6E-409C-BE32-E72D297353CC}">
              <c16:uniqueId val="{00000000-C0EC-4D61-88FF-1B456E1B0FCF}"/>
            </c:ext>
          </c:extLst>
        </c:ser>
        <c:dLbls>
          <c:showLegendKey val="0"/>
          <c:showVal val="0"/>
          <c:showCatName val="0"/>
          <c:showSerName val="0"/>
          <c:showPercent val="0"/>
          <c:showBubbleSize val="0"/>
        </c:dLbls>
        <c:gapWidth val="219"/>
        <c:overlap val="-27"/>
        <c:axId val="365318496"/>
        <c:axId val="365318168"/>
      </c:barChart>
      <c:dateAx>
        <c:axId val="36531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18168"/>
        <c:crosses val="autoZero"/>
        <c:auto val="1"/>
        <c:lblOffset val="100"/>
        <c:baseTimeUnit val="months"/>
      </c:dateAx>
      <c:valAx>
        <c:axId val="36531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1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36</c:v>
                </c:pt>
                <c:pt idx="10">
                  <c:v>41</c:v>
                </c:pt>
                <c:pt idx="11">
                  <c:v>0</c:v>
                </c:pt>
              </c:numCache>
            </c:numRef>
          </c:val>
          <c:extLst>
            <c:ext xmlns:c16="http://schemas.microsoft.com/office/drawing/2014/chart" uri="{C3380CC4-5D6E-409C-BE32-E72D297353CC}">
              <c16:uniqueId val="{00000000-066C-4820-84AF-528D62A49B71}"/>
            </c:ext>
          </c:extLst>
        </c:ser>
        <c:dLbls>
          <c:showLegendKey val="0"/>
          <c:showVal val="0"/>
          <c:showCatName val="0"/>
          <c:showSerName val="0"/>
          <c:showPercent val="0"/>
          <c:showBubbleSize val="0"/>
        </c:dLbls>
        <c:gapWidth val="219"/>
        <c:overlap val="-27"/>
        <c:axId val="365330632"/>
        <c:axId val="365328008"/>
      </c:barChart>
      <c:dateAx>
        <c:axId val="36533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28008"/>
        <c:crosses val="autoZero"/>
        <c:auto val="1"/>
        <c:lblOffset val="100"/>
        <c:baseTimeUnit val="months"/>
      </c:dateAx>
      <c:valAx>
        <c:axId val="3653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3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-3</c:v>
                </c:pt>
              </c:numCache>
            </c:numRef>
          </c:val>
          <c:extLst>
            <c:ext xmlns:c16="http://schemas.microsoft.com/office/drawing/2014/chart" uri="{C3380CC4-5D6E-409C-BE32-E72D297353CC}">
              <c16:uniqueId val="{00000000-840A-42E6-A612-F5908A9C4494}"/>
            </c:ext>
          </c:extLst>
        </c:ser>
        <c:dLbls>
          <c:showLegendKey val="0"/>
          <c:showVal val="0"/>
          <c:showCatName val="0"/>
          <c:showSerName val="0"/>
          <c:showPercent val="0"/>
          <c:showBubbleSize val="0"/>
        </c:dLbls>
        <c:gapWidth val="219"/>
        <c:overlap val="-27"/>
        <c:axId val="367067272"/>
        <c:axId val="367066288"/>
      </c:barChart>
      <c:dateAx>
        <c:axId val="36706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66288"/>
        <c:crosses val="autoZero"/>
        <c:auto val="1"/>
        <c:lblOffset val="100"/>
        <c:baseTimeUnit val="months"/>
      </c:dateAx>
      <c:valAx>
        <c:axId val="36706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6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33</c:v>
                </c:pt>
                <c:pt idx="10">
                  <c:v>26</c:v>
                </c:pt>
                <c:pt idx="11">
                  <c:v>0</c:v>
                </c:pt>
              </c:numCache>
            </c:numRef>
          </c:val>
          <c:extLst>
            <c:ext xmlns:c16="http://schemas.microsoft.com/office/drawing/2014/chart" uri="{C3380CC4-5D6E-409C-BE32-E72D297353CC}">
              <c16:uniqueId val="{00000000-00AD-4EE7-A81F-8F7C3D5231AA}"/>
            </c:ext>
          </c:extLst>
        </c:ser>
        <c:dLbls>
          <c:showLegendKey val="0"/>
          <c:showVal val="0"/>
          <c:showCatName val="0"/>
          <c:showSerName val="0"/>
          <c:showPercent val="0"/>
          <c:showBubbleSize val="0"/>
        </c:dLbls>
        <c:gapWidth val="219"/>
        <c:overlap val="-27"/>
        <c:axId val="243310216"/>
        <c:axId val="243315136"/>
      </c:barChart>
      <c:dateAx>
        <c:axId val="24331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5136"/>
        <c:crosses val="autoZero"/>
        <c:auto val="1"/>
        <c:lblOffset val="100"/>
        <c:baseTimeUnit val="months"/>
      </c:dateAx>
      <c:valAx>
        <c:axId val="24331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94CC-9926-421F-BE76-2821F6D0479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AB73237-2FFE-494F-AC96-3F9BC02303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55889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EFE5-B887-4397-87EB-570542FC332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F3CC6FE-AD55-413F-B661-60D85D7B1352}"/>
              </a:ext>
            </a:extLst>
          </p:cNvPr>
          <p:cNvGraphicFramePr>
            <a:graphicFrameLocks noGrp="1"/>
          </p:cNvGraphicFramePr>
          <p:nvPr>
            <p:ph type="chart" sz="quarter" idx="13"/>
            <p:extLst>
              <p:ext uri="{D42A27DB-BD31-4B8C-83A1-F6EECF244321}">
                <p14:modId xmlns:p14="http://schemas.microsoft.com/office/powerpoint/2010/main" val="3921491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08CAE-1D7F-4D62-AD89-3273BE1395C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F4C7369B-5101-4D77-A683-7593BDDA0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68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1C14-9427-4F5C-BF09-1F037494FEA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AEB2FC2-CB54-4CAF-A1D8-75993BD69F90}"/>
              </a:ext>
            </a:extLst>
          </p:cNvPr>
          <p:cNvGraphicFramePr>
            <a:graphicFrameLocks noGrp="1"/>
          </p:cNvGraphicFramePr>
          <p:nvPr>
            <p:ph type="tbl" sz="quarter" idx="13"/>
            <p:extLst>
              <p:ext uri="{D42A27DB-BD31-4B8C-83A1-F6EECF244321}">
                <p14:modId xmlns:p14="http://schemas.microsoft.com/office/powerpoint/2010/main" val="230771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1617914"/>
                    </a:ext>
                  </a:extLst>
                </a:gridCol>
                <a:gridCol w="740664">
                  <a:extLst>
                    <a:ext uri="{9D8B030D-6E8A-4147-A177-3AD203B41FA5}">
                      <a16:colId xmlns:a16="http://schemas.microsoft.com/office/drawing/2014/main" val="2376779843"/>
                    </a:ext>
                  </a:extLst>
                </a:gridCol>
                <a:gridCol w="740664">
                  <a:extLst>
                    <a:ext uri="{9D8B030D-6E8A-4147-A177-3AD203B41FA5}">
                      <a16:colId xmlns:a16="http://schemas.microsoft.com/office/drawing/2014/main" val="521147690"/>
                    </a:ext>
                  </a:extLst>
                </a:gridCol>
                <a:gridCol w="740664">
                  <a:extLst>
                    <a:ext uri="{9D8B030D-6E8A-4147-A177-3AD203B41FA5}">
                      <a16:colId xmlns:a16="http://schemas.microsoft.com/office/drawing/2014/main" val="4091863853"/>
                    </a:ext>
                  </a:extLst>
                </a:gridCol>
                <a:gridCol w="740664">
                  <a:extLst>
                    <a:ext uri="{9D8B030D-6E8A-4147-A177-3AD203B41FA5}">
                      <a16:colId xmlns:a16="http://schemas.microsoft.com/office/drawing/2014/main" val="2520489486"/>
                    </a:ext>
                  </a:extLst>
                </a:gridCol>
                <a:gridCol w="740664">
                  <a:extLst>
                    <a:ext uri="{9D8B030D-6E8A-4147-A177-3AD203B41FA5}">
                      <a16:colId xmlns:a16="http://schemas.microsoft.com/office/drawing/2014/main" val="1747083498"/>
                    </a:ext>
                  </a:extLst>
                </a:gridCol>
                <a:gridCol w="740664">
                  <a:extLst>
                    <a:ext uri="{9D8B030D-6E8A-4147-A177-3AD203B41FA5}">
                      <a16:colId xmlns:a16="http://schemas.microsoft.com/office/drawing/2014/main" val="3352028360"/>
                    </a:ext>
                  </a:extLst>
                </a:gridCol>
                <a:gridCol w="740664">
                  <a:extLst>
                    <a:ext uri="{9D8B030D-6E8A-4147-A177-3AD203B41FA5}">
                      <a16:colId xmlns:a16="http://schemas.microsoft.com/office/drawing/2014/main" val="2788800330"/>
                    </a:ext>
                  </a:extLst>
                </a:gridCol>
                <a:gridCol w="740664">
                  <a:extLst>
                    <a:ext uri="{9D8B030D-6E8A-4147-A177-3AD203B41FA5}">
                      <a16:colId xmlns:a16="http://schemas.microsoft.com/office/drawing/2014/main" val="2803898754"/>
                    </a:ext>
                  </a:extLst>
                </a:gridCol>
                <a:gridCol w="740664">
                  <a:extLst>
                    <a:ext uri="{9D8B030D-6E8A-4147-A177-3AD203B41FA5}">
                      <a16:colId xmlns:a16="http://schemas.microsoft.com/office/drawing/2014/main" val="3333492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49140833"/>
                  </a:ext>
                </a:extLst>
              </a:tr>
              <a:tr h="370840">
                <a:tc>
                  <a:txBody>
                    <a:bodyPr/>
                    <a:lstStyle/>
                    <a:p>
                      <a:r>
                        <a:rPr lang="en-US" sz="1000"/>
                        <a:t>First Insurance Company of Hawaii, LTD</a:t>
                      </a:r>
                    </a:p>
                  </a:txBody>
                  <a:tcPr/>
                </a:tc>
                <a:tc>
                  <a:txBody>
                    <a:bodyPr/>
                    <a:lstStyle/>
                    <a:p>
                      <a:r>
                        <a:rPr lang="en-US" sz="1000"/>
                        <a:t>1636</a:t>
                      </a:r>
                    </a:p>
                  </a:txBody>
                  <a:tcPr/>
                </a:tc>
                <a:tc>
                  <a:txBody>
                    <a:bodyPr/>
                    <a:lstStyle/>
                    <a:p>
                      <a:r>
                        <a:rPr lang="en-US" sz="1000"/>
                        <a:t>5</a:t>
                      </a:r>
                    </a:p>
                  </a:txBody>
                  <a:tcPr/>
                </a:tc>
                <a:tc>
                  <a:txBody>
                    <a:bodyPr/>
                    <a:lstStyle/>
                    <a:p>
                      <a:r>
                        <a:rPr lang="en-US" sz="1000"/>
                        <a:t>19</a:t>
                      </a:r>
                    </a:p>
                  </a:txBody>
                  <a:tcPr/>
                </a:tc>
                <a:tc>
                  <a:txBody>
                    <a:bodyPr/>
                    <a:lstStyle/>
                    <a:p>
                      <a:r>
                        <a:rPr lang="en-US" sz="1000"/>
                        <a:t>519</a:t>
                      </a:r>
                    </a:p>
                  </a:txBody>
                  <a:tcPr/>
                </a:tc>
                <a:tc>
                  <a:txBody>
                    <a:bodyPr/>
                    <a:lstStyle/>
                    <a:p>
                      <a:r>
                        <a:rPr lang="en-US" sz="1000"/>
                        <a:t>29</a:t>
                      </a:r>
                    </a:p>
                  </a:txBody>
                  <a:tcPr/>
                </a:tc>
                <a:tc>
                  <a:txBody>
                    <a:bodyPr/>
                    <a:lstStyle/>
                    <a:p>
                      <a:r>
                        <a:rPr lang="en-US" sz="1000"/>
                        <a:t>23</a:t>
                      </a:r>
                    </a:p>
                  </a:txBody>
                  <a:tcPr/>
                </a:tc>
                <a:tc>
                  <a:txBody>
                    <a:bodyPr/>
                    <a:lstStyle/>
                    <a:p>
                      <a:r>
                        <a:rPr lang="en-US" sz="1000"/>
                        <a:t>0</a:t>
                      </a:r>
                    </a:p>
                  </a:txBody>
                  <a:tcPr/>
                </a:tc>
                <a:tc>
                  <a:txBody>
                    <a:bodyPr/>
                    <a:lstStyle/>
                    <a:p>
                      <a:r>
                        <a:rPr lang="en-US" sz="1000"/>
                        <a:t>1.8403 %</a:t>
                      </a:r>
                    </a:p>
                  </a:txBody>
                  <a:tcPr/>
                </a:tc>
                <a:tc>
                  <a:txBody>
                    <a:bodyPr/>
                    <a:lstStyle/>
                    <a:p>
                      <a:r>
                        <a:rPr lang="en-US" sz="1000"/>
                        <a:t>0.0 %</a:t>
                      </a:r>
                    </a:p>
                  </a:txBody>
                  <a:tcPr/>
                </a:tc>
                <a:extLst>
                  <a:ext uri="{0D108BD9-81ED-4DB2-BD59-A6C34878D82A}">
                    <a16:rowId xmlns:a16="http://schemas.microsoft.com/office/drawing/2014/main" val="1969439868"/>
                  </a:ext>
                </a:extLst>
              </a:tr>
            </a:tbl>
          </a:graphicData>
        </a:graphic>
      </p:graphicFrame>
      <p:sp>
        <p:nvSpPr>
          <p:cNvPr id="4" name="Text Placeholder 3">
            <a:extLst>
              <a:ext uri="{FF2B5EF4-FFF2-40B4-BE49-F238E27FC236}">
                <a16:creationId xmlns:a16="http://schemas.microsoft.com/office/drawing/2014/main" id="{A8611FA4-BA07-4609-933B-CACE7655E23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59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0442-59B1-406D-A750-6B6FD73812B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EB7F00A0-8A6B-4D6A-B346-3360D630B657}"/>
              </a:ext>
            </a:extLst>
          </p:cNvPr>
          <p:cNvGraphicFramePr>
            <a:graphicFrameLocks noGrp="1"/>
          </p:cNvGraphicFramePr>
          <p:nvPr>
            <p:ph type="chart" sz="quarter" idx="13"/>
            <p:extLst>
              <p:ext uri="{D42A27DB-BD31-4B8C-83A1-F6EECF244321}">
                <p14:modId xmlns:p14="http://schemas.microsoft.com/office/powerpoint/2010/main" val="1882159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9CDDA-D1E8-4D30-AC68-7624C132822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7244D8C-254C-4831-BD1E-041F0298B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46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E6F9-F851-431C-B300-EF3D9473A96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8560DDB-1782-4530-955A-05E3CE3E143A}"/>
              </a:ext>
            </a:extLst>
          </p:cNvPr>
          <p:cNvGraphicFramePr>
            <a:graphicFrameLocks noGrp="1"/>
          </p:cNvGraphicFramePr>
          <p:nvPr>
            <p:ph type="chart" sz="quarter" idx="13"/>
            <p:extLst>
              <p:ext uri="{D42A27DB-BD31-4B8C-83A1-F6EECF244321}">
                <p14:modId xmlns:p14="http://schemas.microsoft.com/office/powerpoint/2010/main" val="927214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DAE6B-7954-46AE-9D31-2E23D08BE7A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7205942-02BC-4B6F-AF7C-37FA6CDF06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58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D853-924E-4A79-A328-D2BFD43C5E40}"/>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5EE36C6-871B-4B3D-8D2D-4D9B5203065D}"/>
              </a:ext>
            </a:extLst>
          </p:cNvPr>
          <p:cNvGraphicFramePr>
            <a:graphicFrameLocks noGrp="1"/>
          </p:cNvGraphicFramePr>
          <p:nvPr>
            <p:ph type="chart" sz="quarter" idx="13"/>
            <p:extLst>
              <p:ext uri="{D42A27DB-BD31-4B8C-83A1-F6EECF244321}">
                <p14:modId xmlns:p14="http://schemas.microsoft.com/office/powerpoint/2010/main" val="317495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737FF-8AFB-477B-8850-A135B0AFEAB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3CE5740-513C-4E75-99C4-DEB7F2E6A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446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96F3A-8AF6-4D45-A742-F6F1E11EAF99}"/>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A7E759C-824F-4A3A-9061-4D5F8EE3A963}"/>
              </a:ext>
            </a:extLst>
          </p:cNvPr>
          <p:cNvGraphicFramePr>
            <a:graphicFrameLocks noGrp="1"/>
          </p:cNvGraphicFramePr>
          <p:nvPr>
            <p:ph type="tbl" sz="quarter" idx="13"/>
            <p:extLst>
              <p:ext uri="{D42A27DB-BD31-4B8C-83A1-F6EECF244321}">
                <p14:modId xmlns:p14="http://schemas.microsoft.com/office/powerpoint/2010/main" val="203817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1428971"/>
                    </a:ext>
                  </a:extLst>
                </a:gridCol>
                <a:gridCol w="658368">
                  <a:extLst>
                    <a:ext uri="{9D8B030D-6E8A-4147-A177-3AD203B41FA5}">
                      <a16:colId xmlns:a16="http://schemas.microsoft.com/office/drawing/2014/main" val="1860623950"/>
                    </a:ext>
                  </a:extLst>
                </a:gridCol>
                <a:gridCol w="658368">
                  <a:extLst>
                    <a:ext uri="{9D8B030D-6E8A-4147-A177-3AD203B41FA5}">
                      <a16:colId xmlns:a16="http://schemas.microsoft.com/office/drawing/2014/main" val="3582083749"/>
                    </a:ext>
                  </a:extLst>
                </a:gridCol>
                <a:gridCol w="658368">
                  <a:extLst>
                    <a:ext uri="{9D8B030D-6E8A-4147-A177-3AD203B41FA5}">
                      <a16:colId xmlns:a16="http://schemas.microsoft.com/office/drawing/2014/main" val="3021967806"/>
                    </a:ext>
                  </a:extLst>
                </a:gridCol>
                <a:gridCol w="658368">
                  <a:extLst>
                    <a:ext uri="{9D8B030D-6E8A-4147-A177-3AD203B41FA5}">
                      <a16:colId xmlns:a16="http://schemas.microsoft.com/office/drawing/2014/main" val="3957941579"/>
                    </a:ext>
                  </a:extLst>
                </a:gridCol>
                <a:gridCol w="658368">
                  <a:extLst>
                    <a:ext uri="{9D8B030D-6E8A-4147-A177-3AD203B41FA5}">
                      <a16:colId xmlns:a16="http://schemas.microsoft.com/office/drawing/2014/main" val="489784350"/>
                    </a:ext>
                  </a:extLst>
                </a:gridCol>
                <a:gridCol w="658368">
                  <a:extLst>
                    <a:ext uri="{9D8B030D-6E8A-4147-A177-3AD203B41FA5}">
                      <a16:colId xmlns:a16="http://schemas.microsoft.com/office/drawing/2014/main" val="2657056259"/>
                    </a:ext>
                  </a:extLst>
                </a:gridCol>
                <a:gridCol w="658368">
                  <a:extLst>
                    <a:ext uri="{9D8B030D-6E8A-4147-A177-3AD203B41FA5}">
                      <a16:colId xmlns:a16="http://schemas.microsoft.com/office/drawing/2014/main" val="85990891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208164010"/>
                  </a:ext>
                </a:extLst>
              </a:tr>
              <a:tr h="370840">
                <a:tc>
                  <a:txBody>
                    <a:bodyPr/>
                    <a:lstStyle/>
                    <a:p>
                      <a:r>
                        <a:rPr lang="en-US" sz="1000" b="1"/>
                        <a:t> First Insurance Company of Hawaii, LTD - 2018-10-03 22:56:08 </a:t>
                      </a:r>
                      <a:r>
                        <a:rPr lang="en-US" sz="1000"/>
                        <a:t> 
 Missy H. of our Claims department emerged the victor of our head-to-head mini putt golf finals benefiting Aloha United Way. Her putting prowess won her a 0 gift card for Best Buy. Way to go Missy!</a:t>
                      </a:r>
                    </a:p>
                  </a:txBody>
                  <a:tcPr/>
                </a:tc>
                <a:tc>
                  <a:txBody>
                    <a:bodyPr/>
                    <a:lstStyle/>
                    <a:p>
                      <a:r>
                        <a:rPr lang="en-US" sz="1000"/>
                        <a:t>52</a:t>
                      </a:r>
                    </a:p>
                  </a:txBody>
                  <a:tcPr/>
                </a:tc>
                <a:tc>
                  <a:txBody>
                    <a:bodyPr/>
                    <a:lstStyle/>
                    <a:p>
                      <a:r>
                        <a:rPr lang="en-US" sz="1000"/>
                        <a:t>50</a:t>
                      </a:r>
                    </a:p>
                  </a:txBody>
                  <a:tcPr/>
                </a:tc>
                <a:tc>
                  <a:txBody>
                    <a:bodyPr/>
                    <a:lstStyle/>
                    <a:p>
                      <a:r>
                        <a:rPr lang="en-US" sz="1000"/>
                        <a:t>1</a:t>
                      </a:r>
                    </a:p>
                  </a:txBody>
                  <a:tcPr/>
                </a:tc>
                <a:tc>
                  <a:txBody>
                    <a:bodyPr/>
                    <a:lstStyle/>
                    <a:p>
                      <a:r>
                        <a:rPr lang="en-US" sz="1000"/>
                        <a:t>1</a:t>
                      </a:r>
                    </a:p>
                  </a:txBody>
                  <a:tcPr/>
                </a:tc>
                <a:tc>
                  <a:txBody>
                    <a:bodyPr/>
                    <a:lstStyle/>
                    <a:p>
                      <a:r>
                        <a:rPr lang="en-US" sz="1000"/>
                        <a:t>3.1882 %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85601878"/>
                  </a:ext>
                </a:extLst>
              </a:tr>
              <a:tr h="370840">
                <a:tc>
                  <a:txBody>
                    <a:bodyPr/>
                    <a:lstStyle/>
                    <a:p>
                      <a:r>
                        <a:rPr lang="en-US" sz="1000" b="1"/>
                        <a:t> First Insurance Company of Hawaii, LTD - 2018-10-22 21:44:50 </a:t>
                      </a:r>
                      <a:r>
                        <a:rPr lang="en-US" sz="1000"/>
                        <a:t> 
 Congratulations to Doug B. of our IT department, the winner of our 2018 3rd Quarter Kupono Award. Doug was nominated for his technical expertise (respected throughout FICOH), excellent judgment, productive and positive manner, problem-solving skills, and diplomatic communication style. He's a winner every day, but today he also won some well deserved, company-wide recognition!</a:t>
                      </a:r>
                    </a:p>
                  </a:txBody>
                  <a:tcPr/>
                </a:tc>
                <a:tc>
                  <a:txBody>
                    <a:bodyPr/>
                    <a:lstStyle/>
                    <a:p>
                      <a:r>
                        <a:rPr lang="en-US" sz="1000"/>
                        <a:t>44</a:t>
                      </a:r>
                    </a:p>
                  </a:txBody>
                  <a:tcPr/>
                </a:tc>
                <a:tc>
                  <a:txBody>
                    <a:bodyPr/>
                    <a:lstStyle/>
                    <a:p>
                      <a:r>
                        <a:rPr lang="en-US" sz="1000"/>
                        <a:t>38</a:t>
                      </a:r>
                    </a:p>
                  </a:txBody>
                  <a:tcPr/>
                </a:tc>
                <a:tc>
                  <a:txBody>
                    <a:bodyPr/>
                    <a:lstStyle/>
                    <a:p>
                      <a:r>
                        <a:rPr lang="en-US" sz="1000"/>
                        <a:t>6</a:t>
                      </a:r>
                    </a:p>
                  </a:txBody>
                  <a:tcPr/>
                </a:tc>
                <a:tc>
                  <a:txBody>
                    <a:bodyPr/>
                    <a:lstStyle/>
                    <a:p>
                      <a:r>
                        <a:rPr lang="en-US" sz="1000"/>
                        <a:t>0</a:t>
                      </a:r>
                    </a:p>
                  </a:txBody>
                  <a:tcPr/>
                </a:tc>
                <a:tc>
                  <a:txBody>
                    <a:bodyPr/>
                    <a:lstStyle/>
                    <a:p>
                      <a:r>
                        <a:rPr lang="en-US" sz="1000"/>
                        <a:t>2.6928 %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12154380"/>
                  </a:ext>
                </a:extLst>
              </a:tr>
              <a:tr h="370840">
                <a:tc>
                  <a:txBody>
                    <a:bodyPr/>
                    <a:lstStyle/>
                    <a:p>
                      <a:r>
                        <a:rPr lang="en-US" sz="1000" b="1"/>
                        <a:t> First Insurance Company of Hawaii, LTD - 2018-10-02 13:19:56 </a:t>
                      </a:r>
                      <a:r>
                        <a:rPr lang="en-US" sz="1000"/>
                        <a:t> 
 We topped off our five-month social media campaign to celebrate and honor Hawaii’s kupuna with a ,000 donation to HMoW - Hawaii Meals on Wheels at their gala on Sept. 28 at the Honolulu Country Club. Our partnership with HMoW goes back 10+ years: http://ow.ly/P2Vd30m4iWf.</a:t>
                      </a:r>
                    </a:p>
                  </a:txBody>
                  <a:tcPr/>
                </a:tc>
                <a:tc>
                  <a:txBody>
                    <a:bodyPr/>
                    <a:lstStyle/>
                    <a:p>
                      <a:r>
                        <a:rPr lang="en-US" sz="1000"/>
                        <a:t>42</a:t>
                      </a:r>
                    </a:p>
                  </a:txBody>
                  <a:tcPr/>
                </a:tc>
                <a:tc>
                  <a:txBody>
                    <a:bodyPr/>
                    <a:lstStyle/>
                    <a:p>
                      <a:r>
                        <a:rPr lang="en-US" sz="1000"/>
                        <a:t>36</a:t>
                      </a:r>
                    </a:p>
                  </a:txBody>
                  <a:tcPr/>
                </a:tc>
                <a:tc>
                  <a:txBody>
                    <a:bodyPr/>
                    <a:lstStyle/>
                    <a:p>
                      <a:r>
                        <a:rPr lang="en-US" sz="1000"/>
                        <a:t>0</a:t>
                      </a:r>
                    </a:p>
                  </a:txBody>
                  <a:tcPr/>
                </a:tc>
                <a:tc>
                  <a:txBody>
                    <a:bodyPr/>
                    <a:lstStyle/>
                    <a:p>
                      <a:r>
                        <a:rPr lang="en-US" sz="1000"/>
                        <a:t>6</a:t>
                      </a:r>
                    </a:p>
                  </a:txBody>
                  <a:tcPr/>
                </a:tc>
                <a:tc>
                  <a:txBody>
                    <a:bodyPr/>
                    <a:lstStyle/>
                    <a:p>
                      <a:r>
                        <a:rPr lang="en-US" sz="1000"/>
                        <a:t>2.5751 %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06755170"/>
                  </a:ext>
                </a:extLst>
              </a:tr>
            </a:tbl>
          </a:graphicData>
        </a:graphic>
      </p:graphicFrame>
      <p:sp>
        <p:nvSpPr>
          <p:cNvPr id="4" name="Text Placeholder 3">
            <a:extLst>
              <a:ext uri="{FF2B5EF4-FFF2-40B4-BE49-F238E27FC236}">
                <a16:creationId xmlns:a16="http://schemas.microsoft.com/office/drawing/2014/main" id="{B3DC6127-8A50-4961-A66E-7245C22EBAD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59837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D8C9-7A09-4F93-8B6A-339A45715E0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8B01344-9E2D-4035-8D2B-7AFE1A0BB13D}"/>
              </a:ext>
            </a:extLst>
          </p:cNvPr>
          <p:cNvGraphicFramePr>
            <a:graphicFrameLocks noGrp="1"/>
          </p:cNvGraphicFramePr>
          <p:nvPr>
            <p:ph type="tbl" sz="quarter" idx="13"/>
            <p:extLst>
              <p:ext uri="{D42A27DB-BD31-4B8C-83A1-F6EECF244321}">
                <p14:modId xmlns:p14="http://schemas.microsoft.com/office/powerpoint/2010/main" val="159701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05060796"/>
                    </a:ext>
                  </a:extLst>
                </a:gridCol>
                <a:gridCol w="493776">
                  <a:extLst>
                    <a:ext uri="{9D8B030D-6E8A-4147-A177-3AD203B41FA5}">
                      <a16:colId xmlns:a16="http://schemas.microsoft.com/office/drawing/2014/main" val="39901873"/>
                    </a:ext>
                  </a:extLst>
                </a:gridCol>
                <a:gridCol w="493776">
                  <a:extLst>
                    <a:ext uri="{9D8B030D-6E8A-4147-A177-3AD203B41FA5}">
                      <a16:colId xmlns:a16="http://schemas.microsoft.com/office/drawing/2014/main" val="2756437090"/>
                    </a:ext>
                  </a:extLst>
                </a:gridCol>
                <a:gridCol w="493776">
                  <a:extLst>
                    <a:ext uri="{9D8B030D-6E8A-4147-A177-3AD203B41FA5}">
                      <a16:colId xmlns:a16="http://schemas.microsoft.com/office/drawing/2014/main" val="1157495404"/>
                    </a:ext>
                  </a:extLst>
                </a:gridCol>
                <a:gridCol w="493776">
                  <a:extLst>
                    <a:ext uri="{9D8B030D-6E8A-4147-A177-3AD203B41FA5}">
                      <a16:colId xmlns:a16="http://schemas.microsoft.com/office/drawing/2014/main" val="361217920"/>
                    </a:ext>
                  </a:extLst>
                </a:gridCol>
                <a:gridCol w="493776">
                  <a:extLst>
                    <a:ext uri="{9D8B030D-6E8A-4147-A177-3AD203B41FA5}">
                      <a16:colId xmlns:a16="http://schemas.microsoft.com/office/drawing/2014/main" val="4087088559"/>
                    </a:ext>
                  </a:extLst>
                </a:gridCol>
                <a:gridCol w="493776">
                  <a:extLst>
                    <a:ext uri="{9D8B030D-6E8A-4147-A177-3AD203B41FA5}">
                      <a16:colId xmlns:a16="http://schemas.microsoft.com/office/drawing/2014/main" val="1757598277"/>
                    </a:ext>
                  </a:extLst>
                </a:gridCol>
                <a:gridCol w="493776">
                  <a:extLst>
                    <a:ext uri="{9D8B030D-6E8A-4147-A177-3AD203B41FA5}">
                      <a16:colId xmlns:a16="http://schemas.microsoft.com/office/drawing/2014/main" val="2078574538"/>
                    </a:ext>
                  </a:extLst>
                </a:gridCol>
                <a:gridCol w="493776">
                  <a:extLst>
                    <a:ext uri="{9D8B030D-6E8A-4147-A177-3AD203B41FA5}">
                      <a16:colId xmlns:a16="http://schemas.microsoft.com/office/drawing/2014/main" val="29366284"/>
                    </a:ext>
                  </a:extLst>
                </a:gridCol>
                <a:gridCol w="493776">
                  <a:extLst>
                    <a:ext uri="{9D8B030D-6E8A-4147-A177-3AD203B41FA5}">
                      <a16:colId xmlns:a16="http://schemas.microsoft.com/office/drawing/2014/main" val="4031579868"/>
                    </a:ext>
                  </a:extLst>
                </a:gridCol>
                <a:gridCol w="493776">
                  <a:extLst>
                    <a:ext uri="{9D8B030D-6E8A-4147-A177-3AD203B41FA5}">
                      <a16:colId xmlns:a16="http://schemas.microsoft.com/office/drawing/2014/main" val="4032964056"/>
                    </a:ext>
                  </a:extLst>
                </a:gridCol>
                <a:gridCol w="493776">
                  <a:extLst>
                    <a:ext uri="{9D8B030D-6E8A-4147-A177-3AD203B41FA5}">
                      <a16:colId xmlns:a16="http://schemas.microsoft.com/office/drawing/2014/main" val="972850741"/>
                    </a:ext>
                  </a:extLst>
                </a:gridCol>
                <a:gridCol w="493776">
                  <a:extLst>
                    <a:ext uri="{9D8B030D-6E8A-4147-A177-3AD203B41FA5}">
                      <a16:colId xmlns:a16="http://schemas.microsoft.com/office/drawing/2014/main" val="3578065998"/>
                    </a:ext>
                  </a:extLst>
                </a:gridCol>
                <a:gridCol w="493776">
                  <a:extLst>
                    <a:ext uri="{9D8B030D-6E8A-4147-A177-3AD203B41FA5}">
                      <a16:colId xmlns:a16="http://schemas.microsoft.com/office/drawing/2014/main" val="12709556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0560180"/>
                  </a:ext>
                </a:extLst>
              </a:tr>
              <a:tr h="370840">
                <a:tc>
                  <a:txBody>
                    <a:bodyPr/>
                    <a:lstStyle/>
                    <a:p>
                      <a:r>
                        <a:rPr lang="en-US" sz="1000"/>
                        <a:t>@FirstInsHI</a:t>
                      </a:r>
                    </a:p>
                  </a:txBody>
                  <a:tcPr/>
                </a:tc>
                <a:tc>
                  <a:txBody>
                    <a:bodyPr/>
                    <a:lstStyle/>
                    <a:p>
                      <a:r>
                        <a:rPr lang="en-US" sz="1000"/>
                        <a:t>1235</a:t>
                      </a:r>
                    </a:p>
                  </a:txBody>
                  <a:tcPr/>
                </a:tc>
                <a:tc>
                  <a:txBody>
                    <a:bodyPr/>
                    <a:lstStyle/>
                    <a:p>
                      <a:r>
                        <a:rPr lang="en-US" sz="1000"/>
                        <a:t>6</a:t>
                      </a:r>
                    </a:p>
                  </a:txBody>
                  <a:tcPr/>
                </a:tc>
                <a:tc>
                  <a:txBody>
                    <a:bodyPr/>
                    <a:lstStyle/>
                    <a:p>
                      <a:r>
                        <a:rPr lang="en-US" sz="1000"/>
                        <a:t>25</a:t>
                      </a:r>
                    </a:p>
                  </a:txBody>
                  <a:tcPr/>
                </a:tc>
                <a:tc>
                  <a:txBody>
                    <a:bodyPr/>
                    <a:lstStyle/>
                    <a:p>
                      <a:r>
                        <a:rPr lang="en-US" sz="1000"/>
                        <a:t>20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5</a:t>
                      </a:r>
                    </a:p>
                  </a:txBody>
                  <a:tcPr/>
                </a:tc>
                <a:tc>
                  <a:txBody>
                    <a:bodyPr/>
                    <a:lstStyle/>
                    <a:p>
                      <a:r>
                        <a:rPr lang="en-US" sz="1000"/>
                        <a:t>23</a:t>
                      </a:r>
                    </a:p>
                  </a:txBody>
                  <a:tcPr/>
                </a:tc>
                <a:tc>
                  <a:txBody>
                    <a:bodyPr/>
                    <a:lstStyle/>
                    <a:p>
                      <a:r>
                        <a:rPr lang="en-US" sz="1000"/>
                        <a:t>2</a:t>
                      </a:r>
                    </a:p>
                  </a:txBody>
                  <a:tcPr/>
                </a:tc>
                <a:tc>
                  <a:txBody>
                    <a:bodyPr/>
                    <a:lstStyle/>
                    <a:p>
                      <a:r>
                        <a:rPr lang="en-US" sz="1000"/>
                        <a:t>6</a:t>
                      </a:r>
                    </a:p>
                  </a:txBody>
                  <a:tcPr/>
                </a:tc>
                <a:tc>
                  <a:txBody>
                    <a:bodyPr/>
                    <a:lstStyle/>
                    <a:p>
                      <a:r>
                        <a:rPr lang="en-US" sz="1000"/>
                        <a:t>0.1218 %</a:t>
                      </a:r>
                    </a:p>
                  </a:txBody>
                  <a:tcPr/>
                </a:tc>
                <a:tc>
                  <a:txBody>
                    <a:bodyPr/>
                    <a:lstStyle/>
                    <a:p>
                      <a:r>
                        <a:rPr lang="en-US" sz="1000"/>
                        <a:t>0.0 %</a:t>
                      </a:r>
                    </a:p>
                  </a:txBody>
                  <a:tcPr/>
                </a:tc>
                <a:extLst>
                  <a:ext uri="{0D108BD9-81ED-4DB2-BD59-A6C34878D82A}">
                    <a16:rowId xmlns:a16="http://schemas.microsoft.com/office/drawing/2014/main" val="623420997"/>
                  </a:ext>
                </a:extLst>
              </a:tr>
            </a:tbl>
          </a:graphicData>
        </a:graphic>
      </p:graphicFrame>
      <p:sp>
        <p:nvSpPr>
          <p:cNvPr id="4" name="Text Placeholder 3">
            <a:extLst>
              <a:ext uri="{FF2B5EF4-FFF2-40B4-BE49-F238E27FC236}">
                <a16:creationId xmlns:a16="http://schemas.microsoft.com/office/drawing/2014/main" id="{D8D68AB1-FD53-44F6-9F8B-3418648BAD0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00852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C74D2-AD91-4818-8A50-EE332DCA4C6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B45B3B2-4F7E-4FB3-A40C-FB856F9904B1}"/>
              </a:ext>
            </a:extLst>
          </p:cNvPr>
          <p:cNvGraphicFramePr>
            <a:graphicFrameLocks noGrp="1"/>
          </p:cNvGraphicFramePr>
          <p:nvPr>
            <p:ph type="chart" sz="quarter" idx="13"/>
            <p:extLst>
              <p:ext uri="{D42A27DB-BD31-4B8C-83A1-F6EECF244321}">
                <p14:modId xmlns:p14="http://schemas.microsoft.com/office/powerpoint/2010/main" val="3229471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641E9-FA18-42EE-A1AD-3E4F4052635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4B060B8-FC9C-42F8-A381-5A1EF011FB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054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41BB5-C710-4EAC-A731-71FC7C74FE4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A63AFBD-02A4-4F5A-8A5E-D50CE377B06E}"/>
              </a:ext>
            </a:extLst>
          </p:cNvPr>
          <p:cNvGraphicFramePr>
            <a:graphicFrameLocks noGrp="1"/>
          </p:cNvGraphicFramePr>
          <p:nvPr>
            <p:ph type="chart" sz="quarter" idx="13"/>
            <p:extLst>
              <p:ext uri="{D42A27DB-BD31-4B8C-83A1-F6EECF244321}">
                <p14:modId xmlns:p14="http://schemas.microsoft.com/office/powerpoint/2010/main" val="2558030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92F11A-A282-4EFC-B6F7-D2F617EC41B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765AE29-A9BF-44F5-8B2F-1D4AE4A4F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29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1DB08-2D1D-43A2-9A46-3D1645720AA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93CAF4F-1A90-44A6-A9B4-065A155B633E}"/>
              </a:ext>
            </a:extLst>
          </p:cNvPr>
          <p:cNvGraphicFramePr>
            <a:graphicFrameLocks noGrp="1"/>
          </p:cNvGraphicFramePr>
          <p:nvPr>
            <p:ph type="tbl" sz="quarter" idx="13"/>
            <p:extLst>
              <p:ext uri="{D42A27DB-BD31-4B8C-83A1-F6EECF244321}">
                <p14:modId xmlns:p14="http://schemas.microsoft.com/office/powerpoint/2010/main" val="142597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6338945"/>
                    </a:ext>
                  </a:extLst>
                </a:gridCol>
                <a:gridCol w="822960">
                  <a:extLst>
                    <a:ext uri="{9D8B030D-6E8A-4147-A177-3AD203B41FA5}">
                      <a16:colId xmlns:a16="http://schemas.microsoft.com/office/drawing/2014/main" val="2291396360"/>
                    </a:ext>
                  </a:extLst>
                </a:gridCol>
                <a:gridCol w="822960">
                  <a:extLst>
                    <a:ext uri="{9D8B030D-6E8A-4147-A177-3AD203B41FA5}">
                      <a16:colId xmlns:a16="http://schemas.microsoft.com/office/drawing/2014/main" val="690601725"/>
                    </a:ext>
                  </a:extLst>
                </a:gridCol>
                <a:gridCol w="822960">
                  <a:extLst>
                    <a:ext uri="{9D8B030D-6E8A-4147-A177-3AD203B41FA5}">
                      <a16:colId xmlns:a16="http://schemas.microsoft.com/office/drawing/2014/main" val="1467141478"/>
                    </a:ext>
                  </a:extLst>
                </a:gridCol>
                <a:gridCol w="822960">
                  <a:extLst>
                    <a:ext uri="{9D8B030D-6E8A-4147-A177-3AD203B41FA5}">
                      <a16:colId xmlns:a16="http://schemas.microsoft.com/office/drawing/2014/main" val="421614396"/>
                    </a:ext>
                  </a:extLst>
                </a:gridCol>
                <a:gridCol w="822960">
                  <a:extLst>
                    <a:ext uri="{9D8B030D-6E8A-4147-A177-3AD203B41FA5}">
                      <a16:colId xmlns:a16="http://schemas.microsoft.com/office/drawing/2014/main" val="225875163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354594035"/>
                  </a:ext>
                </a:extLst>
              </a:tr>
              <a:tr h="370840">
                <a:tc>
                  <a:txBody>
                    <a:bodyPr/>
                    <a:lstStyle/>
                    <a:p>
                      <a:r>
                        <a:rPr lang="en-US" sz="1000" b="1"/>
                        <a:t> @FirstInsHI - 2018-10-23 15:44:38 </a:t>
                      </a:r>
                      <a:r>
                        <a:rPr lang="en-US" sz="1000"/>
                        <a:t>
  #TeamFICOH heading out now to install smoke alarms in area homes as part of the @HawaiiRedCross Sound the Alarm campaign #soundthealarm #redcross #firesafety https://t.co/MsyXItulFG</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0.3239 %</a:t>
                      </a:r>
                    </a:p>
                  </a:txBody>
                  <a:tcPr/>
                </a:tc>
                <a:extLst>
                  <a:ext uri="{0D108BD9-81ED-4DB2-BD59-A6C34878D82A}">
                    <a16:rowId xmlns:a16="http://schemas.microsoft.com/office/drawing/2014/main" val="1110620641"/>
                  </a:ext>
                </a:extLst>
              </a:tr>
              <a:tr h="370840">
                <a:tc>
                  <a:txBody>
                    <a:bodyPr/>
                    <a:lstStyle/>
                    <a:p>
                      <a:r>
                        <a:rPr lang="en-US" sz="1000" b="1"/>
                        <a:t> @FirstInsHI - 2018-10-03 23:01:19 </a:t>
                      </a:r>
                      <a:r>
                        <a:rPr lang="en-US" sz="1000"/>
                        <a:t>
  Missy H. of our Claims department emerged the victor of our head-to-head mini putt golf finals benefiting @alohaunitedway. Her putting prowess won her a 0 gift card for Best Buy. Way to go Missy! #teamficoh #alohaunitedway #minigolf #golfputt #community #hawaii #forfun https://t.co/snl5kG3tGJ</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0.2443 %</a:t>
                      </a:r>
                    </a:p>
                  </a:txBody>
                  <a:tcPr/>
                </a:tc>
                <a:extLst>
                  <a:ext uri="{0D108BD9-81ED-4DB2-BD59-A6C34878D82A}">
                    <a16:rowId xmlns:a16="http://schemas.microsoft.com/office/drawing/2014/main" val="2223670329"/>
                  </a:ext>
                </a:extLst>
              </a:tr>
              <a:tr h="370840">
                <a:tc>
                  <a:txBody>
                    <a:bodyPr/>
                    <a:lstStyle/>
                    <a:p>
                      <a:r>
                        <a:rPr lang="en-US" sz="1000" b="1"/>
                        <a:t> @FirstInsHI - 2018-10-08 17:29:44 </a:t>
                      </a:r>
                      <a:r>
                        <a:rPr lang="en-US" sz="1000"/>
                        <a:t>
  The chocolate is flowing at our bake sale fundraiser for @alohaunitedway! #bakesale #chocolatefountain #teamficoh #alohaunitedway #fundraiser https://t.co/EsXeKxbwLF</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0.2429 %</a:t>
                      </a:r>
                    </a:p>
                  </a:txBody>
                  <a:tcPr/>
                </a:tc>
                <a:extLst>
                  <a:ext uri="{0D108BD9-81ED-4DB2-BD59-A6C34878D82A}">
                    <a16:rowId xmlns:a16="http://schemas.microsoft.com/office/drawing/2014/main" val="1759131497"/>
                  </a:ext>
                </a:extLst>
              </a:tr>
            </a:tbl>
          </a:graphicData>
        </a:graphic>
      </p:graphicFrame>
      <p:sp>
        <p:nvSpPr>
          <p:cNvPr id="4" name="Text Placeholder 3">
            <a:extLst>
              <a:ext uri="{FF2B5EF4-FFF2-40B4-BE49-F238E27FC236}">
                <a16:creationId xmlns:a16="http://schemas.microsoft.com/office/drawing/2014/main" id="{2459F43C-9D62-439F-99D6-7DC4901A807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7700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7DF2-47FC-4F60-91D7-74706B78CAE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2E60B66D-AB28-4D82-99C9-3EE2901B9DCF}"/>
              </a:ext>
            </a:extLst>
          </p:cNvPr>
          <p:cNvGraphicFramePr>
            <a:graphicFrameLocks noGrp="1"/>
          </p:cNvGraphicFramePr>
          <p:nvPr>
            <p:ph type="tbl" sz="quarter" idx="13"/>
            <p:extLst>
              <p:ext uri="{D42A27DB-BD31-4B8C-83A1-F6EECF244321}">
                <p14:modId xmlns:p14="http://schemas.microsoft.com/office/powerpoint/2010/main" val="208739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4674114"/>
                    </a:ext>
                  </a:extLst>
                </a:gridCol>
                <a:gridCol w="1069848">
                  <a:extLst>
                    <a:ext uri="{9D8B030D-6E8A-4147-A177-3AD203B41FA5}">
                      <a16:colId xmlns:a16="http://schemas.microsoft.com/office/drawing/2014/main" val="1634640022"/>
                    </a:ext>
                  </a:extLst>
                </a:gridCol>
                <a:gridCol w="1069848">
                  <a:extLst>
                    <a:ext uri="{9D8B030D-6E8A-4147-A177-3AD203B41FA5}">
                      <a16:colId xmlns:a16="http://schemas.microsoft.com/office/drawing/2014/main" val="1392165926"/>
                    </a:ext>
                  </a:extLst>
                </a:gridCol>
                <a:gridCol w="1069848">
                  <a:extLst>
                    <a:ext uri="{9D8B030D-6E8A-4147-A177-3AD203B41FA5}">
                      <a16:colId xmlns:a16="http://schemas.microsoft.com/office/drawing/2014/main" val="1273268722"/>
                    </a:ext>
                  </a:extLst>
                </a:gridCol>
                <a:gridCol w="1069848">
                  <a:extLst>
                    <a:ext uri="{9D8B030D-6E8A-4147-A177-3AD203B41FA5}">
                      <a16:colId xmlns:a16="http://schemas.microsoft.com/office/drawing/2014/main" val="423089630"/>
                    </a:ext>
                  </a:extLst>
                </a:gridCol>
                <a:gridCol w="1069848">
                  <a:extLst>
                    <a:ext uri="{9D8B030D-6E8A-4147-A177-3AD203B41FA5}">
                      <a16:colId xmlns:a16="http://schemas.microsoft.com/office/drawing/2014/main" val="3966516191"/>
                    </a:ext>
                  </a:extLst>
                </a:gridCol>
                <a:gridCol w="1069848">
                  <a:extLst>
                    <a:ext uri="{9D8B030D-6E8A-4147-A177-3AD203B41FA5}">
                      <a16:colId xmlns:a16="http://schemas.microsoft.com/office/drawing/2014/main" val="37448463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25599388"/>
                  </a:ext>
                </a:extLst>
              </a:tr>
              <a:tr h="370840">
                <a:tc>
                  <a:txBody>
                    <a:bodyPr/>
                    <a:lstStyle/>
                    <a:p>
                      <a:r>
                        <a:rPr lang="en-US" sz="1000"/>
                        <a:t>First Insurance Company of Hawaii</a:t>
                      </a:r>
                    </a:p>
                  </a:txBody>
                  <a:tcPr/>
                </a:tc>
                <a:tc>
                  <a:txBody>
                    <a:bodyPr/>
                    <a:lstStyle/>
                    <a:p>
                      <a:r>
                        <a:rPr lang="en-US" sz="1000"/>
                        <a:t>1078</a:t>
                      </a:r>
                    </a:p>
                  </a:txBody>
                  <a:tcPr/>
                </a:tc>
                <a:tc>
                  <a:txBody>
                    <a:bodyPr/>
                    <a:lstStyle/>
                    <a:p>
                      <a:r>
                        <a:rPr lang="en-US" sz="1000"/>
                        <a:t>18</a:t>
                      </a:r>
                    </a:p>
                  </a:txBody>
                  <a:tcPr/>
                </a:tc>
                <a:tc>
                  <a:txBody>
                    <a:bodyPr/>
                    <a:lstStyle/>
                    <a:p>
                      <a:r>
                        <a:rPr lang="en-US" sz="1000"/>
                        <a:t>5</a:t>
                      </a:r>
                    </a:p>
                  </a:txBody>
                  <a:tcPr/>
                </a:tc>
                <a:tc>
                  <a:txBody>
                    <a:bodyPr/>
                    <a:lstStyle/>
                    <a:p>
                      <a:r>
                        <a:rPr lang="en-US" sz="1000"/>
                        <a:t>172</a:t>
                      </a:r>
                    </a:p>
                  </a:txBody>
                  <a:tcPr/>
                </a:tc>
                <a:tc>
                  <a:txBody>
                    <a:bodyPr/>
                    <a:lstStyle/>
                    <a:p>
                      <a:r>
                        <a:rPr lang="en-US" sz="1000"/>
                        <a:t>9</a:t>
                      </a:r>
                    </a:p>
                  </a:txBody>
                  <a:tcPr/>
                </a:tc>
                <a:tc>
                  <a:txBody>
                    <a:bodyPr/>
                    <a:lstStyle/>
                    <a:p>
                      <a:r>
                        <a:rPr lang="en-US" sz="1000"/>
                        <a:t>3.3863 %</a:t>
                      </a:r>
                    </a:p>
                  </a:txBody>
                  <a:tcPr/>
                </a:tc>
                <a:extLst>
                  <a:ext uri="{0D108BD9-81ED-4DB2-BD59-A6C34878D82A}">
                    <a16:rowId xmlns:a16="http://schemas.microsoft.com/office/drawing/2014/main" val="3753632613"/>
                  </a:ext>
                </a:extLst>
              </a:tr>
            </a:tbl>
          </a:graphicData>
        </a:graphic>
      </p:graphicFrame>
      <p:sp>
        <p:nvSpPr>
          <p:cNvPr id="4" name="Text Placeholder 3">
            <a:extLst>
              <a:ext uri="{FF2B5EF4-FFF2-40B4-BE49-F238E27FC236}">
                <a16:creationId xmlns:a16="http://schemas.microsoft.com/office/drawing/2014/main" id="{4FC467FF-4F23-4FAA-8D16-8ED85AF7DE4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22475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57D53-3631-41B4-8C8A-3EFC84D4504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E041A52-5F99-4EC0-9EDF-B741DC99B90B}"/>
              </a:ext>
            </a:extLst>
          </p:cNvPr>
          <p:cNvGraphicFramePr>
            <a:graphicFrameLocks noGrp="1"/>
          </p:cNvGraphicFramePr>
          <p:nvPr>
            <p:ph type="chart" sz="quarter" idx="13"/>
            <p:extLst>
              <p:ext uri="{D42A27DB-BD31-4B8C-83A1-F6EECF244321}">
                <p14:modId xmlns:p14="http://schemas.microsoft.com/office/powerpoint/2010/main" val="938122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A040E2-9530-4FE1-9C1B-A3DB7641FDD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967D49D-68AC-4388-8977-071ED3EBC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477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4BF0F-86EC-4663-A1EA-A98099D80C5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E45B429-54FC-42C9-B44A-3D847F8820C8}"/>
              </a:ext>
            </a:extLst>
          </p:cNvPr>
          <p:cNvGraphicFramePr>
            <a:graphicFrameLocks noGrp="1"/>
          </p:cNvGraphicFramePr>
          <p:nvPr>
            <p:ph type="chart" sz="quarter" idx="13"/>
            <p:extLst>
              <p:ext uri="{D42A27DB-BD31-4B8C-83A1-F6EECF244321}">
                <p14:modId xmlns:p14="http://schemas.microsoft.com/office/powerpoint/2010/main" val="2078562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95D36C-E10E-4177-80AB-CCF254A4A45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E92F164-07AF-43B9-9175-DE3F6297A1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177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5D6C-60AB-41FB-9EF5-0597616C6B78}"/>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180DAF7D-20A4-4864-B54D-12EEEE58B317}"/>
              </a:ext>
            </a:extLst>
          </p:cNvPr>
          <p:cNvGraphicFramePr>
            <a:graphicFrameLocks noGrp="1"/>
          </p:cNvGraphicFramePr>
          <p:nvPr>
            <p:ph type="tbl" sz="quarter" idx="13"/>
            <p:extLst>
              <p:ext uri="{D42A27DB-BD31-4B8C-83A1-F6EECF244321}">
                <p14:modId xmlns:p14="http://schemas.microsoft.com/office/powerpoint/2010/main" val="324246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01945145"/>
                    </a:ext>
                  </a:extLst>
                </a:gridCol>
                <a:gridCol w="987552">
                  <a:extLst>
                    <a:ext uri="{9D8B030D-6E8A-4147-A177-3AD203B41FA5}">
                      <a16:colId xmlns:a16="http://schemas.microsoft.com/office/drawing/2014/main" val="1232813744"/>
                    </a:ext>
                  </a:extLst>
                </a:gridCol>
                <a:gridCol w="987552">
                  <a:extLst>
                    <a:ext uri="{9D8B030D-6E8A-4147-A177-3AD203B41FA5}">
                      <a16:colId xmlns:a16="http://schemas.microsoft.com/office/drawing/2014/main" val="642604181"/>
                    </a:ext>
                  </a:extLst>
                </a:gridCol>
                <a:gridCol w="987552">
                  <a:extLst>
                    <a:ext uri="{9D8B030D-6E8A-4147-A177-3AD203B41FA5}">
                      <a16:colId xmlns:a16="http://schemas.microsoft.com/office/drawing/2014/main" val="3064367427"/>
                    </a:ext>
                  </a:extLst>
                </a:gridCol>
                <a:gridCol w="987552">
                  <a:extLst>
                    <a:ext uri="{9D8B030D-6E8A-4147-A177-3AD203B41FA5}">
                      <a16:colId xmlns:a16="http://schemas.microsoft.com/office/drawing/2014/main" val="179353567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90006201"/>
                  </a:ext>
                </a:extLst>
              </a:tr>
              <a:tr h="370840">
                <a:tc>
                  <a:txBody>
                    <a:bodyPr/>
                    <a:lstStyle/>
                    <a:p>
                      <a:r>
                        <a:rPr lang="en-US" sz="1000" b="1"/>
                        <a:t> First Insurance Company of Hawaii - 2018-10-22 17:45:49 </a:t>
                      </a:r>
                      <a:r>
                        <a:rPr lang="en-US" sz="1000"/>
                        <a:t>
  We're excited to announce that Lance Kawano has joined our senior leadership team as vice president of FICOH and president of First Risk Management Services (FiRMS). Lance most recently spent 12 years with Atlas Insurance Agency. Before that he was a personal lines manager at FICOH for 3 years. Welcome back, Lance! For more details, see http://ow.ly/gweF30mflxD.</a:t>
                      </a:r>
                    </a:p>
                  </a:txBody>
                  <a:tcPr/>
                </a:tc>
                <a:tc>
                  <a:txBody>
                    <a:bodyPr/>
                    <a:lstStyle/>
                    <a:p>
                      <a:r>
                        <a:rPr lang="en-US" sz="1000"/>
                        <a:t>45</a:t>
                      </a:r>
                    </a:p>
                  </a:txBody>
                  <a:tcPr/>
                </a:tc>
                <a:tc>
                  <a:txBody>
                    <a:bodyPr/>
                    <a:lstStyle/>
                    <a:p>
                      <a:r>
                        <a:rPr lang="en-US" sz="1000"/>
                        <a:t>5</a:t>
                      </a:r>
                    </a:p>
                  </a:txBody>
                  <a:tcPr/>
                </a:tc>
                <a:tc>
                  <a:txBody>
                    <a:bodyPr/>
                    <a:lstStyle/>
                    <a:p>
                      <a:r>
                        <a:rPr lang="en-US" sz="1000"/>
                        <a:t>4.6642 %</a:t>
                      </a:r>
                    </a:p>
                  </a:txBody>
                  <a:tcPr/>
                </a:tc>
                <a:tc>
                  <a:txBody>
                    <a:bodyPr/>
                    <a:lstStyle/>
                    <a:p>
                      <a:r>
                        <a:rPr lang="en-US" sz="1000"/>
                        <a:t>Photo</a:t>
                      </a:r>
                    </a:p>
                  </a:txBody>
                  <a:tcPr/>
                </a:tc>
                <a:extLst>
                  <a:ext uri="{0D108BD9-81ED-4DB2-BD59-A6C34878D82A}">
                    <a16:rowId xmlns:a16="http://schemas.microsoft.com/office/drawing/2014/main" val="654371714"/>
                  </a:ext>
                </a:extLst>
              </a:tr>
              <a:tr h="370840">
                <a:tc>
                  <a:txBody>
                    <a:bodyPr/>
                    <a:lstStyle/>
                    <a:p>
                      <a:r>
                        <a:rPr lang="en-US" sz="1000" b="1"/>
                        <a:t> First Insurance Company of Hawaii - 2018-10-26 22:37:13 </a:t>
                      </a:r>
                      <a:r>
                        <a:rPr lang="en-US" sz="1000"/>
                        <a:t>
  This month we took our top producers to Japan to show our appreciation for their partnership. The final stop was a visit to our parent company's home office in Tokyo. Many great memories were formed and a good time was had by all!</a:t>
                      </a:r>
                    </a:p>
                  </a:txBody>
                  <a:tcPr/>
                </a:tc>
                <a:tc>
                  <a:txBody>
                    <a:bodyPr/>
                    <a:lstStyle/>
                    <a:p>
                      <a:r>
                        <a:rPr lang="en-US" sz="1000"/>
                        <a:t>42</a:t>
                      </a:r>
                    </a:p>
                  </a:txBody>
                  <a:tcPr/>
                </a:tc>
                <a:tc>
                  <a:txBody>
                    <a:bodyPr/>
                    <a:lstStyle/>
                    <a:p>
                      <a:r>
                        <a:rPr lang="en-US" sz="1000"/>
                        <a:t>2</a:t>
                      </a:r>
                    </a:p>
                  </a:txBody>
                  <a:tcPr/>
                </a:tc>
                <a:tc>
                  <a:txBody>
                    <a:bodyPr/>
                    <a:lstStyle/>
                    <a:p>
                      <a:r>
                        <a:rPr lang="en-US" sz="1000"/>
                        <a:t>4.0930 %</a:t>
                      </a:r>
                    </a:p>
                  </a:txBody>
                  <a:tcPr/>
                </a:tc>
                <a:tc>
                  <a:txBody>
                    <a:bodyPr/>
                    <a:lstStyle/>
                    <a:p>
                      <a:r>
                        <a:rPr lang="en-US" sz="1000"/>
                        <a:t>Photo</a:t>
                      </a:r>
                    </a:p>
                  </a:txBody>
                  <a:tcPr/>
                </a:tc>
                <a:extLst>
                  <a:ext uri="{0D108BD9-81ED-4DB2-BD59-A6C34878D82A}">
                    <a16:rowId xmlns:a16="http://schemas.microsoft.com/office/drawing/2014/main" val="4186754279"/>
                  </a:ext>
                </a:extLst>
              </a:tr>
              <a:tr h="370840">
                <a:tc>
                  <a:txBody>
                    <a:bodyPr/>
                    <a:lstStyle/>
                    <a:p>
                      <a:r>
                        <a:rPr lang="en-US" sz="1000" b="1"/>
                        <a:t> First Insurance Company of Hawaii - 2018-10-01 21:09:48 </a:t>
                      </a:r>
                      <a:r>
                        <a:rPr lang="en-US" sz="1000"/>
                        <a:t>
  FICOH's Meredith Chin (left) returned home from Northern Vietnam last month with sore muscles and fond memories of the people she met and experiences she had while participating in Tokio Marine’s latest Mangrove Planting Tour. Learn more about this project at https://lnkd.in/e78DJzv. </a:t>
                      </a:r>
                    </a:p>
                  </a:txBody>
                  <a:tcPr/>
                </a:tc>
                <a:tc>
                  <a:txBody>
                    <a:bodyPr/>
                    <a:lstStyle/>
                    <a:p>
                      <a:r>
                        <a:rPr lang="en-US" sz="1000"/>
                        <a:t>37</a:t>
                      </a:r>
                    </a:p>
                  </a:txBody>
                  <a:tcPr/>
                </a:tc>
                <a:tc>
                  <a:txBody>
                    <a:bodyPr/>
                    <a:lstStyle/>
                    <a:p>
                      <a:r>
                        <a:rPr lang="en-US" sz="1000"/>
                        <a:t>2</a:t>
                      </a:r>
                    </a:p>
                  </a:txBody>
                  <a:tcPr/>
                </a:tc>
                <a:tc>
                  <a:txBody>
                    <a:bodyPr/>
                    <a:lstStyle/>
                    <a:p>
                      <a:r>
                        <a:rPr lang="en-US" sz="1000"/>
                        <a:t>3.6792 %</a:t>
                      </a:r>
                    </a:p>
                  </a:txBody>
                  <a:tcPr/>
                </a:tc>
                <a:tc>
                  <a:txBody>
                    <a:bodyPr/>
                    <a:lstStyle/>
                    <a:p>
                      <a:r>
                        <a:rPr lang="en-US" sz="1000"/>
                        <a:t>Photo</a:t>
                      </a:r>
                    </a:p>
                  </a:txBody>
                  <a:tcPr/>
                </a:tc>
                <a:extLst>
                  <a:ext uri="{0D108BD9-81ED-4DB2-BD59-A6C34878D82A}">
                    <a16:rowId xmlns:a16="http://schemas.microsoft.com/office/drawing/2014/main" val="2535213309"/>
                  </a:ext>
                </a:extLst>
              </a:tr>
            </a:tbl>
          </a:graphicData>
        </a:graphic>
      </p:graphicFrame>
      <p:sp>
        <p:nvSpPr>
          <p:cNvPr id="4" name="Text Placeholder 3">
            <a:extLst>
              <a:ext uri="{FF2B5EF4-FFF2-40B4-BE49-F238E27FC236}">
                <a16:creationId xmlns:a16="http://schemas.microsoft.com/office/drawing/2014/main" id="{DB063822-ED4A-4126-989B-80D73462F37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60008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4F82-C2AC-47EF-AFB7-876F831A96E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3FC936BF-3F07-4E43-93A5-1394B87FEDFB}"/>
              </a:ext>
            </a:extLst>
          </p:cNvPr>
          <p:cNvGraphicFramePr>
            <a:graphicFrameLocks noGrp="1"/>
          </p:cNvGraphicFramePr>
          <p:nvPr>
            <p:ph type="tbl" sz="quarter" idx="13"/>
            <p:extLst>
              <p:ext uri="{D42A27DB-BD31-4B8C-83A1-F6EECF244321}">
                <p14:modId xmlns:p14="http://schemas.microsoft.com/office/powerpoint/2010/main" val="381560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3714841"/>
                    </a:ext>
                  </a:extLst>
                </a:gridCol>
                <a:gridCol w="699516">
                  <a:extLst>
                    <a:ext uri="{9D8B030D-6E8A-4147-A177-3AD203B41FA5}">
                      <a16:colId xmlns:a16="http://schemas.microsoft.com/office/drawing/2014/main" val="223117729"/>
                    </a:ext>
                  </a:extLst>
                </a:gridCol>
                <a:gridCol w="699516">
                  <a:extLst>
                    <a:ext uri="{9D8B030D-6E8A-4147-A177-3AD203B41FA5}">
                      <a16:colId xmlns:a16="http://schemas.microsoft.com/office/drawing/2014/main" val="2483452549"/>
                    </a:ext>
                  </a:extLst>
                </a:gridCol>
                <a:gridCol w="658368">
                  <a:extLst>
                    <a:ext uri="{9D8B030D-6E8A-4147-A177-3AD203B41FA5}">
                      <a16:colId xmlns:a16="http://schemas.microsoft.com/office/drawing/2014/main" val="2456178559"/>
                    </a:ext>
                  </a:extLst>
                </a:gridCol>
                <a:gridCol w="658368">
                  <a:extLst>
                    <a:ext uri="{9D8B030D-6E8A-4147-A177-3AD203B41FA5}">
                      <a16:colId xmlns:a16="http://schemas.microsoft.com/office/drawing/2014/main" val="229669316"/>
                    </a:ext>
                  </a:extLst>
                </a:gridCol>
                <a:gridCol w="658368">
                  <a:extLst>
                    <a:ext uri="{9D8B030D-6E8A-4147-A177-3AD203B41FA5}">
                      <a16:colId xmlns:a16="http://schemas.microsoft.com/office/drawing/2014/main" val="1015722473"/>
                    </a:ext>
                  </a:extLst>
                </a:gridCol>
                <a:gridCol w="699516">
                  <a:extLst>
                    <a:ext uri="{9D8B030D-6E8A-4147-A177-3AD203B41FA5}">
                      <a16:colId xmlns:a16="http://schemas.microsoft.com/office/drawing/2014/main" val="2377231530"/>
                    </a:ext>
                  </a:extLst>
                </a:gridCol>
                <a:gridCol w="699516">
                  <a:extLst>
                    <a:ext uri="{9D8B030D-6E8A-4147-A177-3AD203B41FA5}">
                      <a16:colId xmlns:a16="http://schemas.microsoft.com/office/drawing/2014/main" val="2540064073"/>
                    </a:ext>
                  </a:extLst>
                </a:gridCol>
                <a:gridCol w="699516">
                  <a:extLst>
                    <a:ext uri="{9D8B030D-6E8A-4147-A177-3AD203B41FA5}">
                      <a16:colId xmlns:a16="http://schemas.microsoft.com/office/drawing/2014/main" val="2391026131"/>
                    </a:ext>
                  </a:extLst>
                </a:gridCol>
                <a:gridCol w="658368">
                  <a:extLst>
                    <a:ext uri="{9D8B030D-6E8A-4147-A177-3AD203B41FA5}">
                      <a16:colId xmlns:a16="http://schemas.microsoft.com/office/drawing/2014/main" val="3978699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1759121"/>
                  </a:ext>
                </a:extLst>
              </a:tr>
              <a:tr h="370840">
                <a:tc>
                  <a:txBody>
                    <a:bodyPr/>
                    <a:lstStyle/>
                    <a:p>
                      <a:r>
                        <a:rPr lang="en-US" sz="1000"/>
                        <a:t>firstinshi</a:t>
                      </a:r>
                    </a:p>
                  </a:txBody>
                  <a:tcPr/>
                </a:tc>
                <a:tc>
                  <a:txBody>
                    <a:bodyPr/>
                    <a:lstStyle/>
                    <a:p>
                      <a:r>
                        <a:rPr lang="en-US" sz="1000"/>
                        <a:t>2378</a:t>
                      </a:r>
                    </a:p>
                  </a:txBody>
                  <a:tcPr/>
                </a:tc>
                <a:tc>
                  <a:txBody>
                    <a:bodyPr/>
                    <a:lstStyle/>
                    <a:p>
                      <a:r>
                        <a:rPr lang="en-US" sz="1000"/>
                        <a:t>-7</a:t>
                      </a:r>
                    </a:p>
                  </a:txBody>
                  <a:tcPr/>
                </a:tc>
                <a:tc>
                  <a:txBody>
                    <a:bodyPr/>
                    <a:lstStyle/>
                    <a:p>
                      <a:r>
                        <a:rPr lang="en-US" sz="1000"/>
                        <a:t>17</a:t>
                      </a:r>
                    </a:p>
                  </a:txBody>
                  <a:tcPr/>
                </a:tc>
                <a:tc>
                  <a:txBody>
                    <a:bodyPr/>
                    <a:lstStyle/>
                    <a:p>
                      <a:r>
                        <a:rPr lang="en-US" sz="1000"/>
                        <a:t>3</a:t>
                      </a:r>
                    </a:p>
                  </a:txBody>
                  <a:tcPr/>
                </a:tc>
                <a:tc>
                  <a:txBody>
                    <a:bodyPr/>
                    <a:lstStyle/>
                    <a:p>
                      <a:r>
                        <a:rPr lang="en-US" sz="1000"/>
                        <a:t>1</a:t>
                      </a:r>
                    </a:p>
                  </a:txBody>
                  <a:tcPr/>
                </a:tc>
                <a:tc>
                  <a:txBody>
                    <a:bodyPr/>
                    <a:lstStyle/>
                    <a:p>
                      <a:r>
                        <a:rPr lang="en-US" sz="1000"/>
                        <a:t>21</a:t>
                      </a:r>
                    </a:p>
                  </a:txBody>
                  <a:tcPr/>
                </a:tc>
                <a:tc>
                  <a:txBody>
                    <a:bodyPr/>
                    <a:lstStyle/>
                    <a:p>
                      <a:r>
                        <a:rPr lang="en-US" sz="1000"/>
                        <a:t>700</a:t>
                      </a:r>
                    </a:p>
                  </a:txBody>
                  <a:tcPr/>
                </a:tc>
                <a:tc>
                  <a:txBody>
                    <a:bodyPr/>
                    <a:lstStyle/>
                    <a:p>
                      <a:r>
                        <a:rPr lang="en-US" sz="1000"/>
                        <a:t>12</a:t>
                      </a:r>
                    </a:p>
                  </a:txBody>
                  <a:tcPr/>
                </a:tc>
                <a:tc>
                  <a:txBody>
                    <a:bodyPr/>
                    <a:lstStyle/>
                    <a:p>
                      <a:r>
                        <a:rPr lang="en-US" sz="1000"/>
                        <a:t>1.4240 %</a:t>
                      </a:r>
                    </a:p>
                  </a:txBody>
                  <a:tcPr/>
                </a:tc>
                <a:extLst>
                  <a:ext uri="{0D108BD9-81ED-4DB2-BD59-A6C34878D82A}">
                    <a16:rowId xmlns:a16="http://schemas.microsoft.com/office/drawing/2014/main" val="3635379798"/>
                  </a:ext>
                </a:extLst>
              </a:tr>
            </a:tbl>
          </a:graphicData>
        </a:graphic>
      </p:graphicFrame>
      <p:sp>
        <p:nvSpPr>
          <p:cNvPr id="4" name="Text Placeholder 3">
            <a:extLst>
              <a:ext uri="{FF2B5EF4-FFF2-40B4-BE49-F238E27FC236}">
                <a16:creationId xmlns:a16="http://schemas.microsoft.com/office/drawing/2014/main" id="{7C214E83-1FBA-4A21-8BD8-066CD7C1C17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75337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E38A-5C2F-4D3D-878D-23E5588E03AF}"/>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3E65798-0859-488C-93E5-515F2316273E}"/>
              </a:ext>
            </a:extLst>
          </p:cNvPr>
          <p:cNvGraphicFramePr>
            <a:graphicFrameLocks noGrp="1"/>
          </p:cNvGraphicFramePr>
          <p:nvPr>
            <p:ph type="chart" sz="quarter" idx="13"/>
            <p:extLst>
              <p:ext uri="{D42A27DB-BD31-4B8C-83A1-F6EECF244321}">
                <p14:modId xmlns:p14="http://schemas.microsoft.com/office/powerpoint/2010/main" val="96668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96CDC-BC4A-477C-A0A3-2EFBF389397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BF227AC-5921-4B4C-BA16-9667AE7FB9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97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571E-882C-4F92-8C72-B539F588228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A4ECF9A9-A819-42AB-9747-21C619F8955E}"/>
              </a:ext>
            </a:extLst>
          </p:cNvPr>
          <p:cNvGraphicFramePr>
            <a:graphicFrameLocks noGrp="1"/>
          </p:cNvGraphicFramePr>
          <p:nvPr>
            <p:ph type="chart" sz="quarter" idx="13"/>
            <p:extLst>
              <p:ext uri="{D42A27DB-BD31-4B8C-83A1-F6EECF244321}">
                <p14:modId xmlns:p14="http://schemas.microsoft.com/office/powerpoint/2010/main" val="3957340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1845EB-7D0C-4DC2-A952-8C702042965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8648B93-CED7-4B0D-B53E-56681BA4E0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321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D17D6-C3B4-423C-84AF-4EA39814A91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A8F16213-E100-4C12-915F-0545713D97FC}"/>
              </a:ext>
            </a:extLst>
          </p:cNvPr>
          <p:cNvGraphicFramePr>
            <a:graphicFrameLocks noGrp="1"/>
          </p:cNvGraphicFramePr>
          <p:nvPr>
            <p:ph type="tbl" sz="quarter" idx="13"/>
            <p:extLst>
              <p:ext uri="{D42A27DB-BD31-4B8C-83A1-F6EECF244321}">
                <p14:modId xmlns:p14="http://schemas.microsoft.com/office/powerpoint/2010/main" val="46032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6088794"/>
                    </a:ext>
                  </a:extLst>
                </a:gridCol>
                <a:gridCol w="987552">
                  <a:extLst>
                    <a:ext uri="{9D8B030D-6E8A-4147-A177-3AD203B41FA5}">
                      <a16:colId xmlns:a16="http://schemas.microsoft.com/office/drawing/2014/main" val="961160668"/>
                    </a:ext>
                  </a:extLst>
                </a:gridCol>
                <a:gridCol w="987552">
                  <a:extLst>
                    <a:ext uri="{9D8B030D-6E8A-4147-A177-3AD203B41FA5}">
                      <a16:colId xmlns:a16="http://schemas.microsoft.com/office/drawing/2014/main" val="922463173"/>
                    </a:ext>
                  </a:extLst>
                </a:gridCol>
                <a:gridCol w="987552">
                  <a:extLst>
                    <a:ext uri="{9D8B030D-6E8A-4147-A177-3AD203B41FA5}">
                      <a16:colId xmlns:a16="http://schemas.microsoft.com/office/drawing/2014/main" val="2932343014"/>
                    </a:ext>
                  </a:extLst>
                </a:gridCol>
                <a:gridCol w="987552">
                  <a:extLst>
                    <a:ext uri="{9D8B030D-6E8A-4147-A177-3AD203B41FA5}">
                      <a16:colId xmlns:a16="http://schemas.microsoft.com/office/drawing/2014/main" val="89434908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98897391"/>
                  </a:ext>
                </a:extLst>
              </a:tr>
              <a:tr h="370840">
                <a:tc>
                  <a:txBody>
                    <a:bodyPr/>
                    <a:lstStyle/>
                    <a:p>
                      <a:r>
                        <a:rPr lang="en-US" sz="1000" b="1"/>
                        <a:t>firstinshi - 2018-10-16 23:19:31 </a:t>
                      </a:r>
                      <a:r>
                        <a:rPr lang="en-US" sz="1000"/>
                        <a:t>
 Aloha! Here is a photo taken by Ryan T. of our Claims department to warm up your Tuesday evening. Ryan is just one of many skilled amateur photographers in our #teamficoh ranks. His photo reminds us, #luckywelivehawaii! #oahu #amateurphotographer #hawaii #sunset #hisunset</a:t>
                      </a:r>
                    </a:p>
                  </a:txBody>
                  <a:tcPr/>
                </a:tc>
                <a:tc>
                  <a:txBody>
                    <a:bodyPr/>
                    <a:lstStyle/>
                    <a:p>
                      <a:r>
                        <a:rPr lang="en-US" sz="1000"/>
                        <a:t>43</a:t>
                      </a:r>
                    </a:p>
                  </a:txBody>
                  <a:tcPr/>
                </a:tc>
                <a:tc>
                  <a:txBody>
                    <a:bodyPr/>
                    <a:lstStyle/>
                    <a:p>
                      <a:r>
                        <a:rPr lang="en-US" sz="1000"/>
                        <a:t>1</a:t>
                      </a:r>
                    </a:p>
                  </a:txBody>
                  <a:tcPr/>
                </a:tc>
                <a:tc>
                  <a:txBody>
                    <a:bodyPr/>
                    <a:lstStyle/>
                    <a:p>
                      <a:r>
                        <a:rPr lang="en-US" sz="1000"/>
                        <a:t>1.8519 %</a:t>
                      </a:r>
                    </a:p>
                  </a:txBody>
                  <a:tcPr/>
                </a:tc>
                <a:tc>
                  <a:txBody>
                    <a:bodyPr/>
                    <a:lstStyle/>
                    <a:p>
                      <a:r>
                        <a:rPr lang="en-US" sz="1000"/>
                        <a:t>Image</a:t>
                      </a:r>
                    </a:p>
                  </a:txBody>
                  <a:tcPr/>
                </a:tc>
                <a:extLst>
                  <a:ext uri="{0D108BD9-81ED-4DB2-BD59-A6C34878D82A}">
                    <a16:rowId xmlns:a16="http://schemas.microsoft.com/office/drawing/2014/main" val="936246412"/>
                  </a:ext>
                </a:extLst>
              </a:tr>
              <a:tr h="370840">
                <a:tc>
                  <a:txBody>
                    <a:bodyPr/>
                    <a:lstStyle/>
                    <a:p>
                      <a:r>
                        <a:rPr lang="en-US" sz="1000" b="1"/>
                        <a:t>firstinshi - 2018-10-24 23:10:24 </a:t>
                      </a:r>
                      <a:r>
                        <a:rPr lang="en-US" sz="1000"/>
                        <a:t>
 This month we took our top producers to Japan to show our appreciation for their partnership. The trip concluded with a visit to the Tokio Marine home office in Tokyo. Many great memories were formed and a good time was had by all! #agencypartnerships #ficohrewards #teamficoh #tokiomarine #japan #japanvacation</a:t>
                      </a:r>
                    </a:p>
                  </a:txBody>
                  <a:tcPr/>
                </a:tc>
                <a:tc>
                  <a:txBody>
                    <a:bodyPr/>
                    <a:lstStyle/>
                    <a:p>
                      <a:r>
                        <a:rPr lang="en-US" sz="1000"/>
                        <a:t>42</a:t>
                      </a:r>
                    </a:p>
                  </a:txBody>
                  <a:tcPr/>
                </a:tc>
                <a:tc>
                  <a:txBody>
                    <a:bodyPr/>
                    <a:lstStyle/>
                    <a:p>
                      <a:r>
                        <a:rPr lang="en-US" sz="1000"/>
                        <a:t>0</a:t>
                      </a:r>
                    </a:p>
                  </a:txBody>
                  <a:tcPr/>
                </a:tc>
                <a:tc>
                  <a:txBody>
                    <a:bodyPr/>
                    <a:lstStyle/>
                    <a:p>
                      <a:r>
                        <a:rPr lang="en-US" sz="1000"/>
                        <a:t>1.7692 %</a:t>
                      </a:r>
                    </a:p>
                  </a:txBody>
                  <a:tcPr/>
                </a:tc>
                <a:tc>
                  <a:txBody>
                    <a:bodyPr/>
                    <a:lstStyle/>
                    <a:p>
                      <a:r>
                        <a:rPr lang="en-US" sz="1000"/>
                        <a:t>Carousel</a:t>
                      </a:r>
                    </a:p>
                  </a:txBody>
                  <a:tcPr/>
                </a:tc>
                <a:extLst>
                  <a:ext uri="{0D108BD9-81ED-4DB2-BD59-A6C34878D82A}">
                    <a16:rowId xmlns:a16="http://schemas.microsoft.com/office/drawing/2014/main" val="3581651915"/>
                  </a:ext>
                </a:extLst>
              </a:tr>
              <a:tr h="370840">
                <a:tc>
                  <a:txBody>
                    <a:bodyPr/>
                    <a:lstStyle/>
                    <a:p>
                      <a:r>
                        <a:rPr lang="en-US" sz="1000" b="1"/>
                        <a:t>firstinshi - 2018-10-31 00:38:09 </a:t>
                      </a:r>
                      <a:r>
                        <a:rPr lang="en-US" sz="1000"/>
                        <a:t>
 Another successful #teamficoh Fitness Fair in the books! Thanks to our sister companies tmna_services and #RelianceStandard for donating prizes and to our vendor partners for making this our best fair yet. #workplacewellness #fitness #fitnessmotivation #wellness #fitnessfair</a:t>
                      </a:r>
                    </a:p>
                  </a:txBody>
                  <a:tcPr/>
                </a:tc>
                <a:tc>
                  <a:txBody>
                    <a:bodyPr/>
                    <a:lstStyle/>
                    <a:p>
                      <a:r>
                        <a:rPr lang="en-US" sz="1000"/>
                        <a:t>40</a:t>
                      </a:r>
                    </a:p>
                  </a:txBody>
                  <a:tcPr/>
                </a:tc>
                <a:tc>
                  <a:txBody>
                    <a:bodyPr/>
                    <a:lstStyle/>
                    <a:p>
                      <a:r>
                        <a:rPr lang="en-US" sz="1000"/>
                        <a:t>1</a:t>
                      </a:r>
                    </a:p>
                  </a:txBody>
                  <a:tcPr/>
                </a:tc>
                <a:tc>
                  <a:txBody>
                    <a:bodyPr/>
                    <a:lstStyle/>
                    <a:p>
                      <a:r>
                        <a:rPr lang="en-US" sz="1000"/>
                        <a:t>1.7241 %</a:t>
                      </a:r>
                    </a:p>
                  </a:txBody>
                  <a:tcPr/>
                </a:tc>
                <a:tc>
                  <a:txBody>
                    <a:bodyPr/>
                    <a:lstStyle/>
                    <a:p>
                      <a:r>
                        <a:rPr lang="en-US" sz="1000"/>
                        <a:t>Image</a:t>
                      </a:r>
                    </a:p>
                  </a:txBody>
                  <a:tcPr/>
                </a:tc>
                <a:extLst>
                  <a:ext uri="{0D108BD9-81ED-4DB2-BD59-A6C34878D82A}">
                    <a16:rowId xmlns:a16="http://schemas.microsoft.com/office/drawing/2014/main" val="4134624372"/>
                  </a:ext>
                </a:extLst>
              </a:tr>
              <a:tr h="370840">
                <a:tc>
                  <a:txBody>
                    <a:bodyPr/>
                    <a:lstStyle/>
                    <a:p>
                      <a:r>
                        <a:rPr lang="en-US" sz="1000" b="1"/>
                        <a:t>firstinshi - 2018-10-03 22:52:14 </a:t>
                      </a:r>
                      <a:r>
                        <a:rPr lang="en-US" sz="1000"/>
                        <a:t>
 Missy H. of our Claims department emerged the victor of our head-to-head mini putt golf finals benefiting alohaunitedway. She wins a 0 gift card for Best Buy. Way to go Missy!
#teamficoh #alohaunitedway #minigolf #golfputt #community #hawaii #forfun</a:t>
                      </a:r>
                    </a:p>
                  </a:txBody>
                  <a:tcPr/>
                </a:tc>
                <a:tc>
                  <a:txBody>
                    <a:bodyPr/>
                    <a:lstStyle/>
                    <a:p>
                      <a:r>
                        <a:rPr lang="en-US" sz="1000"/>
                        <a:t>38</a:t>
                      </a:r>
                    </a:p>
                  </a:txBody>
                  <a:tcPr/>
                </a:tc>
                <a:tc>
                  <a:txBody>
                    <a:bodyPr/>
                    <a:lstStyle/>
                    <a:p>
                      <a:r>
                        <a:rPr lang="en-US" sz="1000"/>
                        <a:t>3</a:t>
                      </a:r>
                    </a:p>
                  </a:txBody>
                  <a:tcPr/>
                </a:tc>
                <a:tc>
                  <a:txBody>
                    <a:bodyPr/>
                    <a:lstStyle/>
                    <a:p>
                      <a:r>
                        <a:rPr lang="en-US" sz="1000"/>
                        <a:t>1.7191 %</a:t>
                      </a:r>
                    </a:p>
                  </a:txBody>
                  <a:tcPr/>
                </a:tc>
                <a:tc>
                  <a:txBody>
                    <a:bodyPr/>
                    <a:lstStyle/>
                    <a:p>
                      <a:r>
                        <a:rPr lang="en-US" sz="1000"/>
                        <a:t>Carousel</a:t>
                      </a:r>
                    </a:p>
                  </a:txBody>
                  <a:tcPr/>
                </a:tc>
                <a:extLst>
                  <a:ext uri="{0D108BD9-81ED-4DB2-BD59-A6C34878D82A}">
                    <a16:rowId xmlns:a16="http://schemas.microsoft.com/office/drawing/2014/main" val="1288021338"/>
                  </a:ext>
                </a:extLst>
              </a:tr>
              <a:tr h="370840">
                <a:tc>
                  <a:txBody>
                    <a:bodyPr/>
                    <a:lstStyle/>
                    <a:p>
                      <a:r>
                        <a:rPr lang="en-US" sz="1000" b="1"/>
                        <a:t>firstinshi - 2018-10-02 16:28:19 </a:t>
                      </a:r>
                      <a:r>
                        <a:rPr lang="en-US" sz="1000"/>
                        <a:t>
 This past Friday at the Hawaii Meals on Wheels gala, we capped off our 5-month social media campaign celebrating Hawaii's kupuna with a ,000 donation to our friends at hawaiimow. 
#malamaourkupuna #teamficoh #community #mealsonwheels #kupuna #oahu #hawaii #philanthropy #letsrockthenight #hmow #socialmediacampaign</a:t>
                      </a:r>
                    </a:p>
                  </a:txBody>
                  <a:tcPr/>
                </a:tc>
                <a:tc>
                  <a:txBody>
                    <a:bodyPr/>
                    <a:lstStyle/>
                    <a:p>
                      <a:r>
                        <a:rPr lang="en-US" sz="1000"/>
                        <a:t>40</a:t>
                      </a:r>
                    </a:p>
                  </a:txBody>
                  <a:tcPr/>
                </a:tc>
                <a:tc>
                  <a:txBody>
                    <a:bodyPr/>
                    <a:lstStyle/>
                    <a:p>
                      <a:r>
                        <a:rPr lang="en-US" sz="1000"/>
                        <a:t>0</a:t>
                      </a:r>
                    </a:p>
                  </a:txBody>
                  <a:tcPr/>
                </a:tc>
                <a:tc>
                  <a:txBody>
                    <a:bodyPr/>
                    <a:lstStyle/>
                    <a:p>
                      <a:r>
                        <a:rPr lang="en-US" sz="1000"/>
                        <a:t>1.6757 %</a:t>
                      </a:r>
                    </a:p>
                  </a:txBody>
                  <a:tcPr/>
                </a:tc>
                <a:tc>
                  <a:txBody>
                    <a:bodyPr/>
                    <a:lstStyle/>
                    <a:p>
                      <a:r>
                        <a:rPr lang="en-US" sz="1000"/>
                        <a:t>Image</a:t>
                      </a:r>
                    </a:p>
                  </a:txBody>
                  <a:tcPr/>
                </a:tc>
                <a:extLst>
                  <a:ext uri="{0D108BD9-81ED-4DB2-BD59-A6C34878D82A}">
                    <a16:rowId xmlns:a16="http://schemas.microsoft.com/office/drawing/2014/main" val="3026806601"/>
                  </a:ext>
                </a:extLst>
              </a:tr>
            </a:tbl>
          </a:graphicData>
        </a:graphic>
      </p:graphicFrame>
      <p:sp>
        <p:nvSpPr>
          <p:cNvPr id="4" name="Text Placeholder 3">
            <a:extLst>
              <a:ext uri="{FF2B5EF4-FFF2-40B4-BE49-F238E27FC236}">
                <a16:creationId xmlns:a16="http://schemas.microsoft.com/office/drawing/2014/main" id="{324E7EFC-4FC8-40C7-8391-20537CA87DF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884996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535</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2018-11-07T22:17:49Z</dcterms:created>
  <dcterms:modified xsi:type="dcterms:W3CDTF">2018-11-07T22:19:15Z</dcterms:modified>
</cp:coreProperties>
</file>