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pt idx="0">
                  <c:v>176</c:v>
                </c:pt>
              </c:numCache>
            </c:numRef>
          </c:val>
          <c:extLst>
            <c:ext xmlns:c16="http://schemas.microsoft.com/office/drawing/2014/chart" uri="{C3380CC4-5D6E-409C-BE32-E72D297353CC}">
              <c16:uniqueId val="{00000000-F42C-4903-8FA6-6CAC2E8BC16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113</c:v>
                </c:pt>
              </c:numCache>
            </c:numRef>
          </c:val>
          <c:extLst>
            <c:ext xmlns:c16="http://schemas.microsoft.com/office/drawing/2014/chart" uri="{C3380CC4-5D6E-409C-BE32-E72D297353CC}">
              <c16:uniqueId val="{00000001-F42C-4903-8FA6-6CAC2E8BC16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5855</c:v>
                </c:pt>
              </c:numCache>
            </c:numRef>
          </c:val>
          <c:extLst>
            <c:ext xmlns:c16="http://schemas.microsoft.com/office/drawing/2014/chart" uri="{C3380CC4-5D6E-409C-BE32-E72D297353CC}">
              <c16:uniqueId val="{00000002-F42C-4903-8FA6-6CAC2E8BC16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98</c:v>
                </c:pt>
              </c:numCache>
            </c:numRef>
          </c:val>
          <c:extLst>
            <c:ext xmlns:c16="http://schemas.microsoft.com/office/drawing/2014/chart" uri="{C3380CC4-5D6E-409C-BE32-E72D297353CC}">
              <c16:uniqueId val="{00000003-F42C-4903-8FA6-6CAC2E8BC16F}"/>
            </c:ext>
          </c:extLst>
        </c:ser>
        <c:dLbls>
          <c:showLegendKey val="0"/>
          <c:showVal val="0"/>
          <c:showCatName val="0"/>
          <c:showSerName val="0"/>
          <c:showPercent val="0"/>
          <c:showBubbleSize val="0"/>
        </c:dLbls>
        <c:gapWidth val="219"/>
        <c:overlap val="-27"/>
        <c:axId val="283525560"/>
        <c:axId val="338067568"/>
      </c:barChart>
      <c:dateAx>
        <c:axId val="28352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67568"/>
        <c:crosses val="autoZero"/>
        <c:auto val="1"/>
        <c:lblOffset val="100"/>
        <c:baseTimeUnit val="days"/>
      </c:dateAx>
      <c:valAx>
        <c:axId val="33806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2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8</c:v>
                </c:pt>
                <c:pt idx="1">
                  <c:v>6</c:v>
                </c:pt>
                <c:pt idx="2">
                  <c:v>11</c:v>
                </c:pt>
                <c:pt idx="3">
                  <c:v>6</c:v>
                </c:pt>
                <c:pt idx="4">
                  <c:v>8</c:v>
                </c:pt>
                <c:pt idx="5">
                  <c:v>2</c:v>
                </c:pt>
                <c:pt idx="6">
                  <c:v>9</c:v>
                </c:pt>
                <c:pt idx="7">
                  <c:v>4</c:v>
                </c:pt>
                <c:pt idx="8">
                  <c:v>10</c:v>
                </c:pt>
              </c:numCache>
            </c:numRef>
          </c:val>
          <c:extLst>
            <c:ext xmlns:c16="http://schemas.microsoft.com/office/drawing/2014/chart" uri="{C3380CC4-5D6E-409C-BE32-E72D297353CC}">
              <c16:uniqueId val="{00000000-D407-4EAC-9A2E-D71E1E7D5557}"/>
            </c:ext>
          </c:extLst>
        </c:ser>
        <c:dLbls>
          <c:showLegendKey val="0"/>
          <c:showVal val="0"/>
          <c:showCatName val="0"/>
          <c:showSerName val="0"/>
          <c:showPercent val="0"/>
          <c:showBubbleSize val="0"/>
        </c:dLbls>
        <c:gapWidth val="219"/>
        <c:overlap val="-27"/>
        <c:axId val="284552616"/>
        <c:axId val="284546712"/>
      </c:barChart>
      <c:dateAx>
        <c:axId val="28455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6712"/>
        <c:crosses val="autoZero"/>
        <c:auto val="1"/>
        <c:lblOffset val="100"/>
        <c:baseTimeUnit val="months"/>
      </c:dateAx>
      <c:valAx>
        <c:axId val="28454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5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2</c:v>
                </c:pt>
                <c:pt idx="1">
                  <c:v>2</c:v>
                </c:pt>
                <c:pt idx="2">
                  <c:v>7</c:v>
                </c:pt>
                <c:pt idx="3">
                  <c:v>4</c:v>
                </c:pt>
                <c:pt idx="4">
                  <c:v>3</c:v>
                </c:pt>
                <c:pt idx="5">
                  <c:v>4</c:v>
                </c:pt>
                <c:pt idx="6">
                  <c:v>18</c:v>
                </c:pt>
                <c:pt idx="7">
                  <c:v>10</c:v>
                </c:pt>
                <c:pt idx="8">
                  <c:v>15</c:v>
                </c:pt>
              </c:numCache>
            </c:numRef>
          </c:val>
          <c:extLst>
            <c:ext xmlns:c16="http://schemas.microsoft.com/office/drawing/2014/chart" uri="{C3380CC4-5D6E-409C-BE32-E72D297353CC}">
              <c16:uniqueId val="{00000000-9431-40CB-AF02-654E5201BAC6}"/>
            </c:ext>
          </c:extLst>
        </c:ser>
        <c:dLbls>
          <c:showLegendKey val="0"/>
          <c:showVal val="0"/>
          <c:showCatName val="0"/>
          <c:showSerName val="0"/>
          <c:showPercent val="0"/>
          <c:showBubbleSize val="0"/>
        </c:dLbls>
        <c:gapWidth val="219"/>
        <c:overlap val="-27"/>
        <c:axId val="343090296"/>
        <c:axId val="343091608"/>
      </c:barChart>
      <c:dateAx>
        <c:axId val="34309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91608"/>
        <c:crosses val="autoZero"/>
        <c:auto val="1"/>
        <c:lblOffset val="100"/>
        <c:baseTimeUnit val="months"/>
      </c:dateAx>
      <c:valAx>
        <c:axId val="34309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9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2059</c:v>
                </c:pt>
                <c:pt idx="1">
                  <c:v>1954</c:v>
                </c:pt>
                <c:pt idx="2">
                  <c:v>3951</c:v>
                </c:pt>
                <c:pt idx="3">
                  <c:v>3259</c:v>
                </c:pt>
                <c:pt idx="4">
                  <c:v>2134</c:v>
                </c:pt>
                <c:pt idx="5">
                  <c:v>4860</c:v>
                </c:pt>
                <c:pt idx="6">
                  <c:v>5472</c:v>
                </c:pt>
                <c:pt idx="7">
                  <c:v>7785</c:v>
                </c:pt>
                <c:pt idx="8">
                  <c:v>6797</c:v>
                </c:pt>
              </c:numCache>
            </c:numRef>
          </c:val>
          <c:extLst>
            <c:ext xmlns:c16="http://schemas.microsoft.com/office/drawing/2014/chart" uri="{C3380CC4-5D6E-409C-BE32-E72D297353CC}">
              <c16:uniqueId val="{00000000-C02F-408E-A68A-444634457986}"/>
            </c:ext>
          </c:extLst>
        </c:ser>
        <c:dLbls>
          <c:showLegendKey val="0"/>
          <c:showVal val="0"/>
          <c:showCatName val="0"/>
          <c:showSerName val="0"/>
          <c:showPercent val="0"/>
          <c:showBubbleSize val="0"/>
        </c:dLbls>
        <c:gapWidth val="219"/>
        <c:overlap val="-27"/>
        <c:axId val="343087672"/>
        <c:axId val="343089640"/>
      </c:barChart>
      <c:dateAx>
        <c:axId val="34308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89640"/>
        <c:crosses val="autoZero"/>
        <c:auto val="1"/>
        <c:lblOffset val="100"/>
        <c:baseTimeUnit val="months"/>
      </c:dateAx>
      <c:valAx>
        <c:axId val="34308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8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1</c:v>
                </c:pt>
                <c:pt idx="1">
                  <c:v>7</c:v>
                </c:pt>
                <c:pt idx="2">
                  <c:v>4</c:v>
                </c:pt>
                <c:pt idx="3">
                  <c:v>0</c:v>
                </c:pt>
                <c:pt idx="4">
                  <c:v>3</c:v>
                </c:pt>
                <c:pt idx="5">
                  <c:v>2</c:v>
                </c:pt>
                <c:pt idx="6">
                  <c:v>4</c:v>
                </c:pt>
                <c:pt idx="7">
                  <c:v>6</c:v>
                </c:pt>
                <c:pt idx="8">
                  <c:v>3</c:v>
                </c:pt>
              </c:numCache>
            </c:numRef>
          </c:val>
          <c:extLst>
            <c:ext xmlns:c16="http://schemas.microsoft.com/office/drawing/2014/chart" uri="{C3380CC4-5D6E-409C-BE32-E72D297353CC}">
              <c16:uniqueId val="{00000000-B5AC-4B24-8D5A-8B16A4182631}"/>
            </c:ext>
          </c:extLst>
        </c:ser>
        <c:dLbls>
          <c:showLegendKey val="0"/>
          <c:showVal val="0"/>
          <c:showCatName val="0"/>
          <c:showSerName val="0"/>
          <c:showPercent val="0"/>
          <c:showBubbleSize val="0"/>
        </c:dLbls>
        <c:gapWidth val="219"/>
        <c:overlap val="-27"/>
        <c:axId val="342853608"/>
        <c:axId val="342850000"/>
      </c:barChart>
      <c:dateAx>
        <c:axId val="34285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0000"/>
        <c:crosses val="autoZero"/>
        <c:auto val="1"/>
        <c:lblOffset val="100"/>
        <c:baseTimeUnit val="months"/>
      </c:dateAx>
      <c:valAx>
        <c:axId val="3428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5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1</c:v>
                </c:pt>
                <c:pt idx="1">
                  <c:v>3</c:v>
                </c:pt>
                <c:pt idx="2">
                  <c:v>2</c:v>
                </c:pt>
                <c:pt idx="3">
                  <c:v>2</c:v>
                </c:pt>
                <c:pt idx="4">
                  <c:v>2</c:v>
                </c:pt>
                <c:pt idx="5">
                  <c:v>4</c:v>
                </c:pt>
                <c:pt idx="6">
                  <c:v>3</c:v>
                </c:pt>
                <c:pt idx="7">
                  <c:v>4</c:v>
                </c:pt>
                <c:pt idx="8">
                  <c:v>3</c:v>
                </c:pt>
              </c:numCache>
            </c:numRef>
          </c:val>
          <c:extLst>
            <c:ext xmlns:c16="http://schemas.microsoft.com/office/drawing/2014/chart" uri="{C3380CC4-5D6E-409C-BE32-E72D297353CC}">
              <c16:uniqueId val="{00000000-1D47-4163-BFF3-BE91D84FAA06}"/>
            </c:ext>
          </c:extLst>
        </c:ser>
        <c:dLbls>
          <c:showLegendKey val="0"/>
          <c:showVal val="0"/>
          <c:showCatName val="0"/>
          <c:showSerName val="0"/>
          <c:showPercent val="0"/>
          <c:showBubbleSize val="0"/>
        </c:dLbls>
        <c:gapWidth val="219"/>
        <c:overlap val="-27"/>
        <c:axId val="348375912"/>
        <c:axId val="348377880"/>
      </c:barChart>
      <c:dateAx>
        <c:axId val="34837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7880"/>
        <c:crosses val="autoZero"/>
        <c:auto val="1"/>
        <c:lblOffset val="100"/>
        <c:baseTimeUnit val="months"/>
      </c:dateAx>
      <c:valAx>
        <c:axId val="3483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214</c:v>
                </c:pt>
                <c:pt idx="1">
                  <c:v>263</c:v>
                </c:pt>
                <c:pt idx="2">
                  <c:v>238</c:v>
                </c:pt>
                <c:pt idx="3">
                  <c:v>257</c:v>
                </c:pt>
                <c:pt idx="4">
                  <c:v>133</c:v>
                </c:pt>
                <c:pt idx="5">
                  <c:v>113</c:v>
                </c:pt>
                <c:pt idx="6">
                  <c:v>110</c:v>
                </c:pt>
                <c:pt idx="7">
                  <c:v>125</c:v>
                </c:pt>
                <c:pt idx="8">
                  <c:v>187</c:v>
                </c:pt>
              </c:numCache>
            </c:numRef>
          </c:val>
          <c:extLst>
            <c:ext xmlns:c16="http://schemas.microsoft.com/office/drawing/2014/chart" uri="{C3380CC4-5D6E-409C-BE32-E72D297353CC}">
              <c16:uniqueId val="{00000000-5254-44A9-B1C5-17F1198B1A8F}"/>
            </c:ext>
          </c:extLst>
        </c:ser>
        <c:dLbls>
          <c:showLegendKey val="0"/>
          <c:showVal val="0"/>
          <c:showCatName val="0"/>
          <c:showSerName val="0"/>
          <c:showPercent val="0"/>
          <c:showBubbleSize val="0"/>
        </c:dLbls>
        <c:gapWidth val="219"/>
        <c:overlap val="-27"/>
        <c:axId val="350529512"/>
        <c:axId val="350534760"/>
      </c:barChart>
      <c:dateAx>
        <c:axId val="35052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34760"/>
        <c:crosses val="autoZero"/>
        <c:auto val="1"/>
        <c:lblOffset val="100"/>
        <c:baseTimeUnit val="months"/>
      </c:dateAx>
      <c:valAx>
        <c:axId val="35053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2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25</c:v>
                </c:pt>
                <c:pt idx="1">
                  <c:v>19</c:v>
                </c:pt>
                <c:pt idx="2">
                  <c:v>27</c:v>
                </c:pt>
                <c:pt idx="3">
                  <c:v>26</c:v>
                </c:pt>
                <c:pt idx="4">
                  <c:v>21</c:v>
                </c:pt>
                <c:pt idx="5">
                  <c:v>25</c:v>
                </c:pt>
                <c:pt idx="6">
                  <c:v>22</c:v>
                </c:pt>
                <c:pt idx="7">
                  <c:v>23</c:v>
                </c:pt>
                <c:pt idx="8">
                  <c:v>25</c:v>
                </c:pt>
              </c:numCache>
            </c:numRef>
          </c:val>
          <c:extLst>
            <c:ext xmlns:c16="http://schemas.microsoft.com/office/drawing/2014/chart" uri="{C3380CC4-5D6E-409C-BE32-E72D297353CC}">
              <c16:uniqueId val="{00000000-C9FF-43D1-99CD-0F0BFA7004D6}"/>
            </c:ext>
          </c:extLst>
        </c:ser>
        <c:dLbls>
          <c:showLegendKey val="0"/>
          <c:showVal val="0"/>
          <c:showCatName val="0"/>
          <c:showSerName val="0"/>
          <c:showPercent val="0"/>
          <c:showBubbleSize val="0"/>
        </c:dLbls>
        <c:gapWidth val="219"/>
        <c:overlap val="-27"/>
        <c:axId val="350530168"/>
        <c:axId val="350530824"/>
      </c:barChart>
      <c:dateAx>
        <c:axId val="35053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30824"/>
        <c:crosses val="autoZero"/>
        <c:auto val="1"/>
        <c:lblOffset val="100"/>
        <c:baseTimeUnit val="months"/>
      </c:dateAx>
      <c:valAx>
        <c:axId val="35053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3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11</c:v>
                </c:pt>
                <c:pt idx="6">
                  <c:v>5</c:v>
                </c:pt>
                <c:pt idx="7">
                  <c:v>-2</c:v>
                </c:pt>
                <c:pt idx="8">
                  <c:v>4</c:v>
                </c:pt>
                <c:pt idx="9">
                  <c:v>-2</c:v>
                </c:pt>
              </c:numCache>
            </c:numRef>
          </c:val>
          <c:extLst>
            <c:ext xmlns:c16="http://schemas.microsoft.com/office/drawing/2014/chart" uri="{C3380CC4-5D6E-409C-BE32-E72D297353CC}">
              <c16:uniqueId val="{00000000-27E8-4694-9EC2-F3C466AB069E}"/>
            </c:ext>
          </c:extLst>
        </c:ser>
        <c:dLbls>
          <c:showLegendKey val="0"/>
          <c:showVal val="0"/>
          <c:showCatName val="0"/>
          <c:showSerName val="0"/>
          <c:showPercent val="0"/>
          <c:showBubbleSize val="0"/>
        </c:dLbls>
        <c:gapWidth val="219"/>
        <c:overlap val="-27"/>
        <c:axId val="351565360"/>
        <c:axId val="351561424"/>
      </c:barChart>
      <c:dateAx>
        <c:axId val="35156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1424"/>
        <c:crosses val="autoZero"/>
        <c:auto val="1"/>
        <c:lblOffset val="100"/>
        <c:baseTimeUnit val="months"/>
      </c:dateAx>
      <c:valAx>
        <c:axId val="35156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11</c:v>
                </c:pt>
                <c:pt idx="1">
                  <c:v>9</c:v>
                </c:pt>
                <c:pt idx="2">
                  <c:v>8</c:v>
                </c:pt>
                <c:pt idx="3">
                  <c:v>9</c:v>
                </c:pt>
                <c:pt idx="4">
                  <c:v>9</c:v>
                </c:pt>
                <c:pt idx="5">
                  <c:v>12</c:v>
                </c:pt>
                <c:pt idx="6">
                  <c:v>12</c:v>
                </c:pt>
                <c:pt idx="7">
                  <c:v>12</c:v>
                </c:pt>
                <c:pt idx="8">
                  <c:v>13</c:v>
                </c:pt>
              </c:numCache>
            </c:numRef>
          </c:val>
          <c:extLst>
            <c:ext xmlns:c16="http://schemas.microsoft.com/office/drawing/2014/chart" uri="{C3380CC4-5D6E-409C-BE32-E72D297353CC}">
              <c16:uniqueId val="{00000000-219B-41DB-A485-A12E1F567630}"/>
            </c:ext>
          </c:extLst>
        </c:ser>
        <c:dLbls>
          <c:showLegendKey val="0"/>
          <c:showVal val="0"/>
          <c:showCatName val="0"/>
          <c:showSerName val="0"/>
          <c:showPercent val="0"/>
          <c:showBubbleSize val="0"/>
        </c:dLbls>
        <c:gapWidth val="219"/>
        <c:overlap val="-27"/>
        <c:axId val="351563392"/>
        <c:axId val="351561096"/>
      </c:barChart>
      <c:dateAx>
        <c:axId val="35156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1096"/>
        <c:crosses val="autoZero"/>
        <c:auto val="1"/>
        <c:lblOffset val="100"/>
        <c:baseTimeUnit val="months"/>
      </c:dateAx>
      <c:valAx>
        <c:axId val="35156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A4F3-8164-4E58-B70F-C1F7E0DA651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A036AC4-9C15-42F0-91EA-0260FD466CA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0454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C1BE-2838-4F73-9F8E-DBD9B6E6E43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BC08FAE-FAF5-4496-BB2E-DCAD20739638}"/>
              </a:ext>
            </a:extLst>
          </p:cNvPr>
          <p:cNvGraphicFramePr>
            <a:graphicFrameLocks noGrp="1"/>
          </p:cNvGraphicFramePr>
          <p:nvPr>
            <p:ph type="chart" sz="quarter" idx="13"/>
            <p:extLst>
              <p:ext uri="{D42A27DB-BD31-4B8C-83A1-F6EECF244321}">
                <p14:modId xmlns:p14="http://schemas.microsoft.com/office/powerpoint/2010/main" val="61489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7FD2F-80DC-4AE6-A604-E17CED8B352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9152B4B-6A62-4AA9-9F1F-69A7A8BAA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869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0181E-89BE-4198-B0C8-5836C99D1FB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5B2F645-5212-4274-BFFE-C66179477A48}"/>
              </a:ext>
            </a:extLst>
          </p:cNvPr>
          <p:cNvGraphicFramePr>
            <a:graphicFrameLocks noGrp="1"/>
          </p:cNvGraphicFramePr>
          <p:nvPr>
            <p:ph type="tbl" sz="quarter" idx="13"/>
            <p:extLst>
              <p:ext uri="{D42A27DB-BD31-4B8C-83A1-F6EECF244321}">
                <p14:modId xmlns:p14="http://schemas.microsoft.com/office/powerpoint/2010/main" val="40122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5794474"/>
                    </a:ext>
                  </a:extLst>
                </a:gridCol>
                <a:gridCol w="740664">
                  <a:extLst>
                    <a:ext uri="{9D8B030D-6E8A-4147-A177-3AD203B41FA5}">
                      <a16:colId xmlns:a16="http://schemas.microsoft.com/office/drawing/2014/main" val="348576382"/>
                    </a:ext>
                  </a:extLst>
                </a:gridCol>
                <a:gridCol w="740664">
                  <a:extLst>
                    <a:ext uri="{9D8B030D-6E8A-4147-A177-3AD203B41FA5}">
                      <a16:colId xmlns:a16="http://schemas.microsoft.com/office/drawing/2014/main" val="575321224"/>
                    </a:ext>
                  </a:extLst>
                </a:gridCol>
                <a:gridCol w="740664">
                  <a:extLst>
                    <a:ext uri="{9D8B030D-6E8A-4147-A177-3AD203B41FA5}">
                      <a16:colId xmlns:a16="http://schemas.microsoft.com/office/drawing/2014/main" val="192403079"/>
                    </a:ext>
                  </a:extLst>
                </a:gridCol>
                <a:gridCol w="740664">
                  <a:extLst>
                    <a:ext uri="{9D8B030D-6E8A-4147-A177-3AD203B41FA5}">
                      <a16:colId xmlns:a16="http://schemas.microsoft.com/office/drawing/2014/main" val="4135094800"/>
                    </a:ext>
                  </a:extLst>
                </a:gridCol>
                <a:gridCol w="740664">
                  <a:extLst>
                    <a:ext uri="{9D8B030D-6E8A-4147-A177-3AD203B41FA5}">
                      <a16:colId xmlns:a16="http://schemas.microsoft.com/office/drawing/2014/main" val="3375898305"/>
                    </a:ext>
                  </a:extLst>
                </a:gridCol>
                <a:gridCol w="740664">
                  <a:extLst>
                    <a:ext uri="{9D8B030D-6E8A-4147-A177-3AD203B41FA5}">
                      <a16:colId xmlns:a16="http://schemas.microsoft.com/office/drawing/2014/main" val="3578044303"/>
                    </a:ext>
                  </a:extLst>
                </a:gridCol>
                <a:gridCol w="740664">
                  <a:extLst>
                    <a:ext uri="{9D8B030D-6E8A-4147-A177-3AD203B41FA5}">
                      <a16:colId xmlns:a16="http://schemas.microsoft.com/office/drawing/2014/main" val="3300427746"/>
                    </a:ext>
                  </a:extLst>
                </a:gridCol>
                <a:gridCol w="740664">
                  <a:extLst>
                    <a:ext uri="{9D8B030D-6E8A-4147-A177-3AD203B41FA5}">
                      <a16:colId xmlns:a16="http://schemas.microsoft.com/office/drawing/2014/main" val="778715273"/>
                    </a:ext>
                  </a:extLst>
                </a:gridCol>
                <a:gridCol w="740664">
                  <a:extLst>
                    <a:ext uri="{9D8B030D-6E8A-4147-A177-3AD203B41FA5}">
                      <a16:colId xmlns:a16="http://schemas.microsoft.com/office/drawing/2014/main" val="11927258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02191623"/>
                  </a:ext>
                </a:extLst>
              </a:tr>
              <a:tr h="370840">
                <a:tc>
                  <a:txBody>
                    <a:bodyPr/>
                    <a:lstStyle/>
                    <a:p>
                      <a:r>
                        <a:rPr lang="en-US" sz="1000"/>
                        <a:t>Tokio Marine America</a:t>
                      </a:r>
                    </a:p>
                  </a:txBody>
                  <a:tcPr/>
                </a:tc>
                <a:tc>
                  <a:txBody>
                    <a:bodyPr/>
                    <a:lstStyle/>
                    <a:p>
                      <a:r>
                        <a:rPr lang="en-US" sz="1000"/>
                        <a:t>176</a:t>
                      </a:r>
                    </a:p>
                  </a:txBody>
                  <a:tcPr/>
                </a:tc>
                <a:tc>
                  <a:txBody>
                    <a:bodyPr/>
                    <a:lstStyle/>
                    <a:p>
                      <a:r>
                        <a:rPr lang="en-US" sz="1000"/>
                        <a:t>10</a:t>
                      </a:r>
                    </a:p>
                  </a:txBody>
                  <a:tcPr/>
                </a:tc>
                <a:tc>
                  <a:txBody>
                    <a:bodyPr/>
                    <a:lstStyle/>
                    <a:p>
                      <a:r>
                        <a:rPr lang="en-US" sz="1000"/>
                        <a:t>12</a:t>
                      </a:r>
                    </a:p>
                  </a:txBody>
                  <a:tcPr/>
                </a:tc>
                <a:tc>
                  <a:txBody>
                    <a:bodyPr/>
                    <a:lstStyle/>
                    <a:p>
                      <a:r>
                        <a:rPr lang="en-US" sz="1000"/>
                        <a:t>165</a:t>
                      </a:r>
                    </a:p>
                  </a:txBody>
                  <a:tcPr/>
                </a:tc>
                <a:tc>
                  <a:txBody>
                    <a:bodyPr/>
                    <a:lstStyle/>
                    <a:p>
                      <a:r>
                        <a:rPr lang="en-US" sz="1000"/>
                        <a:t>5</a:t>
                      </a:r>
                    </a:p>
                  </a:txBody>
                  <a:tcPr/>
                </a:tc>
                <a:tc>
                  <a:txBody>
                    <a:bodyPr/>
                    <a:lstStyle/>
                    <a:p>
                      <a:r>
                        <a:rPr lang="en-US" sz="1000"/>
                        <a:t>16</a:t>
                      </a:r>
                    </a:p>
                  </a:txBody>
                  <a:tcPr/>
                </a:tc>
                <a:tc>
                  <a:txBody>
                    <a:bodyPr/>
                    <a:lstStyle/>
                    <a:p>
                      <a:r>
                        <a:rPr lang="en-US" sz="1000"/>
                        <a:t>2</a:t>
                      </a:r>
                    </a:p>
                  </a:txBody>
                  <a:tcPr/>
                </a:tc>
                <a:tc>
                  <a:txBody>
                    <a:bodyPr/>
                    <a:lstStyle/>
                    <a:p>
                      <a:r>
                        <a:rPr lang="en-US" sz="1000"/>
                        <a:t>9.0643 %</a:t>
                      </a:r>
                    </a:p>
                  </a:txBody>
                  <a:tcPr/>
                </a:tc>
                <a:tc>
                  <a:txBody>
                    <a:bodyPr/>
                    <a:lstStyle/>
                    <a:p>
                      <a:r>
                        <a:rPr lang="en-US" sz="1000"/>
                        <a:t>0.0 %</a:t>
                      </a:r>
                    </a:p>
                  </a:txBody>
                  <a:tcPr/>
                </a:tc>
                <a:extLst>
                  <a:ext uri="{0D108BD9-81ED-4DB2-BD59-A6C34878D82A}">
                    <a16:rowId xmlns:a16="http://schemas.microsoft.com/office/drawing/2014/main" val="1966046546"/>
                  </a:ext>
                </a:extLst>
              </a:tr>
            </a:tbl>
          </a:graphicData>
        </a:graphic>
      </p:graphicFrame>
      <p:sp>
        <p:nvSpPr>
          <p:cNvPr id="4" name="Text Placeholder 3">
            <a:extLst>
              <a:ext uri="{FF2B5EF4-FFF2-40B4-BE49-F238E27FC236}">
                <a16:creationId xmlns:a16="http://schemas.microsoft.com/office/drawing/2014/main" id="{19F57F0A-445C-42A9-8DB9-057927BF4ED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861601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F387-7769-4034-9AEC-9979C3346E22}"/>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764CA1A-9656-4E60-91F6-61329AF25756}"/>
              </a:ext>
            </a:extLst>
          </p:cNvPr>
          <p:cNvGraphicFramePr>
            <a:graphicFrameLocks noGrp="1"/>
          </p:cNvGraphicFramePr>
          <p:nvPr>
            <p:ph type="chart" sz="quarter" idx="13"/>
            <p:extLst>
              <p:ext uri="{D42A27DB-BD31-4B8C-83A1-F6EECF244321}">
                <p14:modId xmlns:p14="http://schemas.microsoft.com/office/powerpoint/2010/main" val="1210935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92740-1C7A-4E3F-9655-9F0DA4015B4B}"/>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42161AE1-A203-4440-93CE-9F8A73FEB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3768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D414-A0A1-4A8E-86FB-1E6F4464908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DB279AC9-B2A8-43D8-8F1F-1AD9839BD11F}"/>
              </a:ext>
            </a:extLst>
          </p:cNvPr>
          <p:cNvGraphicFramePr>
            <a:graphicFrameLocks noGrp="1"/>
          </p:cNvGraphicFramePr>
          <p:nvPr>
            <p:ph type="chart" sz="quarter" idx="13"/>
            <p:extLst>
              <p:ext uri="{D42A27DB-BD31-4B8C-83A1-F6EECF244321}">
                <p14:modId xmlns:p14="http://schemas.microsoft.com/office/powerpoint/2010/main" val="2914257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C2A46-D46A-4F57-A68C-17FE2E836248}"/>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2612E94E-90CF-45C8-A72D-F8B5C20BA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09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94A1C-1BC5-4114-81D5-9526ECA6C61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C61403F-9DAC-4E60-9D07-3EA52AB8D93D}"/>
              </a:ext>
            </a:extLst>
          </p:cNvPr>
          <p:cNvGraphicFramePr>
            <a:graphicFrameLocks noGrp="1"/>
          </p:cNvGraphicFramePr>
          <p:nvPr>
            <p:ph type="chart" sz="quarter" idx="13"/>
            <p:extLst>
              <p:ext uri="{D42A27DB-BD31-4B8C-83A1-F6EECF244321}">
                <p14:modId xmlns:p14="http://schemas.microsoft.com/office/powerpoint/2010/main" val="677298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E4CFBE-51C9-4BEC-9AE7-CBD8F7F7D907}"/>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3819D58F-6EE6-4E63-92E8-A7A6DACBE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007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34A9-B25E-4349-A837-815AA62B810D}"/>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ECDD7774-8AF3-4188-B2AC-0218BFD50389}"/>
              </a:ext>
            </a:extLst>
          </p:cNvPr>
          <p:cNvGraphicFramePr>
            <a:graphicFrameLocks noGrp="1"/>
          </p:cNvGraphicFramePr>
          <p:nvPr>
            <p:ph type="tbl" sz="quarter" idx="13"/>
            <p:extLst>
              <p:ext uri="{D42A27DB-BD31-4B8C-83A1-F6EECF244321}">
                <p14:modId xmlns:p14="http://schemas.microsoft.com/office/powerpoint/2010/main" val="1445410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3080481"/>
                    </a:ext>
                  </a:extLst>
                </a:gridCol>
                <a:gridCol w="658368">
                  <a:extLst>
                    <a:ext uri="{9D8B030D-6E8A-4147-A177-3AD203B41FA5}">
                      <a16:colId xmlns:a16="http://schemas.microsoft.com/office/drawing/2014/main" val="8747383"/>
                    </a:ext>
                  </a:extLst>
                </a:gridCol>
                <a:gridCol w="658368">
                  <a:extLst>
                    <a:ext uri="{9D8B030D-6E8A-4147-A177-3AD203B41FA5}">
                      <a16:colId xmlns:a16="http://schemas.microsoft.com/office/drawing/2014/main" val="3160129420"/>
                    </a:ext>
                  </a:extLst>
                </a:gridCol>
                <a:gridCol w="658368">
                  <a:extLst>
                    <a:ext uri="{9D8B030D-6E8A-4147-A177-3AD203B41FA5}">
                      <a16:colId xmlns:a16="http://schemas.microsoft.com/office/drawing/2014/main" val="179952048"/>
                    </a:ext>
                  </a:extLst>
                </a:gridCol>
                <a:gridCol w="658368">
                  <a:extLst>
                    <a:ext uri="{9D8B030D-6E8A-4147-A177-3AD203B41FA5}">
                      <a16:colId xmlns:a16="http://schemas.microsoft.com/office/drawing/2014/main" val="2516693851"/>
                    </a:ext>
                  </a:extLst>
                </a:gridCol>
                <a:gridCol w="658368">
                  <a:extLst>
                    <a:ext uri="{9D8B030D-6E8A-4147-A177-3AD203B41FA5}">
                      <a16:colId xmlns:a16="http://schemas.microsoft.com/office/drawing/2014/main" val="270486045"/>
                    </a:ext>
                  </a:extLst>
                </a:gridCol>
                <a:gridCol w="658368">
                  <a:extLst>
                    <a:ext uri="{9D8B030D-6E8A-4147-A177-3AD203B41FA5}">
                      <a16:colId xmlns:a16="http://schemas.microsoft.com/office/drawing/2014/main" val="1523050930"/>
                    </a:ext>
                  </a:extLst>
                </a:gridCol>
                <a:gridCol w="658368">
                  <a:extLst>
                    <a:ext uri="{9D8B030D-6E8A-4147-A177-3AD203B41FA5}">
                      <a16:colId xmlns:a16="http://schemas.microsoft.com/office/drawing/2014/main" val="24357187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001745395"/>
                  </a:ext>
                </a:extLst>
              </a:tr>
              <a:tr h="370840">
                <a:tc>
                  <a:txBody>
                    <a:bodyPr/>
                    <a:lstStyle/>
                    <a:p>
                      <a:r>
                        <a:rPr lang="en-US" sz="1000" b="1"/>
                        <a:t> Tokio Marine America - 2018-09-18 17:39:32 </a:t>
                      </a:r>
                      <a:r>
                        <a:rPr lang="en-US" sz="1000"/>
                        <a:t> 
 International Coastal Cleanup began more than 30 years ago with the goal of collecting and documenting the trash littering coastlines all over the world. On Saturday, our Pasadena employees joined the movement by joining @HealtheBay in participating in the 2018 Coastal Cleanup effort in Santa Monica. Together we were able to clean up 607 pounds of trash off of the Santa Monica beach! #coastalcleanup #anshininaction #tmacares #healthebay #nomoreplastic</a:t>
                      </a:r>
                    </a:p>
                  </a:txBody>
                  <a:tcPr/>
                </a:tc>
                <a:tc>
                  <a:txBody>
                    <a:bodyPr/>
                    <a:lstStyle/>
                    <a:p>
                      <a:r>
                        <a:rPr lang="en-US" sz="1000"/>
                        <a:t>64</a:t>
                      </a:r>
                    </a:p>
                  </a:txBody>
                  <a:tcPr/>
                </a:tc>
                <a:tc>
                  <a:txBody>
                    <a:bodyPr/>
                    <a:lstStyle/>
                    <a:p>
                      <a:r>
                        <a:rPr lang="en-US" sz="1000"/>
                        <a:t>57</a:t>
                      </a:r>
                    </a:p>
                  </a:txBody>
                  <a:tcPr/>
                </a:tc>
                <a:tc>
                  <a:txBody>
                    <a:bodyPr/>
                    <a:lstStyle/>
                    <a:p>
                      <a:r>
                        <a:rPr lang="en-US" sz="1000"/>
                        <a:t>2</a:t>
                      </a:r>
                    </a:p>
                  </a:txBody>
                  <a:tcPr/>
                </a:tc>
                <a:tc>
                  <a:txBody>
                    <a:bodyPr/>
                    <a:lstStyle/>
                    <a:p>
                      <a:r>
                        <a:rPr lang="en-US" sz="1000"/>
                        <a:t>5</a:t>
                      </a:r>
                    </a:p>
                  </a:txBody>
                  <a:tcPr/>
                </a:tc>
                <a:tc>
                  <a:txBody>
                    <a:bodyPr/>
                    <a:lstStyle/>
                    <a:p>
                      <a:r>
                        <a:rPr lang="en-US" sz="1000"/>
                        <a:t>37.8698 %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21428138"/>
                  </a:ext>
                </a:extLst>
              </a:tr>
              <a:tr h="370840">
                <a:tc>
                  <a:txBody>
                    <a:bodyPr/>
                    <a:lstStyle/>
                    <a:p>
                      <a:r>
                        <a:rPr lang="en-US" sz="1000" b="1"/>
                        <a:t> Tokio Marine America - 2018-09-26 17:08:35 </a:t>
                      </a:r>
                      <a:r>
                        <a:rPr lang="en-US" sz="1000"/>
                        <a:t> 
 A HUGE thank you to our employees who voted TMA one of the Best Places to Work in Insurance for a THIRD year in a row! #bestplacestowork #thankyou #grateful #TeamTMA</a:t>
                      </a:r>
                    </a:p>
                  </a:txBody>
                  <a:tcPr/>
                </a:tc>
                <a:tc>
                  <a:txBody>
                    <a:bodyPr/>
                    <a:lstStyle/>
                    <a:p>
                      <a:r>
                        <a:rPr lang="en-US" sz="1000"/>
                        <a:t>37</a:t>
                      </a:r>
                    </a:p>
                  </a:txBody>
                  <a:tcPr/>
                </a:tc>
                <a:tc>
                  <a:txBody>
                    <a:bodyPr/>
                    <a:lstStyle/>
                    <a:p>
                      <a:r>
                        <a:rPr lang="en-US" sz="1000"/>
                        <a:t>32</a:t>
                      </a:r>
                    </a:p>
                  </a:txBody>
                  <a:tcPr/>
                </a:tc>
                <a:tc>
                  <a:txBody>
                    <a:bodyPr/>
                    <a:lstStyle/>
                    <a:p>
                      <a:r>
                        <a:rPr lang="en-US" sz="1000"/>
                        <a:t>2</a:t>
                      </a:r>
                    </a:p>
                  </a:txBody>
                  <a:tcPr/>
                </a:tc>
                <a:tc>
                  <a:txBody>
                    <a:bodyPr/>
                    <a:lstStyle/>
                    <a:p>
                      <a:r>
                        <a:rPr lang="en-US" sz="1000"/>
                        <a:t>3</a:t>
                      </a:r>
                    </a:p>
                  </a:txBody>
                  <a:tcPr/>
                </a:tc>
                <a:tc>
                  <a:txBody>
                    <a:bodyPr/>
                    <a:lstStyle/>
                    <a:p>
                      <a:r>
                        <a:rPr lang="en-US" sz="1000"/>
                        <a:t>21.3873 %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140221"/>
                  </a:ext>
                </a:extLst>
              </a:tr>
              <a:tr h="370840">
                <a:tc>
                  <a:txBody>
                    <a:bodyPr/>
                    <a:lstStyle/>
                    <a:p>
                      <a:r>
                        <a:rPr lang="en-US" sz="1000" b="1"/>
                        <a:t> Tokio Marine America - 2018-09-10 12:54:08 </a:t>
                      </a:r>
                      <a:r>
                        <a:rPr lang="en-US" sz="1000"/>
                        <a:t> 
 Stephen, our AVP of Global Business Underwriting, talks about what it takes to be a successful leader. #Teamtma #leadership #insurance #leaders</a:t>
                      </a:r>
                    </a:p>
                  </a:txBody>
                  <a:tcPr/>
                </a:tc>
                <a:tc>
                  <a:txBody>
                    <a:bodyPr/>
                    <a:lstStyle/>
                    <a:p>
                      <a:r>
                        <a:rPr lang="en-US" sz="1000"/>
                        <a:t>32</a:t>
                      </a:r>
                    </a:p>
                  </a:txBody>
                  <a:tcPr/>
                </a:tc>
                <a:tc>
                  <a:txBody>
                    <a:bodyPr/>
                    <a:lstStyle/>
                    <a:p>
                      <a:r>
                        <a:rPr lang="en-US" sz="1000"/>
                        <a:t>31</a:t>
                      </a:r>
                    </a:p>
                  </a:txBody>
                  <a:tcPr/>
                </a:tc>
                <a:tc>
                  <a:txBody>
                    <a:bodyPr/>
                    <a:lstStyle/>
                    <a:p>
                      <a:r>
                        <a:rPr lang="en-US" sz="1000"/>
                        <a:t>0</a:t>
                      </a:r>
                    </a:p>
                  </a:txBody>
                  <a:tcPr/>
                </a:tc>
                <a:tc>
                  <a:txBody>
                    <a:bodyPr/>
                    <a:lstStyle/>
                    <a:p>
                      <a:r>
                        <a:rPr lang="en-US" sz="1000"/>
                        <a:t>1</a:t>
                      </a:r>
                    </a:p>
                  </a:txBody>
                  <a:tcPr/>
                </a:tc>
                <a:tc>
                  <a:txBody>
                    <a:bodyPr/>
                    <a:lstStyle/>
                    <a:p>
                      <a:r>
                        <a:rPr lang="en-US" sz="1000"/>
                        <a:t>18.9349 %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55797115"/>
                  </a:ext>
                </a:extLst>
              </a:tr>
            </a:tbl>
          </a:graphicData>
        </a:graphic>
      </p:graphicFrame>
      <p:sp>
        <p:nvSpPr>
          <p:cNvPr id="4" name="Text Placeholder 3">
            <a:extLst>
              <a:ext uri="{FF2B5EF4-FFF2-40B4-BE49-F238E27FC236}">
                <a16:creationId xmlns:a16="http://schemas.microsoft.com/office/drawing/2014/main" id="{16D7AD8F-5370-452F-8533-CF8CEC535D0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40139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7CD1-F85E-4CDC-A95A-0FD446134BB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C041CF8-147C-493A-8C63-99A2ECC912A8}"/>
              </a:ext>
            </a:extLst>
          </p:cNvPr>
          <p:cNvGraphicFramePr>
            <a:graphicFrameLocks noGrp="1"/>
          </p:cNvGraphicFramePr>
          <p:nvPr>
            <p:ph type="tbl" sz="quarter" idx="13"/>
            <p:extLst>
              <p:ext uri="{D42A27DB-BD31-4B8C-83A1-F6EECF244321}">
                <p14:modId xmlns:p14="http://schemas.microsoft.com/office/powerpoint/2010/main" val="368667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66556925"/>
                    </a:ext>
                  </a:extLst>
                </a:gridCol>
                <a:gridCol w="493776">
                  <a:extLst>
                    <a:ext uri="{9D8B030D-6E8A-4147-A177-3AD203B41FA5}">
                      <a16:colId xmlns:a16="http://schemas.microsoft.com/office/drawing/2014/main" val="2948296443"/>
                    </a:ext>
                  </a:extLst>
                </a:gridCol>
                <a:gridCol w="493776">
                  <a:extLst>
                    <a:ext uri="{9D8B030D-6E8A-4147-A177-3AD203B41FA5}">
                      <a16:colId xmlns:a16="http://schemas.microsoft.com/office/drawing/2014/main" val="1230641819"/>
                    </a:ext>
                  </a:extLst>
                </a:gridCol>
                <a:gridCol w="493776">
                  <a:extLst>
                    <a:ext uri="{9D8B030D-6E8A-4147-A177-3AD203B41FA5}">
                      <a16:colId xmlns:a16="http://schemas.microsoft.com/office/drawing/2014/main" val="2336523650"/>
                    </a:ext>
                  </a:extLst>
                </a:gridCol>
                <a:gridCol w="493776">
                  <a:extLst>
                    <a:ext uri="{9D8B030D-6E8A-4147-A177-3AD203B41FA5}">
                      <a16:colId xmlns:a16="http://schemas.microsoft.com/office/drawing/2014/main" val="1828066952"/>
                    </a:ext>
                  </a:extLst>
                </a:gridCol>
                <a:gridCol w="493776">
                  <a:extLst>
                    <a:ext uri="{9D8B030D-6E8A-4147-A177-3AD203B41FA5}">
                      <a16:colId xmlns:a16="http://schemas.microsoft.com/office/drawing/2014/main" val="2264162255"/>
                    </a:ext>
                  </a:extLst>
                </a:gridCol>
                <a:gridCol w="493776">
                  <a:extLst>
                    <a:ext uri="{9D8B030D-6E8A-4147-A177-3AD203B41FA5}">
                      <a16:colId xmlns:a16="http://schemas.microsoft.com/office/drawing/2014/main" val="3386016608"/>
                    </a:ext>
                  </a:extLst>
                </a:gridCol>
                <a:gridCol w="493776">
                  <a:extLst>
                    <a:ext uri="{9D8B030D-6E8A-4147-A177-3AD203B41FA5}">
                      <a16:colId xmlns:a16="http://schemas.microsoft.com/office/drawing/2014/main" val="2619056716"/>
                    </a:ext>
                  </a:extLst>
                </a:gridCol>
                <a:gridCol w="493776">
                  <a:extLst>
                    <a:ext uri="{9D8B030D-6E8A-4147-A177-3AD203B41FA5}">
                      <a16:colId xmlns:a16="http://schemas.microsoft.com/office/drawing/2014/main" val="363677003"/>
                    </a:ext>
                  </a:extLst>
                </a:gridCol>
                <a:gridCol w="493776">
                  <a:extLst>
                    <a:ext uri="{9D8B030D-6E8A-4147-A177-3AD203B41FA5}">
                      <a16:colId xmlns:a16="http://schemas.microsoft.com/office/drawing/2014/main" val="1497715923"/>
                    </a:ext>
                  </a:extLst>
                </a:gridCol>
                <a:gridCol w="493776">
                  <a:extLst>
                    <a:ext uri="{9D8B030D-6E8A-4147-A177-3AD203B41FA5}">
                      <a16:colId xmlns:a16="http://schemas.microsoft.com/office/drawing/2014/main" val="691955504"/>
                    </a:ext>
                  </a:extLst>
                </a:gridCol>
                <a:gridCol w="493776">
                  <a:extLst>
                    <a:ext uri="{9D8B030D-6E8A-4147-A177-3AD203B41FA5}">
                      <a16:colId xmlns:a16="http://schemas.microsoft.com/office/drawing/2014/main" val="2266880910"/>
                    </a:ext>
                  </a:extLst>
                </a:gridCol>
                <a:gridCol w="493776">
                  <a:extLst>
                    <a:ext uri="{9D8B030D-6E8A-4147-A177-3AD203B41FA5}">
                      <a16:colId xmlns:a16="http://schemas.microsoft.com/office/drawing/2014/main" val="299648682"/>
                    </a:ext>
                  </a:extLst>
                </a:gridCol>
                <a:gridCol w="493776">
                  <a:extLst>
                    <a:ext uri="{9D8B030D-6E8A-4147-A177-3AD203B41FA5}">
                      <a16:colId xmlns:a16="http://schemas.microsoft.com/office/drawing/2014/main" val="32129747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78340091"/>
                  </a:ext>
                </a:extLst>
              </a:tr>
              <a:tr h="370840">
                <a:tc>
                  <a:txBody>
                    <a:bodyPr/>
                    <a:lstStyle/>
                    <a:p>
                      <a:r>
                        <a:rPr lang="en-US" sz="1000"/>
                        <a:t>@TokioMAmerica</a:t>
                      </a:r>
                    </a:p>
                  </a:txBody>
                  <a:tcPr/>
                </a:tc>
                <a:tc>
                  <a:txBody>
                    <a:bodyPr/>
                    <a:lstStyle/>
                    <a:p>
                      <a:r>
                        <a:rPr lang="en-US" sz="1000"/>
                        <a:t>98</a:t>
                      </a:r>
                    </a:p>
                  </a:txBody>
                  <a:tcPr/>
                </a:tc>
                <a:tc>
                  <a:txBody>
                    <a:bodyPr/>
                    <a:lstStyle/>
                    <a:p>
                      <a:r>
                        <a:rPr lang="en-US" sz="1000"/>
                        <a:t>3</a:t>
                      </a:r>
                    </a:p>
                  </a:txBody>
                  <a:tcPr/>
                </a:tc>
                <a:tc>
                  <a:txBody>
                    <a:bodyPr/>
                    <a:lstStyle/>
                    <a:p>
                      <a:r>
                        <a:rPr lang="en-US" sz="1000"/>
                        <a:t>19</a:t>
                      </a:r>
                    </a:p>
                  </a:txBody>
                  <a:tcPr/>
                </a:tc>
                <a:tc>
                  <a:txBody>
                    <a:bodyPr/>
                    <a:lstStyle/>
                    <a:p>
                      <a:r>
                        <a:rPr lang="en-US" sz="1000"/>
                        <a:t>16</a:t>
                      </a:r>
                    </a:p>
                  </a:txBody>
                  <a:tcPr/>
                </a:tc>
                <a:tc>
                  <a:txBody>
                    <a:bodyPr/>
                    <a:lstStyle/>
                    <a:p>
                      <a:r>
                        <a:rPr lang="en-US" sz="1000"/>
                        <a:t>3</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41</a:t>
                      </a:r>
                    </a:p>
                  </a:txBody>
                  <a:tcPr/>
                </a:tc>
                <a:tc>
                  <a:txBody>
                    <a:bodyPr/>
                    <a:lstStyle/>
                    <a:p>
                      <a:r>
                        <a:rPr lang="en-US" sz="1000"/>
                        <a:t>0</a:t>
                      </a:r>
                    </a:p>
                  </a:txBody>
                  <a:tcPr/>
                </a:tc>
                <a:tc>
                  <a:txBody>
                    <a:bodyPr/>
                    <a:lstStyle/>
                    <a:p>
                      <a:r>
                        <a:rPr lang="en-US" sz="1000"/>
                        <a:t>1</a:t>
                      </a:r>
                    </a:p>
                  </a:txBody>
                  <a:tcPr/>
                </a:tc>
                <a:tc>
                  <a:txBody>
                    <a:bodyPr/>
                    <a:lstStyle/>
                    <a:p>
                      <a:r>
                        <a:rPr lang="en-US" sz="1000"/>
                        <a:t>3.6458 %</a:t>
                      </a:r>
                    </a:p>
                  </a:txBody>
                  <a:tcPr/>
                </a:tc>
                <a:tc>
                  <a:txBody>
                    <a:bodyPr/>
                    <a:lstStyle/>
                    <a:p>
                      <a:r>
                        <a:rPr lang="en-US" sz="1000"/>
                        <a:t>0.0 %</a:t>
                      </a:r>
                    </a:p>
                  </a:txBody>
                  <a:tcPr/>
                </a:tc>
                <a:extLst>
                  <a:ext uri="{0D108BD9-81ED-4DB2-BD59-A6C34878D82A}">
                    <a16:rowId xmlns:a16="http://schemas.microsoft.com/office/drawing/2014/main" val="4139771321"/>
                  </a:ext>
                </a:extLst>
              </a:tr>
            </a:tbl>
          </a:graphicData>
        </a:graphic>
      </p:graphicFrame>
      <p:sp>
        <p:nvSpPr>
          <p:cNvPr id="4" name="Text Placeholder 3">
            <a:extLst>
              <a:ext uri="{FF2B5EF4-FFF2-40B4-BE49-F238E27FC236}">
                <a16:creationId xmlns:a16="http://schemas.microsoft.com/office/drawing/2014/main" id="{C68C600D-5BEB-44CF-9AD2-73B3931718D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1675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CE98-8053-41DB-B4ED-F2D52C3762E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1F70F6F-0862-43C0-B60C-64A0502414DB}"/>
              </a:ext>
            </a:extLst>
          </p:cNvPr>
          <p:cNvGraphicFramePr>
            <a:graphicFrameLocks noGrp="1"/>
          </p:cNvGraphicFramePr>
          <p:nvPr>
            <p:ph type="chart" sz="quarter" idx="13"/>
            <p:extLst>
              <p:ext uri="{D42A27DB-BD31-4B8C-83A1-F6EECF244321}">
                <p14:modId xmlns:p14="http://schemas.microsoft.com/office/powerpoint/2010/main" val="2093083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63FA6A-5D44-4B4D-A44C-5AF8226FEBE5}"/>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4E513EB5-46C7-445F-822E-70B9C1804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726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CAE16-D870-4E2C-B0EB-C267379870F4}"/>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6F9B8E13-F640-42BC-B219-3336A0013E43}"/>
              </a:ext>
            </a:extLst>
          </p:cNvPr>
          <p:cNvGraphicFramePr>
            <a:graphicFrameLocks noGrp="1"/>
          </p:cNvGraphicFramePr>
          <p:nvPr>
            <p:ph type="chart" sz="quarter" idx="13"/>
            <p:extLst>
              <p:ext uri="{D42A27DB-BD31-4B8C-83A1-F6EECF244321}">
                <p14:modId xmlns:p14="http://schemas.microsoft.com/office/powerpoint/2010/main" val="2035107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D456E-F6A4-434F-A85D-21EFE073B71E}"/>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2B8CBA87-BE77-47E0-8599-980B57998C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691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7704-50AE-466F-8630-4E755EC56B6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6F35B91-40B6-4234-8FA5-AC40D74B798E}"/>
              </a:ext>
            </a:extLst>
          </p:cNvPr>
          <p:cNvGraphicFramePr>
            <a:graphicFrameLocks noGrp="1"/>
          </p:cNvGraphicFramePr>
          <p:nvPr>
            <p:ph type="tbl" sz="quarter" idx="13"/>
            <p:extLst>
              <p:ext uri="{D42A27DB-BD31-4B8C-83A1-F6EECF244321}">
                <p14:modId xmlns:p14="http://schemas.microsoft.com/office/powerpoint/2010/main" val="2903877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8916223"/>
                    </a:ext>
                  </a:extLst>
                </a:gridCol>
                <a:gridCol w="822960">
                  <a:extLst>
                    <a:ext uri="{9D8B030D-6E8A-4147-A177-3AD203B41FA5}">
                      <a16:colId xmlns:a16="http://schemas.microsoft.com/office/drawing/2014/main" val="51468230"/>
                    </a:ext>
                  </a:extLst>
                </a:gridCol>
                <a:gridCol w="822960">
                  <a:extLst>
                    <a:ext uri="{9D8B030D-6E8A-4147-A177-3AD203B41FA5}">
                      <a16:colId xmlns:a16="http://schemas.microsoft.com/office/drawing/2014/main" val="141745657"/>
                    </a:ext>
                  </a:extLst>
                </a:gridCol>
                <a:gridCol w="822960">
                  <a:extLst>
                    <a:ext uri="{9D8B030D-6E8A-4147-A177-3AD203B41FA5}">
                      <a16:colId xmlns:a16="http://schemas.microsoft.com/office/drawing/2014/main" val="2344730954"/>
                    </a:ext>
                  </a:extLst>
                </a:gridCol>
                <a:gridCol w="822960">
                  <a:extLst>
                    <a:ext uri="{9D8B030D-6E8A-4147-A177-3AD203B41FA5}">
                      <a16:colId xmlns:a16="http://schemas.microsoft.com/office/drawing/2014/main" val="3826081246"/>
                    </a:ext>
                  </a:extLst>
                </a:gridCol>
                <a:gridCol w="822960">
                  <a:extLst>
                    <a:ext uri="{9D8B030D-6E8A-4147-A177-3AD203B41FA5}">
                      <a16:colId xmlns:a16="http://schemas.microsoft.com/office/drawing/2014/main" val="77004235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48404022"/>
                  </a:ext>
                </a:extLst>
              </a:tr>
              <a:tr h="370840">
                <a:tc>
                  <a:txBody>
                    <a:bodyPr/>
                    <a:lstStyle/>
                    <a:p>
                      <a:r>
                        <a:rPr lang="en-US" sz="1000" b="1"/>
                        <a:t> @TokioMAmerica - 2018-09-11 14:29:23 </a:t>
                      </a:r>
                      <a:r>
                        <a:rPr lang="en-US" sz="1000"/>
                        <a:t>
  Tokio Marine America is proud to sponsor the 2018 TCCO Convention in Black Hawk, Colorado. Stop by and visit the TMA and Philadelphia Insurance exhibits and learn about our market leading products and services. #TeamTMA https://t.co/S8kwB1bsnn</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7.2917 %</a:t>
                      </a:r>
                    </a:p>
                  </a:txBody>
                  <a:tcPr/>
                </a:tc>
                <a:extLst>
                  <a:ext uri="{0D108BD9-81ED-4DB2-BD59-A6C34878D82A}">
                    <a16:rowId xmlns:a16="http://schemas.microsoft.com/office/drawing/2014/main" val="3470279481"/>
                  </a:ext>
                </a:extLst>
              </a:tr>
              <a:tr h="370840">
                <a:tc>
                  <a:txBody>
                    <a:bodyPr/>
                    <a:lstStyle/>
                    <a:p>
                      <a:r>
                        <a:rPr lang="en-US" sz="1000" b="1"/>
                        <a:t> @TokioMAmerica - 2018-09-28 11:00:49 </a:t>
                      </a:r>
                      <a:r>
                        <a:rPr lang="en-US" sz="1000"/>
                        <a:t>
  In September, CSR donations go to local charities chosen by employees.  Our Plano, TX office is supporting @HopesDoorInc. The chosen charities receive employee contributions and matching TMA funds. #tobeagoodcompany #tmacares #donatenow #employeeempowerment https://t.co/hJRgjAyAVJ</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7.1429 %</a:t>
                      </a:r>
                    </a:p>
                  </a:txBody>
                  <a:tcPr/>
                </a:tc>
                <a:extLst>
                  <a:ext uri="{0D108BD9-81ED-4DB2-BD59-A6C34878D82A}">
                    <a16:rowId xmlns:a16="http://schemas.microsoft.com/office/drawing/2014/main" val="207052135"/>
                  </a:ext>
                </a:extLst>
              </a:tr>
              <a:tr h="370840">
                <a:tc>
                  <a:txBody>
                    <a:bodyPr/>
                    <a:lstStyle/>
                    <a:p>
                      <a:r>
                        <a:rPr lang="en-US" sz="1000" b="1"/>
                        <a:t> @TokioMAmerica - 2018-09-18 17:09:27 </a:t>
                      </a:r>
                      <a:r>
                        <a:rPr lang="en-US" sz="1000"/>
                        <a:t>
  Coastal Cleanup began more than 30 years ago with the goal of collecting and documenting the trash littering coastlines. On Saturday, Pasadena employees joined @HealTheBay in Santa Monica to help pick up 607 lbs of trash! #coastalcleanup #anshininaction #healthebay #nomoreplastic https://t.co/vFzuwB0nNa</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5.2083 %</a:t>
                      </a:r>
                    </a:p>
                  </a:txBody>
                  <a:tcPr/>
                </a:tc>
                <a:extLst>
                  <a:ext uri="{0D108BD9-81ED-4DB2-BD59-A6C34878D82A}">
                    <a16:rowId xmlns:a16="http://schemas.microsoft.com/office/drawing/2014/main" val="1295133444"/>
                  </a:ext>
                </a:extLst>
              </a:tr>
            </a:tbl>
          </a:graphicData>
        </a:graphic>
      </p:graphicFrame>
      <p:sp>
        <p:nvSpPr>
          <p:cNvPr id="4" name="Text Placeholder 3">
            <a:extLst>
              <a:ext uri="{FF2B5EF4-FFF2-40B4-BE49-F238E27FC236}">
                <a16:creationId xmlns:a16="http://schemas.microsoft.com/office/drawing/2014/main" id="{7B8E7445-C421-4BD0-9ECD-92CE265F9B0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1706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DD29-482F-41C3-B8C1-F5B4FAF135A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9BB21BE6-FB67-4F78-A3AE-30B99CDFAFEA}"/>
              </a:ext>
            </a:extLst>
          </p:cNvPr>
          <p:cNvGraphicFramePr>
            <a:graphicFrameLocks noGrp="1"/>
          </p:cNvGraphicFramePr>
          <p:nvPr>
            <p:ph type="tbl" sz="quarter" idx="13"/>
            <p:extLst>
              <p:ext uri="{D42A27DB-BD31-4B8C-83A1-F6EECF244321}">
                <p14:modId xmlns:p14="http://schemas.microsoft.com/office/powerpoint/2010/main" val="175260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8479153"/>
                    </a:ext>
                  </a:extLst>
                </a:gridCol>
                <a:gridCol w="1069848">
                  <a:extLst>
                    <a:ext uri="{9D8B030D-6E8A-4147-A177-3AD203B41FA5}">
                      <a16:colId xmlns:a16="http://schemas.microsoft.com/office/drawing/2014/main" val="2878277073"/>
                    </a:ext>
                  </a:extLst>
                </a:gridCol>
                <a:gridCol w="1069848">
                  <a:extLst>
                    <a:ext uri="{9D8B030D-6E8A-4147-A177-3AD203B41FA5}">
                      <a16:colId xmlns:a16="http://schemas.microsoft.com/office/drawing/2014/main" val="558764200"/>
                    </a:ext>
                  </a:extLst>
                </a:gridCol>
                <a:gridCol w="1069848">
                  <a:extLst>
                    <a:ext uri="{9D8B030D-6E8A-4147-A177-3AD203B41FA5}">
                      <a16:colId xmlns:a16="http://schemas.microsoft.com/office/drawing/2014/main" val="608621712"/>
                    </a:ext>
                  </a:extLst>
                </a:gridCol>
                <a:gridCol w="1069848">
                  <a:extLst>
                    <a:ext uri="{9D8B030D-6E8A-4147-A177-3AD203B41FA5}">
                      <a16:colId xmlns:a16="http://schemas.microsoft.com/office/drawing/2014/main" val="1510259290"/>
                    </a:ext>
                  </a:extLst>
                </a:gridCol>
                <a:gridCol w="1069848">
                  <a:extLst>
                    <a:ext uri="{9D8B030D-6E8A-4147-A177-3AD203B41FA5}">
                      <a16:colId xmlns:a16="http://schemas.microsoft.com/office/drawing/2014/main" val="1495707586"/>
                    </a:ext>
                  </a:extLst>
                </a:gridCol>
                <a:gridCol w="1069848">
                  <a:extLst>
                    <a:ext uri="{9D8B030D-6E8A-4147-A177-3AD203B41FA5}">
                      <a16:colId xmlns:a16="http://schemas.microsoft.com/office/drawing/2014/main" val="24243758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00287616"/>
                  </a:ext>
                </a:extLst>
              </a:tr>
              <a:tr h="370840">
                <a:tc>
                  <a:txBody>
                    <a:bodyPr/>
                    <a:lstStyle/>
                    <a:p>
                      <a:r>
                        <a:rPr lang="en-US" sz="1000"/>
                        <a:t>Tokio Marine America</a:t>
                      </a:r>
                    </a:p>
                  </a:txBody>
                  <a:tcPr/>
                </a:tc>
                <a:tc>
                  <a:txBody>
                    <a:bodyPr/>
                    <a:lstStyle/>
                    <a:p>
                      <a:r>
                        <a:rPr lang="en-US" sz="1000"/>
                        <a:t>5855</a:t>
                      </a:r>
                    </a:p>
                  </a:txBody>
                  <a:tcPr/>
                </a:tc>
                <a:tc>
                  <a:txBody>
                    <a:bodyPr/>
                    <a:lstStyle/>
                    <a:p>
                      <a:r>
                        <a:rPr lang="en-US" sz="1000"/>
                        <a:t>187</a:t>
                      </a:r>
                    </a:p>
                  </a:txBody>
                  <a:tcPr/>
                </a:tc>
                <a:tc>
                  <a:txBody>
                    <a:bodyPr/>
                    <a:lstStyle/>
                    <a:p>
                      <a:r>
                        <a:rPr lang="en-US" sz="1000"/>
                        <a:t>16</a:t>
                      </a:r>
                    </a:p>
                  </a:txBody>
                  <a:tcPr/>
                </a:tc>
                <a:tc>
                  <a:txBody>
                    <a:bodyPr/>
                    <a:lstStyle/>
                    <a:p>
                      <a:r>
                        <a:rPr lang="en-US" sz="1000"/>
                        <a:t>391</a:t>
                      </a:r>
                    </a:p>
                  </a:txBody>
                  <a:tcPr/>
                </a:tc>
                <a:tc>
                  <a:txBody>
                    <a:bodyPr/>
                    <a:lstStyle/>
                    <a:p>
                      <a:r>
                        <a:rPr lang="en-US" sz="1000"/>
                        <a:t>20</a:t>
                      </a:r>
                    </a:p>
                  </a:txBody>
                  <a:tcPr/>
                </a:tc>
                <a:tc>
                  <a:txBody>
                    <a:bodyPr/>
                    <a:lstStyle/>
                    <a:p>
                      <a:r>
                        <a:rPr lang="en-US" sz="1000"/>
                        <a:t>0.4459 %</a:t>
                      </a:r>
                    </a:p>
                  </a:txBody>
                  <a:tcPr/>
                </a:tc>
                <a:extLst>
                  <a:ext uri="{0D108BD9-81ED-4DB2-BD59-A6C34878D82A}">
                    <a16:rowId xmlns:a16="http://schemas.microsoft.com/office/drawing/2014/main" val="1690886043"/>
                  </a:ext>
                </a:extLst>
              </a:tr>
            </a:tbl>
          </a:graphicData>
        </a:graphic>
      </p:graphicFrame>
      <p:sp>
        <p:nvSpPr>
          <p:cNvPr id="4" name="Text Placeholder 3">
            <a:extLst>
              <a:ext uri="{FF2B5EF4-FFF2-40B4-BE49-F238E27FC236}">
                <a16:creationId xmlns:a16="http://schemas.microsoft.com/office/drawing/2014/main" id="{56DB25FC-0F9C-4ABB-ACE7-704A1F225DC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45942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AA4B8-0E38-4741-8992-536F9265AAA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915A9B7-C715-4AC4-A5EB-198660220D79}"/>
              </a:ext>
            </a:extLst>
          </p:cNvPr>
          <p:cNvGraphicFramePr>
            <a:graphicFrameLocks noGrp="1"/>
          </p:cNvGraphicFramePr>
          <p:nvPr>
            <p:ph type="chart" sz="quarter" idx="13"/>
            <p:extLst>
              <p:ext uri="{D42A27DB-BD31-4B8C-83A1-F6EECF244321}">
                <p14:modId xmlns:p14="http://schemas.microsoft.com/office/powerpoint/2010/main" val="3812587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61CE8-0EB1-4389-8B01-BD01CD916910}"/>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A0B0093D-E73D-48C9-8837-D116F8825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34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6F710-B48D-489B-BCF1-45E10156C61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11506EC-8C42-4D13-9149-070F5EBAFE8A}"/>
              </a:ext>
            </a:extLst>
          </p:cNvPr>
          <p:cNvGraphicFramePr>
            <a:graphicFrameLocks noGrp="1"/>
          </p:cNvGraphicFramePr>
          <p:nvPr>
            <p:ph type="chart" sz="quarter" idx="13"/>
            <p:extLst>
              <p:ext uri="{D42A27DB-BD31-4B8C-83A1-F6EECF244321}">
                <p14:modId xmlns:p14="http://schemas.microsoft.com/office/powerpoint/2010/main" val="2327475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81EFE-E2FF-44DC-AED9-C8C2EF8D9001}"/>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153C215E-6BBA-40D0-BF80-7755EA6FF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740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A1243-C080-4B73-AAC8-A2ACB335977E}"/>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C1D569B0-9C14-4EC4-9FB3-554A9A9554EE}"/>
              </a:ext>
            </a:extLst>
          </p:cNvPr>
          <p:cNvGraphicFramePr>
            <a:graphicFrameLocks noGrp="1"/>
          </p:cNvGraphicFramePr>
          <p:nvPr>
            <p:ph type="tbl" sz="quarter" idx="13"/>
            <p:extLst>
              <p:ext uri="{D42A27DB-BD31-4B8C-83A1-F6EECF244321}">
                <p14:modId xmlns:p14="http://schemas.microsoft.com/office/powerpoint/2010/main" val="367872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2839268"/>
                    </a:ext>
                  </a:extLst>
                </a:gridCol>
                <a:gridCol w="987552">
                  <a:extLst>
                    <a:ext uri="{9D8B030D-6E8A-4147-A177-3AD203B41FA5}">
                      <a16:colId xmlns:a16="http://schemas.microsoft.com/office/drawing/2014/main" val="501203795"/>
                    </a:ext>
                  </a:extLst>
                </a:gridCol>
                <a:gridCol w="987552">
                  <a:extLst>
                    <a:ext uri="{9D8B030D-6E8A-4147-A177-3AD203B41FA5}">
                      <a16:colId xmlns:a16="http://schemas.microsoft.com/office/drawing/2014/main" val="4211089656"/>
                    </a:ext>
                  </a:extLst>
                </a:gridCol>
                <a:gridCol w="987552">
                  <a:extLst>
                    <a:ext uri="{9D8B030D-6E8A-4147-A177-3AD203B41FA5}">
                      <a16:colId xmlns:a16="http://schemas.microsoft.com/office/drawing/2014/main" val="3197245826"/>
                    </a:ext>
                  </a:extLst>
                </a:gridCol>
                <a:gridCol w="987552">
                  <a:extLst>
                    <a:ext uri="{9D8B030D-6E8A-4147-A177-3AD203B41FA5}">
                      <a16:colId xmlns:a16="http://schemas.microsoft.com/office/drawing/2014/main" val="225881432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43020138"/>
                  </a:ext>
                </a:extLst>
              </a:tr>
              <a:tr h="370840">
                <a:tc>
                  <a:txBody>
                    <a:bodyPr/>
                    <a:lstStyle/>
                    <a:p>
                      <a:r>
                        <a:rPr lang="en-US" sz="1000" b="1"/>
                        <a:t> Tokio Marine America - 2018-09-06 09:38:09 </a:t>
                      </a:r>
                      <a:r>
                        <a:rPr lang="en-US" sz="1000"/>
                        <a:t>
  TMA’s Carolyn Eldracher and other distinguished members of the School of Casualty faculty will be teaching at Claims College in Baltimore, MD on September 6th. Presented by the CLM Alliance (Claims and Litigation Management Alliance), Carolyn will teach 'Evaluation - Managing Reserves' and will provide students with tools to assess claims, their value, and the final claim assessment. #ClaimsCollege, #ToBeAGoodCompany, #AnshinInAction</a:t>
                      </a:r>
                    </a:p>
                  </a:txBody>
                  <a:tcPr/>
                </a:tc>
                <a:tc>
                  <a:txBody>
                    <a:bodyPr/>
                    <a:lstStyle/>
                    <a:p>
                      <a:r>
                        <a:rPr lang="en-US" sz="1000"/>
                        <a:t>68</a:t>
                      </a:r>
                    </a:p>
                  </a:txBody>
                  <a:tcPr/>
                </a:tc>
                <a:tc>
                  <a:txBody>
                    <a:bodyPr/>
                    <a:lstStyle/>
                    <a:p>
                      <a:r>
                        <a:rPr lang="en-US" sz="1000"/>
                        <a:t>11</a:t>
                      </a:r>
                    </a:p>
                  </a:txBody>
                  <a:tcPr/>
                </a:tc>
                <a:tc>
                  <a:txBody>
                    <a:bodyPr/>
                    <a:lstStyle/>
                    <a:p>
                      <a:r>
                        <a:rPr lang="en-US" sz="1000"/>
                        <a:t>1.3843 %</a:t>
                      </a:r>
                    </a:p>
                  </a:txBody>
                  <a:tcPr/>
                </a:tc>
                <a:tc>
                  <a:txBody>
                    <a:bodyPr/>
                    <a:lstStyle/>
                    <a:p>
                      <a:r>
                        <a:rPr lang="en-US" sz="1000"/>
                        <a:t>Photo</a:t>
                      </a:r>
                    </a:p>
                  </a:txBody>
                  <a:tcPr/>
                </a:tc>
                <a:extLst>
                  <a:ext uri="{0D108BD9-81ED-4DB2-BD59-A6C34878D82A}">
                    <a16:rowId xmlns:a16="http://schemas.microsoft.com/office/drawing/2014/main" val="2869339708"/>
                  </a:ext>
                </a:extLst>
              </a:tr>
              <a:tr h="370840">
                <a:tc>
                  <a:txBody>
                    <a:bodyPr/>
                    <a:lstStyle/>
                    <a:p>
                      <a:r>
                        <a:rPr lang="en-US" sz="1000" b="1"/>
                        <a:t> Tokio Marine America - 2018-09-26 17:00:14 </a:t>
                      </a:r>
                      <a:r>
                        <a:rPr lang="en-US" sz="1000"/>
                        <a:t>
  A HUGE thank you to our employees who voted TMA one of the Best Places to Work in Insurance for a THIRD year in a row! #bestplacestowork #thankyou #grateful #TeamTMA</a:t>
                      </a:r>
                    </a:p>
                  </a:txBody>
                  <a:tcPr/>
                </a:tc>
                <a:tc>
                  <a:txBody>
                    <a:bodyPr/>
                    <a:lstStyle/>
                    <a:p>
                      <a:r>
                        <a:rPr lang="en-US" sz="1000"/>
                        <a:t>46</a:t>
                      </a:r>
                    </a:p>
                  </a:txBody>
                  <a:tcPr/>
                </a:tc>
                <a:tc>
                  <a:txBody>
                    <a:bodyPr/>
                    <a:lstStyle/>
                    <a:p>
                      <a:r>
                        <a:rPr lang="en-US" sz="1000"/>
                        <a:t>2</a:t>
                      </a:r>
                    </a:p>
                  </a:txBody>
                  <a:tcPr/>
                </a:tc>
                <a:tc>
                  <a:txBody>
                    <a:bodyPr/>
                    <a:lstStyle/>
                    <a:p>
                      <a:r>
                        <a:rPr lang="en-US" sz="1000"/>
                        <a:t>0.8232 %</a:t>
                      </a:r>
                    </a:p>
                  </a:txBody>
                  <a:tcPr/>
                </a:tc>
                <a:tc>
                  <a:txBody>
                    <a:bodyPr/>
                    <a:lstStyle/>
                    <a:p>
                      <a:r>
                        <a:rPr lang="en-US" sz="1000"/>
                        <a:t>Photo</a:t>
                      </a:r>
                    </a:p>
                  </a:txBody>
                  <a:tcPr/>
                </a:tc>
                <a:extLst>
                  <a:ext uri="{0D108BD9-81ED-4DB2-BD59-A6C34878D82A}">
                    <a16:rowId xmlns:a16="http://schemas.microsoft.com/office/drawing/2014/main" val="2321727121"/>
                  </a:ext>
                </a:extLst>
              </a:tr>
              <a:tr h="370840">
                <a:tc>
                  <a:txBody>
                    <a:bodyPr/>
                    <a:lstStyle/>
                    <a:p>
                      <a:r>
                        <a:rPr lang="en-US" sz="1000" b="1"/>
                        <a:t> Tokio Marine America - 2018-09-10 10:01:08 </a:t>
                      </a:r>
                      <a:r>
                        <a:rPr lang="en-US" sz="1000"/>
                        <a:t>
  Stephen, our AVP of Global Business Underwriting, talks about what it takes to be a successful leader. #Teamtma #leadership #insurance #leaders</a:t>
                      </a:r>
                    </a:p>
                  </a:txBody>
                  <a:tcPr/>
                </a:tc>
                <a:tc>
                  <a:txBody>
                    <a:bodyPr/>
                    <a:lstStyle/>
                    <a:p>
                      <a:r>
                        <a:rPr lang="en-US" sz="1000"/>
                        <a:t>41</a:t>
                      </a:r>
                    </a:p>
                  </a:txBody>
                  <a:tcPr/>
                </a:tc>
                <a:tc>
                  <a:txBody>
                    <a:bodyPr/>
                    <a:lstStyle/>
                    <a:p>
                      <a:r>
                        <a:rPr lang="en-US" sz="1000"/>
                        <a:t>2</a:t>
                      </a:r>
                    </a:p>
                  </a:txBody>
                  <a:tcPr/>
                </a:tc>
                <a:tc>
                  <a:txBody>
                    <a:bodyPr/>
                    <a:lstStyle/>
                    <a:p>
                      <a:r>
                        <a:rPr lang="en-US" sz="1000"/>
                        <a:t>0.7499 %</a:t>
                      </a:r>
                    </a:p>
                  </a:txBody>
                  <a:tcPr/>
                </a:tc>
                <a:tc>
                  <a:txBody>
                    <a:bodyPr/>
                    <a:lstStyle/>
                    <a:p>
                      <a:r>
                        <a:rPr lang="en-US" sz="1000"/>
                        <a:t>Photo</a:t>
                      </a:r>
                    </a:p>
                  </a:txBody>
                  <a:tcPr/>
                </a:tc>
                <a:extLst>
                  <a:ext uri="{0D108BD9-81ED-4DB2-BD59-A6C34878D82A}">
                    <a16:rowId xmlns:a16="http://schemas.microsoft.com/office/drawing/2014/main" val="118068098"/>
                  </a:ext>
                </a:extLst>
              </a:tr>
            </a:tbl>
          </a:graphicData>
        </a:graphic>
      </p:graphicFrame>
      <p:sp>
        <p:nvSpPr>
          <p:cNvPr id="4" name="Text Placeholder 3">
            <a:extLst>
              <a:ext uri="{FF2B5EF4-FFF2-40B4-BE49-F238E27FC236}">
                <a16:creationId xmlns:a16="http://schemas.microsoft.com/office/drawing/2014/main" id="{522BC73B-4912-461E-A963-B8A0D9D10B1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88891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A0FB-B57D-4DCB-8EB3-8571A387526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2E365C1-16BE-4B3F-ABDE-1FD74A61B377}"/>
              </a:ext>
            </a:extLst>
          </p:cNvPr>
          <p:cNvGraphicFramePr>
            <a:graphicFrameLocks noGrp="1"/>
          </p:cNvGraphicFramePr>
          <p:nvPr>
            <p:ph type="tbl" sz="quarter" idx="13"/>
            <p:extLst>
              <p:ext uri="{D42A27DB-BD31-4B8C-83A1-F6EECF244321}">
                <p14:modId xmlns:p14="http://schemas.microsoft.com/office/powerpoint/2010/main" val="152114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0153362"/>
                    </a:ext>
                  </a:extLst>
                </a:gridCol>
                <a:gridCol w="699516">
                  <a:extLst>
                    <a:ext uri="{9D8B030D-6E8A-4147-A177-3AD203B41FA5}">
                      <a16:colId xmlns:a16="http://schemas.microsoft.com/office/drawing/2014/main" val="767162363"/>
                    </a:ext>
                  </a:extLst>
                </a:gridCol>
                <a:gridCol w="699516">
                  <a:extLst>
                    <a:ext uri="{9D8B030D-6E8A-4147-A177-3AD203B41FA5}">
                      <a16:colId xmlns:a16="http://schemas.microsoft.com/office/drawing/2014/main" val="3798685239"/>
                    </a:ext>
                  </a:extLst>
                </a:gridCol>
                <a:gridCol w="658368">
                  <a:extLst>
                    <a:ext uri="{9D8B030D-6E8A-4147-A177-3AD203B41FA5}">
                      <a16:colId xmlns:a16="http://schemas.microsoft.com/office/drawing/2014/main" val="466253842"/>
                    </a:ext>
                  </a:extLst>
                </a:gridCol>
                <a:gridCol w="658368">
                  <a:extLst>
                    <a:ext uri="{9D8B030D-6E8A-4147-A177-3AD203B41FA5}">
                      <a16:colId xmlns:a16="http://schemas.microsoft.com/office/drawing/2014/main" val="3779876443"/>
                    </a:ext>
                  </a:extLst>
                </a:gridCol>
                <a:gridCol w="658368">
                  <a:extLst>
                    <a:ext uri="{9D8B030D-6E8A-4147-A177-3AD203B41FA5}">
                      <a16:colId xmlns:a16="http://schemas.microsoft.com/office/drawing/2014/main" val="3652473803"/>
                    </a:ext>
                  </a:extLst>
                </a:gridCol>
                <a:gridCol w="699516">
                  <a:extLst>
                    <a:ext uri="{9D8B030D-6E8A-4147-A177-3AD203B41FA5}">
                      <a16:colId xmlns:a16="http://schemas.microsoft.com/office/drawing/2014/main" val="1545030049"/>
                    </a:ext>
                  </a:extLst>
                </a:gridCol>
                <a:gridCol w="699516">
                  <a:extLst>
                    <a:ext uri="{9D8B030D-6E8A-4147-A177-3AD203B41FA5}">
                      <a16:colId xmlns:a16="http://schemas.microsoft.com/office/drawing/2014/main" val="3396152170"/>
                    </a:ext>
                  </a:extLst>
                </a:gridCol>
                <a:gridCol w="699516">
                  <a:extLst>
                    <a:ext uri="{9D8B030D-6E8A-4147-A177-3AD203B41FA5}">
                      <a16:colId xmlns:a16="http://schemas.microsoft.com/office/drawing/2014/main" val="3938010852"/>
                    </a:ext>
                  </a:extLst>
                </a:gridCol>
                <a:gridCol w="658368">
                  <a:extLst>
                    <a:ext uri="{9D8B030D-6E8A-4147-A177-3AD203B41FA5}">
                      <a16:colId xmlns:a16="http://schemas.microsoft.com/office/drawing/2014/main" val="28884981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8496572"/>
                  </a:ext>
                </a:extLst>
              </a:tr>
              <a:tr h="370840">
                <a:tc>
                  <a:txBody>
                    <a:bodyPr/>
                    <a:lstStyle/>
                    <a:p>
                      <a:r>
                        <a:rPr lang="en-US" sz="1000"/>
                        <a:t>tmamerica</a:t>
                      </a:r>
                    </a:p>
                  </a:txBody>
                  <a:tcPr/>
                </a:tc>
                <a:tc>
                  <a:txBody>
                    <a:bodyPr/>
                    <a:lstStyle/>
                    <a:p>
                      <a:r>
                        <a:rPr lang="en-US" sz="1000"/>
                        <a:t>113</a:t>
                      </a:r>
                    </a:p>
                  </a:txBody>
                  <a:tcPr/>
                </a:tc>
                <a:tc>
                  <a:txBody>
                    <a:bodyPr/>
                    <a:lstStyle/>
                    <a:p>
                      <a:r>
                        <a:rPr lang="en-US" sz="1000"/>
                        <a:t>4</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128</a:t>
                      </a:r>
                    </a:p>
                  </a:txBody>
                  <a:tcPr/>
                </a:tc>
                <a:tc>
                  <a:txBody>
                    <a:bodyPr/>
                    <a:lstStyle/>
                    <a:p>
                      <a:r>
                        <a:rPr lang="en-US" sz="1000"/>
                        <a:t>3</a:t>
                      </a:r>
                    </a:p>
                  </a:txBody>
                  <a:tcPr/>
                </a:tc>
                <a:tc>
                  <a:txBody>
                    <a:bodyPr/>
                    <a:lstStyle/>
                    <a:p>
                      <a:r>
                        <a:rPr lang="en-US" sz="1000"/>
                        <a:t>11.8018 %</a:t>
                      </a:r>
                    </a:p>
                  </a:txBody>
                  <a:tcPr/>
                </a:tc>
                <a:extLst>
                  <a:ext uri="{0D108BD9-81ED-4DB2-BD59-A6C34878D82A}">
                    <a16:rowId xmlns:a16="http://schemas.microsoft.com/office/drawing/2014/main" val="2416834222"/>
                  </a:ext>
                </a:extLst>
              </a:tr>
            </a:tbl>
          </a:graphicData>
        </a:graphic>
      </p:graphicFrame>
      <p:sp>
        <p:nvSpPr>
          <p:cNvPr id="4" name="Text Placeholder 3">
            <a:extLst>
              <a:ext uri="{FF2B5EF4-FFF2-40B4-BE49-F238E27FC236}">
                <a16:creationId xmlns:a16="http://schemas.microsoft.com/office/drawing/2014/main" id="{00FDB7C7-0568-4174-9EE7-58852E2F873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448956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1D51-17F7-41D0-89F5-A569BFAD235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94AF754-975D-43F6-9C07-FAA471B30378}"/>
              </a:ext>
            </a:extLst>
          </p:cNvPr>
          <p:cNvGraphicFramePr>
            <a:graphicFrameLocks noGrp="1"/>
          </p:cNvGraphicFramePr>
          <p:nvPr>
            <p:ph type="chart" sz="quarter" idx="13"/>
            <p:extLst>
              <p:ext uri="{D42A27DB-BD31-4B8C-83A1-F6EECF244321}">
                <p14:modId xmlns:p14="http://schemas.microsoft.com/office/powerpoint/2010/main" val="1479046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ADC6E-EE68-4DF8-90ED-E8C3D8372C1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9744632-44D6-4EFF-B8F6-F3534EE71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872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A280D-7F8E-4308-B29E-6D2C609AD3AF}"/>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65FC628-0884-4FCB-BE03-4471F3545E87}"/>
              </a:ext>
            </a:extLst>
          </p:cNvPr>
          <p:cNvGraphicFramePr>
            <a:graphicFrameLocks noGrp="1"/>
          </p:cNvGraphicFramePr>
          <p:nvPr>
            <p:ph type="chart" sz="quarter" idx="13"/>
            <p:extLst>
              <p:ext uri="{D42A27DB-BD31-4B8C-83A1-F6EECF244321}">
                <p14:modId xmlns:p14="http://schemas.microsoft.com/office/powerpoint/2010/main" val="455106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F77EA-A874-4888-9DFC-AB0FBFE8786F}"/>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F9D1C6B0-1F87-4FE0-99F4-F8CBF66336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446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7F31-66F0-470A-ABB6-424A5ACA1A6B}"/>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42198866-A019-481F-82C6-1E98C7B7C5BC}"/>
              </a:ext>
            </a:extLst>
          </p:cNvPr>
          <p:cNvGraphicFramePr>
            <a:graphicFrameLocks noGrp="1"/>
          </p:cNvGraphicFramePr>
          <p:nvPr>
            <p:ph type="tbl" sz="quarter" idx="13"/>
            <p:extLst>
              <p:ext uri="{D42A27DB-BD31-4B8C-83A1-F6EECF244321}">
                <p14:modId xmlns:p14="http://schemas.microsoft.com/office/powerpoint/2010/main" val="93360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93462642"/>
                    </a:ext>
                  </a:extLst>
                </a:gridCol>
                <a:gridCol w="987552">
                  <a:extLst>
                    <a:ext uri="{9D8B030D-6E8A-4147-A177-3AD203B41FA5}">
                      <a16:colId xmlns:a16="http://schemas.microsoft.com/office/drawing/2014/main" val="4153269196"/>
                    </a:ext>
                  </a:extLst>
                </a:gridCol>
                <a:gridCol w="987552">
                  <a:extLst>
                    <a:ext uri="{9D8B030D-6E8A-4147-A177-3AD203B41FA5}">
                      <a16:colId xmlns:a16="http://schemas.microsoft.com/office/drawing/2014/main" val="2563207015"/>
                    </a:ext>
                  </a:extLst>
                </a:gridCol>
                <a:gridCol w="987552">
                  <a:extLst>
                    <a:ext uri="{9D8B030D-6E8A-4147-A177-3AD203B41FA5}">
                      <a16:colId xmlns:a16="http://schemas.microsoft.com/office/drawing/2014/main" val="1274413846"/>
                    </a:ext>
                  </a:extLst>
                </a:gridCol>
                <a:gridCol w="987552">
                  <a:extLst>
                    <a:ext uri="{9D8B030D-6E8A-4147-A177-3AD203B41FA5}">
                      <a16:colId xmlns:a16="http://schemas.microsoft.com/office/drawing/2014/main" val="141565471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59526946"/>
                  </a:ext>
                </a:extLst>
              </a:tr>
              <a:tr h="370840">
                <a:tc>
                  <a:txBody>
                    <a:bodyPr/>
                    <a:lstStyle/>
                    <a:p>
                      <a:r>
                        <a:rPr lang="en-US" sz="1000" b="1"/>
                        <a:t>tmamerica - 2018-09-18 17:22:43 </a:t>
                      </a:r>
                      <a:r>
                        <a:rPr lang="en-US" sz="1000"/>
                        <a:t>
 International Coastal Cleanup began more than 30 years ago with the goal of collecting and documenting the trash littering coastlines all over the world. On Saturday, our Pasadena employees joined the movement by joining healthebay in participating in the 2018 Coastal Cleanup effort in Santa Monica. Together we were able to clean up 607 pounds of trash off of the Santa Monica beach! #coastalcleanup #anshininaction #tmacares #healthebay #nomoreplastic</a:t>
                      </a:r>
                    </a:p>
                  </a:txBody>
                  <a:tcPr/>
                </a:tc>
                <a:tc>
                  <a:txBody>
                    <a:bodyPr/>
                    <a:lstStyle/>
                    <a:p>
                      <a:r>
                        <a:rPr lang="en-US" sz="1000"/>
                        <a:t>30</a:t>
                      </a:r>
                    </a:p>
                  </a:txBody>
                  <a:tcPr/>
                </a:tc>
                <a:tc>
                  <a:txBody>
                    <a:bodyPr/>
                    <a:lstStyle/>
                    <a:p>
                      <a:r>
                        <a:rPr lang="en-US" sz="1000"/>
                        <a:t>2</a:t>
                      </a:r>
                    </a:p>
                  </a:txBody>
                  <a:tcPr/>
                </a:tc>
                <a:tc>
                  <a:txBody>
                    <a:bodyPr/>
                    <a:lstStyle/>
                    <a:p>
                      <a:r>
                        <a:rPr lang="en-US" sz="1000"/>
                        <a:t>29.3578 %</a:t>
                      </a:r>
                    </a:p>
                  </a:txBody>
                  <a:tcPr/>
                </a:tc>
                <a:tc>
                  <a:txBody>
                    <a:bodyPr/>
                    <a:lstStyle/>
                    <a:p>
                      <a:r>
                        <a:rPr lang="en-US" sz="1000"/>
                        <a:t>Image</a:t>
                      </a:r>
                    </a:p>
                  </a:txBody>
                  <a:tcPr/>
                </a:tc>
                <a:extLst>
                  <a:ext uri="{0D108BD9-81ED-4DB2-BD59-A6C34878D82A}">
                    <a16:rowId xmlns:a16="http://schemas.microsoft.com/office/drawing/2014/main" val="2747789239"/>
                  </a:ext>
                </a:extLst>
              </a:tr>
              <a:tr h="370840">
                <a:tc>
                  <a:txBody>
                    <a:bodyPr/>
                    <a:lstStyle/>
                    <a:p>
                      <a:r>
                        <a:rPr lang="en-US" sz="1000" b="1"/>
                        <a:t>tmamerica - 2018-09-10 18:04:18 </a:t>
                      </a:r>
                      <a:r>
                        <a:rPr lang="en-US" sz="1000"/>
                        <a:t>
 Stephen, our AVP of Global Business Underwriting, talks about what it takes to be a successful leader. #Teamtma #leadership #insurance #leadershipdevelopment</a:t>
                      </a:r>
                    </a:p>
                  </a:txBody>
                  <a:tcPr/>
                </a:tc>
                <a:tc>
                  <a:txBody>
                    <a:bodyPr/>
                    <a:lstStyle/>
                    <a:p>
                      <a:r>
                        <a:rPr lang="en-US" sz="1000"/>
                        <a:t>16</a:t>
                      </a:r>
                    </a:p>
                  </a:txBody>
                  <a:tcPr/>
                </a:tc>
                <a:tc>
                  <a:txBody>
                    <a:bodyPr/>
                    <a:lstStyle/>
                    <a:p>
                      <a:r>
                        <a:rPr lang="en-US" sz="1000"/>
                        <a:t>0</a:t>
                      </a:r>
                    </a:p>
                  </a:txBody>
                  <a:tcPr/>
                </a:tc>
                <a:tc>
                  <a:txBody>
                    <a:bodyPr/>
                    <a:lstStyle/>
                    <a:p>
                      <a:r>
                        <a:rPr lang="en-US" sz="1000"/>
                        <a:t>14.6789 %</a:t>
                      </a:r>
                    </a:p>
                  </a:txBody>
                  <a:tcPr/>
                </a:tc>
                <a:tc>
                  <a:txBody>
                    <a:bodyPr/>
                    <a:lstStyle/>
                    <a:p>
                      <a:r>
                        <a:rPr lang="en-US" sz="1000"/>
                        <a:t>Image</a:t>
                      </a:r>
                    </a:p>
                  </a:txBody>
                  <a:tcPr/>
                </a:tc>
                <a:extLst>
                  <a:ext uri="{0D108BD9-81ED-4DB2-BD59-A6C34878D82A}">
                    <a16:rowId xmlns:a16="http://schemas.microsoft.com/office/drawing/2014/main" val="3644927977"/>
                  </a:ext>
                </a:extLst>
              </a:tr>
              <a:tr h="370840">
                <a:tc>
                  <a:txBody>
                    <a:bodyPr/>
                    <a:lstStyle/>
                    <a:p>
                      <a:r>
                        <a:rPr lang="en-US" sz="1000" b="1"/>
                        <a:t>tmamerica - 2018-09-12 10:01:20 </a:t>
                      </a:r>
                      <a:r>
                        <a:rPr lang="en-US" sz="1000"/>
                        <a:t>
 Come join our team in Jersey City, NJ! Check out our opening for a Sr. Workers Comp Claims Specialist. #insurancejobs #TeamTMA #jerseycity #hiring #insurance #bestplacestowork =====================
To apply, copy and paste this URL into your browser 👉  https://bit.ly/2tmtHjk</a:t>
                      </a:r>
                    </a:p>
                  </a:txBody>
                  <a:tcPr/>
                </a:tc>
                <a:tc>
                  <a:txBody>
                    <a:bodyPr/>
                    <a:lstStyle/>
                    <a:p>
                      <a:r>
                        <a:rPr lang="en-US" sz="1000"/>
                        <a:t>14</a:t>
                      </a:r>
                    </a:p>
                  </a:txBody>
                  <a:tcPr/>
                </a:tc>
                <a:tc>
                  <a:txBody>
                    <a:bodyPr/>
                    <a:lstStyle/>
                    <a:p>
                      <a:r>
                        <a:rPr lang="en-US" sz="1000"/>
                        <a:t>0</a:t>
                      </a:r>
                    </a:p>
                  </a:txBody>
                  <a:tcPr/>
                </a:tc>
                <a:tc>
                  <a:txBody>
                    <a:bodyPr/>
                    <a:lstStyle/>
                    <a:p>
                      <a:r>
                        <a:rPr lang="en-US" sz="1000"/>
                        <a:t>12.6126 %</a:t>
                      </a:r>
                    </a:p>
                  </a:txBody>
                  <a:tcPr/>
                </a:tc>
                <a:tc>
                  <a:txBody>
                    <a:bodyPr/>
                    <a:lstStyle/>
                    <a:p>
                      <a:r>
                        <a:rPr lang="en-US" sz="1000"/>
                        <a:t>Image</a:t>
                      </a:r>
                    </a:p>
                  </a:txBody>
                  <a:tcPr/>
                </a:tc>
                <a:extLst>
                  <a:ext uri="{0D108BD9-81ED-4DB2-BD59-A6C34878D82A}">
                    <a16:rowId xmlns:a16="http://schemas.microsoft.com/office/drawing/2014/main" val="4018158311"/>
                  </a:ext>
                </a:extLst>
              </a:tr>
              <a:tr h="370840">
                <a:tc>
                  <a:txBody>
                    <a:bodyPr/>
                    <a:lstStyle/>
                    <a:p>
                      <a:r>
                        <a:rPr lang="en-US" sz="1000" b="1"/>
                        <a:t>tmamerica - 2018-09-05 12:49:07 </a:t>
                      </a:r>
                      <a:r>
                        <a:rPr lang="en-US" sz="1000"/>
                        <a:t>
 Come join our team in Jersey City, NJ! Check out our opening for a Sr. Workers Comp Claims Specialist. #insurancejobs #instajob #TeamTMA #jerseycity #hiring =============
Copy and paste this URL in your browser to apply! 👉 https://bit.ly/2tmtHjk</a:t>
                      </a:r>
                    </a:p>
                  </a:txBody>
                  <a:tcPr/>
                </a:tc>
                <a:tc>
                  <a:txBody>
                    <a:bodyPr/>
                    <a:lstStyle/>
                    <a:p>
                      <a:r>
                        <a:rPr lang="en-US" sz="1000"/>
                        <a:t>13</a:t>
                      </a:r>
                    </a:p>
                  </a:txBody>
                  <a:tcPr/>
                </a:tc>
                <a:tc>
                  <a:txBody>
                    <a:bodyPr/>
                    <a:lstStyle/>
                    <a:p>
                      <a:r>
                        <a:rPr lang="en-US" sz="1000"/>
                        <a:t>0</a:t>
                      </a:r>
                    </a:p>
                  </a:txBody>
                  <a:tcPr/>
                </a:tc>
                <a:tc>
                  <a:txBody>
                    <a:bodyPr/>
                    <a:lstStyle/>
                    <a:p>
                      <a:r>
                        <a:rPr lang="en-US" sz="1000"/>
                        <a:t>11.9266 %</a:t>
                      </a:r>
                    </a:p>
                  </a:txBody>
                  <a:tcPr/>
                </a:tc>
                <a:tc>
                  <a:txBody>
                    <a:bodyPr/>
                    <a:lstStyle/>
                    <a:p>
                      <a:r>
                        <a:rPr lang="en-US" sz="1000"/>
                        <a:t>Image</a:t>
                      </a:r>
                    </a:p>
                  </a:txBody>
                  <a:tcPr/>
                </a:tc>
                <a:extLst>
                  <a:ext uri="{0D108BD9-81ED-4DB2-BD59-A6C34878D82A}">
                    <a16:rowId xmlns:a16="http://schemas.microsoft.com/office/drawing/2014/main" val="355532579"/>
                  </a:ext>
                </a:extLst>
              </a:tr>
              <a:tr h="370840">
                <a:tc>
                  <a:txBody>
                    <a:bodyPr/>
                    <a:lstStyle/>
                    <a:p>
                      <a:r>
                        <a:rPr lang="en-US" sz="1000" b="1"/>
                        <a:t>tmamerica - 2018-09-19 12:58:58 </a:t>
                      </a:r>
                      <a:r>
                        <a:rPr lang="en-US" sz="1000"/>
                        <a:t>
 Come join our team in Jersey City, NJ! Check out our opening for Sr. Workers Comp Claims Specialist. #insurancejobs #instajob #TeamTMA #jerseycity #hiring #insurance ============== Wanna apply? Copy and paste this 👉 url into your web browser https://bit.ly/2tmtHjk</a:t>
                      </a:r>
                    </a:p>
                  </a:txBody>
                  <a:tcPr/>
                </a:tc>
                <a:tc>
                  <a:txBody>
                    <a:bodyPr/>
                    <a:lstStyle/>
                    <a:p>
                      <a:r>
                        <a:rPr lang="en-US" sz="1000"/>
                        <a:t>13</a:t>
                      </a:r>
                    </a:p>
                  </a:txBody>
                  <a:tcPr/>
                </a:tc>
                <a:tc>
                  <a:txBody>
                    <a:bodyPr/>
                    <a:lstStyle/>
                    <a:p>
                      <a:r>
                        <a:rPr lang="en-US" sz="1000"/>
                        <a:t>0</a:t>
                      </a:r>
                    </a:p>
                  </a:txBody>
                  <a:tcPr/>
                </a:tc>
                <a:tc>
                  <a:txBody>
                    <a:bodyPr/>
                    <a:lstStyle/>
                    <a:p>
                      <a:r>
                        <a:rPr lang="en-US" sz="1000"/>
                        <a:t>11.7117 %</a:t>
                      </a:r>
                    </a:p>
                  </a:txBody>
                  <a:tcPr/>
                </a:tc>
                <a:tc>
                  <a:txBody>
                    <a:bodyPr/>
                    <a:lstStyle/>
                    <a:p>
                      <a:r>
                        <a:rPr lang="en-US" sz="1000"/>
                        <a:t>Image</a:t>
                      </a:r>
                    </a:p>
                  </a:txBody>
                  <a:tcPr/>
                </a:tc>
                <a:extLst>
                  <a:ext uri="{0D108BD9-81ED-4DB2-BD59-A6C34878D82A}">
                    <a16:rowId xmlns:a16="http://schemas.microsoft.com/office/drawing/2014/main" val="1568215427"/>
                  </a:ext>
                </a:extLst>
              </a:tr>
            </a:tbl>
          </a:graphicData>
        </a:graphic>
      </p:graphicFrame>
      <p:sp>
        <p:nvSpPr>
          <p:cNvPr id="4" name="Text Placeholder 3">
            <a:extLst>
              <a:ext uri="{FF2B5EF4-FFF2-40B4-BE49-F238E27FC236}">
                <a16:creationId xmlns:a16="http://schemas.microsoft.com/office/drawing/2014/main" id="{A5E2D66A-BE58-4345-B8F1-FB0E551029F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541910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542</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2018-10-10T13:23:17Z</dcterms:created>
  <dcterms:modified xsi:type="dcterms:W3CDTF">2018-10-10T13:24:26Z</dcterms:modified>
</cp:coreProperties>
</file>