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43344</c:v>
                </c:pt>
              </c:numCache>
            </c:numRef>
          </c:cat>
          <c:val>
            <c:numRef>
              <c:f>Sheet1!$B$2</c:f>
              <c:numCache>
                <c:formatCode>General</c:formatCode>
                <c:ptCount val="1"/>
                <c:pt idx="0">
                  <c:v>1631</c:v>
                </c:pt>
              </c:numCache>
            </c:numRef>
          </c:val>
          <c:extLst>
            <c:ext xmlns:c16="http://schemas.microsoft.com/office/drawing/2014/chart" uri="{C3380CC4-5D6E-409C-BE32-E72D297353CC}">
              <c16:uniqueId val="{00000000-F8D8-49A3-A465-A76CA341D21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43344</c:v>
                </c:pt>
              </c:numCache>
            </c:numRef>
          </c:cat>
          <c:val>
            <c:numRef>
              <c:f>Sheet1!$C$2</c:f>
              <c:numCache>
                <c:formatCode>General</c:formatCode>
                <c:ptCount val="1"/>
                <c:pt idx="0">
                  <c:v>2385</c:v>
                </c:pt>
              </c:numCache>
            </c:numRef>
          </c:val>
          <c:extLst>
            <c:ext xmlns:c16="http://schemas.microsoft.com/office/drawing/2014/chart" uri="{C3380CC4-5D6E-409C-BE32-E72D297353CC}">
              <c16:uniqueId val="{00000001-F8D8-49A3-A465-A76CA341D21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43344</c:v>
                </c:pt>
              </c:numCache>
            </c:numRef>
          </c:cat>
          <c:val>
            <c:numRef>
              <c:f>Sheet1!$D$2</c:f>
              <c:numCache>
                <c:formatCode>General</c:formatCode>
                <c:ptCount val="1"/>
                <c:pt idx="0">
                  <c:v>1060</c:v>
                </c:pt>
              </c:numCache>
            </c:numRef>
          </c:val>
          <c:extLst>
            <c:ext xmlns:c16="http://schemas.microsoft.com/office/drawing/2014/chart" uri="{C3380CC4-5D6E-409C-BE32-E72D297353CC}">
              <c16:uniqueId val="{00000002-F8D8-49A3-A465-A76CA341D21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43344</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F8D8-49A3-A465-A76CA341D215}"/>
            </c:ext>
          </c:extLst>
        </c:ser>
        <c:dLbls>
          <c:showLegendKey val="0"/>
          <c:showVal val="0"/>
          <c:showCatName val="0"/>
          <c:showSerName val="0"/>
          <c:showPercent val="0"/>
          <c:showBubbleSize val="0"/>
        </c:dLbls>
        <c:gapWidth val="219"/>
        <c:overlap val="-27"/>
        <c:axId val="340164592"/>
        <c:axId val="340163608"/>
      </c:barChart>
      <c:dateAx>
        <c:axId val="34016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63608"/>
        <c:crosses val="autoZero"/>
        <c:auto val="1"/>
        <c:lblOffset val="100"/>
        <c:baseTimeUnit val="days"/>
      </c:dateAx>
      <c:valAx>
        <c:axId val="34016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16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0</c:v>
                </c:pt>
              </c:numCache>
            </c:numRef>
          </c:val>
          <c:extLst>
            <c:ext xmlns:c16="http://schemas.microsoft.com/office/drawing/2014/chart" uri="{C3380CC4-5D6E-409C-BE32-E72D297353CC}">
              <c16:uniqueId val="{00000000-101D-447D-AA3C-5D7DFB9F4C9B}"/>
            </c:ext>
          </c:extLst>
        </c:ser>
        <c:dLbls>
          <c:showLegendKey val="0"/>
          <c:showVal val="0"/>
          <c:showCatName val="0"/>
          <c:showSerName val="0"/>
          <c:showPercent val="0"/>
          <c:showBubbleSize val="0"/>
        </c:dLbls>
        <c:gapWidth val="219"/>
        <c:overlap val="-27"/>
        <c:axId val="344982056"/>
        <c:axId val="344983696"/>
      </c:barChart>
      <c:dateAx>
        <c:axId val="34498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83696"/>
        <c:crosses val="autoZero"/>
        <c:auto val="1"/>
        <c:lblOffset val="100"/>
        <c:baseTimeUnit val="months"/>
      </c:dateAx>
      <c:valAx>
        <c:axId val="34498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98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39</c:v>
                </c:pt>
                <c:pt idx="10">
                  <c:v>0</c:v>
                </c:pt>
                <c:pt idx="11">
                  <c:v>0</c:v>
                </c:pt>
              </c:numCache>
            </c:numRef>
          </c:val>
          <c:extLst>
            <c:ext xmlns:c16="http://schemas.microsoft.com/office/drawing/2014/chart" uri="{C3380CC4-5D6E-409C-BE32-E72D297353CC}">
              <c16:uniqueId val="{00000000-1DD8-4D74-BC86-F4A857C74F68}"/>
            </c:ext>
          </c:extLst>
        </c:ser>
        <c:dLbls>
          <c:showLegendKey val="0"/>
          <c:showVal val="0"/>
          <c:showCatName val="0"/>
          <c:showSerName val="0"/>
          <c:showPercent val="0"/>
          <c:showBubbleSize val="0"/>
        </c:dLbls>
        <c:gapWidth val="219"/>
        <c:overlap val="-27"/>
        <c:axId val="167550104"/>
        <c:axId val="167554040"/>
      </c:barChart>
      <c:dateAx>
        <c:axId val="167550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554040"/>
        <c:crosses val="autoZero"/>
        <c:auto val="1"/>
        <c:lblOffset val="100"/>
        <c:baseTimeUnit val="months"/>
      </c:dateAx>
      <c:valAx>
        <c:axId val="16755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550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1207</c:v>
                </c:pt>
              </c:numCache>
            </c:numRef>
          </c:val>
          <c:extLst>
            <c:ext xmlns:c16="http://schemas.microsoft.com/office/drawing/2014/chart" uri="{C3380CC4-5D6E-409C-BE32-E72D297353CC}">
              <c16:uniqueId val="{00000000-BE99-4161-A5CE-39089A3AB091}"/>
            </c:ext>
          </c:extLst>
        </c:ser>
        <c:dLbls>
          <c:showLegendKey val="0"/>
          <c:showVal val="0"/>
          <c:showCatName val="0"/>
          <c:showSerName val="0"/>
          <c:showPercent val="0"/>
          <c:showBubbleSize val="0"/>
        </c:dLbls>
        <c:gapWidth val="219"/>
        <c:overlap val="-27"/>
        <c:axId val="346224024"/>
        <c:axId val="346225008"/>
      </c:barChart>
      <c:dateAx>
        <c:axId val="34622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5008"/>
        <c:crosses val="autoZero"/>
        <c:auto val="1"/>
        <c:lblOffset val="100"/>
        <c:baseTimeUnit val="months"/>
      </c:dateAx>
      <c:valAx>
        <c:axId val="34622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5</c:v>
                </c:pt>
              </c:numCache>
            </c:numRef>
          </c:val>
          <c:extLst>
            <c:ext xmlns:c16="http://schemas.microsoft.com/office/drawing/2014/chart" uri="{C3380CC4-5D6E-409C-BE32-E72D297353CC}">
              <c16:uniqueId val="{00000000-C5BE-4F21-8D8A-6912B47097B4}"/>
            </c:ext>
          </c:extLst>
        </c:ser>
        <c:dLbls>
          <c:showLegendKey val="0"/>
          <c:showVal val="0"/>
          <c:showCatName val="0"/>
          <c:showSerName val="0"/>
          <c:showPercent val="0"/>
          <c:showBubbleSize val="0"/>
        </c:dLbls>
        <c:gapWidth val="219"/>
        <c:overlap val="-27"/>
        <c:axId val="351735224"/>
        <c:axId val="351733912"/>
      </c:barChart>
      <c:dateAx>
        <c:axId val="35173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3912"/>
        <c:crosses val="autoZero"/>
        <c:auto val="1"/>
        <c:lblOffset val="100"/>
        <c:baseTimeUnit val="months"/>
      </c:dateAx>
      <c:valAx>
        <c:axId val="35173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0</c:v>
                </c:pt>
                <c:pt idx="11">
                  <c:v>0</c:v>
                </c:pt>
              </c:numCache>
            </c:numRef>
          </c:val>
          <c:extLst>
            <c:ext xmlns:c16="http://schemas.microsoft.com/office/drawing/2014/chart" uri="{C3380CC4-5D6E-409C-BE32-E72D297353CC}">
              <c16:uniqueId val="{00000000-BBC7-4BA8-B831-F4DC3466BC32}"/>
            </c:ext>
          </c:extLst>
        </c:ser>
        <c:dLbls>
          <c:showLegendKey val="0"/>
          <c:showVal val="0"/>
          <c:showCatName val="0"/>
          <c:showSerName val="0"/>
          <c:showPercent val="0"/>
          <c:showBubbleSize val="0"/>
        </c:dLbls>
        <c:gapWidth val="219"/>
        <c:overlap val="-27"/>
        <c:axId val="351734568"/>
        <c:axId val="351726040"/>
      </c:barChart>
      <c:dateAx>
        <c:axId val="351734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26040"/>
        <c:crosses val="autoZero"/>
        <c:auto val="1"/>
        <c:lblOffset val="100"/>
        <c:baseTimeUnit val="months"/>
      </c:dateAx>
      <c:valAx>
        <c:axId val="35172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5</c:v>
                </c:pt>
              </c:numCache>
            </c:numRef>
          </c:val>
          <c:extLst>
            <c:ext xmlns:c16="http://schemas.microsoft.com/office/drawing/2014/chart" uri="{C3380CC4-5D6E-409C-BE32-E72D297353CC}">
              <c16:uniqueId val="{00000000-C32D-4873-9B84-13192AC8EFE7}"/>
            </c:ext>
          </c:extLst>
        </c:ser>
        <c:dLbls>
          <c:showLegendKey val="0"/>
          <c:showVal val="0"/>
          <c:showCatName val="0"/>
          <c:showSerName val="0"/>
          <c:showPercent val="0"/>
          <c:showBubbleSize val="0"/>
        </c:dLbls>
        <c:gapWidth val="219"/>
        <c:overlap val="-27"/>
        <c:axId val="351531072"/>
        <c:axId val="351522872"/>
      </c:barChart>
      <c:dateAx>
        <c:axId val="35153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22872"/>
        <c:crosses val="autoZero"/>
        <c:auto val="1"/>
        <c:lblOffset val="100"/>
        <c:baseTimeUnit val="months"/>
      </c:dateAx>
      <c:valAx>
        <c:axId val="35152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3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34</c:v>
                </c:pt>
                <c:pt idx="2">
                  <c:v>26</c:v>
                </c:pt>
                <c:pt idx="3">
                  <c:v>30</c:v>
                </c:pt>
                <c:pt idx="4">
                  <c:v>34</c:v>
                </c:pt>
                <c:pt idx="5">
                  <c:v>33</c:v>
                </c:pt>
                <c:pt idx="6">
                  <c:v>27</c:v>
                </c:pt>
                <c:pt idx="7">
                  <c:v>29</c:v>
                </c:pt>
                <c:pt idx="8">
                  <c:v>21</c:v>
                </c:pt>
                <c:pt idx="9">
                  <c:v>33</c:v>
                </c:pt>
                <c:pt idx="10">
                  <c:v>0</c:v>
                </c:pt>
                <c:pt idx="11">
                  <c:v>0</c:v>
                </c:pt>
              </c:numCache>
            </c:numRef>
          </c:val>
          <c:extLst>
            <c:ext xmlns:c16="http://schemas.microsoft.com/office/drawing/2014/chart" uri="{C3380CC4-5D6E-409C-BE32-E72D297353CC}">
              <c16:uniqueId val="{00000000-473B-413C-98DB-FAD0AD921FC7}"/>
            </c:ext>
          </c:extLst>
        </c:ser>
        <c:dLbls>
          <c:showLegendKey val="0"/>
          <c:showVal val="0"/>
          <c:showCatName val="0"/>
          <c:showSerName val="0"/>
          <c:showPercent val="0"/>
          <c:showBubbleSize val="0"/>
        </c:dLbls>
        <c:gapWidth val="219"/>
        <c:overlap val="-27"/>
        <c:axId val="351536976"/>
        <c:axId val="351534680"/>
      </c:barChart>
      <c:dateAx>
        <c:axId val="35153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34680"/>
        <c:crosses val="autoZero"/>
        <c:auto val="1"/>
        <c:lblOffset val="100"/>
        <c:baseTimeUnit val="months"/>
      </c:dateAx>
      <c:valAx>
        <c:axId val="35153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53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1</c:v>
                </c:pt>
              </c:numCache>
            </c:numRef>
          </c:val>
          <c:extLst>
            <c:ext xmlns:c16="http://schemas.microsoft.com/office/drawing/2014/chart" uri="{C3380CC4-5D6E-409C-BE32-E72D297353CC}">
              <c16:uniqueId val="{00000000-5F59-41BC-B7FC-A12DD6A0C8FE}"/>
            </c:ext>
          </c:extLst>
        </c:ser>
        <c:dLbls>
          <c:showLegendKey val="0"/>
          <c:showVal val="0"/>
          <c:showCatName val="0"/>
          <c:showSerName val="0"/>
          <c:showPercent val="0"/>
          <c:showBubbleSize val="0"/>
        </c:dLbls>
        <c:gapWidth val="219"/>
        <c:overlap val="-27"/>
        <c:axId val="354971536"/>
        <c:axId val="354963008"/>
      </c:barChart>
      <c:dateAx>
        <c:axId val="35497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63008"/>
        <c:crosses val="autoZero"/>
        <c:auto val="1"/>
        <c:lblOffset val="100"/>
        <c:baseTimeUnit val="months"/>
      </c:dateAx>
      <c:valAx>
        <c:axId val="35496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7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29</c:v>
                </c:pt>
                <c:pt idx="10">
                  <c:v>0</c:v>
                </c:pt>
                <c:pt idx="11">
                  <c:v>0</c:v>
                </c:pt>
              </c:numCache>
            </c:numRef>
          </c:val>
          <c:extLst>
            <c:ext xmlns:c16="http://schemas.microsoft.com/office/drawing/2014/chart" uri="{C3380CC4-5D6E-409C-BE32-E72D297353CC}">
              <c16:uniqueId val="{00000000-3642-4A69-8205-D7B647840C91}"/>
            </c:ext>
          </c:extLst>
        </c:ser>
        <c:dLbls>
          <c:showLegendKey val="0"/>
          <c:showVal val="0"/>
          <c:showCatName val="0"/>
          <c:showSerName val="0"/>
          <c:showPercent val="0"/>
          <c:showBubbleSize val="0"/>
        </c:dLbls>
        <c:gapWidth val="219"/>
        <c:overlap val="-27"/>
        <c:axId val="428434432"/>
        <c:axId val="428440992"/>
      </c:barChart>
      <c:dateAx>
        <c:axId val="42843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40992"/>
        <c:crosses val="autoZero"/>
        <c:auto val="1"/>
        <c:lblOffset val="100"/>
        <c:baseTimeUnit val="months"/>
      </c:dateAx>
      <c:valAx>
        <c:axId val="42844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3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DCF3D-BD35-4188-814D-6FA7EF96391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FE675C3-B829-4101-90F3-5DDC90FCCEB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91638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07FE-9218-4634-AC09-C867E37426F6}"/>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D69EC42-BB04-4A5B-993E-3BDF05593D20}"/>
              </a:ext>
            </a:extLst>
          </p:cNvPr>
          <p:cNvGraphicFramePr>
            <a:graphicFrameLocks noGrp="1"/>
          </p:cNvGraphicFramePr>
          <p:nvPr>
            <p:ph type="chart" sz="quarter" idx="13"/>
            <p:extLst>
              <p:ext uri="{D42A27DB-BD31-4B8C-83A1-F6EECF244321}">
                <p14:modId xmlns:p14="http://schemas.microsoft.com/office/powerpoint/2010/main" val="2457720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E67005-B6AE-47D6-AECA-17E051ADD52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26676D6F-B0BF-403F-8A4A-760A3EBB9C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682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605A-0826-460C-83B0-B311966CE16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FBD89034-AC49-4CC6-A94E-5E4C516F2823}"/>
              </a:ext>
            </a:extLst>
          </p:cNvPr>
          <p:cNvGraphicFramePr>
            <a:graphicFrameLocks noGrp="1"/>
          </p:cNvGraphicFramePr>
          <p:nvPr>
            <p:ph type="tbl" sz="quarter" idx="13"/>
            <p:extLst>
              <p:ext uri="{D42A27DB-BD31-4B8C-83A1-F6EECF244321}">
                <p14:modId xmlns:p14="http://schemas.microsoft.com/office/powerpoint/2010/main" val="49403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53057237"/>
                    </a:ext>
                  </a:extLst>
                </a:gridCol>
                <a:gridCol w="740664">
                  <a:extLst>
                    <a:ext uri="{9D8B030D-6E8A-4147-A177-3AD203B41FA5}">
                      <a16:colId xmlns:a16="http://schemas.microsoft.com/office/drawing/2014/main" val="903320724"/>
                    </a:ext>
                  </a:extLst>
                </a:gridCol>
                <a:gridCol w="740664">
                  <a:extLst>
                    <a:ext uri="{9D8B030D-6E8A-4147-A177-3AD203B41FA5}">
                      <a16:colId xmlns:a16="http://schemas.microsoft.com/office/drawing/2014/main" val="2725893456"/>
                    </a:ext>
                  </a:extLst>
                </a:gridCol>
                <a:gridCol w="740664">
                  <a:extLst>
                    <a:ext uri="{9D8B030D-6E8A-4147-A177-3AD203B41FA5}">
                      <a16:colId xmlns:a16="http://schemas.microsoft.com/office/drawing/2014/main" val="695907006"/>
                    </a:ext>
                  </a:extLst>
                </a:gridCol>
                <a:gridCol w="740664">
                  <a:extLst>
                    <a:ext uri="{9D8B030D-6E8A-4147-A177-3AD203B41FA5}">
                      <a16:colId xmlns:a16="http://schemas.microsoft.com/office/drawing/2014/main" val="1054555234"/>
                    </a:ext>
                  </a:extLst>
                </a:gridCol>
                <a:gridCol w="740664">
                  <a:extLst>
                    <a:ext uri="{9D8B030D-6E8A-4147-A177-3AD203B41FA5}">
                      <a16:colId xmlns:a16="http://schemas.microsoft.com/office/drawing/2014/main" val="1739470084"/>
                    </a:ext>
                  </a:extLst>
                </a:gridCol>
                <a:gridCol w="740664">
                  <a:extLst>
                    <a:ext uri="{9D8B030D-6E8A-4147-A177-3AD203B41FA5}">
                      <a16:colId xmlns:a16="http://schemas.microsoft.com/office/drawing/2014/main" val="1005364323"/>
                    </a:ext>
                  </a:extLst>
                </a:gridCol>
                <a:gridCol w="740664">
                  <a:extLst>
                    <a:ext uri="{9D8B030D-6E8A-4147-A177-3AD203B41FA5}">
                      <a16:colId xmlns:a16="http://schemas.microsoft.com/office/drawing/2014/main" val="50063367"/>
                    </a:ext>
                  </a:extLst>
                </a:gridCol>
                <a:gridCol w="740664">
                  <a:extLst>
                    <a:ext uri="{9D8B030D-6E8A-4147-A177-3AD203B41FA5}">
                      <a16:colId xmlns:a16="http://schemas.microsoft.com/office/drawing/2014/main" val="2240563572"/>
                    </a:ext>
                  </a:extLst>
                </a:gridCol>
                <a:gridCol w="740664">
                  <a:extLst>
                    <a:ext uri="{9D8B030D-6E8A-4147-A177-3AD203B41FA5}">
                      <a16:colId xmlns:a16="http://schemas.microsoft.com/office/drawing/2014/main" val="33259747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96356594"/>
                  </a:ext>
                </a:extLst>
              </a:tr>
              <a:tr h="370840">
                <a:tc>
                  <a:txBody>
                    <a:bodyPr/>
                    <a:lstStyle/>
                    <a:p>
                      <a:r>
                        <a:rPr lang="en-US" sz="1000"/>
                        <a:t>First Insurance Company of Hawaii, LTD</a:t>
                      </a:r>
                    </a:p>
                  </a:txBody>
                  <a:tcPr/>
                </a:tc>
                <a:tc>
                  <a:txBody>
                    <a:bodyPr/>
                    <a:lstStyle/>
                    <a:p>
                      <a:r>
                        <a:rPr lang="en-US" sz="1000"/>
                        <a:t>1631</a:t>
                      </a:r>
                    </a:p>
                  </a:txBody>
                  <a:tcPr/>
                </a:tc>
                <a:tc>
                  <a:txBody>
                    <a:bodyPr/>
                    <a:lstStyle/>
                    <a:p>
                      <a:r>
                        <a:rPr lang="en-US" sz="1000"/>
                        <a:t>5</a:t>
                      </a:r>
                    </a:p>
                  </a:txBody>
                  <a:tcPr/>
                </a:tc>
                <a:tc>
                  <a:txBody>
                    <a:bodyPr/>
                    <a:lstStyle/>
                    <a:p>
                      <a:r>
                        <a:rPr lang="en-US" sz="1000"/>
                        <a:t>18</a:t>
                      </a:r>
                    </a:p>
                  </a:txBody>
                  <a:tcPr/>
                </a:tc>
                <a:tc>
                  <a:txBody>
                    <a:bodyPr/>
                    <a:lstStyle/>
                    <a:p>
                      <a:r>
                        <a:rPr lang="en-US" sz="1000"/>
                        <a:t>383</a:t>
                      </a:r>
                    </a:p>
                  </a:txBody>
                  <a:tcPr/>
                </a:tc>
                <a:tc>
                  <a:txBody>
                    <a:bodyPr/>
                    <a:lstStyle/>
                    <a:p>
                      <a:r>
                        <a:rPr lang="en-US" sz="1000"/>
                        <a:t>15</a:t>
                      </a:r>
                    </a:p>
                  </a:txBody>
                  <a:tcPr/>
                </a:tc>
                <a:tc>
                  <a:txBody>
                    <a:bodyPr/>
                    <a:lstStyle/>
                    <a:p>
                      <a:r>
                        <a:rPr lang="en-US" sz="1000"/>
                        <a:t>36</a:t>
                      </a:r>
                    </a:p>
                  </a:txBody>
                  <a:tcPr/>
                </a:tc>
                <a:tc>
                  <a:txBody>
                    <a:bodyPr/>
                    <a:lstStyle/>
                    <a:p>
                      <a:r>
                        <a:rPr lang="en-US" sz="1000"/>
                        <a:t>1</a:t>
                      </a:r>
                    </a:p>
                  </a:txBody>
                  <a:tcPr/>
                </a:tc>
                <a:tc>
                  <a:txBody>
                    <a:bodyPr/>
                    <a:lstStyle/>
                    <a:p>
                      <a:r>
                        <a:rPr lang="en-US" sz="1000"/>
                        <a:t>1.4810 %</a:t>
                      </a:r>
                    </a:p>
                  </a:txBody>
                  <a:tcPr/>
                </a:tc>
                <a:tc>
                  <a:txBody>
                    <a:bodyPr/>
                    <a:lstStyle/>
                    <a:p>
                      <a:r>
                        <a:rPr lang="en-US" sz="1000"/>
                        <a:t>0.0 %</a:t>
                      </a:r>
                    </a:p>
                  </a:txBody>
                  <a:tcPr/>
                </a:tc>
                <a:extLst>
                  <a:ext uri="{0D108BD9-81ED-4DB2-BD59-A6C34878D82A}">
                    <a16:rowId xmlns:a16="http://schemas.microsoft.com/office/drawing/2014/main" val="772610617"/>
                  </a:ext>
                </a:extLst>
              </a:tr>
            </a:tbl>
          </a:graphicData>
        </a:graphic>
      </p:graphicFrame>
      <p:sp>
        <p:nvSpPr>
          <p:cNvPr id="4" name="Text Placeholder 3">
            <a:extLst>
              <a:ext uri="{FF2B5EF4-FFF2-40B4-BE49-F238E27FC236}">
                <a16:creationId xmlns:a16="http://schemas.microsoft.com/office/drawing/2014/main" id="{1A0D183E-EEBE-43A0-A718-2E418AE1633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988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30784-E15D-4EEE-B881-279226C87405}"/>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0B5F13CC-8365-4047-A004-7E65EFFA0906}"/>
              </a:ext>
            </a:extLst>
          </p:cNvPr>
          <p:cNvGraphicFramePr>
            <a:graphicFrameLocks noGrp="1"/>
          </p:cNvGraphicFramePr>
          <p:nvPr>
            <p:ph type="chart" sz="quarter" idx="13"/>
            <p:extLst>
              <p:ext uri="{D42A27DB-BD31-4B8C-83A1-F6EECF244321}">
                <p14:modId xmlns:p14="http://schemas.microsoft.com/office/powerpoint/2010/main" val="813588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8EB447-FA9D-4903-9717-61D396080A0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F69C752-2F9D-47C1-B487-1ADE86067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13092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474BA-D1B5-4928-BE05-FA231BACCD5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0444C46-0A77-4AE7-8F80-954FABB26422}"/>
              </a:ext>
            </a:extLst>
          </p:cNvPr>
          <p:cNvGraphicFramePr>
            <a:graphicFrameLocks noGrp="1"/>
          </p:cNvGraphicFramePr>
          <p:nvPr>
            <p:ph type="chart" sz="quarter" idx="13"/>
            <p:extLst>
              <p:ext uri="{D42A27DB-BD31-4B8C-83A1-F6EECF244321}">
                <p14:modId xmlns:p14="http://schemas.microsoft.com/office/powerpoint/2010/main" val="268110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56303-85EB-4BE2-AE2C-CBA7804C02B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07E34DF-98BA-46AB-9DAC-15DD567316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567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086F4-78AF-443D-89BB-5803EC9148A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D6B77B35-9DC2-47A8-9190-A06079501A26}"/>
              </a:ext>
            </a:extLst>
          </p:cNvPr>
          <p:cNvGraphicFramePr>
            <a:graphicFrameLocks noGrp="1"/>
          </p:cNvGraphicFramePr>
          <p:nvPr>
            <p:ph type="chart" sz="quarter" idx="13"/>
            <p:extLst>
              <p:ext uri="{D42A27DB-BD31-4B8C-83A1-F6EECF244321}">
                <p14:modId xmlns:p14="http://schemas.microsoft.com/office/powerpoint/2010/main" val="201620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A2EC46-ED5C-4C83-B904-A164AFF9BB0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7454E62-FB89-4902-8AF1-958C808CFC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924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E6C03-AD9F-4368-9298-5492671BE97F}"/>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E3645A71-4C3B-403F-8531-43649ABA6973}"/>
              </a:ext>
            </a:extLst>
          </p:cNvPr>
          <p:cNvGraphicFramePr>
            <a:graphicFrameLocks noGrp="1"/>
          </p:cNvGraphicFramePr>
          <p:nvPr>
            <p:ph type="tbl" sz="quarter" idx="13"/>
            <p:extLst>
              <p:ext uri="{D42A27DB-BD31-4B8C-83A1-F6EECF244321}">
                <p14:modId xmlns:p14="http://schemas.microsoft.com/office/powerpoint/2010/main" val="60778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07610888"/>
                    </a:ext>
                  </a:extLst>
                </a:gridCol>
                <a:gridCol w="658368">
                  <a:extLst>
                    <a:ext uri="{9D8B030D-6E8A-4147-A177-3AD203B41FA5}">
                      <a16:colId xmlns:a16="http://schemas.microsoft.com/office/drawing/2014/main" val="2668745633"/>
                    </a:ext>
                  </a:extLst>
                </a:gridCol>
                <a:gridCol w="658368">
                  <a:extLst>
                    <a:ext uri="{9D8B030D-6E8A-4147-A177-3AD203B41FA5}">
                      <a16:colId xmlns:a16="http://schemas.microsoft.com/office/drawing/2014/main" val="314160642"/>
                    </a:ext>
                  </a:extLst>
                </a:gridCol>
                <a:gridCol w="658368">
                  <a:extLst>
                    <a:ext uri="{9D8B030D-6E8A-4147-A177-3AD203B41FA5}">
                      <a16:colId xmlns:a16="http://schemas.microsoft.com/office/drawing/2014/main" val="35387925"/>
                    </a:ext>
                  </a:extLst>
                </a:gridCol>
                <a:gridCol w="658368">
                  <a:extLst>
                    <a:ext uri="{9D8B030D-6E8A-4147-A177-3AD203B41FA5}">
                      <a16:colId xmlns:a16="http://schemas.microsoft.com/office/drawing/2014/main" val="1508170844"/>
                    </a:ext>
                  </a:extLst>
                </a:gridCol>
                <a:gridCol w="658368">
                  <a:extLst>
                    <a:ext uri="{9D8B030D-6E8A-4147-A177-3AD203B41FA5}">
                      <a16:colId xmlns:a16="http://schemas.microsoft.com/office/drawing/2014/main" val="1872635744"/>
                    </a:ext>
                  </a:extLst>
                </a:gridCol>
                <a:gridCol w="658368">
                  <a:extLst>
                    <a:ext uri="{9D8B030D-6E8A-4147-A177-3AD203B41FA5}">
                      <a16:colId xmlns:a16="http://schemas.microsoft.com/office/drawing/2014/main" val="2804080043"/>
                    </a:ext>
                  </a:extLst>
                </a:gridCol>
                <a:gridCol w="658368">
                  <a:extLst>
                    <a:ext uri="{9D8B030D-6E8A-4147-A177-3AD203B41FA5}">
                      <a16:colId xmlns:a16="http://schemas.microsoft.com/office/drawing/2014/main" val="122680726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235413788"/>
                  </a:ext>
                </a:extLst>
              </a:tr>
              <a:tr h="370840">
                <a:tc>
                  <a:txBody>
                    <a:bodyPr/>
                    <a:lstStyle/>
                    <a:p>
                      <a:r>
                        <a:rPr lang="en-US" sz="1000" b="1"/>
                        <a:t> First Insurance Company of Hawaii, LTD - 2018-09-18 14:32:39 </a:t>
                      </a:r>
                      <a:r>
                        <a:rPr lang="en-US" sz="1000"/>
                        <a:t> 
 Our #malamaourkupuna fundraising campaign for HMoW - Hawaii Meals on Wheels ends Thu, Sept. 20. It's not too late to participate! Comment on this post with a picture of or story about a kupuna who has touched your life and FICOH will donate  toward a hot meal for an Oahu senior. Mahalo for your support!</a:t>
                      </a:r>
                    </a:p>
                  </a:txBody>
                  <a:tcPr/>
                </a:tc>
                <a:tc>
                  <a:txBody>
                    <a:bodyPr/>
                    <a:lstStyle/>
                    <a:p>
                      <a:r>
                        <a:rPr lang="en-US" sz="1000"/>
                        <a:t>70</a:t>
                      </a:r>
                    </a:p>
                  </a:txBody>
                  <a:tcPr/>
                </a:tc>
                <a:tc>
                  <a:txBody>
                    <a:bodyPr/>
                    <a:lstStyle/>
                    <a:p>
                      <a:r>
                        <a:rPr lang="en-US" sz="1000"/>
                        <a:t>53</a:t>
                      </a:r>
                    </a:p>
                  </a:txBody>
                  <a:tcPr/>
                </a:tc>
                <a:tc>
                  <a:txBody>
                    <a:bodyPr/>
                    <a:lstStyle/>
                    <a:p>
                      <a:r>
                        <a:rPr lang="en-US" sz="1000"/>
                        <a:t>8</a:t>
                      </a:r>
                    </a:p>
                  </a:txBody>
                  <a:tcPr/>
                </a:tc>
                <a:tc>
                  <a:txBody>
                    <a:bodyPr/>
                    <a:lstStyle/>
                    <a:p>
                      <a:r>
                        <a:rPr lang="en-US" sz="1000"/>
                        <a:t>9</a:t>
                      </a:r>
                    </a:p>
                  </a:txBody>
                  <a:tcPr/>
                </a:tc>
                <a:tc>
                  <a:txBody>
                    <a:bodyPr/>
                    <a:lstStyle/>
                    <a:p>
                      <a:r>
                        <a:rPr lang="en-US" sz="1000"/>
                        <a:t>4.2945 %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27468951"/>
                  </a:ext>
                </a:extLst>
              </a:tr>
              <a:tr h="370840">
                <a:tc>
                  <a:txBody>
                    <a:bodyPr/>
                    <a:lstStyle/>
                    <a:p>
                      <a:r>
                        <a:rPr lang="en-US" sz="1000" b="1"/>
                        <a:t> First Insurance Company of Hawaii, LTD - 2018-09-08 15:41:52 </a:t>
                      </a:r>
                      <a:r>
                        <a:rPr lang="en-US" sz="1000"/>
                        <a:t> 
 Our community action team came out to support people living with Alzheimer's, including family caregivers and those who have lost loved ones to Alzheimer's, and to support the search for a cure at the Alzheimer's Association: Aloha Chapter Walk to End Alzheimer's. Let's end this devastating disease.</a:t>
                      </a:r>
                    </a:p>
                  </a:txBody>
                  <a:tcPr/>
                </a:tc>
                <a:tc>
                  <a:txBody>
                    <a:bodyPr/>
                    <a:lstStyle/>
                    <a:p>
                      <a:r>
                        <a:rPr lang="en-US" sz="1000"/>
                        <a:t>40</a:t>
                      </a:r>
                    </a:p>
                  </a:txBody>
                  <a:tcPr/>
                </a:tc>
                <a:tc>
                  <a:txBody>
                    <a:bodyPr/>
                    <a:lstStyle/>
                    <a:p>
                      <a:r>
                        <a:rPr lang="en-US" sz="1000"/>
                        <a:t>38</a:t>
                      </a:r>
                    </a:p>
                  </a:txBody>
                  <a:tcPr/>
                </a:tc>
                <a:tc>
                  <a:txBody>
                    <a:bodyPr/>
                    <a:lstStyle/>
                    <a:p>
                      <a:r>
                        <a:rPr lang="en-US" sz="1000"/>
                        <a:t>0</a:t>
                      </a:r>
                    </a:p>
                  </a:txBody>
                  <a:tcPr/>
                </a:tc>
                <a:tc>
                  <a:txBody>
                    <a:bodyPr/>
                    <a:lstStyle/>
                    <a:p>
                      <a:r>
                        <a:rPr lang="en-US" sz="1000"/>
                        <a:t>2</a:t>
                      </a:r>
                    </a:p>
                  </a:txBody>
                  <a:tcPr/>
                </a:tc>
                <a:tc>
                  <a:txBody>
                    <a:bodyPr/>
                    <a:lstStyle/>
                    <a:p>
                      <a:r>
                        <a:rPr lang="en-US" sz="1000"/>
                        <a:t>2.4570 %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79380175"/>
                  </a:ext>
                </a:extLst>
              </a:tr>
              <a:tr h="370840">
                <a:tc>
                  <a:txBody>
                    <a:bodyPr/>
                    <a:lstStyle/>
                    <a:p>
                      <a:r>
                        <a:rPr lang="en-US" sz="1000" b="1"/>
                        <a:t> First Insurance Company of Hawaii, LTD - 2018-09-04 13:10:17 </a:t>
                      </a:r>
                      <a:r>
                        <a:rPr lang="en-US" sz="1000"/>
                        <a:t> 
 Has your life been touched by Alzheimer's? Take the first step to a world without Alzheimer's by joining us at the Alzheimer's Association: Aloha Chapter Walk to End Alzheimer's on Saturday, September 8 at Ala Moana Beach Park. 
Register, donate and volunteer at http://ow.ly/x6G430lGimP.</a:t>
                      </a:r>
                    </a:p>
                  </a:txBody>
                  <a:tcPr/>
                </a:tc>
                <a:tc>
                  <a:txBody>
                    <a:bodyPr/>
                    <a:lstStyle/>
                    <a:p>
                      <a:r>
                        <a:rPr lang="en-US" sz="1000"/>
                        <a:t>39</a:t>
                      </a:r>
                    </a:p>
                  </a:txBody>
                  <a:tcPr/>
                </a:tc>
                <a:tc>
                  <a:txBody>
                    <a:bodyPr/>
                    <a:lstStyle/>
                    <a:p>
                      <a:r>
                        <a:rPr lang="en-US" sz="1000"/>
                        <a:t>37</a:t>
                      </a:r>
                    </a:p>
                  </a:txBody>
                  <a:tcPr/>
                </a:tc>
                <a:tc>
                  <a:txBody>
                    <a:bodyPr/>
                    <a:lstStyle/>
                    <a:p>
                      <a:r>
                        <a:rPr lang="en-US" sz="1000"/>
                        <a:t>0</a:t>
                      </a:r>
                    </a:p>
                  </a:txBody>
                  <a:tcPr/>
                </a:tc>
                <a:tc>
                  <a:txBody>
                    <a:bodyPr/>
                    <a:lstStyle/>
                    <a:p>
                      <a:r>
                        <a:rPr lang="en-US" sz="1000"/>
                        <a:t>2</a:t>
                      </a:r>
                    </a:p>
                  </a:txBody>
                  <a:tcPr/>
                </a:tc>
                <a:tc>
                  <a:txBody>
                    <a:bodyPr/>
                    <a:lstStyle/>
                    <a:p>
                      <a:r>
                        <a:rPr lang="en-US" sz="1000"/>
                        <a:t>2.3970 %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58545220"/>
                  </a:ext>
                </a:extLst>
              </a:tr>
            </a:tbl>
          </a:graphicData>
        </a:graphic>
      </p:graphicFrame>
      <p:sp>
        <p:nvSpPr>
          <p:cNvPr id="4" name="Text Placeholder 3">
            <a:extLst>
              <a:ext uri="{FF2B5EF4-FFF2-40B4-BE49-F238E27FC236}">
                <a16:creationId xmlns:a16="http://schemas.microsoft.com/office/drawing/2014/main" id="{0EC656B1-1946-49F0-8011-6CC6E433E9A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372345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4A52-FAF4-4475-A24D-8A889DAC191A}"/>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FB67588-10D0-4BEF-9523-AF95F2DE57E4}"/>
              </a:ext>
            </a:extLst>
          </p:cNvPr>
          <p:cNvGraphicFramePr>
            <a:graphicFrameLocks noGrp="1"/>
          </p:cNvGraphicFramePr>
          <p:nvPr>
            <p:ph type="tbl" sz="quarter" idx="13"/>
            <p:extLst>
              <p:ext uri="{D42A27DB-BD31-4B8C-83A1-F6EECF244321}">
                <p14:modId xmlns:p14="http://schemas.microsoft.com/office/powerpoint/2010/main" val="2063294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16618671"/>
                    </a:ext>
                  </a:extLst>
                </a:gridCol>
                <a:gridCol w="493776">
                  <a:extLst>
                    <a:ext uri="{9D8B030D-6E8A-4147-A177-3AD203B41FA5}">
                      <a16:colId xmlns:a16="http://schemas.microsoft.com/office/drawing/2014/main" val="3607549197"/>
                    </a:ext>
                  </a:extLst>
                </a:gridCol>
                <a:gridCol w="493776">
                  <a:extLst>
                    <a:ext uri="{9D8B030D-6E8A-4147-A177-3AD203B41FA5}">
                      <a16:colId xmlns:a16="http://schemas.microsoft.com/office/drawing/2014/main" val="2373629045"/>
                    </a:ext>
                  </a:extLst>
                </a:gridCol>
                <a:gridCol w="493776">
                  <a:extLst>
                    <a:ext uri="{9D8B030D-6E8A-4147-A177-3AD203B41FA5}">
                      <a16:colId xmlns:a16="http://schemas.microsoft.com/office/drawing/2014/main" val="1921931323"/>
                    </a:ext>
                  </a:extLst>
                </a:gridCol>
                <a:gridCol w="493776">
                  <a:extLst>
                    <a:ext uri="{9D8B030D-6E8A-4147-A177-3AD203B41FA5}">
                      <a16:colId xmlns:a16="http://schemas.microsoft.com/office/drawing/2014/main" val="1936041875"/>
                    </a:ext>
                  </a:extLst>
                </a:gridCol>
                <a:gridCol w="493776">
                  <a:extLst>
                    <a:ext uri="{9D8B030D-6E8A-4147-A177-3AD203B41FA5}">
                      <a16:colId xmlns:a16="http://schemas.microsoft.com/office/drawing/2014/main" val="4206506443"/>
                    </a:ext>
                  </a:extLst>
                </a:gridCol>
                <a:gridCol w="493776">
                  <a:extLst>
                    <a:ext uri="{9D8B030D-6E8A-4147-A177-3AD203B41FA5}">
                      <a16:colId xmlns:a16="http://schemas.microsoft.com/office/drawing/2014/main" val="391271827"/>
                    </a:ext>
                  </a:extLst>
                </a:gridCol>
                <a:gridCol w="493776">
                  <a:extLst>
                    <a:ext uri="{9D8B030D-6E8A-4147-A177-3AD203B41FA5}">
                      <a16:colId xmlns:a16="http://schemas.microsoft.com/office/drawing/2014/main" val="3092628710"/>
                    </a:ext>
                  </a:extLst>
                </a:gridCol>
                <a:gridCol w="493776">
                  <a:extLst>
                    <a:ext uri="{9D8B030D-6E8A-4147-A177-3AD203B41FA5}">
                      <a16:colId xmlns:a16="http://schemas.microsoft.com/office/drawing/2014/main" val="3440514219"/>
                    </a:ext>
                  </a:extLst>
                </a:gridCol>
                <a:gridCol w="493776">
                  <a:extLst>
                    <a:ext uri="{9D8B030D-6E8A-4147-A177-3AD203B41FA5}">
                      <a16:colId xmlns:a16="http://schemas.microsoft.com/office/drawing/2014/main" val="939156265"/>
                    </a:ext>
                  </a:extLst>
                </a:gridCol>
                <a:gridCol w="493776">
                  <a:extLst>
                    <a:ext uri="{9D8B030D-6E8A-4147-A177-3AD203B41FA5}">
                      <a16:colId xmlns:a16="http://schemas.microsoft.com/office/drawing/2014/main" val="2448781260"/>
                    </a:ext>
                  </a:extLst>
                </a:gridCol>
                <a:gridCol w="493776">
                  <a:extLst>
                    <a:ext uri="{9D8B030D-6E8A-4147-A177-3AD203B41FA5}">
                      <a16:colId xmlns:a16="http://schemas.microsoft.com/office/drawing/2014/main" val="2366568642"/>
                    </a:ext>
                  </a:extLst>
                </a:gridCol>
                <a:gridCol w="493776">
                  <a:extLst>
                    <a:ext uri="{9D8B030D-6E8A-4147-A177-3AD203B41FA5}">
                      <a16:colId xmlns:a16="http://schemas.microsoft.com/office/drawing/2014/main" val="4153951016"/>
                    </a:ext>
                  </a:extLst>
                </a:gridCol>
                <a:gridCol w="493776">
                  <a:extLst>
                    <a:ext uri="{9D8B030D-6E8A-4147-A177-3AD203B41FA5}">
                      <a16:colId xmlns:a16="http://schemas.microsoft.com/office/drawing/2014/main" val="41882288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91275939"/>
                  </a:ext>
                </a:extLst>
              </a:tr>
              <a:tr h="370840">
                <a:tc>
                  <a:txBody>
                    <a:bodyPr/>
                    <a:lstStyle/>
                    <a:p>
                      <a:r>
                        <a:rPr lang="en-US" sz="1000"/>
                        <a:t>@FirstInsHI</a:t>
                      </a:r>
                    </a:p>
                  </a:txBody>
                  <a:tcPr/>
                </a:tc>
                <a:tc>
                  <a:txBody>
                    <a:bodyPr/>
                    <a:lstStyle/>
                    <a:p>
                      <a:r>
                        <a:rPr lang="en-US" sz="1000"/>
                        <a:t>1229</a:t>
                      </a:r>
                    </a:p>
                  </a:txBody>
                  <a:tcPr/>
                </a:tc>
                <a:tc>
                  <a:txBody>
                    <a:bodyPr/>
                    <a:lstStyle/>
                    <a:p>
                      <a:r>
                        <a:rPr lang="en-US" sz="1000"/>
                        <a:t>3</a:t>
                      </a:r>
                    </a:p>
                  </a:txBody>
                  <a:tcPr/>
                </a:tc>
                <a:tc>
                  <a:txBody>
                    <a:bodyPr/>
                    <a:lstStyle/>
                    <a:p>
                      <a:r>
                        <a:rPr lang="en-US" sz="1000"/>
                        <a:t>21</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19</a:t>
                      </a:r>
                    </a:p>
                  </a:txBody>
                  <a:tcPr/>
                </a:tc>
                <a:tc>
                  <a:txBody>
                    <a:bodyPr/>
                    <a:lstStyle/>
                    <a:p>
                      <a:r>
                        <a:rPr lang="en-US" sz="1000"/>
                        <a:t>0</a:t>
                      </a:r>
                    </a:p>
                  </a:txBody>
                  <a:tcPr/>
                </a:tc>
                <a:tc>
                  <a:txBody>
                    <a:bodyPr/>
                    <a:lstStyle/>
                    <a:p>
                      <a:r>
                        <a:rPr lang="en-US" sz="1000"/>
                        <a:t>1</a:t>
                      </a:r>
                    </a:p>
                  </a:txBody>
                  <a:tcPr/>
                </a:tc>
                <a:tc>
                  <a:txBody>
                    <a:bodyPr/>
                    <a:lstStyle/>
                    <a:p>
                      <a:r>
                        <a:rPr lang="en-US" sz="1000"/>
                        <a:t>0.1072 %</a:t>
                      </a:r>
                    </a:p>
                  </a:txBody>
                  <a:tcPr/>
                </a:tc>
                <a:tc>
                  <a:txBody>
                    <a:bodyPr/>
                    <a:lstStyle/>
                    <a:p>
                      <a:r>
                        <a:rPr lang="en-US" sz="1000"/>
                        <a:t>0.0 %</a:t>
                      </a:r>
                    </a:p>
                  </a:txBody>
                  <a:tcPr/>
                </a:tc>
                <a:extLst>
                  <a:ext uri="{0D108BD9-81ED-4DB2-BD59-A6C34878D82A}">
                    <a16:rowId xmlns:a16="http://schemas.microsoft.com/office/drawing/2014/main" val="2079108628"/>
                  </a:ext>
                </a:extLst>
              </a:tr>
            </a:tbl>
          </a:graphicData>
        </a:graphic>
      </p:graphicFrame>
      <p:sp>
        <p:nvSpPr>
          <p:cNvPr id="4" name="Text Placeholder 3">
            <a:extLst>
              <a:ext uri="{FF2B5EF4-FFF2-40B4-BE49-F238E27FC236}">
                <a16:creationId xmlns:a16="http://schemas.microsoft.com/office/drawing/2014/main" id="{A4883F3E-816E-4CCC-8569-E4C9CC789BC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7237980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8778-BF49-4653-9AC4-080ECF17EA2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6C72AC54-C5AC-45DC-B3FE-DB9AA899C2DE}"/>
              </a:ext>
            </a:extLst>
          </p:cNvPr>
          <p:cNvGraphicFramePr>
            <a:graphicFrameLocks noGrp="1"/>
          </p:cNvGraphicFramePr>
          <p:nvPr>
            <p:ph type="chart" sz="quarter" idx="13"/>
            <p:extLst>
              <p:ext uri="{D42A27DB-BD31-4B8C-83A1-F6EECF244321}">
                <p14:modId xmlns:p14="http://schemas.microsoft.com/office/powerpoint/2010/main" val="4287025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5F8276-10D3-47AB-8067-645B45097C1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83D6FF6-9FBD-4822-B15A-86367B32D9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108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A594-E036-420E-B3E5-3B242BCA55B3}"/>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1FE6A21-BA7D-40E1-8C52-ACBE255F2FE6}"/>
              </a:ext>
            </a:extLst>
          </p:cNvPr>
          <p:cNvGraphicFramePr>
            <a:graphicFrameLocks noGrp="1"/>
          </p:cNvGraphicFramePr>
          <p:nvPr>
            <p:ph type="chart" sz="quarter" idx="13"/>
            <p:extLst>
              <p:ext uri="{D42A27DB-BD31-4B8C-83A1-F6EECF244321}">
                <p14:modId xmlns:p14="http://schemas.microsoft.com/office/powerpoint/2010/main" val="3912162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1DE8F-79E8-4ACB-ACFC-7555ECA1612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30FB7A9-4B26-43BB-9136-FDB2B93D5A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6062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45BCD-42B9-455E-A196-0753A9D4E72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95A4C7E-2359-45E1-AD21-15F61673E230}"/>
              </a:ext>
            </a:extLst>
          </p:cNvPr>
          <p:cNvGraphicFramePr>
            <a:graphicFrameLocks noGrp="1"/>
          </p:cNvGraphicFramePr>
          <p:nvPr>
            <p:ph type="tbl" sz="quarter" idx="13"/>
            <p:extLst>
              <p:ext uri="{D42A27DB-BD31-4B8C-83A1-F6EECF244321}">
                <p14:modId xmlns:p14="http://schemas.microsoft.com/office/powerpoint/2010/main" val="132733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8073860"/>
                    </a:ext>
                  </a:extLst>
                </a:gridCol>
                <a:gridCol w="822960">
                  <a:extLst>
                    <a:ext uri="{9D8B030D-6E8A-4147-A177-3AD203B41FA5}">
                      <a16:colId xmlns:a16="http://schemas.microsoft.com/office/drawing/2014/main" val="2051719129"/>
                    </a:ext>
                  </a:extLst>
                </a:gridCol>
                <a:gridCol w="822960">
                  <a:extLst>
                    <a:ext uri="{9D8B030D-6E8A-4147-A177-3AD203B41FA5}">
                      <a16:colId xmlns:a16="http://schemas.microsoft.com/office/drawing/2014/main" val="3909091681"/>
                    </a:ext>
                  </a:extLst>
                </a:gridCol>
                <a:gridCol w="822960">
                  <a:extLst>
                    <a:ext uri="{9D8B030D-6E8A-4147-A177-3AD203B41FA5}">
                      <a16:colId xmlns:a16="http://schemas.microsoft.com/office/drawing/2014/main" val="2852000017"/>
                    </a:ext>
                  </a:extLst>
                </a:gridCol>
                <a:gridCol w="822960">
                  <a:extLst>
                    <a:ext uri="{9D8B030D-6E8A-4147-A177-3AD203B41FA5}">
                      <a16:colId xmlns:a16="http://schemas.microsoft.com/office/drawing/2014/main" val="1615620961"/>
                    </a:ext>
                  </a:extLst>
                </a:gridCol>
                <a:gridCol w="822960">
                  <a:extLst>
                    <a:ext uri="{9D8B030D-6E8A-4147-A177-3AD203B41FA5}">
                      <a16:colId xmlns:a16="http://schemas.microsoft.com/office/drawing/2014/main" val="147483201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39064650"/>
                  </a:ext>
                </a:extLst>
              </a:tr>
              <a:tr h="370840">
                <a:tc>
                  <a:txBody>
                    <a:bodyPr/>
                    <a:lstStyle/>
                    <a:p>
                      <a:r>
                        <a:rPr lang="en-US" sz="1000" b="1"/>
                        <a:t> @FirstInsHI - 2018-09-08 18:01:59 </a:t>
                      </a:r>
                      <a:r>
                        <a:rPr lang="en-US" sz="1000"/>
                        <a:t>
  Joining the community to support those affected by Alzheimer's and the search for a cure at today's @alzassociation Aloha Chapter Walk to End Alzheimer's. #Walk2EndAlz #community #malamaourkupuna #teamficoh https://t.co/QY74g3xvTB</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0.4882 %</a:t>
                      </a:r>
                    </a:p>
                  </a:txBody>
                  <a:tcPr/>
                </a:tc>
                <a:extLst>
                  <a:ext uri="{0D108BD9-81ED-4DB2-BD59-A6C34878D82A}">
                    <a16:rowId xmlns:a16="http://schemas.microsoft.com/office/drawing/2014/main" val="1684242352"/>
                  </a:ext>
                </a:extLst>
              </a:tr>
              <a:tr h="370840">
                <a:tc>
                  <a:txBody>
                    <a:bodyPr/>
                    <a:lstStyle/>
                    <a:p>
                      <a:r>
                        <a:rPr lang="en-US" sz="1000" b="1"/>
                        <a:t> @FirstInsHI - 2018-09-18 14:42:26 </a:t>
                      </a:r>
                      <a:r>
                        <a:rPr lang="en-US" sz="1000"/>
                        <a:t>
  Our #malamaourkupuna fundraising campaign for @HawaiiMOW ends Thursday. It's not too late to help! Retweet with a favorite memory involving a kupuna in your life and FICOH will donate  toward a hot meal for an Oahu senior. #community #kupuna #teamficoh https://t.co/fLhTrLdywg</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0.4085 %</a:t>
                      </a:r>
                    </a:p>
                  </a:txBody>
                  <a:tcPr/>
                </a:tc>
                <a:extLst>
                  <a:ext uri="{0D108BD9-81ED-4DB2-BD59-A6C34878D82A}">
                    <a16:rowId xmlns:a16="http://schemas.microsoft.com/office/drawing/2014/main" val="1601895074"/>
                  </a:ext>
                </a:extLst>
              </a:tr>
              <a:tr h="370840">
                <a:tc>
                  <a:txBody>
                    <a:bodyPr/>
                    <a:lstStyle/>
                    <a:p>
                      <a:r>
                        <a:rPr lang="en-US" sz="1000" b="1"/>
                        <a:t> @FirstInsHI - 2018-09-06 13:08:48 </a:t>
                      </a:r>
                      <a:r>
                        <a:rPr lang="en-US" sz="1000"/>
                        <a:t>
  FICOH employees deliver meals for @HawaiiMOW every Thu and Fri and have been doing so for the past 10-plus years. Would you like to support HMOW? Rock the night with us at their annual gala on 9/28! See https://t.co/mTCpRFxVPS for details. #community #giveback #teamficoh https://t.co/6fETtXTBY0</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1691323990"/>
                  </a:ext>
                </a:extLst>
              </a:tr>
            </a:tbl>
          </a:graphicData>
        </a:graphic>
      </p:graphicFrame>
      <p:sp>
        <p:nvSpPr>
          <p:cNvPr id="4" name="Text Placeholder 3">
            <a:extLst>
              <a:ext uri="{FF2B5EF4-FFF2-40B4-BE49-F238E27FC236}">
                <a16:creationId xmlns:a16="http://schemas.microsoft.com/office/drawing/2014/main" id="{CFC487DB-9BD0-4C73-9834-E41972B61C5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54223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4F7F8-9DF6-48AD-A0D4-C86298874494}"/>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DA18E2A-EE74-4384-945F-5636ADD36487}"/>
              </a:ext>
            </a:extLst>
          </p:cNvPr>
          <p:cNvGraphicFramePr>
            <a:graphicFrameLocks noGrp="1"/>
          </p:cNvGraphicFramePr>
          <p:nvPr>
            <p:ph type="tbl" sz="quarter" idx="13"/>
            <p:extLst>
              <p:ext uri="{D42A27DB-BD31-4B8C-83A1-F6EECF244321}">
                <p14:modId xmlns:p14="http://schemas.microsoft.com/office/powerpoint/2010/main" val="3556425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2316880"/>
                    </a:ext>
                  </a:extLst>
                </a:gridCol>
                <a:gridCol w="1069848">
                  <a:extLst>
                    <a:ext uri="{9D8B030D-6E8A-4147-A177-3AD203B41FA5}">
                      <a16:colId xmlns:a16="http://schemas.microsoft.com/office/drawing/2014/main" val="1101498016"/>
                    </a:ext>
                  </a:extLst>
                </a:gridCol>
                <a:gridCol w="1069848">
                  <a:extLst>
                    <a:ext uri="{9D8B030D-6E8A-4147-A177-3AD203B41FA5}">
                      <a16:colId xmlns:a16="http://schemas.microsoft.com/office/drawing/2014/main" val="2708521458"/>
                    </a:ext>
                  </a:extLst>
                </a:gridCol>
                <a:gridCol w="1069848">
                  <a:extLst>
                    <a:ext uri="{9D8B030D-6E8A-4147-A177-3AD203B41FA5}">
                      <a16:colId xmlns:a16="http://schemas.microsoft.com/office/drawing/2014/main" val="1229230131"/>
                    </a:ext>
                  </a:extLst>
                </a:gridCol>
                <a:gridCol w="1069848">
                  <a:extLst>
                    <a:ext uri="{9D8B030D-6E8A-4147-A177-3AD203B41FA5}">
                      <a16:colId xmlns:a16="http://schemas.microsoft.com/office/drawing/2014/main" val="1670795024"/>
                    </a:ext>
                  </a:extLst>
                </a:gridCol>
                <a:gridCol w="1069848">
                  <a:extLst>
                    <a:ext uri="{9D8B030D-6E8A-4147-A177-3AD203B41FA5}">
                      <a16:colId xmlns:a16="http://schemas.microsoft.com/office/drawing/2014/main" val="2174708010"/>
                    </a:ext>
                  </a:extLst>
                </a:gridCol>
                <a:gridCol w="1069848">
                  <a:extLst>
                    <a:ext uri="{9D8B030D-6E8A-4147-A177-3AD203B41FA5}">
                      <a16:colId xmlns:a16="http://schemas.microsoft.com/office/drawing/2014/main" val="2185154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03004860"/>
                  </a:ext>
                </a:extLst>
              </a:tr>
              <a:tr h="370840">
                <a:tc>
                  <a:txBody>
                    <a:bodyPr/>
                    <a:lstStyle/>
                    <a:p>
                      <a:r>
                        <a:rPr lang="en-US" sz="1000"/>
                        <a:t>First Insurance Company of Hawaii</a:t>
                      </a:r>
                    </a:p>
                  </a:txBody>
                  <a:tcPr/>
                </a:tc>
                <a:tc>
                  <a:txBody>
                    <a:bodyPr/>
                    <a:lstStyle/>
                    <a:p>
                      <a:r>
                        <a:rPr lang="en-US" sz="1000"/>
                        <a:t>1060</a:t>
                      </a:r>
                    </a:p>
                  </a:txBody>
                  <a:tcPr/>
                </a:tc>
                <a:tc>
                  <a:txBody>
                    <a:bodyPr/>
                    <a:lstStyle/>
                    <a:p>
                      <a:r>
                        <a:rPr lang="en-US" sz="1000"/>
                        <a:t>19</a:t>
                      </a:r>
                    </a:p>
                  </a:txBody>
                  <a:tcPr/>
                </a:tc>
                <a:tc>
                  <a:txBody>
                    <a:bodyPr/>
                    <a:lstStyle/>
                    <a:p>
                      <a:r>
                        <a:rPr lang="en-US" sz="1000"/>
                        <a:t>4</a:t>
                      </a:r>
                    </a:p>
                  </a:txBody>
                  <a:tcPr/>
                </a:tc>
                <a:tc>
                  <a:txBody>
                    <a:bodyPr/>
                    <a:lstStyle/>
                    <a:p>
                      <a:r>
                        <a:rPr lang="en-US" sz="1000"/>
                        <a:t>85</a:t>
                      </a:r>
                    </a:p>
                  </a:txBody>
                  <a:tcPr/>
                </a:tc>
                <a:tc>
                  <a:txBody>
                    <a:bodyPr/>
                    <a:lstStyle/>
                    <a:p>
                      <a:r>
                        <a:rPr lang="en-US" sz="1000"/>
                        <a:t>0</a:t>
                      </a:r>
                    </a:p>
                  </a:txBody>
                  <a:tcPr/>
                </a:tc>
                <a:tc>
                  <a:txBody>
                    <a:bodyPr/>
                    <a:lstStyle/>
                    <a:p>
                      <a:r>
                        <a:rPr lang="en-US" sz="1000"/>
                        <a:t>2.0238 %</a:t>
                      </a:r>
                    </a:p>
                  </a:txBody>
                  <a:tcPr/>
                </a:tc>
                <a:extLst>
                  <a:ext uri="{0D108BD9-81ED-4DB2-BD59-A6C34878D82A}">
                    <a16:rowId xmlns:a16="http://schemas.microsoft.com/office/drawing/2014/main" val="1114886887"/>
                  </a:ext>
                </a:extLst>
              </a:tr>
            </a:tbl>
          </a:graphicData>
        </a:graphic>
      </p:graphicFrame>
      <p:sp>
        <p:nvSpPr>
          <p:cNvPr id="4" name="Text Placeholder 3">
            <a:extLst>
              <a:ext uri="{FF2B5EF4-FFF2-40B4-BE49-F238E27FC236}">
                <a16:creationId xmlns:a16="http://schemas.microsoft.com/office/drawing/2014/main" id="{6AF63A33-6727-440B-B7E8-E97EE75DFA7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256112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6297-DB8C-41FA-8D05-F6A641FF9FDD}"/>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751BD44-DB8D-4861-8346-0BC84D32F53F}"/>
              </a:ext>
            </a:extLst>
          </p:cNvPr>
          <p:cNvGraphicFramePr>
            <a:graphicFrameLocks noGrp="1"/>
          </p:cNvGraphicFramePr>
          <p:nvPr>
            <p:ph type="chart" sz="quarter" idx="13"/>
            <p:extLst>
              <p:ext uri="{D42A27DB-BD31-4B8C-83A1-F6EECF244321}">
                <p14:modId xmlns:p14="http://schemas.microsoft.com/office/powerpoint/2010/main" val="1302807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01E29-6FDA-4E4D-98FD-5E52142DE8A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9F3F25F-4E58-4DB2-8C35-ACAD91F92D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1109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1A4B-110D-4C67-9932-4669D52DCAA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411BC0B-F20D-4DAA-9B84-58A9CC409789}"/>
              </a:ext>
            </a:extLst>
          </p:cNvPr>
          <p:cNvGraphicFramePr>
            <a:graphicFrameLocks noGrp="1"/>
          </p:cNvGraphicFramePr>
          <p:nvPr>
            <p:ph type="chart" sz="quarter" idx="13"/>
            <p:extLst>
              <p:ext uri="{D42A27DB-BD31-4B8C-83A1-F6EECF244321}">
                <p14:modId xmlns:p14="http://schemas.microsoft.com/office/powerpoint/2010/main" val="1723038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0FFAB7-1817-4E85-BB6E-7CCCB3C1B14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EA03096-7DD2-45F0-A25A-FBFDDE4D08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002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641C-FFD6-4DEE-913E-42BE96701B70}"/>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18F6341C-E943-4E15-9EF4-347AF43540DF}"/>
              </a:ext>
            </a:extLst>
          </p:cNvPr>
          <p:cNvGraphicFramePr>
            <a:graphicFrameLocks noGrp="1"/>
          </p:cNvGraphicFramePr>
          <p:nvPr>
            <p:ph type="tbl" sz="quarter" idx="13"/>
            <p:extLst>
              <p:ext uri="{D42A27DB-BD31-4B8C-83A1-F6EECF244321}">
                <p14:modId xmlns:p14="http://schemas.microsoft.com/office/powerpoint/2010/main" val="153115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723014"/>
                    </a:ext>
                  </a:extLst>
                </a:gridCol>
                <a:gridCol w="987552">
                  <a:extLst>
                    <a:ext uri="{9D8B030D-6E8A-4147-A177-3AD203B41FA5}">
                      <a16:colId xmlns:a16="http://schemas.microsoft.com/office/drawing/2014/main" val="3350790288"/>
                    </a:ext>
                  </a:extLst>
                </a:gridCol>
                <a:gridCol w="987552">
                  <a:extLst>
                    <a:ext uri="{9D8B030D-6E8A-4147-A177-3AD203B41FA5}">
                      <a16:colId xmlns:a16="http://schemas.microsoft.com/office/drawing/2014/main" val="3185987947"/>
                    </a:ext>
                  </a:extLst>
                </a:gridCol>
                <a:gridCol w="987552">
                  <a:extLst>
                    <a:ext uri="{9D8B030D-6E8A-4147-A177-3AD203B41FA5}">
                      <a16:colId xmlns:a16="http://schemas.microsoft.com/office/drawing/2014/main" val="1084969988"/>
                    </a:ext>
                  </a:extLst>
                </a:gridCol>
                <a:gridCol w="987552">
                  <a:extLst>
                    <a:ext uri="{9D8B030D-6E8A-4147-A177-3AD203B41FA5}">
                      <a16:colId xmlns:a16="http://schemas.microsoft.com/office/drawing/2014/main" val="41097237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972062592"/>
                  </a:ext>
                </a:extLst>
              </a:tr>
              <a:tr h="370840">
                <a:tc>
                  <a:txBody>
                    <a:bodyPr/>
                    <a:lstStyle/>
                    <a:p>
                      <a:r>
                        <a:rPr lang="en-US" sz="1000" b="1"/>
                        <a:t> First Insurance Company of Hawaii - 2018-09-15 16:44:17 </a:t>
                      </a:r>
                      <a:r>
                        <a:rPr lang="en-US" sz="1000"/>
                        <a:t>
  FICOH is preparing to move its Temporary Disability Insurance (TDI) business to our Tokio Marine sister company Reliance Standard (RSL) in 2019. RSL is one of the top-ranked disability carriers in the U.S. Like FICOH, they’ve been in business for more than a century and are rated A+ by A.M. Best. Over time, we've found collaboration with our sister companies allows us to better meet the needs of our local customers. Learn more about the Tokio Marine Group at https://lnkd.in/eVqGXBZ.</a:t>
                      </a:r>
                    </a:p>
                  </a:txBody>
                  <a:tcPr/>
                </a:tc>
                <a:tc>
                  <a:txBody>
                    <a:bodyPr/>
                    <a:lstStyle/>
                    <a:p>
                      <a:r>
                        <a:rPr lang="en-US" sz="1000"/>
                        <a:t>29</a:t>
                      </a:r>
                    </a:p>
                  </a:txBody>
                  <a:tcPr/>
                </a:tc>
                <a:tc>
                  <a:txBody>
                    <a:bodyPr/>
                    <a:lstStyle/>
                    <a:p>
                      <a:r>
                        <a:rPr lang="en-US" sz="1000"/>
                        <a:t>0</a:t>
                      </a:r>
                    </a:p>
                  </a:txBody>
                  <a:tcPr/>
                </a:tc>
                <a:tc>
                  <a:txBody>
                    <a:bodyPr/>
                    <a:lstStyle/>
                    <a:p>
                      <a:r>
                        <a:rPr lang="en-US" sz="1000"/>
                        <a:t>2.7540 %</a:t>
                      </a:r>
                    </a:p>
                  </a:txBody>
                  <a:tcPr/>
                </a:tc>
                <a:tc>
                  <a:txBody>
                    <a:bodyPr/>
                    <a:lstStyle/>
                    <a:p>
                      <a:r>
                        <a:rPr lang="en-US" sz="1000"/>
                        <a:t>Photo</a:t>
                      </a:r>
                    </a:p>
                  </a:txBody>
                  <a:tcPr/>
                </a:tc>
                <a:extLst>
                  <a:ext uri="{0D108BD9-81ED-4DB2-BD59-A6C34878D82A}">
                    <a16:rowId xmlns:a16="http://schemas.microsoft.com/office/drawing/2014/main" val="1025652593"/>
                  </a:ext>
                </a:extLst>
              </a:tr>
              <a:tr h="370840">
                <a:tc>
                  <a:txBody>
                    <a:bodyPr/>
                    <a:lstStyle/>
                    <a:p>
                      <a:r>
                        <a:rPr lang="en-US" sz="1000" b="1"/>
                        <a:t> First Insurance Company of Hawaii - 2018-09-07 21:18:35 </a:t>
                      </a:r>
                      <a:r>
                        <a:rPr lang="en-US" sz="1000"/>
                        <a:t>
  FICOH employees deliver meals for #HawaiiMealsonWheels every Thursday and Friday and have been doing so for the past 10-plus years. 
Would you like to support HMOW? Rock the night with us at their annual fundraiser on Friday, Sept. 28 at the Honolulu Country Club! See https://hmow.org/ for details.</a:t>
                      </a:r>
                    </a:p>
                  </a:txBody>
                  <a:tcPr/>
                </a:tc>
                <a:tc>
                  <a:txBody>
                    <a:bodyPr/>
                    <a:lstStyle/>
                    <a:p>
                      <a:r>
                        <a:rPr lang="en-US" sz="1000"/>
                        <a:t>23</a:t>
                      </a:r>
                    </a:p>
                  </a:txBody>
                  <a:tcPr/>
                </a:tc>
                <a:tc>
                  <a:txBody>
                    <a:bodyPr/>
                    <a:lstStyle/>
                    <a:p>
                      <a:r>
                        <a:rPr lang="en-US" sz="1000"/>
                        <a:t>0</a:t>
                      </a:r>
                    </a:p>
                  </a:txBody>
                  <a:tcPr/>
                </a:tc>
                <a:tc>
                  <a:txBody>
                    <a:bodyPr/>
                    <a:lstStyle/>
                    <a:p>
                      <a:r>
                        <a:rPr lang="en-US" sz="1000"/>
                        <a:t>2.1947 %</a:t>
                      </a:r>
                    </a:p>
                  </a:txBody>
                  <a:tcPr/>
                </a:tc>
                <a:tc>
                  <a:txBody>
                    <a:bodyPr/>
                    <a:lstStyle/>
                    <a:p>
                      <a:r>
                        <a:rPr lang="en-US" sz="1000"/>
                        <a:t>Photo</a:t>
                      </a:r>
                    </a:p>
                  </a:txBody>
                  <a:tcPr/>
                </a:tc>
                <a:extLst>
                  <a:ext uri="{0D108BD9-81ED-4DB2-BD59-A6C34878D82A}">
                    <a16:rowId xmlns:a16="http://schemas.microsoft.com/office/drawing/2014/main" val="3965312220"/>
                  </a:ext>
                </a:extLst>
              </a:tr>
              <a:tr h="370840">
                <a:tc>
                  <a:txBody>
                    <a:bodyPr/>
                    <a:lstStyle/>
                    <a:p>
                      <a:r>
                        <a:rPr lang="en-US" sz="1000" b="1"/>
                        <a:t> First Insurance Company of Hawaii - 2018-09-21 13:21:42 </a:t>
                      </a:r>
                      <a:r>
                        <a:rPr lang="en-US" sz="1000"/>
                        <a:t>
  The first step to great insurance is through our independent agency partners: https://lnkd.in/eK7-56i. We appreciate their support through the years! Pictures from our FICOH Agency Mixer on Sept. 19, 2018 at the Bankers Club. #insurance </a:t>
                      </a:r>
                    </a:p>
                  </a:txBody>
                  <a:tcPr/>
                </a:tc>
                <a:tc>
                  <a:txBody>
                    <a:bodyPr/>
                    <a:lstStyle/>
                    <a:p>
                      <a:r>
                        <a:rPr lang="en-US" sz="1000"/>
                        <a:t>21</a:t>
                      </a:r>
                    </a:p>
                  </a:txBody>
                  <a:tcPr/>
                </a:tc>
                <a:tc>
                  <a:txBody>
                    <a:bodyPr/>
                    <a:lstStyle/>
                    <a:p>
                      <a:r>
                        <a:rPr lang="en-US" sz="1000"/>
                        <a:t>0</a:t>
                      </a:r>
                    </a:p>
                  </a:txBody>
                  <a:tcPr/>
                </a:tc>
                <a:tc>
                  <a:txBody>
                    <a:bodyPr/>
                    <a:lstStyle/>
                    <a:p>
                      <a:r>
                        <a:rPr lang="en-US" sz="1000"/>
                        <a:t>1.9849 %</a:t>
                      </a:r>
                    </a:p>
                  </a:txBody>
                  <a:tcPr/>
                </a:tc>
                <a:tc>
                  <a:txBody>
                    <a:bodyPr/>
                    <a:lstStyle/>
                    <a:p>
                      <a:r>
                        <a:rPr lang="en-US" sz="1000"/>
                        <a:t>Photo</a:t>
                      </a:r>
                    </a:p>
                  </a:txBody>
                  <a:tcPr/>
                </a:tc>
                <a:extLst>
                  <a:ext uri="{0D108BD9-81ED-4DB2-BD59-A6C34878D82A}">
                    <a16:rowId xmlns:a16="http://schemas.microsoft.com/office/drawing/2014/main" val="3056645660"/>
                  </a:ext>
                </a:extLst>
              </a:tr>
            </a:tbl>
          </a:graphicData>
        </a:graphic>
      </p:graphicFrame>
      <p:sp>
        <p:nvSpPr>
          <p:cNvPr id="4" name="Text Placeholder 3">
            <a:extLst>
              <a:ext uri="{FF2B5EF4-FFF2-40B4-BE49-F238E27FC236}">
                <a16:creationId xmlns:a16="http://schemas.microsoft.com/office/drawing/2014/main" id="{ED6B393C-9018-463C-A316-7573C9D0A2E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1175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2285-0089-4C37-A134-049B83B45AB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1065F38-D269-42AA-AD88-AF0181D07853}"/>
              </a:ext>
            </a:extLst>
          </p:cNvPr>
          <p:cNvGraphicFramePr>
            <a:graphicFrameLocks noGrp="1"/>
          </p:cNvGraphicFramePr>
          <p:nvPr>
            <p:ph type="tbl" sz="quarter" idx="13"/>
            <p:extLst>
              <p:ext uri="{D42A27DB-BD31-4B8C-83A1-F6EECF244321}">
                <p14:modId xmlns:p14="http://schemas.microsoft.com/office/powerpoint/2010/main" val="4166043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7698441"/>
                    </a:ext>
                  </a:extLst>
                </a:gridCol>
                <a:gridCol w="699516">
                  <a:extLst>
                    <a:ext uri="{9D8B030D-6E8A-4147-A177-3AD203B41FA5}">
                      <a16:colId xmlns:a16="http://schemas.microsoft.com/office/drawing/2014/main" val="1848184067"/>
                    </a:ext>
                  </a:extLst>
                </a:gridCol>
                <a:gridCol w="699516">
                  <a:extLst>
                    <a:ext uri="{9D8B030D-6E8A-4147-A177-3AD203B41FA5}">
                      <a16:colId xmlns:a16="http://schemas.microsoft.com/office/drawing/2014/main" val="2318005872"/>
                    </a:ext>
                  </a:extLst>
                </a:gridCol>
                <a:gridCol w="658368">
                  <a:extLst>
                    <a:ext uri="{9D8B030D-6E8A-4147-A177-3AD203B41FA5}">
                      <a16:colId xmlns:a16="http://schemas.microsoft.com/office/drawing/2014/main" val="3869456429"/>
                    </a:ext>
                  </a:extLst>
                </a:gridCol>
                <a:gridCol w="658368">
                  <a:extLst>
                    <a:ext uri="{9D8B030D-6E8A-4147-A177-3AD203B41FA5}">
                      <a16:colId xmlns:a16="http://schemas.microsoft.com/office/drawing/2014/main" val="519296835"/>
                    </a:ext>
                  </a:extLst>
                </a:gridCol>
                <a:gridCol w="658368">
                  <a:extLst>
                    <a:ext uri="{9D8B030D-6E8A-4147-A177-3AD203B41FA5}">
                      <a16:colId xmlns:a16="http://schemas.microsoft.com/office/drawing/2014/main" val="2728494889"/>
                    </a:ext>
                  </a:extLst>
                </a:gridCol>
                <a:gridCol w="699516">
                  <a:extLst>
                    <a:ext uri="{9D8B030D-6E8A-4147-A177-3AD203B41FA5}">
                      <a16:colId xmlns:a16="http://schemas.microsoft.com/office/drawing/2014/main" val="216107507"/>
                    </a:ext>
                  </a:extLst>
                </a:gridCol>
                <a:gridCol w="699516">
                  <a:extLst>
                    <a:ext uri="{9D8B030D-6E8A-4147-A177-3AD203B41FA5}">
                      <a16:colId xmlns:a16="http://schemas.microsoft.com/office/drawing/2014/main" val="3400622906"/>
                    </a:ext>
                  </a:extLst>
                </a:gridCol>
                <a:gridCol w="699516">
                  <a:extLst>
                    <a:ext uri="{9D8B030D-6E8A-4147-A177-3AD203B41FA5}">
                      <a16:colId xmlns:a16="http://schemas.microsoft.com/office/drawing/2014/main" val="3766626870"/>
                    </a:ext>
                  </a:extLst>
                </a:gridCol>
                <a:gridCol w="658368">
                  <a:extLst>
                    <a:ext uri="{9D8B030D-6E8A-4147-A177-3AD203B41FA5}">
                      <a16:colId xmlns:a16="http://schemas.microsoft.com/office/drawing/2014/main" val="13478066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84947354"/>
                  </a:ext>
                </a:extLst>
              </a:tr>
              <a:tr h="370840">
                <a:tc>
                  <a:txBody>
                    <a:bodyPr/>
                    <a:lstStyle/>
                    <a:p>
                      <a:r>
                        <a:rPr lang="en-US" sz="1000"/>
                        <a:t>firstinshi</a:t>
                      </a:r>
                    </a:p>
                  </a:txBody>
                  <a:tcPr/>
                </a:tc>
                <a:tc>
                  <a:txBody>
                    <a:bodyPr/>
                    <a:lstStyle/>
                    <a:p>
                      <a:r>
                        <a:rPr lang="en-US" sz="1000"/>
                        <a:t>2385</a:t>
                      </a:r>
                    </a:p>
                  </a:txBody>
                  <a:tcPr/>
                </a:tc>
                <a:tc>
                  <a:txBody>
                    <a:bodyPr/>
                    <a:lstStyle/>
                    <a:p>
                      <a:r>
                        <a:rPr lang="en-US" sz="1000"/>
                        <a:t>3</a:t>
                      </a:r>
                    </a:p>
                  </a:txBody>
                  <a:tcPr/>
                </a:tc>
                <a:tc>
                  <a:txBody>
                    <a:bodyPr/>
                    <a:lstStyle/>
                    <a:p>
                      <a:r>
                        <a:rPr lang="en-US" sz="1000"/>
                        <a:t>18</a:t>
                      </a:r>
                    </a:p>
                  </a:txBody>
                  <a:tcPr/>
                </a:tc>
                <a:tc>
                  <a:txBody>
                    <a:bodyPr/>
                    <a:lstStyle/>
                    <a:p>
                      <a:r>
                        <a:rPr lang="en-US" sz="1000"/>
                        <a:t>2</a:t>
                      </a:r>
                    </a:p>
                  </a:txBody>
                  <a:tcPr/>
                </a:tc>
                <a:tc>
                  <a:txBody>
                    <a:bodyPr/>
                    <a:lstStyle/>
                    <a:p>
                      <a:r>
                        <a:rPr lang="en-US" sz="1000"/>
                        <a:t>0</a:t>
                      </a:r>
                    </a:p>
                  </a:txBody>
                  <a:tcPr/>
                </a:tc>
                <a:tc>
                  <a:txBody>
                    <a:bodyPr/>
                    <a:lstStyle/>
                    <a:p>
                      <a:r>
                        <a:rPr lang="en-US" sz="1000"/>
                        <a:t>20</a:t>
                      </a:r>
                    </a:p>
                  </a:txBody>
                  <a:tcPr/>
                </a:tc>
                <a:tc>
                  <a:txBody>
                    <a:bodyPr/>
                    <a:lstStyle/>
                    <a:p>
                      <a:r>
                        <a:rPr lang="en-US" sz="1000"/>
                        <a:t>500</a:t>
                      </a:r>
                    </a:p>
                  </a:txBody>
                  <a:tcPr/>
                </a:tc>
                <a:tc>
                  <a:txBody>
                    <a:bodyPr/>
                    <a:lstStyle/>
                    <a:p>
                      <a:r>
                        <a:rPr lang="en-US" sz="1000"/>
                        <a:t>9</a:t>
                      </a:r>
                    </a:p>
                  </a:txBody>
                  <a:tcPr/>
                </a:tc>
                <a:tc>
                  <a:txBody>
                    <a:bodyPr/>
                    <a:lstStyle/>
                    <a:p>
                      <a:r>
                        <a:rPr lang="en-US" sz="1000"/>
                        <a:t>1.0680 %</a:t>
                      </a:r>
                    </a:p>
                  </a:txBody>
                  <a:tcPr/>
                </a:tc>
                <a:extLst>
                  <a:ext uri="{0D108BD9-81ED-4DB2-BD59-A6C34878D82A}">
                    <a16:rowId xmlns:a16="http://schemas.microsoft.com/office/drawing/2014/main" val="449759628"/>
                  </a:ext>
                </a:extLst>
              </a:tr>
            </a:tbl>
          </a:graphicData>
        </a:graphic>
      </p:graphicFrame>
      <p:sp>
        <p:nvSpPr>
          <p:cNvPr id="4" name="Text Placeholder 3">
            <a:extLst>
              <a:ext uri="{FF2B5EF4-FFF2-40B4-BE49-F238E27FC236}">
                <a16:creationId xmlns:a16="http://schemas.microsoft.com/office/drawing/2014/main" id="{2FFC2AF0-EFC3-45BA-BDE8-95BE5B02763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31192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665F-A99F-4E29-AEE0-BDB8F3E2C09A}"/>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AECEEE38-F41F-4E04-9850-1E24D03C2145}"/>
              </a:ext>
            </a:extLst>
          </p:cNvPr>
          <p:cNvGraphicFramePr>
            <a:graphicFrameLocks noGrp="1"/>
          </p:cNvGraphicFramePr>
          <p:nvPr>
            <p:ph type="chart" sz="quarter" idx="13"/>
            <p:extLst>
              <p:ext uri="{D42A27DB-BD31-4B8C-83A1-F6EECF244321}">
                <p14:modId xmlns:p14="http://schemas.microsoft.com/office/powerpoint/2010/main" val="200258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42C564-6FA2-4193-8864-44A00903259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7AA9F2B-03FA-4FF1-95C1-A42E3FCB51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16359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AD8A-B0D0-4314-9978-CFA2CA60F52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87C42BA-36CB-4ED3-B19D-8459BFEAF9D5}"/>
              </a:ext>
            </a:extLst>
          </p:cNvPr>
          <p:cNvGraphicFramePr>
            <a:graphicFrameLocks noGrp="1"/>
          </p:cNvGraphicFramePr>
          <p:nvPr>
            <p:ph type="chart" sz="quarter" idx="13"/>
            <p:extLst>
              <p:ext uri="{D42A27DB-BD31-4B8C-83A1-F6EECF244321}">
                <p14:modId xmlns:p14="http://schemas.microsoft.com/office/powerpoint/2010/main" val="1341848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B4A84B-13D0-4604-9550-BED6DA50C87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C13ACF4-0FFE-4885-B084-32F5F0187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033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B01B1-74A1-4D95-BA15-7BAC0246A918}"/>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3971C1E-B4C9-42C2-9803-F95530CC6982}"/>
              </a:ext>
            </a:extLst>
          </p:cNvPr>
          <p:cNvGraphicFramePr>
            <a:graphicFrameLocks noGrp="1"/>
          </p:cNvGraphicFramePr>
          <p:nvPr>
            <p:ph type="tbl" sz="quarter" idx="13"/>
            <p:extLst>
              <p:ext uri="{D42A27DB-BD31-4B8C-83A1-F6EECF244321}">
                <p14:modId xmlns:p14="http://schemas.microsoft.com/office/powerpoint/2010/main" val="2429763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12452999"/>
                    </a:ext>
                  </a:extLst>
                </a:gridCol>
                <a:gridCol w="987552">
                  <a:extLst>
                    <a:ext uri="{9D8B030D-6E8A-4147-A177-3AD203B41FA5}">
                      <a16:colId xmlns:a16="http://schemas.microsoft.com/office/drawing/2014/main" val="1744231333"/>
                    </a:ext>
                  </a:extLst>
                </a:gridCol>
                <a:gridCol w="987552">
                  <a:extLst>
                    <a:ext uri="{9D8B030D-6E8A-4147-A177-3AD203B41FA5}">
                      <a16:colId xmlns:a16="http://schemas.microsoft.com/office/drawing/2014/main" val="1017055613"/>
                    </a:ext>
                  </a:extLst>
                </a:gridCol>
                <a:gridCol w="987552">
                  <a:extLst>
                    <a:ext uri="{9D8B030D-6E8A-4147-A177-3AD203B41FA5}">
                      <a16:colId xmlns:a16="http://schemas.microsoft.com/office/drawing/2014/main" val="3060993619"/>
                    </a:ext>
                  </a:extLst>
                </a:gridCol>
                <a:gridCol w="987552">
                  <a:extLst>
                    <a:ext uri="{9D8B030D-6E8A-4147-A177-3AD203B41FA5}">
                      <a16:colId xmlns:a16="http://schemas.microsoft.com/office/drawing/2014/main" val="22265979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64790597"/>
                  </a:ext>
                </a:extLst>
              </a:tr>
              <a:tr h="370840">
                <a:tc>
                  <a:txBody>
                    <a:bodyPr/>
                    <a:lstStyle/>
                    <a:p>
                      <a:r>
                        <a:rPr lang="en-US" sz="1000" b="1"/>
                        <a:t>firstinshi - 2018-09-21 13:08:13 </a:t>
                      </a:r>
                      <a:r>
                        <a:rPr lang="en-US" sz="1000"/>
                        <a:t>
 Have a silly weekend! Photo by Lance K. of our Commercial Underwriting department. #tgif #alohafriday #silly #streetart #kakaako #powwowhawaii #funnyfaces #teamficoh</a:t>
                      </a:r>
                    </a:p>
                  </a:txBody>
                  <a:tcPr/>
                </a:tc>
                <a:tc>
                  <a:txBody>
                    <a:bodyPr/>
                    <a:lstStyle/>
                    <a:p>
                      <a:r>
                        <a:rPr lang="en-US" sz="1000"/>
                        <a:t>35</a:t>
                      </a:r>
                    </a:p>
                  </a:txBody>
                  <a:tcPr/>
                </a:tc>
                <a:tc>
                  <a:txBody>
                    <a:bodyPr/>
                    <a:lstStyle/>
                    <a:p>
                      <a:r>
                        <a:rPr lang="en-US" sz="1000"/>
                        <a:t>1</a:t>
                      </a:r>
                    </a:p>
                  </a:txBody>
                  <a:tcPr/>
                </a:tc>
                <a:tc>
                  <a:txBody>
                    <a:bodyPr/>
                    <a:lstStyle/>
                    <a:p>
                      <a:r>
                        <a:rPr lang="en-US" sz="1000"/>
                        <a:t>1.5120 %</a:t>
                      </a:r>
                    </a:p>
                  </a:txBody>
                  <a:tcPr/>
                </a:tc>
                <a:tc>
                  <a:txBody>
                    <a:bodyPr/>
                    <a:lstStyle/>
                    <a:p>
                      <a:r>
                        <a:rPr lang="en-US" sz="1000"/>
                        <a:t>Image</a:t>
                      </a:r>
                    </a:p>
                  </a:txBody>
                  <a:tcPr/>
                </a:tc>
                <a:extLst>
                  <a:ext uri="{0D108BD9-81ED-4DB2-BD59-A6C34878D82A}">
                    <a16:rowId xmlns:a16="http://schemas.microsoft.com/office/drawing/2014/main" val="1724592154"/>
                  </a:ext>
                </a:extLst>
              </a:tr>
              <a:tr h="370840">
                <a:tc>
                  <a:txBody>
                    <a:bodyPr/>
                    <a:lstStyle/>
                    <a:p>
                      <a:r>
                        <a:rPr lang="en-US" sz="1000" b="1"/>
                        <a:t>firstinshi - 2018-09-05 12:40:49 </a:t>
                      </a:r>
                      <a:r>
                        <a:rPr lang="en-US" sz="1000"/>
                        <a:t>
 Enjoyed a super 'ono lunch at a customer of ours, sergsmexicankitchen - have you tried them yet? Their flauta are perfection. The chimichanga and carnitas are awesome too. Basically you can't go wrong as everything on their menu is top notch. #mexicanfood #foodforthought #valuedcustomer #teamficoh #goodeats #goodeatshonolulu #honolulueats</a:t>
                      </a:r>
                    </a:p>
                  </a:txBody>
                  <a:tcPr/>
                </a:tc>
                <a:tc>
                  <a:txBody>
                    <a:bodyPr/>
                    <a:lstStyle/>
                    <a:p>
                      <a:r>
                        <a:rPr lang="en-US" sz="1000"/>
                        <a:t>32</a:t>
                      </a:r>
                    </a:p>
                  </a:txBody>
                  <a:tcPr/>
                </a:tc>
                <a:tc>
                  <a:txBody>
                    <a:bodyPr/>
                    <a:lstStyle/>
                    <a:p>
                      <a:r>
                        <a:rPr lang="en-US" sz="1000"/>
                        <a:t>1</a:t>
                      </a:r>
                    </a:p>
                  </a:txBody>
                  <a:tcPr/>
                </a:tc>
                <a:tc>
                  <a:txBody>
                    <a:bodyPr/>
                    <a:lstStyle/>
                    <a:p>
                      <a:r>
                        <a:rPr lang="en-US" sz="1000"/>
                        <a:t>1.3860 %</a:t>
                      </a:r>
                    </a:p>
                  </a:txBody>
                  <a:tcPr/>
                </a:tc>
                <a:tc>
                  <a:txBody>
                    <a:bodyPr/>
                    <a:lstStyle/>
                    <a:p>
                      <a:r>
                        <a:rPr lang="en-US" sz="1000"/>
                        <a:t>Image</a:t>
                      </a:r>
                    </a:p>
                  </a:txBody>
                  <a:tcPr/>
                </a:tc>
                <a:extLst>
                  <a:ext uri="{0D108BD9-81ED-4DB2-BD59-A6C34878D82A}">
                    <a16:rowId xmlns:a16="http://schemas.microsoft.com/office/drawing/2014/main" val="486969406"/>
                  </a:ext>
                </a:extLst>
              </a:tr>
              <a:tr h="370840">
                <a:tc>
                  <a:txBody>
                    <a:bodyPr/>
                    <a:lstStyle/>
                    <a:p>
                      <a:r>
                        <a:rPr lang="en-US" sz="1000" b="1"/>
                        <a:t>firstinshi - 2018-09-27 02:21:41 </a:t>
                      </a:r>
                      <a:r>
                        <a:rPr lang="en-US" sz="1000"/>
                        <a:t>
 Our employees had fun making flour balls during their lunch break for the #manawalearidingcenter Ranch Party fundraiser and its famous keiki Ghost Town Showdown! #teamficoh #community #ghosttownshowdown #keiki #waimanalo</a:t>
                      </a:r>
                    </a:p>
                  </a:txBody>
                  <a:tcPr/>
                </a:tc>
                <a:tc>
                  <a:txBody>
                    <a:bodyPr/>
                    <a:lstStyle/>
                    <a:p>
                      <a:r>
                        <a:rPr lang="en-US" sz="1000"/>
                        <a:t>29</a:t>
                      </a:r>
                    </a:p>
                  </a:txBody>
                  <a:tcPr/>
                </a:tc>
                <a:tc>
                  <a:txBody>
                    <a:bodyPr/>
                    <a:lstStyle/>
                    <a:p>
                      <a:r>
                        <a:rPr lang="en-US" sz="1000"/>
                        <a:t>0</a:t>
                      </a:r>
                    </a:p>
                  </a:txBody>
                  <a:tcPr/>
                </a:tc>
                <a:tc>
                  <a:txBody>
                    <a:bodyPr/>
                    <a:lstStyle/>
                    <a:p>
                      <a:r>
                        <a:rPr lang="en-US" sz="1000"/>
                        <a:t>1.2180 %</a:t>
                      </a:r>
                    </a:p>
                  </a:txBody>
                  <a:tcPr/>
                </a:tc>
                <a:tc>
                  <a:txBody>
                    <a:bodyPr/>
                    <a:lstStyle/>
                    <a:p>
                      <a:r>
                        <a:rPr lang="en-US" sz="1000"/>
                        <a:t>Image</a:t>
                      </a:r>
                    </a:p>
                  </a:txBody>
                  <a:tcPr/>
                </a:tc>
                <a:extLst>
                  <a:ext uri="{0D108BD9-81ED-4DB2-BD59-A6C34878D82A}">
                    <a16:rowId xmlns:a16="http://schemas.microsoft.com/office/drawing/2014/main" val="3622029045"/>
                  </a:ext>
                </a:extLst>
              </a:tr>
              <a:tr h="370840">
                <a:tc>
                  <a:txBody>
                    <a:bodyPr/>
                    <a:lstStyle/>
                    <a:p>
                      <a:r>
                        <a:rPr lang="en-US" sz="1000" b="1"/>
                        <a:t>firstinshi - 2018-09-20 16:31:56 </a:t>
                      </a:r>
                      <a:r>
                        <a:rPr lang="en-US" sz="1000"/>
                        <a:t>
 Scenes from our Claims Mixer on Sept. 19 at the Bankers Club. Lots of conversation, laughter and 'ono food shared with our agency partners. #teamficoh #agencypartners #insurance #hawaiiinsurance #mixer</a:t>
                      </a:r>
                    </a:p>
                  </a:txBody>
                  <a:tcPr/>
                </a:tc>
                <a:tc>
                  <a:txBody>
                    <a:bodyPr/>
                    <a:lstStyle/>
                    <a:p>
                      <a:r>
                        <a:rPr lang="en-US" sz="1000"/>
                        <a:t>29</a:t>
                      </a:r>
                    </a:p>
                  </a:txBody>
                  <a:tcPr/>
                </a:tc>
                <a:tc>
                  <a:txBody>
                    <a:bodyPr/>
                    <a:lstStyle/>
                    <a:p>
                      <a:r>
                        <a:rPr lang="en-US" sz="1000"/>
                        <a:t>0</a:t>
                      </a:r>
                    </a:p>
                  </a:txBody>
                  <a:tcPr/>
                </a:tc>
                <a:tc>
                  <a:txBody>
                    <a:bodyPr/>
                    <a:lstStyle/>
                    <a:p>
                      <a:r>
                        <a:rPr lang="en-US" sz="1000"/>
                        <a:t>1.2180 %</a:t>
                      </a:r>
                    </a:p>
                  </a:txBody>
                  <a:tcPr/>
                </a:tc>
                <a:tc>
                  <a:txBody>
                    <a:bodyPr/>
                    <a:lstStyle/>
                    <a:p>
                      <a:r>
                        <a:rPr lang="en-US" sz="1000"/>
                        <a:t>Carousel</a:t>
                      </a:r>
                    </a:p>
                  </a:txBody>
                  <a:tcPr/>
                </a:tc>
                <a:extLst>
                  <a:ext uri="{0D108BD9-81ED-4DB2-BD59-A6C34878D82A}">
                    <a16:rowId xmlns:a16="http://schemas.microsoft.com/office/drawing/2014/main" val="3781582262"/>
                  </a:ext>
                </a:extLst>
              </a:tr>
              <a:tr h="370840">
                <a:tc>
                  <a:txBody>
                    <a:bodyPr/>
                    <a:lstStyle/>
                    <a:p>
                      <a:r>
                        <a:rPr lang="en-US" sz="1000" b="1"/>
                        <a:t>firstinshi - 2018-09-07 13:16:10 </a:t>
                      </a:r>
                      <a:r>
                        <a:rPr lang="en-US" sz="1000"/>
                        <a:t>
 FICOH employees deliver meals for hawaiimow every Thursday and Friday and have been doing so for the past 10 plus years. Would you like to support Hawaii Meals on Wheels? Rock the night with us at their annual gala on Sept. 28! Click the link in our profile for details. #community #giveback #malamaourkupuna #teamficoh #hawaiimealsonwheels #kupuna</a:t>
                      </a:r>
                    </a:p>
                  </a:txBody>
                  <a:tcPr/>
                </a:tc>
                <a:tc>
                  <a:txBody>
                    <a:bodyPr/>
                    <a:lstStyle/>
                    <a:p>
                      <a:r>
                        <a:rPr lang="en-US" sz="1000"/>
                        <a:t>28</a:t>
                      </a:r>
                    </a:p>
                  </a:txBody>
                  <a:tcPr/>
                </a:tc>
                <a:tc>
                  <a:txBody>
                    <a:bodyPr/>
                    <a:lstStyle/>
                    <a:p>
                      <a:r>
                        <a:rPr lang="en-US" sz="1000"/>
                        <a:t>0</a:t>
                      </a:r>
                    </a:p>
                  </a:txBody>
                  <a:tcPr/>
                </a:tc>
                <a:tc>
                  <a:txBody>
                    <a:bodyPr/>
                    <a:lstStyle/>
                    <a:p>
                      <a:r>
                        <a:rPr lang="en-US" sz="1000"/>
                        <a:t>1.1775 %</a:t>
                      </a:r>
                    </a:p>
                  </a:txBody>
                  <a:tcPr/>
                </a:tc>
                <a:tc>
                  <a:txBody>
                    <a:bodyPr/>
                    <a:lstStyle/>
                    <a:p>
                      <a:r>
                        <a:rPr lang="en-US" sz="1000"/>
                        <a:t>Image</a:t>
                      </a:r>
                    </a:p>
                  </a:txBody>
                  <a:tcPr/>
                </a:tc>
                <a:extLst>
                  <a:ext uri="{0D108BD9-81ED-4DB2-BD59-A6C34878D82A}">
                    <a16:rowId xmlns:a16="http://schemas.microsoft.com/office/drawing/2014/main" val="4237732111"/>
                  </a:ext>
                </a:extLst>
              </a:tr>
            </a:tbl>
          </a:graphicData>
        </a:graphic>
      </p:graphicFrame>
      <p:sp>
        <p:nvSpPr>
          <p:cNvPr id="4" name="Text Placeholder 3">
            <a:extLst>
              <a:ext uri="{FF2B5EF4-FFF2-40B4-BE49-F238E27FC236}">
                <a16:creationId xmlns:a16="http://schemas.microsoft.com/office/drawing/2014/main" id="{D0B5659B-55A9-4773-BFB6-8BFA974C076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3535075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534</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2018-10-05T15:51:07Z</dcterms:created>
  <dcterms:modified xsi:type="dcterms:W3CDTF">2018-10-05T15:51:35Z</dcterms:modified>
</cp:coreProperties>
</file>