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43344</c:v>
                </c:pt>
              </c:numCache>
            </c:numRef>
          </c:cat>
          <c:val>
            <c:numRef>
              <c:f>Sheet1!$B$2</c:f>
              <c:numCache>
                <c:formatCode>General</c:formatCode>
                <c:ptCount val="1"/>
                <c:pt idx="0">
                  <c:v>3750</c:v>
                </c:pt>
              </c:numCache>
            </c:numRef>
          </c:val>
          <c:extLst>
            <c:ext xmlns:c16="http://schemas.microsoft.com/office/drawing/2014/chart" uri="{C3380CC4-5D6E-409C-BE32-E72D297353CC}">
              <c16:uniqueId val="{00000000-0C00-4200-8BDD-17F927AA9C7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43344</c:v>
                </c:pt>
              </c:numCache>
            </c:numRef>
          </c:cat>
          <c:val>
            <c:numRef>
              <c:f>Sheet1!$C$2</c:f>
              <c:numCache>
                <c:formatCode>General</c:formatCode>
                <c:ptCount val="1"/>
                <c:pt idx="0">
                  <c:v>1080</c:v>
                </c:pt>
              </c:numCache>
            </c:numRef>
          </c:val>
          <c:extLst>
            <c:ext xmlns:c16="http://schemas.microsoft.com/office/drawing/2014/chart" uri="{C3380CC4-5D6E-409C-BE32-E72D297353CC}">
              <c16:uniqueId val="{00000001-0C00-4200-8BDD-17F927AA9C7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43344</c:v>
                </c:pt>
              </c:numCache>
            </c:numRef>
          </c:cat>
          <c:val>
            <c:numRef>
              <c:f>Sheet1!$D$2</c:f>
              <c:numCache>
                <c:formatCode>General</c:formatCode>
                <c:ptCount val="1"/>
                <c:pt idx="0">
                  <c:v>15830</c:v>
                </c:pt>
              </c:numCache>
            </c:numRef>
          </c:val>
          <c:extLst>
            <c:ext xmlns:c16="http://schemas.microsoft.com/office/drawing/2014/chart" uri="{C3380CC4-5D6E-409C-BE32-E72D297353CC}">
              <c16:uniqueId val="{00000002-0C00-4200-8BDD-17F927AA9C7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43344</c:v>
                </c:pt>
              </c:numCache>
            </c:numRef>
          </c:cat>
          <c:val>
            <c:numRef>
              <c:f>Sheet1!$E$2</c:f>
              <c:numCache>
                <c:formatCode>General</c:formatCode>
                <c:ptCount val="1"/>
                <c:pt idx="0">
                  <c:v>3097</c:v>
                </c:pt>
              </c:numCache>
            </c:numRef>
          </c:val>
          <c:extLst>
            <c:ext xmlns:c16="http://schemas.microsoft.com/office/drawing/2014/chart" uri="{C3380CC4-5D6E-409C-BE32-E72D297353CC}">
              <c16:uniqueId val="{00000003-0C00-4200-8BDD-17F927AA9C79}"/>
            </c:ext>
          </c:extLst>
        </c:ser>
        <c:dLbls>
          <c:showLegendKey val="0"/>
          <c:showVal val="0"/>
          <c:showCatName val="0"/>
          <c:showSerName val="0"/>
          <c:showPercent val="0"/>
          <c:showBubbleSize val="0"/>
        </c:dLbls>
        <c:gapWidth val="219"/>
        <c:overlap val="-27"/>
        <c:axId val="283551120"/>
        <c:axId val="283551448"/>
      </c:barChart>
      <c:dateAx>
        <c:axId val="283551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51448"/>
        <c:crosses val="autoZero"/>
        <c:auto val="1"/>
        <c:lblOffset val="100"/>
        <c:baseTimeUnit val="days"/>
      </c:dateAx>
      <c:valAx>
        <c:axId val="283551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51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50</c:v>
                </c:pt>
                <c:pt idx="6">
                  <c:v>29</c:v>
                </c:pt>
                <c:pt idx="7">
                  <c:v>58</c:v>
                </c:pt>
                <c:pt idx="8">
                  <c:v>71</c:v>
                </c:pt>
                <c:pt idx="9">
                  <c:v>4</c:v>
                </c:pt>
              </c:numCache>
            </c:numRef>
          </c:val>
          <c:extLst>
            <c:ext xmlns:c16="http://schemas.microsoft.com/office/drawing/2014/chart" uri="{C3380CC4-5D6E-409C-BE32-E72D297353CC}">
              <c16:uniqueId val="{00000000-6D36-43DD-891F-D43CADDECAA6}"/>
            </c:ext>
          </c:extLst>
        </c:ser>
        <c:dLbls>
          <c:showLegendKey val="0"/>
          <c:showVal val="0"/>
          <c:showCatName val="0"/>
          <c:showSerName val="0"/>
          <c:showPercent val="0"/>
          <c:showBubbleSize val="0"/>
        </c:dLbls>
        <c:gapWidth val="219"/>
        <c:overlap val="-27"/>
        <c:axId val="352005608"/>
        <c:axId val="352006592"/>
      </c:barChart>
      <c:dateAx>
        <c:axId val="352005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06592"/>
        <c:crosses val="autoZero"/>
        <c:auto val="1"/>
        <c:lblOffset val="100"/>
        <c:baseTimeUnit val="months"/>
      </c:dateAx>
      <c:valAx>
        <c:axId val="35200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0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22</c:v>
                </c:pt>
                <c:pt idx="5">
                  <c:v>20</c:v>
                </c:pt>
                <c:pt idx="6">
                  <c:v>22</c:v>
                </c:pt>
                <c:pt idx="7">
                  <c:v>25</c:v>
                </c:pt>
                <c:pt idx="8">
                  <c:v>24</c:v>
                </c:pt>
                <c:pt idx="9">
                  <c:v>14</c:v>
                </c:pt>
                <c:pt idx="10">
                  <c:v>0</c:v>
                </c:pt>
                <c:pt idx="11">
                  <c:v>0</c:v>
                </c:pt>
              </c:numCache>
            </c:numRef>
          </c:val>
          <c:extLst>
            <c:ext xmlns:c16="http://schemas.microsoft.com/office/drawing/2014/chart" uri="{C3380CC4-5D6E-409C-BE32-E72D297353CC}">
              <c16:uniqueId val="{00000000-80E1-4143-86B4-EF1FEBC90210}"/>
            </c:ext>
          </c:extLst>
        </c:ser>
        <c:dLbls>
          <c:showLegendKey val="0"/>
          <c:showVal val="0"/>
          <c:showCatName val="0"/>
          <c:showSerName val="0"/>
          <c:showPercent val="0"/>
          <c:showBubbleSize val="0"/>
        </c:dLbls>
        <c:gapWidth val="219"/>
        <c:overlap val="-27"/>
        <c:axId val="174912896"/>
        <c:axId val="174916504"/>
      </c:barChart>
      <c:dateAx>
        <c:axId val="174912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916504"/>
        <c:crosses val="autoZero"/>
        <c:auto val="1"/>
        <c:lblOffset val="100"/>
        <c:baseTimeUnit val="months"/>
      </c:dateAx>
      <c:valAx>
        <c:axId val="17491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91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201938</c:v>
                </c:pt>
                <c:pt idx="5">
                  <c:v>91474</c:v>
                </c:pt>
                <c:pt idx="6">
                  <c:v>431611</c:v>
                </c:pt>
                <c:pt idx="7">
                  <c:v>263887</c:v>
                </c:pt>
                <c:pt idx="8">
                  <c:v>104371</c:v>
                </c:pt>
                <c:pt idx="9">
                  <c:v>8692</c:v>
                </c:pt>
              </c:numCache>
            </c:numRef>
          </c:val>
          <c:extLst>
            <c:ext xmlns:c16="http://schemas.microsoft.com/office/drawing/2014/chart" uri="{C3380CC4-5D6E-409C-BE32-E72D297353CC}">
              <c16:uniqueId val="{00000000-0E50-4F16-A8CE-6E9CEAC4B10C}"/>
            </c:ext>
          </c:extLst>
        </c:ser>
        <c:dLbls>
          <c:showLegendKey val="0"/>
          <c:showVal val="0"/>
          <c:showCatName val="0"/>
          <c:showSerName val="0"/>
          <c:showPercent val="0"/>
          <c:showBubbleSize val="0"/>
        </c:dLbls>
        <c:gapWidth val="219"/>
        <c:overlap val="-27"/>
        <c:axId val="352578568"/>
        <c:axId val="352576600"/>
      </c:barChart>
      <c:dateAx>
        <c:axId val="352578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76600"/>
        <c:crosses val="autoZero"/>
        <c:auto val="1"/>
        <c:lblOffset val="100"/>
        <c:baseTimeUnit val="months"/>
      </c:dateAx>
      <c:valAx>
        <c:axId val="35257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7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64</c:v>
                </c:pt>
                <c:pt idx="2">
                  <c:v>381</c:v>
                </c:pt>
                <c:pt idx="3">
                  <c:v>507</c:v>
                </c:pt>
                <c:pt idx="4">
                  <c:v>567</c:v>
                </c:pt>
                <c:pt idx="5">
                  <c:v>465</c:v>
                </c:pt>
                <c:pt idx="6">
                  <c:v>208</c:v>
                </c:pt>
              </c:numCache>
            </c:numRef>
          </c:val>
          <c:extLst>
            <c:ext xmlns:c16="http://schemas.microsoft.com/office/drawing/2014/chart" uri="{C3380CC4-5D6E-409C-BE32-E72D297353CC}">
              <c16:uniqueId val="{00000000-60FF-4F14-ACE5-6066AB90103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57</c:v>
                </c:pt>
                <c:pt idx="2">
                  <c:v>285</c:v>
                </c:pt>
                <c:pt idx="3">
                  <c:v>375</c:v>
                </c:pt>
                <c:pt idx="4">
                  <c:v>325</c:v>
                </c:pt>
                <c:pt idx="5">
                  <c:v>284</c:v>
                </c:pt>
                <c:pt idx="6">
                  <c:v>173</c:v>
                </c:pt>
              </c:numCache>
            </c:numRef>
          </c:val>
          <c:extLst>
            <c:ext xmlns:c16="http://schemas.microsoft.com/office/drawing/2014/chart" uri="{C3380CC4-5D6E-409C-BE32-E72D297353CC}">
              <c16:uniqueId val="{00000001-60FF-4F14-ACE5-6066AB90103C}"/>
            </c:ext>
          </c:extLst>
        </c:ser>
        <c:dLbls>
          <c:showLegendKey val="0"/>
          <c:showVal val="0"/>
          <c:showCatName val="0"/>
          <c:showSerName val="0"/>
          <c:showPercent val="0"/>
          <c:showBubbleSize val="0"/>
        </c:dLbls>
        <c:gapWidth val="219"/>
        <c:overlap val="-27"/>
        <c:axId val="361901184"/>
        <c:axId val="361901512"/>
      </c:barChart>
      <c:catAx>
        <c:axId val="36190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01512"/>
        <c:crosses val="autoZero"/>
        <c:auto val="1"/>
        <c:lblAlgn val="ctr"/>
        <c:lblOffset val="100"/>
        <c:noMultiLvlLbl val="0"/>
      </c:catAx>
      <c:valAx>
        <c:axId val="36190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0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51</c:v>
                </c:pt>
                <c:pt idx="5">
                  <c:v>24</c:v>
                </c:pt>
                <c:pt idx="6">
                  <c:v>19</c:v>
                </c:pt>
                <c:pt idx="7">
                  <c:v>3</c:v>
                </c:pt>
                <c:pt idx="8">
                  <c:v>33</c:v>
                </c:pt>
                <c:pt idx="9">
                  <c:v>-5</c:v>
                </c:pt>
              </c:numCache>
            </c:numRef>
          </c:val>
          <c:extLst>
            <c:ext xmlns:c16="http://schemas.microsoft.com/office/drawing/2014/chart" uri="{C3380CC4-5D6E-409C-BE32-E72D297353CC}">
              <c16:uniqueId val="{00000000-4D18-40BE-AD56-E8264A4DA059}"/>
            </c:ext>
          </c:extLst>
        </c:ser>
        <c:dLbls>
          <c:showLegendKey val="0"/>
          <c:showVal val="0"/>
          <c:showCatName val="0"/>
          <c:showSerName val="0"/>
          <c:showPercent val="0"/>
          <c:showBubbleSize val="0"/>
        </c:dLbls>
        <c:gapWidth val="219"/>
        <c:overlap val="-27"/>
        <c:axId val="349103384"/>
        <c:axId val="349101416"/>
      </c:barChart>
      <c:dateAx>
        <c:axId val="34910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01416"/>
        <c:crosses val="autoZero"/>
        <c:auto val="1"/>
        <c:lblOffset val="100"/>
        <c:baseTimeUnit val="months"/>
      </c:dateAx>
      <c:valAx>
        <c:axId val="34910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0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5</c:v>
                </c:pt>
                <c:pt idx="4">
                  <c:v>5</c:v>
                </c:pt>
                <c:pt idx="5">
                  <c:v>5</c:v>
                </c:pt>
                <c:pt idx="6">
                  <c:v>4</c:v>
                </c:pt>
                <c:pt idx="7">
                  <c:v>5</c:v>
                </c:pt>
                <c:pt idx="8">
                  <c:v>5</c:v>
                </c:pt>
                <c:pt idx="9">
                  <c:v>4</c:v>
                </c:pt>
                <c:pt idx="10">
                  <c:v>0</c:v>
                </c:pt>
                <c:pt idx="11">
                  <c:v>0</c:v>
                </c:pt>
              </c:numCache>
            </c:numRef>
          </c:val>
          <c:extLst>
            <c:ext xmlns:c16="http://schemas.microsoft.com/office/drawing/2014/chart" uri="{C3380CC4-5D6E-409C-BE32-E72D297353CC}">
              <c16:uniqueId val="{00000000-8F78-40E2-A0ED-F506B5E51B45}"/>
            </c:ext>
          </c:extLst>
        </c:ser>
        <c:dLbls>
          <c:showLegendKey val="0"/>
          <c:showVal val="0"/>
          <c:showCatName val="0"/>
          <c:showSerName val="0"/>
          <c:showPercent val="0"/>
          <c:showBubbleSize val="0"/>
        </c:dLbls>
        <c:gapWidth val="219"/>
        <c:overlap val="-27"/>
        <c:axId val="400846584"/>
        <c:axId val="400841992"/>
      </c:barChart>
      <c:dateAx>
        <c:axId val="40084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41992"/>
        <c:crosses val="autoZero"/>
        <c:auto val="1"/>
        <c:lblOffset val="100"/>
        <c:baseTimeUnit val="months"/>
      </c:dateAx>
      <c:valAx>
        <c:axId val="40084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4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29</c:v>
                </c:pt>
                <c:pt idx="5">
                  <c:v>18</c:v>
                </c:pt>
                <c:pt idx="6">
                  <c:v>14</c:v>
                </c:pt>
                <c:pt idx="7">
                  <c:v>19</c:v>
                </c:pt>
                <c:pt idx="8">
                  <c:v>25</c:v>
                </c:pt>
                <c:pt idx="9">
                  <c:v>12</c:v>
                </c:pt>
                <c:pt idx="10">
                  <c:v>0</c:v>
                </c:pt>
                <c:pt idx="11">
                  <c:v>0</c:v>
                </c:pt>
              </c:numCache>
            </c:numRef>
          </c:val>
          <c:extLst>
            <c:ext xmlns:c16="http://schemas.microsoft.com/office/drawing/2014/chart" uri="{C3380CC4-5D6E-409C-BE32-E72D297353CC}">
              <c16:uniqueId val="{00000000-E6DA-4DFB-9DAD-2F7CE1B5AE88}"/>
            </c:ext>
          </c:extLst>
        </c:ser>
        <c:dLbls>
          <c:showLegendKey val="0"/>
          <c:showVal val="0"/>
          <c:showCatName val="0"/>
          <c:showSerName val="0"/>
          <c:showPercent val="0"/>
          <c:showBubbleSize val="0"/>
        </c:dLbls>
        <c:gapWidth val="219"/>
        <c:overlap val="-27"/>
        <c:axId val="400843960"/>
        <c:axId val="400842320"/>
      </c:barChart>
      <c:dateAx>
        <c:axId val="400843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42320"/>
        <c:crosses val="autoZero"/>
        <c:auto val="1"/>
        <c:lblOffset val="100"/>
        <c:baseTimeUnit val="months"/>
      </c:dateAx>
      <c:valAx>
        <c:axId val="40084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4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248</c:v>
                </c:pt>
                <c:pt idx="5">
                  <c:v>279</c:v>
                </c:pt>
                <c:pt idx="6">
                  <c:v>323</c:v>
                </c:pt>
                <c:pt idx="7">
                  <c:v>285</c:v>
                </c:pt>
                <c:pt idx="8">
                  <c:v>208</c:v>
                </c:pt>
                <c:pt idx="9">
                  <c:v>32</c:v>
                </c:pt>
              </c:numCache>
            </c:numRef>
          </c:val>
          <c:extLst>
            <c:ext xmlns:c16="http://schemas.microsoft.com/office/drawing/2014/chart" uri="{C3380CC4-5D6E-409C-BE32-E72D297353CC}">
              <c16:uniqueId val="{00000000-BCFA-43D1-875C-6FA2AC260A88}"/>
            </c:ext>
          </c:extLst>
        </c:ser>
        <c:dLbls>
          <c:showLegendKey val="0"/>
          <c:showVal val="0"/>
          <c:showCatName val="0"/>
          <c:showSerName val="0"/>
          <c:showPercent val="0"/>
          <c:showBubbleSize val="0"/>
        </c:dLbls>
        <c:gapWidth val="219"/>
        <c:overlap val="-27"/>
        <c:axId val="404129624"/>
        <c:axId val="404127984"/>
      </c:barChart>
      <c:dateAx>
        <c:axId val="404129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127984"/>
        <c:crosses val="autoZero"/>
        <c:auto val="1"/>
        <c:lblOffset val="100"/>
        <c:baseTimeUnit val="months"/>
      </c:dateAx>
      <c:valAx>
        <c:axId val="404127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12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40</c:v>
                </c:pt>
                <c:pt idx="4">
                  <c:v>40</c:v>
                </c:pt>
                <c:pt idx="5">
                  <c:v>42</c:v>
                </c:pt>
                <c:pt idx="6">
                  <c:v>47</c:v>
                </c:pt>
                <c:pt idx="7">
                  <c:v>42</c:v>
                </c:pt>
                <c:pt idx="8">
                  <c:v>43</c:v>
                </c:pt>
                <c:pt idx="9">
                  <c:v>29</c:v>
                </c:pt>
                <c:pt idx="10">
                  <c:v>0</c:v>
                </c:pt>
                <c:pt idx="11">
                  <c:v>0</c:v>
                </c:pt>
              </c:numCache>
            </c:numRef>
          </c:val>
          <c:extLst>
            <c:ext xmlns:c16="http://schemas.microsoft.com/office/drawing/2014/chart" uri="{C3380CC4-5D6E-409C-BE32-E72D297353CC}">
              <c16:uniqueId val="{00000000-217B-484A-B278-464407967EB3}"/>
            </c:ext>
          </c:extLst>
        </c:ser>
        <c:dLbls>
          <c:showLegendKey val="0"/>
          <c:showVal val="0"/>
          <c:showCatName val="0"/>
          <c:showSerName val="0"/>
          <c:showPercent val="0"/>
          <c:showBubbleSize val="0"/>
        </c:dLbls>
        <c:gapWidth val="219"/>
        <c:overlap val="-27"/>
        <c:axId val="410310632"/>
        <c:axId val="410308992"/>
      </c:barChart>
      <c:dateAx>
        <c:axId val="410310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08992"/>
        <c:crosses val="autoZero"/>
        <c:auto val="1"/>
        <c:lblOffset val="100"/>
        <c:baseTimeUnit val="months"/>
      </c:dateAx>
      <c:valAx>
        <c:axId val="41030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1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21</c:v>
                </c:pt>
                <c:pt idx="5">
                  <c:v>24</c:v>
                </c:pt>
                <c:pt idx="6">
                  <c:v>19</c:v>
                </c:pt>
                <c:pt idx="7">
                  <c:v>29</c:v>
                </c:pt>
                <c:pt idx="8">
                  <c:v>29</c:v>
                </c:pt>
                <c:pt idx="9">
                  <c:v>1</c:v>
                </c:pt>
              </c:numCache>
            </c:numRef>
          </c:val>
          <c:extLst>
            <c:ext xmlns:c16="http://schemas.microsoft.com/office/drawing/2014/chart" uri="{C3380CC4-5D6E-409C-BE32-E72D297353CC}">
              <c16:uniqueId val="{00000000-52FD-4E3B-9D4B-6F274BA3CFEA}"/>
            </c:ext>
          </c:extLst>
        </c:ser>
        <c:dLbls>
          <c:showLegendKey val="0"/>
          <c:showVal val="0"/>
          <c:showCatName val="0"/>
          <c:showSerName val="0"/>
          <c:showPercent val="0"/>
          <c:showBubbleSize val="0"/>
        </c:dLbls>
        <c:gapWidth val="219"/>
        <c:overlap val="-27"/>
        <c:axId val="223864016"/>
        <c:axId val="223864344"/>
      </c:barChart>
      <c:dateAx>
        <c:axId val="223864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864344"/>
        <c:crosses val="autoZero"/>
        <c:auto val="1"/>
        <c:lblOffset val="100"/>
        <c:baseTimeUnit val="months"/>
      </c:dateAx>
      <c:valAx>
        <c:axId val="22386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86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65</c:v>
                </c:pt>
                <c:pt idx="1">
                  <c:v>55</c:v>
                </c:pt>
                <c:pt idx="2">
                  <c:v>50</c:v>
                </c:pt>
                <c:pt idx="3">
                  <c:v>58</c:v>
                </c:pt>
                <c:pt idx="4">
                  <c:v>57</c:v>
                </c:pt>
                <c:pt idx="5">
                  <c:v>58</c:v>
                </c:pt>
                <c:pt idx="6">
                  <c:v>64</c:v>
                </c:pt>
                <c:pt idx="7">
                  <c:v>64</c:v>
                </c:pt>
                <c:pt idx="8">
                  <c:v>61</c:v>
                </c:pt>
                <c:pt idx="9">
                  <c:v>49</c:v>
                </c:pt>
                <c:pt idx="10">
                  <c:v>0</c:v>
                </c:pt>
                <c:pt idx="11">
                  <c:v>0</c:v>
                </c:pt>
              </c:numCache>
            </c:numRef>
          </c:val>
          <c:extLst>
            <c:ext xmlns:c16="http://schemas.microsoft.com/office/drawing/2014/chart" uri="{C3380CC4-5D6E-409C-BE32-E72D297353CC}">
              <c16:uniqueId val="{00000000-5742-4194-93E3-ACDDD9C17510}"/>
            </c:ext>
          </c:extLst>
        </c:ser>
        <c:dLbls>
          <c:showLegendKey val="0"/>
          <c:showVal val="0"/>
          <c:showCatName val="0"/>
          <c:showSerName val="0"/>
          <c:showPercent val="0"/>
          <c:showBubbleSize val="0"/>
        </c:dLbls>
        <c:gapWidth val="219"/>
        <c:overlap val="-27"/>
        <c:axId val="223848272"/>
        <c:axId val="223845320"/>
      </c:barChart>
      <c:dateAx>
        <c:axId val="223848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845320"/>
        <c:crosses val="autoZero"/>
        <c:auto val="1"/>
        <c:lblOffset val="100"/>
        <c:baseTimeUnit val="months"/>
      </c:dateAx>
      <c:valAx>
        <c:axId val="22384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848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B321-A5AC-4C90-88A3-CA1DB74F6C0F}"/>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0FA1781A-582E-480E-A5EE-374EC9365C5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220864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8B0B8-5C08-4E70-ADB9-B8CE9693F8F7}"/>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59E038B1-B1A7-4DED-911D-D3474E09AC1F}"/>
              </a:ext>
            </a:extLst>
          </p:cNvPr>
          <p:cNvGraphicFramePr>
            <a:graphicFrameLocks noGrp="1"/>
          </p:cNvGraphicFramePr>
          <p:nvPr>
            <p:ph type="chart" sz="quarter" idx="13"/>
            <p:extLst>
              <p:ext uri="{D42A27DB-BD31-4B8C-83A1-F6EECF244321}">
                <p14:modId xmlns:p14="http://schemas.microsoft.com/office/powerpoint/2010/main" val="1623525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8D73A-44BE-4800-96C9-B1F6BCED5F77}"/>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DA7127EC-BC44-464C-80C1-F64C4BA254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1201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3DD8C-2F73-4BEA-BDED-60B910C8D3CB}"/>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4041E65B-075A-429F-B99C-45BB14544BFD}"/>
              </a:ext>
            </a:extLst>
          </p:cNvPr>
          <p:cNvGraphicFramePr>
            <a:graphicFrameLocks noGrp="1"/>
          </p:cNvGraphicFramePr>
          <p:nvPr>
            <p:ph type="tbl" sz="quarter" idx="13"/>
            <p:extLst>
              <p:ext uri="{D42A27DB-BD31-4B8C-83A1-F6EECF244321}">
                <p14:modId xmlns:p14="http://schemas.microsoft.com/office/powerpoint/2010/main" val="3594067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55445268"/>
                    </a:ext>
                  </a:extLst>
                </a:gridCol>
                <a:gridCol w="740664">
                  <a:extLst>
                    <a:ext uri="{9D8B030D-6E8A-4147-A177-3AD203B41FA5}">
                      <a16:colId xmlns:a16="http://schemas.microsoft.com/office/drawing/2014/main" val="2126265806"/>
                    </a:ext>
                  </a:extLst>
                </a:gridCol>
                <a:gridCol w="740664">
                  <a:extLst>
                    <a:ext uri="{9D8B030D-6E8A-4147-A177-3AD203B41FA5}">
                      <a16:colId xmlns:a16="http://schemas.microsoft.com/office/drawing/2014/main" val="81013432"/>
                    </a:ext>
                  </a:extLst>
                </a:gridCol>
                <a:gridCol w="740664">
                  <a:extLst>
                    <a:ext uri="{9D8B030D-6E8A-4147-A177-3AD203B41FA5}">
                      <a16:colId xmlns:a16="http://schemas.microsoft.com/office/drawing/2014/main" val="2088062250"/>
                    </a:ext>
                  </a:extLst>
                </a:gridCol>
                <a:gridCol w="740664">
                  <a:extLst>
                    <a:ext uri="{9D8B030D-6E8A-4147-A177-3AD203B41FA5}">
                      <a16:colId xmlns:a16="http://schemas.microsoft.com/office/drawing/2014/main" val="2093111023"/>
                    </a:ext>
                  </a:extLst>
                </a:gridCol>
                <a:gridCol w="740664">
                  <a:extLst>
                    <a:ext uri="{9D8B030D-6E8A-4147-A177-3AD203B41FA5}">
                      <a16:colId xmlns:a16="http://schemas.microsoft.com/office/drawing/2014/main" val="3748184215"/>
                    </a:ext>
                  </a:extLst>
                </a:gridCol>
                <a:gridCol w="740664">
                  <a:extLst>
                    <a:ext uri="{9D8B030D-6E8A-4147-A177-3AD203B41FA5}">
                      <a16:colId xmlns:a16="http://schemas.microsoft.com/office/drawing/2014/main" val="3870141894"/>
                    </a:ext>
                  </a:extLst>
                </a:gridCol>
                <a:gridCol w="740664">
                  <a:extLst>
                    <a:ext uri="{9D8B030D-6E8A-4147-A177-3AD203B41FA5}">
                      <a16:colId xmlns:a16="http://schemas.microsoft.com/office/drawing/2014/main" val="2133806974"/>
                    </a:ext>
                  </a:extLst>
                </a:gridCol>
                <a:gridCol w="740664">
                  <a:extLst>
                    <a:ext uri="{9D8B030D-6E8A-4147-A177-3AD203B41FA5}">
                      <a16:colId xmlns:a16="http://schemas.microsoft.com/office/drawing/2014/main" val="3236291424"/>
                    </a:ext>
                  </a:extLst>
                </a:gridCol>
                <a:gridCol w="740664">
                  <a:extLst>
                    <a:ext uri="{9D8B030D-6E8A-4147-A177-3AD203B41FA5}">
                      <a16:colId xmlns:a16="http://schemas.microsoft.com/office/drawing/2014/main" val="9641204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7072568"/>
                  </a:ext>
                </a:extLst>
              </a:tr>
              <a:tr h="370840">
                <a:tc>
                  <a:txBody>
                    <a:bodyPr/>
                    <a:lstStyle/>
                    <a:p>
                      <a:r>
                        <a:rPr lang="en-US" sz="1000"/>
                        <a:t>Philadelphia Insurance Companies</a:t>
                      </a:r>
                    </a:p>
                  </a:txBody>
                  <a:tcPr/>
                </a:tc>
                <a:tc>
                  <a:txBody>
                    <a:bodyPr/>
                    <a:lstStyle/>
                    <a:p>
                      <a:r>
                        <a:rPr lang="en-US" sz="1000"/>
                        <a:t>3750</a:t>
                      </a:r>
                    </a:p>
                  </a:txBody>
                  <a:tcPr/>
                </a:tc>
                <a:tc>
                  <a:txBody>
                    <a:bodyPr/>
                    <a:lstStyle/>
                    <a:p>
                      <a:r>
                        <a:rPr lang="en-US" sz="1000"/>
                        <a:t>71</a:t>
                      </a:r>
                    </a:p>
                  </a:txBody>
                  <a:tcPr/>
                </a:tc>
                <a:tc>
                  <a:txBody>
                    <a:bodyPr/>
                    <a:lstStyle/>
                    <a:p>
                      <a:r>
                        <a:rPr lang="en-US" sz="1000"/>
                        <a:t>27</a:t>
                      </a:r>
                    </a:p>
                  </a:txBody>
                  <a:tcPr/>
                </a:tc>
                <a:tc>
                  <a:txBody>
                    <a:bodyPr/>
                    <a:lstStyle/>
                    <a:p>
                      <a:r>
                        <a:rPr lang="en-US" sz="1000"/>
                        <a:t>607</a:t>
                      </a:r>
                    </a:p>
                  </a:txBody>
                  <a:tcPr/>
                </a:tc>
                <a:tc>
                  <a:txBody>
                    <a:bodyPr/>
                    <a:lstStyle/>
                    <a:p>
                      <a:r>
                        <a:rPr lang="en-US" sz="1000"/>
                        <a:t>9</a:t>
                      </a:r>
                    </a:p>
                  </a:txBody>
                  <a:tcPr/>
                </a:tc>
                <a:tc>
                  <a:txBody>
                    <a:bodyPr/>
                    <a:lstStyle/>
                    <a:p>
                      <a:r>
                        <a:rPr lang="en-US" sz="1000"/>
                        <a:t>81</a:t>
                      </a:r>
                    </a:p>
                  </a:txBody>
                  <a:tcPr/>
                </a:tc>
                <a:tc>
                  <a:txBody>
                    <a:bodyPr/>
                    <a:lstStyle/>
                    <a:p>
                      <a:r>
                        <a:rPr lang="en-US" sz="1000"/>
                        <a:t>2</a:t>
                      </a:r>
                    </a:p>
                  </a:txBody>
                  <a:tcPr/>
                </a:tc>
                <a:tc>
                  <a:txBody>
                    <a:bodyPr/>
                    <a:lstStyle/>
                    <a:p>
                      <a:r>
                        <a:rPr lang="en-US" sz="1000"/>
                        <a:t>0.6951 %</a:t>
                      </a:r>
                    </a:p>
                  </a:txBody>
                  <a:tcPr/>
                </a:tc>
                <a:tc>
                  <a:txBody>
                    <a:bodyPr/>
                    <a:lstStyle/>
                    <a:p>
                      <a:r>
                        <a:rPr lang="en-US" sz="1000"/>
                        <a:t>0.0 %</a:t>
                      </a:r>
                    </a:p>
                  </a:txBody>
                  <a:tcPr/>
                </a:tc>
                <a:extLst>
                  <a:ext uri="{0D108BD9-81ED-4DB2-BD59-A6C34878D82A}">
                    <a16:rowId xmlns:a16="http://schemas.microsoft.com/office/drawing/2014/main" val="3441007393"/>
                  </a:ext>
                </a:extLst>
              </a:tr>
            </a:tbl>
          </a:graphicData>
        </a:graphic>
      </p:graphicFrame>
      <p:sp>
        <p:nvSpPr>
          <p:cNvPr id="4" name="Text Placeholder 3">
            <a:extLst>
              <a:ext uri="{FF2B5EF4-FFF2-40B4-BE49-F238E27FC236}">
                <a16:creationId xmlns:a16="http://schemas.microsoft.com/office/drawing/2014/main" id="{B0D8F9CB-AEDA-4AE7-A870-9E324F8371A8}"/>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385368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EE7B-C535-4652-8B6B-36934F9FB6E0}"/>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42BAF290-38B1-45B6-B669-0E4D2BDADC98}"/>
              </a:ext>
            </a:extLst>
          </p:cNvPr>
          <p:cNvGraphicFramePr>
            <a:graphicFrameLocks noGrp="1"/>
          </p:cNvGraphicFramePr>
          <p:nvPr>
            <p:ph type="chart" sz="quarter" idx="13"/>
            <p:extLst>
              <p:ext uri="{D42A27DB-BD31-4B8C-83A1-F6EECF244321}">
                <p14:modId xmlns:p14="http://schemas.microsoft.com/office/powerpoint/2010/main" val="1468264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EAF574-A1CA-4502-8839-2B67CE3EB1F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40A403E-7D7F-404E-9C45-92F7256192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7080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5E89F-8E66-430B-8961-36BEE5DDEFB4}"/>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611725BC-6878-4593-B205-6345A4B775AA}"/>
              </a:ext>
            </a:extLst>
          </p:cNvPr>
          <p:cNvGraphicFramePr>
            <a:graphicFrameLocks noGrp="1"/>
          </p:cNvGraphicFramePr>
          <p:nvPr>
            <p:ph type="chart" sz="quarter" idx="13"/>
            <p:extLst>
              <p:ext uri="{D42A27DB-BD31-4B8C-83A1-F6EECF244321}">
                <p14:modId xmlns:p14="http://schemas.microsoft.com/office/powerpoint/2010/main" val="106405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0C5F95-4DA5-4BD7-898D-95525B29C8D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DCF3E9F-EF6F-4E76-9BDE-472408AED9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0260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41A2D-54E3-4311-BECD-4374C1B18266}"/>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2A29CF9C-77C6-47A0-8A2E-8197F18D0E6E}"/>
              </a:ext>
            </a:extLst>
          </p:cNvPr>
          <p:cNvGraphicFramePr>
            <a:graphicFrameLocks noGrp="1"/>
          </p:cNvGraphicFramePr>
          <p:nvPr>
            <p:ph type="chart" sz="quarter" idx="13"/>
            <p:extLst>
              <p:ext uri="{D42A27DB-BD31-4B8C-83A1-F6EECF244321}">
                <p14:modId xmlns:p14="http://schemas.microsoft.com/office/powerpoint/2010/main" val="2907232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FD484A-0A96-4257-8224-BC07D501E7F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C780F0E-55D2-40DA-B79A-6142FC0DB0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4428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AED9F-2159-41CD-9736-516E2F1879F8}"/>
              </a:ext>
            </a:extLst>
          </p:cNvPr>
          <p:cNvSpPr>
            <a:spLocks noGrp="1"/>
          </p:cNvSpPr>
          <p:nvPr>
            <p:ph type="title"/>
          </p:nvPr>
        </p:nvSpPr>
        <p:spPr/>
        <p:txBody>
          <a:bodyPr/>
          <a:lstStyle/>
          <a:p>
            <a:r>
              <a:rPr lang="en-US"/>
              <a:t>Facebook Own Posts Table | Philadelphia Insurance - 1 of 4</a:t>
            </a:r>
          </a:p>
        </p:txBody>
      </p:sp>
      <p:graphicFrame>
        <p:nvGraphicFramePr>
          <p:cNvPr id="5" name="Table Placeholder 4">
            <a:extLst>
              <a:ext uri="{FF2B5EF4-FFF2-40B4-BE49-F238E27FC236}">
                <a16:creationId xmlns:a16="http://schemas.microsoft.com/office/drawing/2014/main" id="{D1621733-FD42-4638-A4AC-77CBED94CC50}"/>
              </a:ext>
            </a:extLst>
          </p:cNvPr>
          <p:cNvGraphicFramePr>
            <a:graphicFrameLocks noGrp="1"/>
          </p:cNvGraphicFramePr>
          <p:nvPr>
            <p:ph type="tbl" sz="quarter" idx="13"/>
            <p:extLst>
              <p:ext uri="{D42A27DB-BD31-4B8C-83A1-F6EECF244321}">
                <p14:modId xmlns:p14="http://schemas.microsoft.com/office/powerpoint/2010/main" val="2328915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50811080"/>
                    </a:ext>
                  </a:extLst>
                </a:gridCol>
                <a:gridCol w="658368">
                  <a:extLst>
                    <a:ext uri="{9D8B030D-6E8A-4147-A177-3AD203B41FA5}">
                      <a16:colId xmlns:a16="http://schemas.microsoft.com/office/drawing/2014/main" val="4125809001"/>
                    </a:ext>
                  </a:extLst>
                </a:gridCol>
                <a:gridCol w="658368">
                  <a:extLst>
                    <a:ext uri="{9D8B030D-6E8A-4147-A177-3AD203B41FA5}">
                      <a16:colId xmlns:a16="http://schemas.microsoft.com/office/drawing/2014/main" val="2099989328"/>
                    </a:ext>
                  </a:extLst>
                </a:gridCol>
                <a:gridCol w="658368">
                  <a:extLst>
                    <a:ext uri="{9D8B030D-6E8A-4147-A177-3AD203B41FA5}">
                      <a16:colId xmlns:a16="http://schemas.microsoft.com/office/drawing/2014/main" val="2133073220"/>
                    </a:ext>
                  </a:extLst>
                </a:gridCol>
                <a:gridCol w="658368">
                  <a:extLst>
                    <a:ext uri="{9D8B030D-6E8A-4147-A177-3AD203B41FA5}">
                      <a16:colId xmlns:a16="http://schemas.microsoft.com/office/drawing/2014/main" val="787195331"/>
                    </a:ext>
                  </a:extLst>
                </a:gridCol>
                <a:gridCol w="658368">
                  <a:extLst>
                    <a:ext uri="{9D8B030D-6E8A-4147-A177-3AD203B41FA5}">
                      <a16:colId xmlns:a16="http://schemas.microsoft.com/office/drawing/2014/main" val="676260881"/>
                    </a:ext>
                  </a:extLst>
                </a:gridCol>
                <a:gridCol w="658368">
                  <a:extLst>
                    <a:ext uri="{9D8B030D-6E8A-4147-A177-3AD203B41FA5}">
                      <a16:colId xmlns:a16="http://schemas.microsoft.com/office/drawing/2014/main" val="3327432172"/>
                    </a:ext>
                  </a:extLst>
                </a:gridCol>
                <a:gridCol w="658368">
                  <a:extLst>
                    <a:ext uri="{9D8B030D-6E8A-4147-A177-3AD203B41FA5}">
                      <a16:colId xmlns:a16="http://schemas.microsoft.com/office/drawing/2014/main" val="4260492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0308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- 2018-09-21 17:51:50 </a:t>
                      </a:r>
                      <a:r>
                        <a:rPr kumimoji="0" lang="en-US" sz="1000" b="0" i="0" u="none" strike="noStrike" kern="1200" cap="none" spc="0" normalizeH="0" baseline="0" noProof="0">
                          <a:ln>
                            <a:noFill/>
                          </a:ln>
                          <a:solidFill>
                            <a:prstClr val="black"/>
                          </a:solidFill>
                          <a:effectLst/>
                          <a:uLnTx/>
                          <a:uFillTx/>
                          <a:latin typeface="+mn-lt"/>
                          <a:ea typeface="+mn-ea"/>
                          <a:cs typeface="+mn-cs"/>
                        </a:rPr>
                        <a:t> 
 Our fundraising efforts for the Children's Hospital of Philadelphia (CHOP) were in full swing today! #TEAMPHLY teed up for CHOP to raise money for children and their families who are battling cancer. In the final round of fundraising events, Home Office employees created an in-office mini golf course and putt-putted around Bala to get a hole-in-one. Later, #TEAMPHLY tested their swings in a Marshmallow Long Drive to see how far they could hit a marshmallow with a golf club. 
Thank you to everyone who made our first CHOP Breakthroughs Week a success! Learn how you can help #TEAMPHLY make an immediate impact on kids with cancer today: https://goo.gl/YkVWDc #ForBreakthroughs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45737445"/>
                  </a:ext>
                </a:extLst>
              </a:tr>
            </a:tbl>
          </a:graphicData>
        </a:graphic>
      </p:graphicFrame>
      <p:sp>
        <p:nvSpPr>
          <p:cNvPr id="4" name="Text Placeholder 3">
            <a:extLst>
              <a:ext uri="{FF2B5EF4-FFF2-40B4-BE49-F238E27FC236}">
                <a16:creationId xmlns:a16="http://schemas.microsoft.com/office/drawing/2014/main" id="{5556F2BB-ABBB-4227-B600-4AFAE22B9A7A}"/>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368294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227F7-5367-40F4-A432-D2E4BE25D8A4}"/>
              </a:ext>
            </a:extLst>
          </p:cNvPr>
          <p:cNvSpPr>
            <a:spLocks noGrp="1"/>
          </p:cNvSpPr>
          <p:nvPr>
            <p:ph type="title"/>
          </p:nvPr>
        </p:nvSpPr>
        <p:spPr/>
        <p:txBody>
          <a:bodyPr/>
          <a:lstStyle/>
          <a:p>
            <a:r>
              <a:rPr lang="en-US"/>
              <a:t>Facebook Own Posts Table | Philadelphia Insurance - 2 of 4</a:t>
            </a:r>
          </a:p>
        </p:txBody>
      </p:sp>
      <p:graphicFrame>
        <p:nvGraphicFramePr>
          <p:cNvPr id="5" name="Table Placeholder 4">
            <a:extLst>
              <a:ext uri="{FF2B5EF4-FFF2-40B4-BE49-F238E27FC236}">
                <a16:creationId xmlns:a16="http://schemas.microsoft.com/office/drawing/2014/main" id="{A0E48A85-7F19-4E62-A520-16598F46B5D1}"/>
              </a:ext>
            </a:extLst>
          </p:cNvPr>
          <p:cNvGraphicFramePr>
            <a:graphicFrameLocks noGrp="1"/>
          </p:cNvGraphicFramePr>
          <p:nvPr>
            <p:ph type="tbl" sz="quarter" idx="13"/>
            <p:extLst>
              <p:ext uri="{D42A27DB-BD31-4B8C-83A1-F6EECF244321}">
                <p14:modId xmlns:p14="http://schemas.microsoft.com/office/powerpoint/2010/main" val="3713265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0820528"/>
                    </a:ext>
                  </a:extLst>
                </a:gridCol>
                <a:gridCol w="658368">
                  <a:extLst>
                    <a:ext uri="{9D8B030D-6E8A-4147-A177-3AD203B41FA5}">
                      <a16:colId xmlns:a16="http://schemas.microsoft.com/office/drawing/2014/main" val="69891832"/>
                    </a:ext>
                  </a:extLst>
                </a:gridCol>
                <a:gridCol w="658368">
                  <a:extLst>
                    <a:ext uri="{9D8B030D-6E8A-4147-A177-3AD203B41FA5}">
                      <a16:colId xmlns:a16="http://schemas.microsoft.com/office/drawing/2014/main" val="2742554309"/>
                    </a:ext>
                  </a:extLst>
                </a:gridCol>
                <a:gridCol w="658368">
                  <a:extLst>
                    <a:ext uri="{9D8B030D-6E8A-4147-A177-3AD203B41FA5}">
                      <a16:colId xmlns:a16="http://schemas.microsoft.com/office/drawing/2014/main" val="1280647818"/>
                    </a:ext>
                  </a:extLst>
                </a:gridCol>
                <a:gridCol w="658368">
                  <a:extLst>
                    <a:ext uri="{9D8B030D-6E8A-4147-A177-3AD203B41FA5}">
                      <a16:colId xmlns:a16="http://schemas.microsoft.com/office/drawing/2014/main" val="47291663"/>
                    </a:ext>
                  </a:extLst>
                </a:gridCol>
                <a:gridCol w="658368">
                  <a:extLst>
                    <a:ext uri="{9D8B030D-6E8A-4147-A177-3AD203B41FA5}">
                      <a16:colId xmlns:a16="http://schemas.microsoft.com/office/drawing/2014/main" val="154374117"/>
                    </a:ext>
                  </a:extLst>
                </a:gridCol>
                <a:gridCol w="658368">
                  <a:extLst>
                    <a:ext uri="{9D8B030D-6E8A-4147-A177-3AD203B41FA5}">
                      <a16:colId xmlns:a16="http://schemas.microsoft.com/office/drawing/2014/main" val="1164066828"/>
                    </a:ext>
                  </a:extLst>
                </a:gridCol>
                <a:gridCol w="658368">
                  <a:extLst>
                    <a:ext uri="{9D8B030D-6E8A-4147-A177-3AD203B41FA5}">
                      <a16:colId xmlns:a16="http://schemas.microsoft.com/office/drawing/2014/main" val="3025360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4922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- 2018-09-06 16:15:00 </a:t>
                      </a:r>
                      <a:r>
                        <a:rPr kumimoji="0" lang="en-US" sz="1000" b="0" i="0" u="none" strike="noStrike" kern="1200" cap="none" spc="0" normalizeH="0" baseline="0" noProof="0">
                          <a:ln>
                            <a:noFill/>
                          </a:ln>
                          <a:solidFill>
                            <a:prstClr val="black"/>
                          </a:solidFill>
                          <a:effectLst/>
                          <a:uLnTx/>
                          <a:uFillTx/>
                          <a:latin typeface="+mn-lt"/>
                          <a:ea typeface="+mn-ea"/>
                          <a:cs typeface="+mn-cs"/>
                        </a:rPr>
                        <a:t> 
 Tonight, the World Champion Philadelphia Eagles will open the NFL regular season at Lincoln Financial Field against the Atlanta Falcons. Throughout this season, PHLY is partnering with the Eagles to highlight charitable organizations at each Eagles home game. Congratulations to the following organizations for being highlighted in the pre-season: Jaden's Voice, Team IMPACT (Inspire, Motivate, and Play Against Challenges Together), The Arc of Atlantic County, Back on My Feet, RT Philadelphia, and Free Library of Philadelphia! 
Go here to nominate a local non-profit for the #Eagles Community Red Zone: https://goo.gl/nX1R4F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9415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- 2018-09-26 18:02:02 </a:t>
                      </a:r>
                      <a:r>
                        <a:rPr kumimoji="0" lang="en-US" sz="1000" b="0" i="0" u="none" strike="noStrike" kern="1200" cap="none" spc="0" normalizeH="0" baseline="0" noProof="0">
                          <a:ln>
                            <a:noFill/>
                          </a:ln>
                          <a:solidFill>
                            <a:prstClr val="black"/>
                          </a:solidFill>
                          <a:effectLst/>
                          <a:uLnTx/>
                          <a:uFillTx/>
                          <a:latin typeface="+mn-lt"/>
                          <a:ea typeface="+mn-ea"/>
                          <a:cs typeface="+mn-cs"/>
                        </a:rPr>
                        <a:t> 
 It’s that time again! Another group of new PHLY employees joined us for our semi-annual New Hire Training. Each year, #TEAMPHLY welcomes new employees from across the country to the Home Office for 2 ½ days to introduce them to the PHLY culture. 
After their first day of training, our newest team members attended a PHLY Product Expo at the Hilton Hotel to learn more about our services and meet our product specialists. The expo was complete with fun activities, raffles, and plenty of networking opportunities. #NHTEXPO18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40108724"/>
                  </a:ext>
                </a:extLst>
              </a:tr>
            </a:tbl>
          </a:graphicData>
        </a:graphic>
      </p:graphicFrame>
      <p:sp>
        <p:nvSpPr>
          <p:cNvPr id="4" name="Text Placeholder 3">
            <a:extLst>
              <a:ext uri="{FF2B5EF4-FFF2-40B4-BE49-F238E27FC236}">
                <a16:creationId xmlns:a16="http://schemas.microsoft.com/office/drawing/2014/main" id="{AC702478-DEF5-4257-B200-BB062AF1314E}"/>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249529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69CFA-5881-4D97-9B1A-26E37328ECA2}"/>
              </a:ext>
            </a:extLst>
          </p:cNvPr>
          <p:cNvSpPr>
            <a:spLocks noGrp="1"/>
          </p:cNvSpPr>
          <p:nvPr>
            <p:ph type="title"/>
          </p:nvPr>
        </p:nvSpPr>
        <p:spPr/>
        <p:txBody>
          <a:bodyPr/>
          <a:lstStyle/>
          <a:p>
            <a:r>
              <a:rPr lang="en-US"/>
              <a:t>Facebook Own Posts Table | Philadelphia Insurance - 3 of 4</a:t>
            </a:r>
          </a:p>
        </p:txBody>
      </p:sp>
      <p:graphicFrame>
        <p:nvGraphicFramePr>
          <p:cNvPr id="5" name="Table Placeholder 4">
            <a:extLst>
              <a:ext uri="{FF2B5EF4-FFF2-40B4-BE49-F238E27FC236}">
                <a16:creationId xmlns:a16="http://schemas.microsoft.com/office/drawing/2014/main" id="{23F3939E-11C7-4DCA-8C28-3D41C197943B}"/>
              </a:ext>
            </a:extLst>
          </p:cNvPr>
          <p:cNvGraphicFramePr>
            <a:graphicFrameLocks noGrp="1"/>
          </p:cNvGraphicFramePr>
          <p:nvPr>
            <p:ph type="tbl" sz="quarter" idx="13"/>
            <p:extLst>
              <p:ext uri="{D42A27DB-BD31-4B8C-83A1-F6EECF244321}">
                <p14:modId xmlns:p14="http://schemas.microsoft.com/office/powerpoint/2010/main" val="322876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65949188"/>
                    </a:ext>
                  </a:extLst>
                </a:gridCol>
                <a:gridCol w="658368">
                  <a:extLst>
                    <a:ext uri="{9D8B030D-6E8A-4147-A177-3AD203B41FA5}">
                      <a16:colId xmlns:a16="http://schemas.microsoft.com/office/drawing/2014/main" val="1825198528"/>
                    </a:ext>
                  </a:extLst>
                </a:gridCol>
                <a:gridCol w="658368">
                  <a:extLst>
                    <a:ext uri="{9D8B030D-6E8A-4147-A177-3AD203B41FA5}">
                      <a16:colId xmlns:a16="http://schemas.microsoft.com/office/drawing/2014/main" val="2310844458"/>
                    </a:ext>
                  </a:extLst>
                </a:gridCol>
                <a:gridCol w="658368">
                  <a:extLst>
                    <a:ext uri="{9D8B030D-6E8A-4147-A177-3AD203B41FA5}">
                      <a16:colId xmlns:a16="http://schemas.microsoft.com/office/drawing/2014/main" val="527324989"/>
                    </a:ext>
                  </a:extLst>
                </a:gridCol>
                <a:gridCol w="658368">
                  <a:extLst>
                    <a:ext uri="{9D8B030D-6E8A-4147-A177-3AD203B41FA5}">
                      <a16:colId xmlns:a16="http://schemas.microsoft.com/office/drawing/2014/main" val="1483755514"/>
                    </a:ext>
                  </a:extLst>
                </a:gridCol>
                <a:gridCol w="658368">
                  <a:extLst>
                    <a:ext uri="{9D8B030D-6E8A-4147-A177-3AD203B41FA5}">
                      <a16:colId xmlns:a16="http://schemas.microsoft.com/office/drawing/2014/main" val="844383399"/>
                    </a:ext>
                  </a:extLst>
                </a:gridCol>
                <a:gridCol w="658368">
                  <a:extLst>
                    <a:ext uri="{9D8B030D-6E8A-4147-A177-3AD203B41FA5}">
                      <a16:colId xmlns:a16="http://schemas.microsoft.com/office/drawing/2014/main" val="1405054209"/>
                    </a:ext>
                  </a:extLst>
                </a:gridCol>
                <a:gridCol w="658368">
                  <a:extLst>
                    <a:ext uri="{9D8B030D-6E8A-4147-A177-3AD203B41FA5}">
                      <a16:colId xmlns:a16="http://schemas.microsoft.com/office/drawing/2014/main" val="2355912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2751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- 2018-09-17 16:16:00 </a:t>
                      </a:r>
                      <a:r>
                        <a:rPr kumimoji="0" lang="en-US" sz="1000" b="0" i="0" u="none" strike="noStrike" kern="1200" cap="none" spc="0" normalizeH="0" baseline="0" noProof="0">
                          <a:ln>
                            <a:noFill/>
                          </a:ln>
                          <a:solidFill>
                            <a:prstClr val="black"/>
                          </a:solidFill>
                          <a:effectLst/>
                          <a:uLnTx/>
                          <a:uFillTx/>
                          <a:latin typeface="+mn-lt"/>
                          <a:ea typeface="+mn-ea"/>
                          <a:cs typeface="+mn-cs"/>
                        </a:rPr>
                        <a:t> 
 Each September, Home Office employees hold various fundraising events leading up to the CHOP #ParkwayRun &amp; Walk to raise money for pediatric cancer research and care at the Children's Hospital of Philadelphia. This year, #TEAMPHLY is holding a weeklong series of fundraisers focused on engagement with CHOP patients, doctors, and researchers. Today, we kicked off the first day of our CHOP Breakthroughs Week with a meet-and-greet presentation &amp; lunch fundraiser with one of the hospital’s patient ambassador’s, Kaleo. PHLY employees enjoyed a catered lunch and had an opportunity to hear Kaleo’s amazing story about how a bone marrow transplant saved his life. #ForBreakthroughs 
Learn how you can help: https://goo.gl/YkVWDc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0592948"/>
                  </a:ext>
                </a:extLst>
              </a:tr>
            </a:tbl>
          </a:graphicData>
        </a:graphic>
      </p:graphicFrame>
      <p:sp>
        <p:nvSpPr>
          <p:cNvPr id="4" name="Text Placeholder 3">
            <a:extLst>
              <a:ext uri="{FF2B5EF4-FFF2-40B4-BE49-F238E27FC236}">
                <a16:creationId xmlns:a16="http://schemas.microsoft.com/office/drawing/2014/main" id="{E89C58B3-A1BF-4799-BE89-DC89BECD965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671646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14745-94BA-45A6-B1B0-15254420F695}"/>
              </a:ext>
            </a:extLst>
          </p:cNvPr>
          <p:cNvSpPr>
            <a:spLocks noGrp="1"/>
          </p:cNvSpPr>
          <p:nvPr>
            <p:ph type="title"/>
          </p:nvPr>
        </p:nvSpPr>
        <p:spPr/>
        <p:txBody>
          <a:bodyPr/>
          <a:lstStyle/>
          <a:p>
            <a:r>
              <a:rPr lang="en-US"/>
              <a:t>Facebook Own Posts Table | Philadelphia Insurance - 4 of 4</a:t>
            </a:r>
          </a:p>
        </p:txBody>
      </p:sp>
      <p:graphicFrame>
        <p:nvGraphicFramePr>
          <p:cNvPr id="5" name="Table Placeholder 4">
            <a:extLst>
              <a:ext uri="{FF2B5EF4-FFF2-40B4-BE49-F238E27FC236}">
                <a16:creationId xmlns:a16="http://schemas.microsoft.com/office/drawing/2014/main" id="{934EA354-3827-4C03-9792-100E81FBB29F}"/>
              </a:ext>
            </a:extLst>
          </p:cNvPr>
          <p:cNvGraphicFramePr>
            <a:graphicFrameLocks noGrp="1"/>
          </p:cNvGraphicFramePr>
          <p:nvPr>
            <p:ph type="tbl" sz="quarter" idx="13"/>
            <p:extLst>
              <p:ext uri="{D42A27DB-BD31-4B8C-83A1-F6EECF244321}">
                <p14:modId xmlns:p14="http://schemas.microsoft.com/office/powerpoint/2010/main" val="3285787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52544420"/>
                    </a:ext>
                  </a:extLst>
                </a:gridCol>
                <a:gridCol w="658368">
                  <a:extLst>
                    <a:ext uri="{9D8B030D-6E8A-4147-A177-3AD203B41FA5}">
                      <a16:colId xmlns:a16="http://schemas.microsoft.com/office/drawing/2014/main" val="3562911758"/>
                    </a:ext>
                  </a:extLst>
                </a:gridCol>
                <a:gridCol w="658368">
                  <a:extLst>
                    <a:ext uri="{9D8B030D-6E8A-4147-A177-3AD203B41FA5}">
                      <a16:colId xmlns:a16="http://schemas.microsoft.com/office/drawing/2014/main" val="4135444831"/>
                    </a:ext>
                  </a:extLst>
                </a:gridCol>
                <a:gridCol w="658368">
                  <a:extLst>
                    <a:ext uri="{9D8B030D-6E8A-4147-A177-3AD203B41FA5}">
                      <a16:colId xmlns:a16="http://schemas.microsoft.com/office/drawing/2014/main" val="1291803108"/>
                    </a:ext>
                  </a:extLst>
                </a:gridCol>
                <a:gridCol w="658368">
                  <a:extLst>
                    <a:ext uri="{9D8B030D-6E8A-4147-A177-3AD203B41FA5}">
                      <a16:colId xmlns:a16="http://schemas.microsoft.com/office/drawing/2014/main" val="2019356917"/>
                    </a:ext>
                  </a:extLst>
                </a:gridCol>
                <a:gridCol w="658368">
                  <a:extLst>
                    <a:ext uri="{9D8B030D-6E8A-4147-A177-3AD203B41FA5}">
                      <a16:colId xmlns:a16="http://schemas.microsoft.com/office/drawing/2014/main" val="2856754805"/>
                    </a:ext>
                  </a:extLst>
                </a:gridCol>
                <a:gridCol w="658368">
                  <a:extLst>
                    <a:ext uri="{9D8B030D-6E8A-4147-A177-3AD203B41FA5}">
                      <a16:colId xmlns:a16="http://schemas.microsoft.com/office/drawing/2014/main" val="3899713374"/>
                    </a:ext>
                  </a:extLst>
                </a:gridCol>
                <a:gridCol w="658368">
                  <a:extLst>
                    <a:ext uri="{9D8B030D-6E8A-4147-A177-3AD203B41FA5}">
                      <a16:colId xmlns:a16="http://schemas.microsoft.com/office/drawing/2014/main" val="1557461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6852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- 2018-09-28 17:43:00 </a:t>
                      </a:r>
                      <a:r>
                        <a:rPr kumimoji="0" lang="en-US" sz="1000" b="0" i="0" u="none" strike="noStrike" kern="1200" cap="none" spc="0" normalizeH="0" baseline="0" noProof="0">
                          <a:ln>
                            <a:noFill/>
                          </a:ln>
                          <a:solidFill>
                            <a:prstClr val="black"/>
                          </a:solidFill>
                          <a:effectLst/>
                          <a:uLnTx/>
                          <a:uFillTx/>
                          <a:latin typeface="+mn-lt"/>
                          <a:ea typeface="+mn-ea"/>
                          <a:cs typeface="+mn-cs"/>
                        </a:rPr>
                        <a:t> 
 That’s a wrap! Earlier this week, we kicked off our semi-annual New Hire Training, a program designed to introduce our new employees to the PHLY culture, our products, and our services. 87 new employees from across the country joined us in the Home Office for 2 ½ days and participated in various educational workshops, panel discussions, networking opportunities, and a PHLY Product Expo, all geared towards strengthening their skills while acclimating them to their new roles. Here’s a snapshot of our newest team members after they successfully completed the training program. Welcome to the team!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1291089"/>
                  </a:ext>
                </a:extLst>
              </a:tr>
            </a:tbl>
          </a:graphicData>
        </a:graphic>
      </p:graphicFrame>
      <p:sp>
        <p:nvSpPr>
          <p:cNvPr id="4" name="Text Placeholder 3">
            <a:extLst>
              <a:ext uri="{FF2B5EF4-FFF2-40B4-BE49-F238E27FC236}">
                <a16:creationId xmlns:a16="http://schemas.microsoft.com/office/drawing/2014/main" id="{8312475D-28ED-4900-A1B3-AED13DB9CA2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424893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1CBB0-CBDC-47B3-ABAF-689AC93C0C6F}"/>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8692F68D-9B3A-49B2-B6AA-1AAEAA4ED7CC}"/>
              </a:ext>
            </a:extLst>
          </p:cNvPr>
          <p:cNvGraphicFramePr>
            <a:graphicFrameLocks noGrp="1"/>
          </p:cNvGraphicFramePr>
          <p:nvPr>
            <p:ph type="chart" sz="quarter" idx="13"/>
            <p:extLst>
              <p:ext uri="{D42A27DB-BD31-4B8C-83A1-F6EECF244321}">
                <p14:modId xmlns:p14="http://schemas.microsoft.com/office/powerpoint/2010/main" val="2162974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FF8552-4B09-49C3-9084-D9EE824389E3}"/>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9021AFD2-D5EE-4C29-BB76-EEDE2DA4D7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3137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44526-3074-4065-929A-6513EF24F377}"/>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25710D05-FFBC-4662-AF67-A0ABF2020A64}"/>
              </a:ext>
            </a:extLst>
          </p:cNvPr>
          <p:cNvGraphicFramePr>
            <a:graphicFrameLocks noGrp="1"/>
          </p:cNvGraphicFramePr>
          <p:nvPr>
            <p:ph type="tbl" sz="quarter" idx="13"/>
            <p:extLst>
              <p:ext uri="{D42A27DB-BD31-4B8C-83A1-F6EECF244321}">
                <p14:modId xmlns:p14="http://schemas.microsoft.com/office/powerpoint/2010/main" val="1375886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734166649"/>
                    </a:ext>
                  </a:extLst>
                </a:gridCol>
                <a:gridCol w="493776">
                  <a:extLst>
                    <a:ext uri="{9D8B030D-6E8A-4147-A177-3AD203B41FA5}">
                      <a16:colId xmlns:a16="http://schemas.microsoft.com/office/drawing/2014/main" val="945796879"/>
                    </a:ext>
                  </a:extLst>
                </a:gridCol>
                <a:gridCol w="493776">
                  <a:extLst>
                    <a:ext uri="{9D8B030D-6E8A-4147-A177-3AD203B41FA5}">
                      <a16:colId xmlns:a16="http://schemas.microsoft.com/office/drawing/2014/main" val="4096397919"/>
                    </a:ext>
                  </a:extLst>
                </a:gridCol>
                <a:gridCol w="493776">
                  <a:extLst>
                    <a:ext uri="{9D8B030D-6E8A-4147-A177-3AD203B41FA5}">
                      <a16:colId xmlns:a16="http://schemas.microsoft.com/office/drawing/2014/main" val="2117313869"/>
                    </a:ext>
                  </a:extLst>
                </a:gridCol>
                <a:gridCol w="493776">
                  <a:extLst>
                    <a:ext uri="{9D8B030D-6E8A-4147-A177-3AD203B41FA5}">
                      <a16:colId xmlns:a16="http://schemas.microsoft.com/office/drawing/2014/main" val="3723698934"/>
                    </a:ext>
                  </a:extLst>
                </a:gridCol>
                <a:gridCol w="493776">
                  <a:extLst>
                    <a:ext uri="{9D8B030D-6E8A-4147-A177-3AD203B41FA5}">
                      <a16:colId xmlns:a16="http://schemas.microsoft.com/office/drawing/2014/main" val="3210178777"/>
                    </a:ext>
                  </a:extLst>
                </a:gridCol>
                <a:gridCol w="493776">
                  <a:extLst>
                    <a:ext uri="{9D8B030D-6E8A-4147-A177-3AD203B41FA5}">
                      <a16:colId xmlns:a16="http://schemas.microsoft.com/office/drawing/2014/main" val="834247988"/>
                    </a:ext>
                  </a:extLst>
                </a:gridCol>
                <a:gridCol w="493776">
                  <a:extLst>
                    <a:ext uri="{9D8B030D-6E8A-4147-A177-3AD203B41FA5}">
                      <a16:colId xmlns:a16="http://schemas.microsoft.com/office/drawing/2014/main" val="4103843633"/>
                    </a:ext>
                  </a:extLst>
                </a:gridCol>
                <a:gridCol w="493776">
                  <a:extLst>
                    <a:ext uri="{9D8B030D-6E8A-4147-A177-3AD203B41FA5}">
                      <a16:colId xmlns:a16="http://schemas.microsoft.com/office/drawing/2014/main" val="1589806809"/>
                    </a:ext>
                  </a:extLst>
                </a:gridCol>
                <a:gridCol w="493776">
                  <a:extLst>
                    <a:ext uri="{9D8B030D-6E8A-4147-A177-3AD203B41FA5}">
                      <a16:colId xmlns:a16="http://schemas.microsoft.com/office/drawing/2014/main" val="1962120815"/>
                    </a:ext>
                  </a:extLst>
                </a:gridCol>
                <a:gridCol w="493776">
                  <a:extLst>
                    <a:ext uri="{9D8B030D-6E8A-4147-A177-3AD203B41FA5}">
                      <a16:colId xmlns:a16="http://schemas.microsoft.com/office/drawing/2014/main" val="1558210455"/>
                    </a:ext>
                  </a:extLst>
                </a:gridCol>
                <a:gridCol w="493776">
                  <a:extLst>
                    <a:ext uri="{9D8B030D-6E8A-4147-A177-3AD203B41FA5}">
                      <a16:colId xmlns:a16="http://schemas.microsoft.com/office/drawing/2014/main" val="2597196809"/>
                    </a:ext>
                  </a:extLst>
                </a:gridCol>
                <a:gridCol w="493776">
                  <a:extLst>
                    <a:ext uri="{9D8B030D-6E8A-4147-A177-3AD203B41FA5}">
                      <a16:colId xmlns:a16="http://schemas.microsoft.com/office/drawing/2014/main" val="2489721878"/>
                    </a:ext>
                  </a:extLst>
                </a:gridCol>
                <a:gridCol w="493776">
                  <a:extLst>
                    <a:ext uri="{9D8B030D-6E8A-4147-A177-3AD203B41FA5}">
                      <a16:colId xmlns:a16="http://schemas.microsoft.com/office/drawing/2014/main" val="1263046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80019473"/>
                  </a:ext>
                </a:extLst>
              </a:tr>
              <a:tr h="370840">
                <a:tc>
                  <a:txBody>
                    <a:bodyPr/>
                    <a:lstStyle/>
                    <a:p>
                      <a:r>
                        <a:rPr lang="en-US" sz="1000"/>
                        <a:t>@PHLYINS</a:t>
                      </a:r>
                    </a:p>
                  </a:txBody>
                  <a:tcPr/>
                </a:tc>
                <a:tc>
                  <a:txBody>
                    <a:bodyPr/>
                    <a:lstStyle/>
                    <a:p>
                      <a:r>
                        <a:rPr lang="en-US" sz="1000"/>
                        <a:t>3097</a:t>
                      </a:r>
                    </a:p>
                  </a:txBody>
                  <a:tcPr/>
                </a:tc>
                <a:tc>
                  <a:txBody>
                    <a:bodyPr/>
                    <a:lstStyle/>
                    <a:p>
                      <a:r>
                        <a:rPr lang="en-US" sz="1000"/>
                        <a:t>33</a:t>
                      </a:r>
                    </a:p>
                  </a:txBody>
                  <a:tcPr/>
                </a:tc>
                <a:tc>
                  <a:txBody>
                    <a:bodyPr/>
                    <a:lstStyle/>
                    <a:p>
                      <a:r>
                        <a:rPr lang="en-US" sz="1000"/>
                        <a:t>41</a:t>
                      </a:r>
                    </a:p>
                  </a:txBody>
                  <a:tcPr/>
                </a:tc>
                <a:tc>
                  <a:txBody>
                    <a:bodyPr/>
                    <a:lstStyle/>
                    <a:p>
                      <a:r>
                        <a:rPr lang="en-US" sz="1000"/>
                        <a:t>39</a:t>
                      </a:r>
                    </a:p>
                  </a:txBody>
                  <a:tcPr/>
                </a:tc>
                <a:tc>
                  <a:txBody>
                    <a:bodyPr/>
                    <a:lstStyle/>
                    <a:p>
                      <a:r>
                        <a:rPr lang="en-US" sz="1000"/>
                        <a:t>0</a:t>
                      </a:r>
                    </a:p>
                  </a:txBody>
                  <a:tcPr/>
                </a:tc>
                <a:tc>
                  <a:txBody>
                    <a:bodyPr/>
                    <a:lstStyle/>
                    <a:p>
                      <a:r>
                        <a:rPr lang="en-US" sz="1000"/>
                        <a:t>2</a:t>
                      </a:r>
                    </a:p>
                  </a:txBody>
                  <a:tcPr/>
                </a:tc>
                <a:tc>
                  <a:txBody>
                    <a:bodyPr/>
                    <a:lstStyle/>
                    <a:p>
                      <a:r>
                        <a:rPr lang="en-US" sz="1000"/>
                        <a:t>44</a:t>
                      </a:r>
                    </a:p>
                  </a:txBody>
                  <a:tcPr/>
                </a:tc>
                <a:tc>
                  <a:txBody>
                    <a:bodyPr/>
                    <a:lstStyle/>
                    <a:p>
                      <a:r>
                        <a:rPr lang="en-US" sz="1000"/>
                        <a:t>44</a:t>
                      </a:r>
                    </a:p>
                  </a:txBody>
                  <a:tcPr/>
                </a:tc>
                <a:tc>
                  <a:txBody>
                    <a:bodyPr/>
                    <a:lstStyle/>
                    <a:p>
                      <a:r>
                        <a:rPr lang="en-US" sz="1000"/>
                        <a:t>151</a:t>
                      </a:r>
                    </a:p>
                  </a:txBody>
                  <a:tcPr/>
                </a:tc>
                <a:tc>
                  <a:txBody>
                    <a:bodyPr/>
                    <a:lstStyle/>
                    <a:p>
                      <a:r>
                        <a:rPr lang="en-US" sz="1000"/>
                        <a:t>0</a:t>
                      </a:r>
                    </a:p>
                  </a:txBody>
                  <a:tcPr/>
                </a:tc>
                <a:tc>
                  <a:txBody>
                    <a:bodyPr/>
                    <a:lstStyle/>
                    <a:p>
                      <a:r>
                        <a:rPr lang="en-US" sz="1000"/>
                        <a:t>25</a:t>
                      </a:r>
                    </a:p>
                  </a:txBody>
                  <a:tcPr/>
                </a:tc>
                <a:tc>
                  <a:txBody>
                    <a:bodyPr/>
                    <a:lstStyle/>
                    <a:p>
                      <a:r>
                        <a:rPr lang="en-US" sz="1000"/>
                        <a:t>0.1623 %</a:t>
                      </a:r>
                    </a:p>
                  </a:txBody>
                  <a:tcPr/>
                </a:tc>
                <a:tc>
                  <a:txBody>
                    <a:bodyPr/>
                    <a:lstStyle/>
                    <a:p>
                      <a:r>
                        <a:rPr lang="en-US" sz="1000"/>
                        <a:t>100.0 %</a:t>
                      </a:r>
                    </a:p>
                  </a:txBody>
                  <a:tcPr/>
                </a:tc>
                <a:extLst>
                  <a:ext uri="{0D108BD9-81ED-4DB2-BD59-A6C34878D82A}">
                    <a16:rowId xmlns:a16="http://schemas.microsoft.com/office/drawing/2014/main" val="973572215"/>
                  </a:ext>
                </a:extLst>
              </a:tr>
            </a:tbl>
          </a:graphicData>
        </a:graphic>
      </p:graphicFrame>
      <p:sp>
        <p:nvSpPr>
          <p:cNvPr id="4" name="Text Placeholder 3">
            <a:extLst>
              <a:ext uri="{FF2B5EF4-FFF2-40B4-BE49-F238E27FC236}">
                <a16:creationId xmlns:a16="http://schemas.microsoft.com/office/drawing/2014/main" id="{B9EDC869-9BA2-481B-A953-148531BF14FA}"/>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852191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30324-726C-4562-9117-241062DDD134}"/>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AC74E8F0-3D92-4B91-8163-53ED5A0F5DDB}"/>
              </a:ext>
            </a:extLst>
          </p:cNvPr>
          <p:cNvGraphicFramePr>
            <a:graphicFrameLocks noGrp="1"/>
          </p:cNvGraphicFramePr>
          <p:nvPr>
            <p:ph type="chart" sz="quarter" idx="13"/>
            <p:extLst>
              <p:ext uri="{D42A27DB-BD31-4B8C-83A1-F6EECF244321}">
                <p14:modId xmlns:p14="http://schemas.microsoft.com/office/powerpoint/2010/main" val="30946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7BA7A8-73DE-4AC2-BC86-AFEC95F08B4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9859AF4-AA4B-4974-B966-A6EB05DE8C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969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7A36C-6802-4FCB-82C4-9F94391043EA}"/>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AAA42D5E-7340-46C3-B096-6CDC379C281F}"/>
              </a:ext>
            </a:extLst>
          </p:cNvPr>
          <p:cNvGraphicFramePr>
            <a:graphicFrameLocks noGrp="1"/>
          </p:cNvGraphicFramePr>
          <p:nvPr>
            <p:ph type="chart" sz="quarter" idx="13"/>
            <p:extLst>
              <p:ext uri="{D42A27DB-BD31-4B8C-83A1-F6EECF244321}">
                <p14:modId xmlns:p14="http://schemas.microsoft.com/office/powerpoint/2010/main" val="957773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946F9C-1070-4180-8F0B-F85EFBDDEA6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ED79882-9B5B-44DD-A54B-171D0939B8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698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75877-05D8-4488-B303-60EAFBD8AF88}"/>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C17E8DCD-6D59-4280-802C-4C698E40DE9E}"/>
              </a:ext>
            </a:extLst>
          </p:cNvPr>
          <p:cNvGraphicFramePr>
            <a:graphicFrameLocks noGrp="1"/>
          </p:cNvGraphicFramePr>
          <p:nvPr>
            <p:ph type="chart" sz="quarter" idx="13"/>
            <p:extLst>
              <p:ext uri="{D42A27DB-BD31-4B8C-83A1-F6EECF244321}">
                <p14:modId xmlns:p14="http://schemas.microsoft.com/office/powerpoint/2010/main" val="2287236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73B602-D2D7-43F7-A110-7F6CE4F419D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E590D08-5A12-4936-9FA5-BC10EDC1EE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8611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E8A37-76F6-43A3-A31F-30067F4A5C40}"/>
              </a:ext>
            </a:extLst>
          </p:cNvPr>
          <p:cNvSpPr>
            <a:spLocks noGrp="1"/>
          </p:cNvSpPr>
          <p:nvPr>
            <p:ph type="title"/>
          </p:nvPr>
        </p:nvSpPr>
        <p:spPr/>
        <p:txBody>
          <a:bodyPr/>
          <a:lstStyle/>
          <a:p>
            <a:r>
              <a:rPr lang="en-US"/>
              <a:t>Twitter Mentions Table | Philadelphia Insurance</a:t>
            </a:r>
          </a:p>
        </p:txBody>
      </p:sp>
      <p:graphicFrame>
        <p:nvGraphicFramePr>
          <p:cNvPr id="5" name="Table Placeholder 4">
            <a:extLst>
              <a:ext uri="{FF2B5EF4-FFF2-40B4-BE49-F238E27FC236}">
                <a16:creationId xmlns:a16="http://schemas.microsoft.com/office/drawing/2014/main" id="{41F79022-1773-4BD4-8839-67E12E910CA8}"/>
              </a:ext>
            </a:extLst>
          </p:cNvPr>
          <p:cNvGraphicFramePr>
            <a:graphicFrameLocks noGrp="1"/>
          </p:cNvGraphicFramePr>
          <p:nvPr>
            <p:ph type="tbl" sz="quarter" idx="13"/>
            <p:extLst>
              <p:ext uri="{D42A27DB-BD31-4B8C-83A1-F6EECF244321}">
                <p14:modId xmlns:p14="http://schemas.microsoft.com/office/powerpoint/2010/main" val="1703086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78750435"/>
                    </a:ext>
                  </a:extLst>
                </a:gridCol>
                <a:gridCol w="1645920">
                  <a:extLst>
                    <a:ext uri="{9D8B030D-6E8A-4147-A177-3AD203B41FA5}">
                      <a16:colId xmlns:a16="http://schemas.microsoft.com/office/drawing/2014/main" val="1160928206"/>
                    </a:ext>
                  </a:extLst>
                </a:gridCol>
                <a:gridCol w="822960">
                  <a:extLst>
                    <a:ext uri="{9D8B030D-6E8A-4147-A177-3AD203B41FA5}">
                      <a16:colId xmlns:a16="http://schemas.microsoft.com/office/drawing/2014/main" val="396262713"/>
                    </a:ext>
                  </a:extLst>
                </a:gridCol>
                <a:gridCol w="822960">
                  <a:extLst>
                    <a:ext uri="{9D8B030D-6E8A-4147-A177-3AD203B41FA5}">
                      <a16:colId xmlns:a16="http://schemas.microsoft.com/office/drawing/2014/main" val="461732966"/>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1209797658"/>
                  </a:ext>
                </a:extLst>
              </a:tr>
              <a:tr h="370840">
                <a:tc>
                  <a:txBody>
                    <a:bodyPr/>
                    <a:lstStyle/>
                    <a:p>
                      <a:r>
                        <a:rPr lang="en-US" sz="1000" b="1"/>
                        <a:t> @PHLYINS </a:t>
                      </a:r>
                      <a:r>
                        <a:rPr lang="en-US" sz="1000"/>
                        <a:t> was mentioned by </a:t>
                      </a:r>
                      <a:r>
                        <a:rPr lang="en-US" sz="1000" b="1"/>
                        <a:t> @BestBuddiesPHL - 2018-09-25 20:09:40 </a:t>
                      </a:r>
                      <a:r>
                        <a:rPr lang="en-US" sz="1000"/>
                        <a:t>
 CONGRATS to @PHLYINS for being honored for their amazing volunteerism with Best Buddies at the @PhillyInquirer Corp… https://t.co/KPPd4BdwSo</a:t>
                      </a:r>
                    </a:p>
                  </a:txBody>
                  <a:tcPr/>
                </a:tc>
                <a:tc>
                  <a:txBody>
                    <a:bodyPr/>
                    <a:lstStyle/>
                    <a:p>
                      <a:r>
                        <a:rPr lang="en-US" sz="1000"/>
                        <a:t>n/a</a:t>
                      </a:r>
                    </a:p>
                  </a:txBody>
                  <a:tcPr/>
                </a:tc>
                <a:tc>
                  <a:txBody>
                    <a:bodyPr/>
                    <a:lstStyle/>
                    <a:p>
                      <a:r>
                        <a:rPr lang="en-US" sz="1000"/>
                        <a:t>2</a:t>
                      </a:r>
                    </a:p>
                  </a:txBody>
                  <a:tcPr/>
                </a:tc>
                <a:tc>
                  <a:txBody>
                    <a:bodyPr/>
                    <a:lstStyle/>
                    <a:p>
                      <a:r>
                        <a:rPr lang="en-US" sz="1000"/>
                        <a:t>4</a:t>
                      </a:r>
                    </a:p>
                  </a:txBody>
                  <a:tcPr/>
                </a:tc>
                <a:extLst>
                  <a:ext uri="{0D108BD9-81ED-4DB2-BD59-A6C34878D82A}">
                    <a16:rowId xmlns:a16="http://schemas.microsoft.com/office/drawing/2014/main" val="3121505868"/>
                  </a:ext>
                </a:extLst>
              </a:tr>
              <a:tr h="370840">
                <a:tc>
                  <a:txBody>
                    <a:bodyPr/>
                    <a:lstStyle/>
                    <a:p>
                      <a:r>
                        <a:rPr lang="en-US" sz="1000" b="1"/>
                        <a:t> @PHLYINS </a:t>
                      </a:r>
                      <a:r>
                        <a:rPr lang="en-US" sz="1000"/>
                        <a:t> was mentioned by </a:t>
                      </a:r>
                      <a:r>
                        <a:rPr lang="en-US" sz="1000" b="1"/>
                        <a:t> @EaglesCommunity - 2018-09-06 10:36:43 </a:t>
                      </a:r>
                      <a:r>
                        <a:rPr lang="en-US" sz="1000"/>
                        <a:t>
 KenCrest will be a featured @PHLYINS Community RedZone organization at #ATLvsPHI. @KenCrest serves people of all ag… https://t.co/zL11NBBW2B</a:t>
                      </a:r>
                    </a:p>
                  </a:txBody>
                  <a:tcPr/>
                </a:tc>
                <a:tc>
                  <a:txBody>
                    <a:bodyPr/>
                    <a:lstStyle/>
                    <a:p>
                      <a:r>
                        <a:rPr lang="en-US" sz="1000"/>
                        <a:t>n/a</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3932033205"/>
                  </a:ext>
                </a:extLst>
              </a:tr>
              <a:tr h="370840">
                <a:tc>
                  <a:txBody>
                    <a:bodyPr/>
                    <a:lstStyle/>
                    <a:p>
                      <a:r>
                        <a:rPr lang="en-US" sz="1000" b="1"/>
                        <a:t> @PHLYINS </a:t>
                      </a:r>
                      <a:r>
                        <a:rPr lang="en-US" sz="1000"/>
                        <a:t> was mentioned by </a:t>
                      </a:r>
                      <a:r>
                        <a:rPr lang="en-US" sz="1000" b="1"/>
                        <a:t> @EaglesCommunity - 2018-09-20 10:33:20 </a:t>
                      </a:r>
                      <a:r>
                        <a:rPr lang="en-US" sz="1000"/>
                        <a:t>
 ACHIEVEability will be a featured @PHLYINS Community RedZone organization at #INDvsPHI. @ACHIEVEability helps famil… https://t.co/gT0xGCSgDj</a:t>
                      </a:r>
                    </a:p>
                  </a:txBody>
                  <a:tcPr/>
                </a:tc>
                <a:tc>
                  <a:txBody>
                    <a:bodyPr/>
                    <a:lstStyle/>
                    <a:p>
                      <a:r>
                        <a:rPr lang="en-US" sz="1000"/>
                        <a:t>n/a</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3159150146"/>
                  </a:ext>
                </a:extLst>
              </a:tr>
              <a:tr h="370840">
                <a:tc>
                  <a:txBody>
                    <a:bodyPr/>
                    <a:lstStyle/>
                    <a:p>
                      <a:r>
                        <a:rPr lang="en-US" sz="1000" b="1"/>
                        <a:t> @PHLYINS </a:t>
                      </a:r>
                      <a:r>
                        <a:rPr lang="en-US" sz="1000"/>
                        <a:t> was mentioned by </a:t>
                      </a:r>
                      <a:r>
                        <a:rPr lang="en-US" sz="1000" b="1"/>
                        <a:t> @PlayworksPA - 2018-09-06 17:48:47 </a:t>
                      </a:r>
                      <a:r>
                        <a:rPr lang="en-US" sz="1000"/>
                        <a:t>
 We’re ready to play at the @PHLYINS Eagles Community Red Zone! Come check us out 🤩🏈
#FlyEaglesFly #playworkspa… https://t.co/hvPRrnvwoX</a:t>
                      </a:r>
                    </a:p>
                  </a:txBody>
                  <a:tcPr/>
                </a:tc>
                <a:tc>
                  <a:txBody>
                    <a:bodyPr/>
                    <a:lstStyle/>
                    <a:p>
                      <a:r>
                        <a:rPr lang="en-US" sz="1000"/>
                        <a:t>n/a</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1992788869"/>
                  </a:ext>
                </a:extLst>
              </a:tr>
              <a:tr h="370840">
                <a:tc>
                  <a:txBody>
                    <a:bodyPr/>
                    <a:lstStyle/>
                    <a:p>
                      <a:r>
                        <a:rPr lang="en-US" sz="1000" b="1"/>
                        <a:t> @PHLYINS </a:t>
                      </a:r>
                      <a:r>
                        <a:rPr lang="en-US" sz="1000"/>
                        <a:t> was mentioned by </a:t>
                      </a:r>
                      <a:r>
                        <a:rPr lang="en-US" sz="1000" b="1"/>
                        <a:t> @EaglesCommunity - 2018-09-06 10:36:45 </a:t>
                      </a:r>
                      <a:r>
                        <a:rPr lang="en-US" sz="1000"/>
                        <a:t>
 Playworks will be a featured @PHLYINS Community RedZone organization at #ATLvsPHI. @PlayworksPA believes in the pow… https://t.co/zcj8BeEh9u</a:t>
                      </a:r>
                    </a:p>
                  </a:txBody>
                  <a:tcPr/>
                </a:tc>
                <a:tc>
                  <a:txBody>
                    <a:bodyPr/>
                    <a:lstStyle/>
                    <a:p>
                      <a:r>
                        <a:rPr lang="en-US" sz="1000"/>
                        <a:t>n/a</a:t>
                      </a:r>
                    </a:p>
                  </a:txBody>
                  <a:tcPr/>
                </a:tc>
                <a:tc>
                  <a:txBody>
                    <a:bodyPr/>
                    <a:lstStyle/>
                    <a:p>
                      <a:r>
                        <a:rPr lang="en-US" sz="1000"/>
                        <a:t>1</a:t>
                      </a:r>
                    </a:p>
                  </a:txBody>
                  <a:tcPr/>
                </a:tc>
                <a:tc>
                  <a:txBody>
                    <a:bodyPr/>
                    <a:lstStyle/>
                    <a:p>
                      <a:r>
                        <a:rPr lang="en-US" sz="1000"/>
                        <a:t>3</a:t>
                      </a:r>
                    </a:p>
                  </a:txBody>
                  <a:tcPr/>
                </a:tc>
                <a:extLst>
                  <a:ext uri="{0D108BD9-81ED-4DB2-BD59-A6C34878D82A}">
                    <a16:rowId xmlns:a16="http://schemas.microsoft.com/office/drawing/2014/main" val="1671796833"/>
                  </a:ext>
                </a:extLst>
              </a:tr>
            </a:tbl>
          </a:graphicData>
        </a:graphic>
      </p:graphicFrame>
      <p:sp>
        <p:nvSpPr>
          <p:cNvPr id="4" name="Text Placeholder 3">
            <a:extLst>
              <a:ext uri="{FF2B5EF4-FFF2-40B4-BE49-F238E27FC236}">
                <a16:creationId xmlns:a16="http://schemas.microsoft.com/office/drawing/2014/main" id="{18234F95-2558-433B-B620-DE6210A1A7E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753347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CA586-8FB5-4D25-9C21-01C74A47DA67}"/>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9B399587-ACEE-4444-AB8C-F06924384F32}"/>
              </a:ext>
            </a:extLst>
          </p:cNvPr>
          <p:cNvGraphicFramePr>
            <a:graphicFrameLocks noGrp="1"/>
          </p:cNvGraphicFramePr>
          <p:nvPr>
            <p:ph type="tbl" sz="quarter" idx="13"/>
            <p:extLst>
              <p:ext uri="{D42A27DB-BD31-4B8C-83A1-F6EECF244321}">
                <p14:modId xmlns:p14="http://schemas.microsoft.com/office/powerpoint/2010/main" val="3746336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54747358"/>
                    </a:ext>
                  </a:extLst>
                </a:gridCol>
                <a:gridCol w="2468880">
                  <a:extLst>
                    <a:ext uri="{9D8B030D-6E8A-4147-A177-3AD203B41FA5}">
                      <a16:colId xmlns:a16="http://schemas.microsoft.com/office/drawing/2014/main" val="1020753031"/>
                    </a:ext>
                  </a:extLst>
                </a:gridCol>
                <a:gridCol w="2468880">
                  <a:extLst>
                    <a:ext uri="{9D8B030D-6E8A-4147-A177-3AD203B41FA5}">
                      <a16:colId xmlns:a16="http://schemas.microsoft.com/office/drawing/2014/main" val="95913143"/>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628013392"/>
                  </a:ext>
                </a:extLst>
              </a:tr>
              <a:tr h="370840">
                <a:tc>
                  <a:txBody>
                    <a:bodyPr/>
                    <a:lstStyle/>
                    <a:p>
                      <a:r>
                        <a:rPr lang="en-US" sz="1000" b="1"/>
                        <a:t>@MyHorizonIns</a:t>
                      </a:r>
                    </a:p>
                  </a:txBody>
                  <a:tcPr/>
                </a:tc>
                <a:tc>
                  <a:txBody>
                    <a:bodyPr/>
                    <a:lstStyle/>
                    <a:p>
                      <a:r>
                        <a:rPr lang="en-US" sz="1000"/>
                        <a:t>@PHLYINS (62)</a:t>
                      </a:r>
                    </a:p>
                  </a:txBody>
                  <a:tcPr/>
                </a:tc>
                <a:tc>
                  <a:txBody>
                    <a:bodyPr/>
                    <a:lstStyle/>
                    <a:p>
                      <a:r>
                        <a:rPr lang="en-US" sz="1000"/>
                        <a:t>62</a:t>
                      </a:r>
                    </a:p>
                  </a:txBody>
                  <a:tcPr/>
                </a:tc>
                <a:extLst>
                  <a:ext uri="{0D108BD9-81ED-4DB2-BD59-A6C34878D82A}">
                    <a16:rowId xmlns:a16="http://schemas.microsoft.com/office/drawing/2014/main" val="3190205987"/>
                  </a:ext>
                </a:extLst>
              </a:tr>
              <a:tr h="370840">
                <a:tc>
                  <a:txBody>
                    <a:bodyPr/>
                    <a:lstStyle/>
                    <a:p>
                      <a:r>
                        <a:rPr lang="en-US" sz="1000" b="1"/>
                        <a:t>@SilversSteve</a:t>
                      </a:r>
                    </a:p>
                  </a:txBody>
                  <a:tcPr/>
                </a:tc>
                <a:tc>
                  <a:txBody>
                    <a:bodyPr/>
                    <a:lstStyle/>
                    <a:p>
                      <a:r>
                        <a:rPr lang="en-US" sz="1000"/>
                        <a:t>@PHLYINS (43)</a:t>
                      </a:r>
                    </a:p>
                  </a:txBody>
                  <a:tcPr/>
                </a:tc>
                <a:tc>
                  <a:txBody>
                    <a:bodyPr/>
                    <a:lstStyle/>
                    <a:p>
                      <a:r>
                        <a:rPr lang="en-US" sz="1000"/>
                        <a:t>43</a:t>
                      </a:r>
                    </a:p>
                  </a:txBody>
                  <a:tcPr/>
                </a:tc>
                <a:extLst>
                  <a:ext uri="{0D108BD9-81ED-4DB2-BD59-A6C34878D82A}">
                    <a16:rowId xmlns:a16="http://schemas.microsoft.com/office/drawing/2014/main" val="569470251"/>
                  </a:ext>
                </a:extLst>
              </a:tr>
              <a:tr h="370840">
                <a:tc>
                  <a:txBody>
                    <a:bodyPr/>
                    <a:lstStyle/>
                    <a:p>
                      <a:r>
                        <a:rPr lang="en-US" sz="1000" b="1"/>
                        <a:t>@MargueriteTort</a:t>
                      </a:r>
                    </a:p>
                  </a:txBody>
                  <a:tcPr/>
                </a:tc>
                <a:tc>
                  <a:txBody>
                    <a:bodyPr/>
                    <a:lstStyle/>
                    <a:p>
                      <a:r>
                        <a:rPr lang="en-US" sz="1000"/>
                        <a:t>@PHLYINS (41)</a:t>
                      </a:r>
                    </a:p>
                  </a:txBody>
                  <a:tcPr/>
                </a:tc>
                <a:tc>
                  <a:txBody>
                    <a:bodyPr/>
                    <a:lstStyle/>
                    <a:p>
                      <a:r>
                        <a:rPr lang="en-US" sz="1000"/>
                        <a:t>41</a:t>
                      </a:r>
                    </a:p>
                  </a:txBody>
                  <a:tcPr/>
                </a:tc>
                <a:extLst>
                  <a:ext uri="{0D108BD9-81ED-4DB2-BD59-A6C34878D82A}">
                    <a16:rowId xmlns:a16="http://schemas.microsoft.com/office/drawing/2014/main" val="2997629746"/>
                  </a:ext>
                </a:extLst>
              </a:tr>
              <a:tr h="370840">
                <a:tc>
                  <a:txBody>
                    <a:bodyPr/>
                    <a:lstStyle/>
                    <a:p>
                      <a:r>
                        <a:rPr lang="en-US" sz="1000" b="1"/>
                        <a:t>@Regore2</a:t>
                      </a:r>
                    </a:p>
                  </a:txBody>
                  <a:tcPr/>
                </a:tc>
                <a:tc>
                  <a:txBody>
                    <a:bodyPr/>
                    <a:lstStyle/>
                    <a:p>
                      <a:r>
                        <a:rPr lang="en-US" sz="1000"/>
                        <a:t>@PHLYINS (38)</a:t>
                      </a:r>
                    </a:p>
                  </a:txBody>
                  <a:tcPr/>
                </a:tc>
                <a:tc>
                  <a:txBody>
                    <a:bodyPr/>
                    <a:lstStyle/>
                    <a:p>
                      <a:r>
                        <a:rPr lang="en-US" sz="1000"/>
                        <a:t>38</a:t>
                      </a:r>
                    </a:p>
                  </a:txBody>
                  <a:tcPr/>
                </a:tc>
                <a:extLst>
                  <a:ext uri="{0D108BD9-81ED-4DB2-BD59-A6C34878D82A}">
                    <a16:rowId xmlns:a16="http://schemas.microsoft.com/office/drawing/2014/main" val="992681876"/>
                  </a:ext>
                </a:extLst>
              </a:tr>
              <a:tr h="370840">
                <a:tc>
                  <a:txBody>
                    <a:bodyPr/>
                    <a:lstStyle/>
                    <a:p>
                      <a:r>
                        <a:rPr lang="en-US" sz="1000" b="1"/>
                        <a:t>@Bill_Procopio</a:t>
                      </a:r>
                    </a:p>
                  </a:txBody>
                  <a:tcPr/>
                </a:tc>
                <a:tc>
                  <a:txBody>
                    <a:bodyPr/>
                    <a:lstStyle/>
                    <a:p>
                      <a:r>
                        <a:rPr lang="en-US" sz="1000"/>
                        <a:t>@PHLYINS (27)</a:t>
                      </a:r>
                    </a:p>
                  </a:txBody>
                  <a:tcPr/>
                </a:tc>
                <a:tc>
                  <a:txBody>
                    <a:bodyPr/>
                    <a:lstStyle/>
                    <a:p>
                      <a:r>
                        <a:rPr lang="en-US" sz="1000"/>
                        <a:t>27</a:t>
                      </a:r>
                    </a:p>
                  </a:txBody>
                  <a:tcPr/>
                </a:tc>
                <a:extLst>
                  <a:ext uri="{0D108BD9-81ED-4DB2-BD59-A6C34878D82A}">
                    <a16:rowId xmlns:a16="http://schemas.microsoft.com/office/drawing/2014/main" val="3532503912"/>
                  </a:ext>
                </a:extLst>
              </a:tr>
              <a:tr h="370840">
                <a:tc>
                  <a:txBody>
                    <a:bodyPr/>
                    <a:lstStyle/>
                    <a:p>
                      <a:r>
                        <a:rPr lang="en-US" sz="1000" b="1"/>
                        <a:t>@JSMBrokerage</a:t>
                      </a:r>
                    </a:p>
                  </a:txBody>
                  <a:tcPr/>
                </a:tc>
                <a:tc>
                  <a:txBody>
                    <a:bodyPr/>
                    <a:lstStyle/>
                    <a:p>
                      <a:r>
                        <a:rPr lang="en-US" sz="1000"/>
                        <a:t>@PHLYINS (25)</a:t>
                      </a:r>
                    </a:p>
                  </a:txBody>
                  <a:tcPr/>
                </a:tc>
                <a:tc>
                  <a:txBody>
                    <a:bodyPr/>
                    <a:lstStyle/>
                    <a:p>
                      <a:r>
                        <a:rPr lang="en-US" sz="1000"/>
                        <a:t>25</a:t>
                      </a:r>
                    </a:p>
                  </a:txBody>
                  <a:tcPr/>
                </a:tc>
                <a:extLst>
                  <a:ext uri="{0D108BD9-81ED-4DB2-BD59-A6C34878D82A}">
                    <a16:rowId xmlns:a16="http://schemas.microsoft.com/office/drawing/2014/main" val="3377663735"/>
                  </a:ext>
                </a:extLst>
              </a:tr>
              <a:tr h="370840">
                <a:tc>
                  <a:txBody>
                    <a:bodyPr/>
                    <a:lstStyle/>
                    <a:p>
                      <a:r>
                        <a:rPr lang="en-US" sz="1000" b="1"/>
                        <a:t>@EaglesCommunity</a:t>
                      </a:r>
                    </a:p>
                  </a:txBody>
                  <a:tcPr/>
                </a:tc>
                <a:tc>
                  <a:txBody>
                    <a:bodyPr/>
                    <a:lstStyle/>
                    <a:p>
                      <a:r>
                        <a:rPr lang="en-US" sz="1000"/>
                        <a:t>@PHLYINS (15)</a:t>
                      </a:r>
                    </a:p>
                  </a:txBody>
                  <a:tcPr/>
                </a:tc>
                <a:tc>
                  <a:txBody>
                    <a:bodyPr/>
                    <a:lstStyle/>
                    <a:p>
                      <a:r>
                        <a:rPr lang="en-US" sz="1000"/>
                        <a:t>15</a:t>
                      </a:r>
                    </a:p>
                  </a:txBody>
                  <a:tcPr/>
                </a:tc>
                <a:extLst>
                  <a:ext uri="{0D108BD9-81ED-4DB2-BD59-A6C34878D82A}">
                    <a16:rowId xmlns:a16="http://schemas.microsoft.com/office/drawing/2014/main" val="3031086250"/>
                  </a:ext>
                </a:extLst>
              </a:tr>
              <a:tr h="370840">
                <a:tc>
                  <a:txBody>
                    <a:bodyPr/>
                    <a:lstStyle/>
                    <a:p>
                      <a:r>
                        <a:rPr lang="en-US" sz="1000" b="1"/>
                        <a:t>@Kevin_Insures</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156765529"/>
                  </a:ext>
                </a:extLst>
              </a:tr>
              <a:tr h="370840">
                <a:tc>
                  <a:txBody>
                    <a:bodyPr/>
                    <a:lstStyle/>
                    <a:p>
                      <a:r>
                        <a:rPr lang="en-US" sz="1000" b="1"/>
                        <a:t>@IcingTheFed</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3723547834"/>
                  </a:ext>
                </a:extLst>
              </a:tr>
              <a:tr h="370840">
                <a:tc>
                  <a:txBody>
                    <a:bodyPr/>
                    <a:lstStyle/>
                    <a:p>
                      <a:r>
                        <a:rPr lang="en-US" sz="1000" b="1"/>
                        <a:t>@thDigitalReader</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447508060"/>
                  </a:ext>
                </a:extLst>
              </a:tr>
            </a:tbl>
          </a:graphicData>
        </a:graphic>
      </p:graphicFrame>
      <p:sp>
        <p:nvSpPr>
          <p:cNvPr id="4" name="Text Placeholder 3">
            <a:extLst>
              <a:ext uri="{FF2B5EF4-FFF2-40B4-BE49-F238E27FC236}">
                <a16:creationId xmlns:a16="http://schemas.microsoft.com/office/drawing/2014/main" id="{5143878F-8A8F-4384-B71F-F4C9AE5270F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804974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CAF50-2FB9-4B56-B00E-9CB1CD72B2B3}"/>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BF42A8EE-DC7A-4054-BA51-A6D0F8CF41A4}"/>
              </a:ext>
            </a:extLst>
          </p:cNvPr>
          <p:cNvGraphicFramePr>
            <a:graphicFrameLocks noGrp="1"/>
          </p:cNvGraphicFramePr>
          <p:nvPr>
            <p:ph type="tbl" sz="quarter" idx="13"/>
            <p:extLst>
              <p:ext uri="{D42A27DB-BD31-4B8C-83A1-F6EECF244321}">
                <p14:modId xmlns:p14="http://schemas.microsoft.com/office/powerpoint/2010/main" val="1521903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7142384"/>
                    </a:ext>
                  </a:extLst>
                </a:gridCol>
                <a:gridCol w="822960">
                  <a:extLst>
                    <a:ext uri="{9D8B030D-6E8A-4147-A177-3AD203B41FA5}">
                      <a16:colId xmlns:a16="http://schemas.microsoft.com/office/drawing/2014/main" val="3146236990"/>
                    </a:ext>
                  </a:extLst>
                </a:gridCol>
                <a:gridCol w="822960">
                  <a:extLst>
                    <a:ext uri="{9D8B030D-6E8A-4147-A177-3AD203B41FA5}">
                      <a16:colId xmlns:a16="http://schemas.microsoft.com/office/drawing/2014/main" val="2967992730"/>
                    </a:ext>
                  </a:extLst>
                </a:gridCol>
                <a:gridCol w="822960">
                  <a:extLst>
                    <a:ext uri="{9D8B030D-6E8A-4147-A177-3AD203B41FA5}">
                      <a16:colId xmlns:a16="http://schemas.microsoft.com/office/drawing/2014/main" val="3952680195"/>
                    </a:ext>
                  </a:extLst>
                </a:gridCol>
                <a:gridCol w="822960">
                  <a:extLst>
                    <a:ext uri="{9D8B030D-6E8A-4147-A177-3AD203B41FA5}">
                      <a16:colId xmlns:a16="http://schemas.microsoft.com/office/drawing/2014/main" val="4163522593"/>
                    </a:ext>
                  </a:extLst>
                </a:gridCol>
                <a:gridCol w="822960">
                  <a:extLst>
                    <a:ext uri="{9D8B030D-6E8A-4147-A177-3AD203B41FA5}">
                      <a16:colId xmlns:a16="http://schemas.microsoft.com/office/drawing/2014/main" val="4059456096"/>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267554031"/>
                  </a:ext>
                </a:extLst>
              </a:tr>
              <a:tr h="370840">
                <a:tc>
                  <a:txBody>
                    <a:bodyPr/>
                    <a:lstStyle/>
                    <a:p>
                      <a:r>
                        <a:rPr lang="en-US" sz="1000" b="1"/>
                        <a:t> @PHLYINS - 2018-09-11 09:23:09 </a:t>
                      </a:r>
                      <a:r>
                        <a:rPr lang="en-US" sz="1000"/>
                        <a:t>
  We will #NeverForget. https://t.co/5P1I9Ga5Sx</a:t>
                      </a:r>
                    </a:p>
                  </a:txBody>
                  <a:tcPr/>
                </a:tc>
                <a:tc>
                  <a:txBody>
                    <a:bodyPr/>
                    <a:lstStyle/>
                    <a:p>
                      <a:r>
                        <a:rPr lang="en-US" sz="1000"/>
                        <a:t>No</a:t>
                      </a:r>
                    </a:p>
                  </a:txBody>
                  <a:tcPr/>
                </a:tc>
                <a:tc>
                  <a:txBody>
                    <a:bodyPr/>
                    <a:lstStyle/>
                    <a:p>
                      <a:r>
                        <a:rPr lang="en-US" sz="1000"/>
                        <a:t>2</a:t>
                      </a:r>
                    </a:p>
                  </a:txBody>
                  <a:tcPr/>
                </a:tc>
                <a:tc>
                  <a:txBody>
                    <a:bodyPr/>
                    <a:lstStyle/>
                    <a:p>
                      <a:r>
                        <a:rPr lang="en-US" sz="1000"/>
                        <a:t>15</a:t>
                      </a:r>
                    </a:p>
                  </a:txBody>
                  <a:tcPr/>
                </a:tc>
                <a:tc>
                  <a:txBody>
                    <a:bodyPr/>
                    <a:lstStyle/>
                    <a:p>
                      <a:r>
                        <a:rPr lang="en-US" sz="1000"/>
                        <a:t>0</a:t>
                      </a:r>
                    </a:p>
                  </a:txBody>
                  <a:tcPr/>
                </a:tc>
                <a:tc>
                  <a:txBody>
                    <a:bodyPr/>
                    <a:lstStyle/>
                    <a:p>
                      <a:r>
                        <a:rPr lang="en-US" sz="1000"/>
                        <a:t>0.5536 %</a:t>
                      </a:r>
                    </a:p>
                  </a:txBody>
                  <a:tcPr/>
                </a:tc>
                <a:extLst>
                  <a:ext uri="{0D108BD9-81ED-4DB2-BD59-A6C34878D82A}">
                    <a16:rowId xmlns:a16="http://schemas.microsoft.com/office/drawing/2014/main" val="3651858882"/>
                  </a:ext>
                </a:extLst>
              </a:tr>
              <a:tr h="370840">
                <a:tc>
                  <a:txBody>
                    <a:bodyPr/>
                    <a:lstStyle/>
                    <a:p>
                      <a:r>
                        <a:rPr lang="en-US" sz="1000" b="1"/>
                        <a:t> @PHLYINS - 2018-09-20 16:55:31 </a:t>
                      </a:r>
                      <a:r>
                        <a:rPr lang="en-US" sz="1000"/>
                        <a:t>
  Our #fundraising week for @ChildrensPhila may be winding down, but our efforts are not over yet! #TEAMPHLY was joined by pediatric oncologist, Dr. Stephan A. Grupp, for a presentation about the ground-breaking research saving the lives of children with #cancer. #ForBreakthroughs https://t.co/OymRLxoSOG</a:t>
                      </a:r>
                    </a:p>
                  </a:txBody>
                  <a:tcPr/>
                </a:tc>
                <a:tc>
                  <a:txBody>
                    <a:bodyPr/>
                    <a:lstStyle/>
                    <a:p>
                      <a:r>
                        <a:rPr lang="en-US" sz="1000"/>
                        <a:t>No</a:t>
                      </a:r>
                    </a:p>
                  </a:txBody>
                  <a:tcPr/>
                </a:tc>
                <a:tc>
                  <a:txBody>
                    <a:bodyPr/>
                    <a:lstStyle/>
                    <a:p>
                      <a:r>
                        <a:rPr lang="en-US" sz="1000"/>
                        <a:t>4</a:t>
                      </a:r>
                    </a:p>
                  </a:txBody>
                  <a:tcPr/>
                </a:tc>
                <a:tc>
                  <a:txBody>
                    <a:bodyPr/>
                    <a:lstStyle/>
                    <a:p>
                      <a:r>
                        <a:rPr lang="en-US" sz="1000"/>
                        <a:t>11</a:t>
                      </a:r>
                    </a:p>
                  </a:txBody>
                  <a:tcPr/>
                </a:tc>
                <a:tc>
                  <a:txBody>
                    <a:bodyPr/>
                    <a:lstStyle/>
                    <a:p>
                      <a:r>
                        <a:rPr lang="en-US" sz="1000"/>
                        <a:t>0</a:t>
                      </a:r>
                    </a:p>
                  </a:txBody>
                  <a:tcPr/>
                </a:tc>
                <a:tc>
                  <a:txBody>
                    <a:bodyPr/>
                    <a:lstStyle/>
                    <a:p>
                      <a:r>
                        <a:rPr lang="en-US" sz="1000"/>
                        <a:t>0.4864 %</a:t>
                      </a:r>
                    </a:p>
                  </a:txBody>
                  <a:tcPr/>
                </a:tc>
                <a:extLst>
                  <a:ext uri="{0D108BD9-81ED-4DB2-BD59-A6C34878D82A}">
                    <a16:rowId xmlns:a16="http://schemas.microsoft.com/office/drawing/2014/main" val="3212087424"/>
                  </a:ext>
                </a:extLst>
              </a:tr>
              <a:tr h="370840">
                <a:tc>
                  <a:txBody>
                    <a:bodyPr/>
                    <a:lstStyle/>
                    <a:p>
                      <a:r>
                        <a:rPr lang="en-US" sz="1000" b="1"/>
                        <a:t> @PHLYINS - 2018-09-21 17:42:07 </a:t>
                      </a:r>
                      <a:r>
                        <a:rPr lang="en-US" sz="1000"/>
                        <a:t>
  Our #fundraising efforts for @ChildrensPhila were in full swing today! #TEAMPHLY teed up for CHOP to raise money for children who are battling #cancer by creating an in-office mini golf course! Later, employees tested their swings in a marshmallow long drive. #ForBreakthroughs https://t.co/1o5ioHSuF1</a:t>
                      </a:r>
                    </a:p>
                  </a:txBody>
                  <a:tcPr/>
                </a:tc>
                <a:tc>
                  <a:txBody>
                    <a:bodyPr/>
                    <a:lstStyle/>
                    <a:p>
                      <a:r>
                        <a:rPr lang="en-US" sz="1000"/>
                        <a:t>No</a:t>
                      </a:r>
                    </a:p>
                  </a:txBody>
                  <a:tcPr/>
                </a:tc>
                <a:tc>
                  <a:txBody>
                    <a:bodyPr/>
                    <a:lstStyle/>
                    <a:p>
                      <a:r>
                        <a:rPr lang="en-US" sz="1000"/>
                        <a:t>1</a:t>
                      </a:r>
                    </a:p>
                  </a:txBody>
                  <a:tcPr/>
                </a:tc>
                <a:tc>
                  <a:txBody>
                    <a:bodyPr/>
                    <a:lstStyle/>
                    <a:p>
                      <a:r>
                        <a:rPr lang="en-US" sz="1000"/>
                        <a:t>9</a:t>
                      </a:r>
                    </a:p>
                  </a:txBody>
                  <a:tcPr/>
                </a:tc>
                <a:tc>
                  <a:txBody>
                    <a:bodyPr/>
                    <a:lstStyle/>
                    <a:p>
                      <a:r>
                        <a:rPr lang="en-US" sz="1000"/>
                        <a:t>0</a:t>
                      </a:r>
                    </a:p>
                  </a:txBody>
                  <a:tcPr/>
                </a:tc>
                <a:tc>
                  <a:txBody>
                    <a:bodyPr/>
                    <a:lstStyle/>
                    <a:p>
                      <a:r>
                        <a:rPr lang="en-US" sz="1000"/>
                        <a:t>0.3240 %</a:t>
                      </a:r>
                    </a:p>
                  </a:txBody>
                  <a:tcPr/>
                </a:tc>
                <a:extLst>
                  <a:ext uri="{0D108BD9-81ED-4DB2-BD59-A6C34878D82A}">
                    <a16:rowId xmlns:a16="http://schemas.microsoft.com/office/drawing/2014/main" val="639493555"/>
                  </a:ext>
                </a:extLst>
              </a:tr>
              <a:tr h="370840">
                <a:tc>
                  <a:txBody>
                    <a:bodyPr/>
                    <a:lstStyle/>
                    <a:p>
                      <a:r>
                        <a:rPr lang="en-US" sz="1000" b="1"/>
                        <a:t> @PHLYINS - 2018-09-19 16:31:31 </a:t>
                      </a:r>
                      <a:r>
                        <a:rPr lang="en-US" sz="1000"/>
                        <a:t>
  Our #fundraising efforts for @ChildrensPhila continue! Today, #TEAMPHLY dared to be "locked" in a CHOP themed adventure room as they raced against the clock to escape by solving puzzles &amp;amp; using clues. 100% of every donation will help children battling #cancer. #ForBreakthroughs https://t.co/WjDA2JPRek</a:t>
                      </a:r>
                    </a:p>
                  </a:txBody>
                  <a:tcPr/>
                </a:tc>
                <a:tc>
                  <a:txBody>
                    <a:bodyPr/>
                    <a:lstStyle/>
                    <a:p>
                      <a:r>
                        <a:rPr lang="en-US" sz="1000"/>
                        <a:t>No</a:t>
                      </a:r>
                    </a:p>
                  </a:txBody>
                  <a:tcPr/>
                </a:tc>
                <a:tc>
                  <a:txBody>
                    <a:bodyPr/>
                    <a:lstStyle/>
                    <a:p>
                      <a:r>
                        <a:rPr lang="en-US" sz="1000"/>
                        <a:t>3</a:t>
                      </a:r>
                    </a:p>
                  </a:txBody>
                  <a:tcPr/>
                </a:tc>
                <a:tc>
                  <a:txBody>
                    <a:bodyPr/>
                    <a:lstStyle/>
                    <a:p>
                      <a:r>
                        <a:rPr lang="en-US" sz="1000"/>
                        <a:t>6</a:t>
                      </a:r>
                    </a:p>
                  </a:txBody>
                  <a:tcPr/>
                </a:tc>
                <a:tc>
                  <a:txBody>
                    <a:bodyPr/>
                    <a:lstStyle/>
                    <a:p>
                      <a:r>
                        <a:rPr lang="en-US" sz="1000"/>
                        <a:t>0</a:t>
                      </a:r>
                    </a:p>
                  </a:txBody>
                  <a:tcPr/>
                </a:tc>
                <a:tc>
                  <a:txBody>
                    <a:bodyPr/>
                    <a:lstStyle/>
                    <a:p>
                      <a:r>
                        <a:rPr lang="en-US" sz="1000"/>
                        <a:t>0.2923 %</a:t>
                      </a:r>
                    </a:p>
                  </a:txBody>
                  <a:tcPr/>
                </a:tc>
                <a:extLst>
                  <a:ext uri="{0D108BD9-81ED-4DB2-BD59-A6C34878D82A}">
                    <a16:rowId xmlns:a16="http://schemas.microsoft.com/office/drawing/2014/main" val="1471631406"/>
                  </a:ext>
                </a:extLst>
              </a:tr>
              <a:tr h="370840">
                <a:tc>
                  <a:txBody>
                    <a:bodyPr/>
                    <a:lstStyle/>
                    <a:p>
                      <a:r>
                        <a:rPr lang="en-US" sz="1000" b="1"/>
                        <a:t> @PHLYINS - 2018-09-04 16:21:17 </a:t>
                      </a:r>
                      <a:r>
                        <a:rPr lang="en-US" sz="1000"/>
                        <a:t>
  PHLY employees in our Melville, NY office recently partnered with @LongIslandCares, a non-profit #hunger assistance organization. #TEAMPHLY held a food drive &amp;amp; then volunteered in the warehouse packing food that will feed people in the community. #SlayingHunger #TuesdayThoughts https://t.co/2ybv94WPxq</a:t>
                      </a:r>
                    </a:p>
                  </a:txBody>
                  <a:tcPr/>
                </a:tc>
                <a:tc>
                  <a:txBody>
                    <a:bodyPr/>
                    <a:lstStyle/>
                    <a:p>
                      <a:r>
                        <a:rPr lang="en-US" sz="1000"/>
                        <a:t>No</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0.2609 %</a:t>
                      </a:r>
                    </a:p>
                  </a:txBody>
                  <a:tcPr/>
                </a:tc>
                <a:extLst>
                  <a:ext uri="{0D108BD9-81ED-4DB2-BD59-A6C34878D82A}">
                    <a16:rowId xmlns:a16="http://schemas.microsoft.com/office/drawing/2014/main" val="1965861732"/>
                  </a:ext>
                </a:extLst>
              </a:tr>
            </a:tbl>
          </a:graphicData>
        </a:graphic>
      </p:graphicFrame>
      <p:sp>
        <p:nvSpPr>
          <p:cNvPr id="4" name="Text Placeholder 3">
            <a:extLst>
              <a:ext uri="{FF2B5EF4-FFF2-40B4-BE49-F238E27FC236}">
                <a16:creationId xmlns:a16="http://schemas.microsoft.com/office/drawing/2014/main" id="{2404AC42-AC64-44B6-A686-BD672E94C3B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632201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6DA7E-E074-43BF-BC42-CD553BC9E1DA}"/>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C7D61A61-1F29-4EC1-9827-EFF55EA5E801}"/>
              </a:ext>
            </a:extLst>
          </p:cNvPr>
          <p:cNvGraphicFramePr>
            <a:graphicFrameLocks noGrp="1"/>
          </p:cNvGraphicFramePr>
          <p:nvPr>
            <p:ph type="tbl" sz="quarter" idx="13"/>
            <p:extLst>
              <p:ext uri="{D42A27DB-BD31-4B8C-83A1-F6EECF244321}">
                <p14:modId xmlns:p14="http://schemas.microsoft.com/office/powerpoint/2010/main" val="3679483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42226413"/>
                    </a:ext>
                  </a:extLst>
                </a:gridCol>
                <a:gridCol w="1069848">
                  <a:extLst>
                    <a:ext uri="{9D8B030D-6E8A-4147-A177-3AD203B41FA5}">
                      <a16:colId xmlns:a16="http://schemas.microsoft.com/office/drawing/2014/main" val="1687630214"/>
                    </a:ext>
                  </a:extLst>
                </a:gridCol>
                <a:gridCol w="1069848">
                  <a:extLst>
                    <a:ext uri="{9D8B030D-6E8A-4147-A177-3AD203B41FA5}">
                      <a16:colId xmlns:a16="http://schemas.microsoft.com/office/drawing/2014/main" val="2888010240"/>
                    </a:ext>
                  </a:extLst>
                </a:gridCol>
                <a:gridCol w="1069848">
                  <a:extLst>
                    <a:ext uri="{9D8B030D-6E8A-4147-A177-3AD203B41FA5}">
                      <a16:colId xmlns:a16="http://schemas.microsoft.com/office/drawing/2014/main" val="2392537357"/>
                    </a:ext>
                  </a:extLst>
                </a:gridCol>
                <a:gridCol w="1069848">
                  <a:extLst>
                    <a:ext uri="{9D8B030D-6E8A-4147-A177-3AD203B41FA5}">
                      <a16:colId xmlns:a16="http://schemas.microsoft.com/office/drawing/2014/main" val="232422999"/>
                    </a:ext>
                  </a:extLst>
                </a:gridCol>
                <a:gridCol w="1069848">
                  <a:extLst>
                    <a:ext uri="{9D8B030D-6E8A-4147-A177-3AD203B41FA5}">
                      <a16:colId xmlns:a16="http://schemas.microsoft.com/office/drawing/2014/main" val="1888105228"/>
                    </a:ext>
                  </a:extLst>
                </a:gridCol>
                <a:gridCol w="1069848">
                  <a:extLst>
                    <a:ext uri="{9D8B030D-6E8A-4147-A177-3AD203B41FA5}">
                      <a16:colId xmlns:a16="http://schemas.microsoft.com/office/drawing/2014/main" val="308291876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567599960"/>
                  </a:ext>
                </a:extLst>
              </a:tr>
              <a:tr h="370840">
                <a:tc>
                  <a:txBody>
                    <a:bodyPr/>
                    <a:lstStyle/>
                    <a:p>
                      <a:r>
                        <a:rPr lang="en-US" sz="1000"/>
                        <a:t>Philadelphia Insurance Companies</a:t>
                      </a:r>
                    </a:p>
                  </a:txBody>
                  <a:tcPr/>
                </a:tc>
                <a:tc>
                  <a:txBody>
                    <a:bodyPr/>
                    <a:lstStyle/>
                    <a:p>
                      <a:r>
                        <a:rPr lang="en-US" sz="1000"/>
                        <a:t>15830</a:t>
                      </a:r>
                    </a:p>
                  </a:txBody>
                  <a:tcPr/>
                </a:tc>
                <a:tc>
                  <a:txBody>
                    <a:bodyPr/>
                    <a:lstStyle/>
                    <a:p>
                      <a:r>
                        <a:rPr lang="en-US" sz="1000"/>
                        <a:t>208</a:t>
                      </a:r>
                    </a:p>
                  </a:txBody>
                  <a:tcPr/>
                </a:tc>
                <a:tc>
                  <a:txBody>
                    <a:bodyPr/>
                    <a:lstStyle/>
                    <a:p>
                      <a:r>
                        <a:rPr lang="en-US" sz="1000"/>
                        <a:t>19</a:t>
                      </a:r>
                    </a:p>
                  </a:txBody>
                  <a:tcPr/>
                </a:tc>
                <a:tc>
                  <a:txBody>
                    <a:bodyPr/>
                    <a:lstStyle/>
                    <a:p>
                      <a:r>
                        <a:rPr lang="en-US" sz="1000"/>
                        <a:t>821</a:t>
                      </a:r>
                    </a:p>
                  </a:txBody>
                  <a:tcPr/>
                </a:tc>
                <a:tc>
                  <a:txBody>
                    <a:bodyPr/>
                    <a:lstStyle/>
                    <a:p>
                      <a:r>
                        <a:rPr lang="en-US" sz="1000"/>
                        <a:t>9</a:t>
                      </a:r>
                    </a:p>
                  </a:txBody>
                  <a:tcPr/>
                </a:tc>
                <a:tc>
                  <a:txBody>
                    <a:bodyPr/>
                    <a:lstStyle/>
                    <a:p>
                      <a:r>
                        <a:rPr lang="en-US" sz="1000"/>
                        <a:t>0.2778 %</a:t>
                      </a:r>
                    </a:p>
                  </a:txBody>
                  <a:tcPr/>
                </a:tc>
                <a:extLst>
                  <a:ext uri="{0D108BD9-81ED-4DB2-BD59-A6C34878D82A}">
                    <a16:rowId xmlns:a16="http://schemas.microsoft.com/office/drawing/2014/main" val="2659053877"/>
                  </a:ext>
                </a:extLst>
              </a:tr>
            </a:tbl>
          </a:graphicData>
        </a:graphic>
      </p:graphicFrame>
      <p:sp>
        <p:nvSpPr>
          <p:cNvPr id="4" name="Text Placeholder 3">
            <a:extLst>
              <a:ext uri="{FF2B5EF4-FFF2-40B4-BE49-F238E27FC236}">
                <a16:creationId xmlns:a16="http://schemas.microsoft.com/office/drawing/2014/main" id="{3DAEDC50-1316-4299-A37B-D65AF81240D8}"/>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8634288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E7FA1-BB05-41D6-A259-7248FB6D3CAD}"/>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B9EF2530-CDD3-4D98-A5E9-F58C9E35E118}"/>
              </a:ext>
            </a:extLst>
          </p:cNvPr>
          <p:cNvGraphicFramePr>
            <a:graphicFrameLocks noGrp="1"/>
          </p:cNvGraphicFramePr>
          <p:nvPr>
            <p:ph type="chart" sz="quarter" idx="13"/>
            <p:extLst>
              <p:ext uri="{D42A27DB-BD31-4B8C-83A1-F6EECF244321}">
                <p14:modId xmlns:p14="http://schemas.microsoft.com/office/powerpoint/2010/main" val="703401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5AAC65-5180-404E-95D2-B5270B4B45F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0E75300-A502-4D20-8FD3-A3530D0863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17022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9312F-9409-43F8-8619-A1A6AD0E7B56}"/>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A6B0785D-7229-45B2-9407-64524A433F57}"/>
              </a:ext>
            </a:extLst>
          </p:cNvPr>
          <p:cNvGraphicFramePr>
            <a:graphicFrameLocks noGrp="1"/>
          </p:cNvGraphicFramePr>
          <p:nvPr>
            <p:ph type="chart" sz="quarter" idx="13"/>
            <p:extLst>
              <p:ext uri="{D42A27DB-BD31-4B8C-83A1-F6EECF244321}">
                <p14:modId xmlns:p14="http://schemas.microsoft.com/office/powerpoint/2010/main" val="1293791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BF08CA-FBD0-405F-8A3C-5A35FFCD189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18DE8C7-1639-4679-8D16-9A6888B1FB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1615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CCEFA-DDB3-47D9-B290-418636E0EC89}"/>
              </a:ext>
            </a:extLst>
          </p:cNvPr>
          <p:cNvSpPr>
            <a:spLocks noGrp="1"/>
          </p:cNvSpPr>
          <p:nvPr>
            <p:ph type="title"/>
          </p:nvPr>
        </p:nvSpPr>
        <p:spPr/>
        <p:txBody>
          <a:bodyPr/>
          <a:lstStyle/>
          <a:p>
            <a:r>
              <a:rPr lang="en-US"/>
              <a:t>LinkedIn Updates Table | Philadelphia Insurance - 1 of 3</a:t>
            </a:r>
          </a:p>
        </p:txBody>
      </p:sp>
      <p:graphicFrame>
        <p:nvGraphicFramePr>
          <p:cNvPr id="5" name="Table Placeholder 4">
            <a:extLst>
              <a:ext uri="{FF2B5EF4-FFF2-40B4-BE49-F238E27FC236}">
                <a16:creationId xmlns:a16="http://schemas.microsoft.com/office/drawing/2014/main" id="{D85DC217-2861-4BAA-9FE7-07580ECF3482}"/>
              </a:ext>
            </a:extLst>
          </p:cNvPr>
          <p:cNvGraphicFramePr>
            <a:graphicFrameLocks noGrp="1"/>
          </p:cNvGraphicFramePr>
          <p:nvPr>
            <p:ph type="tbl" sz="quarter" idx="13"/>
            <p:extLst>
              <p:ext uri="{D42A27DB-BD31-4B8C-83A1-F6EECF244321}">
                <p14:modId xmlns:p14="http://schemas.microsoft.com/office/powerpoint/2010/main" val="3423958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68070525"/>
                    </a:ext>
                  </a:extLst>
                </a:gridCol>
                <a:gridCol w="987552">
                  <a:extLst>
                    <a:ext uri="{9D8B030D-6E8A-4147-A177-3AD203B41FA5}">
                      <a16:colId xmlns:a16="http://schemas.microsoft.com/office/drawing/2014/main" val="2108930408"/>
                    </a:ext>
                  </a:extLst>
                </a:gridCol>
                <a:gridCol w="987552">
                  <a:extLst>
                    <a:ext uri="{9D8B030D-6E8A-4147-A177-3AD203B41FA5}">
                      <a16:colId xmlns:a16="http://schemas.microsoft.com/office/drawing/2014/main" val="3912694539"/>
                    </a:ext>
                  </a:extLst>
                </a:gridCol>
                <a:gridCol w="987552">
                  <a:extLst>
                    <a:ext uri="{9D8B030D-6E8A-4147-A177-3AD203B41FA5}">
                      <a16:colId xmlns:a16="http://schemas.microsoft.com/office/drawing/2014/main" val="2563097702"/>
                    </a:ext>
                  </a:extLst>
                </a:gridCol>
                <a:gridCol w="987552">
                  <a:extLst>
                    <a:ext uri="{9D8B030D-6E8A-4147-A177-3AD203B41FA5}">
                      <a16:colId xmlns:a16="http://schemas.microsoft.com/office/drawing/2014/main" val="1253299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8882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- 2018-09-28 13:01:38 </a:t>
                      </a:r>
                      <a:r>
                        <a:rPr kumimoji="0" lang="en-US" sz="1000" b="0" i="0" u="none" strike="noStrike" kern="1200" cap="none" spc="0" normalizeH="0" baseline="0" noProof="0">
                          <a:ln>
                            <a:noFill/>
                          </a:ln>
                          <a:solidFill>
                            <a:prstClr val="black"/>
                          </a:solidFill>
                          <a:effectLst/>
                          <a:uLnTx/>
                          <a:uFillTx/>
                          <a:latin typeface="+mn-lt"/>
                          <a:ea typeface="+mn-ea"/>
                          <a:cs typeface="+mn-cs"/>
                        </a:rPr>
                        <a:t>
  That’s a wrap! Earlier this week, we kicked off our semi-annual New Hire Training, a program designed to introduce our new employees to the PHLY culture, our products, and our services. 87 new employees from across the country joined us in the Home Office for 2 ½ days and participated in various educational workshops, panel discussions, networking opportunities, and a PHLY Product Expo all geared towards strengthening their skills while acclimating them to their new roles. Here’s a snapshot of our newest team members after they successfully completed the training program. Welcome to the team!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52197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- 2018-09-11 09:29:59 </a:t>
                      </a:r>
                      <a:r>
                        <a:rPr kumimoji="0" lang="en-US" sz="1000" b="0" i="0" u="none" strike="noStrike" kern="1200" cap="none" spc="0" normalizeH="0" baseline="0" noProof="0">
                          <a:ln>
                            <a:noFill/>
                          </a:ln>
                          <a:solidFill>
                            <a:prstClr val="black"/>
                          </a:solidFill>
                          <a:effectLst/>
                          <a:uLnTx/>
                          <a:uFillTx/>
                          <a:latin typeface="+mn-lt"/>
                          <a:ea typeface="+mn-ea"/>
                          <a:cs typeface="+mn-cs"/>
                        </a:rPr>
                        <a:t>
  We will never forget.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7171910"/>
                  </a:ext>
                </a:extLst>
              </a:tr>
            </a:tbl>
          </a:graphicData>
        </a:graphic>
      </p:graphicFrame>
      <p:sp>
        <p:nvSpPr>
          <p:cNvPr id="4" name="Text Placeholder 3">
            <a:extLst>
              <a:ext uri="{FF2B5EF4-FFF2-40B4-BE49-F238E27FC236}">
                <a16:creationId xmlns:a16="http://schemas.microsoft.com/office/drawing/2014/main" id="{D948041A-FE12-441A-983E-75C4B595337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1665821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9AF5-04FA-4398-A722-82FD3B66F715}"/>
              </a:ext>
            </a:extLst>
          </p:cNvPr>
          <p:cNvSpPr>
            <a:spLocks noGrp="1"/>
          </p:cNvSpPr>
          <p:nvPr>
            <p:ph type="title"/>
          </p:nvPr>
        </p:nvSpPr>
        <p:spPr/>
        <p:txBody>
          <a:bodyPr/>
          <a:lstStyle/>
          <a:p>
            <a:r>
              <a:rPr lang="en-US"/>
              <a:t>LinkedIn Updates Table | Philadelphia Insurance - 2 of 3</a:t>
            </a:r>
          </a:p>
        </p:txBody>
      </p:sp>
      <p:graphicFrame>
        <p:nvGraphicFramePr>
          <p:cNvPr id="5" name="Table Placeholder 4">
            <a:extLst>
              <a:ext uri="{FF2B5EF4-FFF2-40B4-BE49-F238E27FC236}">
                <a16:creationId xmlns:a16="http://schemas.microsoft.com/office/drawing/2014/main" id="{01E3E861-303E-4F89-8CEF-F956532520DD}"/>
              </a:ext>
            </a:extLst>
          </p:cNvPr>
          <p:cNvGraphicFramePr>
            <a:graphicFrameLocks noGrp="1"/>
          </p:cNvGraphicFramePr>
          <p:nvPr>
            <p:ph type="tbl" sz="quarter" idx="13"/>
            <p:extLst>
              <p:ext uri="{D42A27DB-BD31-4B8C-83A1-F6EECF244321}">
                <p14:modId xmlns:p14="http://schemas.microsoft.com/office/powerpoint/2010/main" val="509478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78812141"/>
                    </a:ext>
                  </a:extLst>
                </a:gridCol>
                <a:gridCol w="987552">
                  <a:extLst>
                    <a:ext uri="{9D8B030D-6E8A-4147-A177-3AD203B41FA5}">
                      <a16:colId xmlns:a16="http://schemas.microsoft.com/office/drawing/2014/main" val="1327532732"/>
                    </a:ext>
                  </a:extLst>
                </a:gridCol>
                <a:gridCol w="987552">
                  <a:extLst>
                    <a:ext uri="{9D8B030D-6E8A-4147-A177-3AD203B41FA5}">
                      <a16:colId xmlns:a16="http://schemas.microsoft.com/office/drawing/2014/main" val="610663106"/>
                    </a:ext>
                  </a:extLst>
                </a:gridCol>
                <a:gridCol w="987552">
                  <a:extLst>
                    <a:ext uri="{9D8B030D-6E8A-4147-A177-3AD203B41FA5}">
                      <a16:colId xmlns:a16="http://schemas.microsoft.com/office/drawing/2014/main" val="1341220792"/>
                    </a:ext>
                  </a:extLst>
                </a:gridCol>
                <a:gridCol w="987552">
                  <a:extLst>
                    <a:ext uri="{9D8B030D-6E8A-4147-A177-3AD203B41FA5}">
                      <a16:colId xmlns:a16="http://schemas.microsoft.com/office/drawing/2014/main" val="714227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9025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- 2018-09-18 16:56:09 </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yesterday marked the beginning of our CHOP Breakthroughs Week, a weeklong series of fundraisers for the Children's Hospital of Philadelphia. #TEAMPHLY has set a goal to raise 50K in support of the 2018 CHOP #ParkwayRun &amp; Walk! Today, Home Office employees teamed up for the CHOP Triathlon Challenge, a friendly indoor competition where they raced to achieve the furthest combined distance on the treadmill, stationary bike, and elliptical machine. Congratulations to the winning teams! #ForBreakthroughs 
Would you like to help TEAMPHLY make a difference in the lives of children and their families who are battling cancer? Go here to learn more: https://goo.gl/YkVWDc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3141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- 2018-09-06 15:04:24 </a:t>
                      </a:r>
                      <a:r>
                        <a:rPr kumimoji="0" lang="en-US" sz="1000" b="0" i="0" u="none" strike="noStrike" kern="1200" cap="none" spc="0" normalizeH="0" baseline="0" noProof="0">
                          <a:ln>
                            <a:noFill/>
                          </a:ln>
                          <a:solidFill>
                            <a:prstClr val="black"/>
                          </a:solidFill>
                          <a:effectLst/>
                          <a:uLnTx/>
                          <a:uFillTx/>
                          <a:latin typeface="+mn-lt"/>
                          <a:ea typeface="+mn-ea"/>
                          <a:cs typeface="+mn-cs"/>
                        </a:rPr>
                        <a:t>
  Tonight, the World Champion Philadelphia Eagles will open the NFL regular season at Lincoln Financial Field against the Atlanta Falcons. Throughout this season, PHLY is partnering with the Eagles to highlight charitable organizations at each Eagles home game. To see more on this partnership, follow us on Twitter, Facebook, and Instagram. 
Go here to nominate a local non-profit for the #Eagles Community Red Zone: https://goo.gl/tmFqV5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3194827"/>
                  </a:ext>
                </a:extLst>
              </a:tr>
            </a:tbl>
          </a:graphicData>
        </a:graphic>
      </p:graphicFrame>
      <p:sp>
        <p:nvSpPr>
          <p:cNvPr id="4" name="Text Placeholder 3">
            <a:extLst>
              <a:ext uri="{FF2B5EF4-FFF2-40B4-BE49-F238E27FC236}">
                <a16:creationId xmlns:a16="http://schemas.microsoft.com/office/drawing/2014/main" id="{B35DA007-980F-4292-91F3-1DC5616412D0}"/>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600995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6B2F5-99B9-4493-BA08-609ED9E83825}"/>
              </a:ext>
            </a:extLst>
          </p:cNvPr>
          <p:cNvSpPr>
            <a:spLocks noGrp="1"/>
          </p:cNvSpPr>
          <p:nvPr>
            <p:ph type="title"/>
          </p:nvPr>
        </p:nvSpPr>
        <p:spPr/>
        <p:txBody>
          <a:bodyPr/>
          <a:lstStyle/>
          <a:p>
            <a:r>
              <a:rPr lang="en-US"/>
              <a:t>LinkedIn Updates Table | Philadelphia Insurance - 3 of 3</a:t>
            </a:r>
          </a:p>
        </p:txBody>
      </p:sp>
      <p:graphicFrame>
        <p:nvGraphicFramePr>
          <p:cNvPr id="5" name="Table Placeholder 4">
            <a:extLst>
              <a:ext uri="{FF2B5EF4-FFF2-40B4-BE49-F238E27FC236}">
                <a16:creationId xmlns:a16="http://schemas.microsoft.com/office/drawing/2014/main" id="{9FC2E3B6-2593-4E2F-B455-32B3977E8C6C}"/>
              </a:ext>
            </a:extLst>
          </p:cNvPr>
          <p:cNvGraphicFramePr>
            <a:graphicFrameLocks noGrp="1"/>
          </p:cNvGraphicFramePr>
          <p:nvPr>
            <p:ph type="tbl" sz="quarter" idx="13"/>
            <p:extLst>
              <p:ext uri="{D42A27DB-BD31-4B8C-83A1-F6EECF244321}">
                <p14:modId xmlns:p14="http://schemas.microsoft.com/office/powerpoint/2010/main" val="8777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35486243"/>
                    </a:ext>
                  </a:extLst>
                </a:gridCol>
                <a:gridCol w="987552">
                  <a:extLst>
                    <a:ext uri="{9D8B030D-6E8A-4147-A177-3AD203B41FA5}">
                      <a16:colId xmlns:a16="http://schemas.microsoft.com/office/drawing/2014/main" val="2742944395"/>
                    </a:ext>
                  </a:extLst>
                </a:gridCol>
                <a:gridCol w="987552">
                  <a:extLst>
                    <a:ext uri="{9D8B030D-6E8A-4147-A177-3AD203B41FA5}">
                      <a16:colId xmlns:a16="http://schemas.microsoft.com/office/drawing/2014/main" val="382409240"/>
                    </a:ext>
                  </a:extLst>
                </a:gridCol>
                <a:gridCol w="987552">
                  <a:extLst>
                    <a:ext uri="{9D8B030D-6E8A-4147-A177-3AD203B41FA5}">
                      <a16:colId xmlns:a16="http://schemas.microsoft.com/office/drawing/2014/main" val="180053142"/>
                    </a:ext>
                  </a:extLst>
                </a:gridCol>
                <a:gridCol w="987552">
                  <a:extLst>
                    <a:ext uri="{9D8B030D-6E8A-4147-A177-3AD203B41FA5}">
                      <a16:colId xmlns:a16="http://schemas.microsoft.com/office/drawing/2014/main" val="3319397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5173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- 2018-09-20 17:04:27 </a:t>
                      </a:r>
                      <a:r>
                        <a:rPr kumimoji="0" lang="en-US" sz="1000" b="0" i="0" u="none" strike="noStrike" kern="1200" cap="none" spc="0" normalizeH="0" baseline="0" noProof="0">
                          <a:ln>
                            <a:noFill/>
                          </a:ln>
                          <a:solidFill>
                            <a:prstClr val="black"/>
                          </a:solidFill>
                          <a:effectLst/>
                          <a:uLnTx/>
                          <a:uFillTx/>
                          <a:latin typeface="+mn-lt"/>
                          <a:ea typeface="+mn-ea"/>
                          <a:cs typeface="+mn-cs"/>
                        </a:rPr>
                        <a:t>
  #TEAMPHLY’s fundraising week for the @Children's Hospital of Philadelphia may be winding down, but our efforts are not over yet! With only two days left of our CHOP Breakthroughs Week, our Home Office employees heard from another inspiring presenter today. TEAMPHLY was joined by renowned pediatric oncologist, Dr. Stephan A. Grupp, for a lunch and learn about the ground-breaking research and cell therapy treatments that are saving the lives of children with the most aggressive forms of cancer. #ForBreakthroughs 
Learn how you can help #TEAMPHLY make a difference in the lives of children with cancer: https://goo.gl/YkVWDc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35919391"/>
                  </a:ext>
                </a:extLst>
              </a:tr>
            </a:tbl>
          </a:graphicData>
        </a:graphic>
      </p:graphicFrame>
      <p:sp>
        <p:nvSpPr>
          <p:cNvPr id="4" name="Text Placeholder 3">
            <a:extLst>
              <a:ext uri="{FF2B5EF4-FFF2-40B4-BE49-F238E27FC236}">
                <a16:creationId xmlns:a16="http://schemas.microsoft.com/office/drawing/2014/main" id="{C1DAE07F-CAF3-4C5E-84B0-688F43E5037F}"/>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75243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F5CE8-A463-45C7-BA3F-EB0A1EC40E5F}"/>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5A377A50-D992-4CF7-B678-815FD5A9DEC4}"/>
              </a:ext>
            </a:extLst>
          </p:cNvPr>
          <p:cNvGraphicFramePr>
            <a:graphicFrameLocks noGrp="1"/>
          </p:cNvGraphicFramePr>
          <p:nvPr>
            <p:ph type="tbl" sz="quarter" idx="13"/>
            <p:extLst>
              <p:ext uri="{D42A27DB-BD31-4B8C-83A1-F6EECF244321}">
                <p14:modId xmlns:p14="http://schemas.microsoft.com/office/powerpoint/2010/main" val="556250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2404897"/>
                    </a:ext>
                  </a:extLst>
                </a:gridCol>
                <a:gridCol w="699516">
                  <a:extLst>
                    <a:ext uri="{9D8B030D-6E8A-4147-A177-3AD203B41FA5}">
                      <a16:colId xmlns:a16="http://schemas.microsoft.com/office/drawing/2014/main" val="2731142549"/>
                    </a:ext>
                  </a:extLst>
                </a:gridCol>
                <a:gridCol w="699516">
                  <a:extLst>
                    <a:ext uri="{9D8B030D-6E8A-4147-A177-3AD203B41FA5}">
                      <a16:colId xmlns:a16="http://schemas.microsoft.com/office/drawing/2014/main" val="2091850816"/>
                    </a:ext>
                  </a:extLst>
                </a:gridCol>
                <a:gridCol w="658368">
                  <a:extLst>
                    <a:ext uri="{9D8B030D-6E8A-4147-A177-3AD203B41FA5}">
                      <a16:colId xmlns:a16="http://schemas.microsoft.com/office/drawing/2014/main" val="1225963468"/>
                    </a:ext>
                  </a:extLst>
                </a:gridCol>
                <a:gridCol w="658368">
                  <a:extLst>
                    <a:ext uri="{9D8B030D-6E8A-4147-A177-3AD203B41FA5}">
                      <a16:colId xmlns:a16="http://schemas.microsoft.com/office/drawing/2014/main" val="527576498"/>
                    </a:ext>
                  </a:extLst>
                </a:gridCol>
                <a:gridCol w="658368">
                  <a:extLst>
                    <a:ext uri="{9D8B030D-6E8A-4147-A177-3AD203B41FA5}">
                      <a16:colId xmlns:a16="http://schemas.microsoft.com/office/drawing/2014/main" val="1089312200"/>
                    </a:ext>
                  </a:extLst>
                </a:gridCol>
                <a:gridCol w="699516">
                  <a:extLst>
                    <a:ext uri="{9D8B030D-6E8A-4147-A177-3AD203B41FA5}">
                      <a16:colId xmlns:a16="http://schemas.microsoft.com/office/drawing/2014/main" val="1807300325"/>
                    </a:ext>
                  </a:extLst>
                </a:gridCol>
                <a:gridCol w="699516">
                  <a:extLst>
                    <a:ext uri="{9D8B030D-6E8A-4147-A177-3AD203B41FA5}">
                      <a16:colId xmlns:a16="http://schemas.microsoft.com/office/drawing/2014/main" val="3115203334"/>
                    </a:ext>
                  </a:extLst>
                </a:gridCol>
                <a:gridCol w="699516">
                  <a:extLst>
                    <a:ext uri="{9D8B030D-6E8A-4147-A177-3AD203B41FA5}">
                      <a16:colId xmlns:a16="http://schemas.microsoft.com/office/drawing/2014/main" val="718682596"/>
                    </a:ext>
                  </a:extLst>
                </a:gridCol>
                <a:gridCol w="658368">
                  <a:extLst>
                    <a:ext uri="{9D8B030D-6E8A-4147-A177-3AD203B41FA5}">
                      <a16:colId xmlns:a16="http://schemas.microsoft.com/office/drawing/2014/main" val="144273139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12746283"/>
                  </a:ext>
                </a:extLst>
              </a:tr>
              <a:tr h="370840">
                <a:tc>
                  <a:txBody>
                    <a:bodyPr/>
                    <a:lstStyle/>
                    <a:p>
                      <a:r>
                        <a:rPr lang="en-US" sz="1000"/>
                        <a:t>phlyinsurance</a:t>
                      </a:r>
                    </a:p>
                  </a:txBody>
                  <a:tcPr/>
                </a:tc>
                <a:tc>
                  <a:txBody>
                    <a:bodyPr/>
                    <a:lstStyle/>
                    <a:p>
                      <a:r>
                        <a:rPr lang="en-US" sz="1000"/>
                        <a:t>1080</a:t>
                      </a:r>
                    </a:p>
                  </a:txBody>
                  <a:tcPr/>
                </a:tc>
                <a:tc>
                  <a:txBody>
                    <a:bodyPr/>
                    <a:lstStyle/>
                    <a:p>
                      <a:r>
                        <a:rPr lang="en-US" sz="1000"/>
                        <a:t>29</a:t>
                      </a:r>
                    </a:p>
                  </a:txBody>
                  <a:tcPr/>
                </a:tc>
                <a:tc>
                  <a:txBody>
                    <a:bodyPr/>
                    <a:lstStyle/>
                    <a:p>
                      <a:r>
                        <a:rPr lang="en-US" sz="1000"/>
                        <a:t>7</a:t>
                      </a:r>
                    </a:p>
                  </a:txBody>
                  <a:tcPr/>
                </a:tc>
                <a:tc>
                  <a:txBody>
                    <a:bodyPr/>
                    <a:lstStyle/>
                    <a:p>
                      <a:r>
                        <a:rPr lang="en-US" sz="1000"/>
                        <a:t>10</a:t>
                      </a:r>
                    </a:p>
                  </a:txBody>
                  <a:tcPr/>
                </a:tc>
                <a:tc>
                  <a:txBody>
                    <a:bodyPr/>
                    <a:lstStyle/>
                    <a:p>
                      <a:r>
                        <a:rPr lang="en-US" sz="1000"/>
                        <a:t>3</a:t>
                      </a:r>
                    </a:p>
                  </a:txBody>
                  <a:tcPr/>
                </a:tc>
                <a:tc>
                  <a:txBody>
                    <a:bodyPr/>
                    <a:lstStyle/>
                    <a:p>
                      <a:r>
                        <a:rPr lang="en-US" sz="1000"/>
                        <a:t>20</a:t>
                      </a:r>
                    </a:p>
                  </a:txBody>
                  <a:tcPr/>
                </a:tc>
                <a:tc>
                  <a:txBody>
                    <a:bodyPr/>
                    <a:lstStyle/>
                    <a:p>
                      <a:r>
                        <a:rPr lang="en-US" sz="1000"/>
                        <a:t>1223</a:t>
                      </a:r>
                    </a:p>
                  </a:txBody>
                  <a:tcPr/>
                </a:tc>
                <a:tc>
                  <a:txBody>
                    <a:bodyPr/>
                    <a:lstStyle/>
                    <a:p>
                      <a:r>
                        <a:rPr lang="en-US" sz="1000"/>
                        <a:t>9</a:t>
                      </a:r>
                    </a:p>
                  </a:txBody>
                  <a:tcPr/>
                </a:tc>
                <a:tc>
                  <a:txBody>
                    <a:bodyPr/>
                    <a:lstStyle/>
                    <a:p>
                      <a:r>
                        <a:rPr lang="en-US" sz="1000"/>
                        <a:t>5.7840 %</a:t>
                      </a:r>
                    </a:p>
                  </a:txBody>
                  <a:tcPr/>
                </a:tc>
                <a:extLst>
                  <a:ext uri="{0D108BD9-81ED-4DB2-BD59-A6C34878D82A}">
                    <a16:rowId xmlns:a16="http://schemas.microsoft.com/office/drawing/2014/main" val="731975834"/>
                  </a:ext>
                </a:extLst>
              </a:tr>
            </a:tbl>
          </a:graphicData>
        </a:graphic>
      </p:graphicFrame>
      <p:sp>
        <p:nvSpPr>
          <p:cNvPr id="4" name="Text Placeholder 3">
            <a:extLst>
              <a:ext uri="{FF2B5EF4-FFF2-40B4-BE49-F238E27FC236}">
                <a16:creationId xmlns:a16="http://schemas.microsoft.com/office/drawing/2014/main" id="{BD0E4796-5750-4602-B51D-250188EDEAB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7460765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B3B83-DD58-44CD-B49E-1E6075A6A67E}"/>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4597008B-605E-4668-898D-7451EADA902E}"/>
              </a:ext>
            </a:extLst>
          </p:cNvPr>
          <p:cNvGraphicFramePr>
            <a:graphicFrameLocks noGrp="1"/>
          </p:cNvGraphicFramePr>
          <p:nvPr>
            <p:ph type="chart" sz="quarter" idx="13"/>
            <p:extLst>
              <p:ext uri="{D42A27DB-BD31-4B8C-83A1-F6EECF244321}">
                <p14:modId xmlns:p14="http://schemas.microsoft.com/office/powerpoint/2010/main" val="3901682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BEA65A-4D45-479A-A438-5EF85EC3CA8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4FFDFC6-D6B3-4759-B0A9-AC31810CA7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9855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FCE9-4A52-4A6D-ACD2-03BDCC625271}"/>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251BF7FE-A902-4E0F-832B-070F7DB225D3}"/>
              </a:ext>
            </a:extLst>
          </p:cNvPr>
          <p:cNvGraphicFramePr>
            <a:graphicFrameLocks noGrp="1"/>
          </p:cNvGraphicFramePr>
          <p:nvPr>
            <p:ph type="chart" sz="quarter" idx="13"/>
            <p:extLst>
              <p:ext uri="{D42A27DB-BD31-4B8C-83A1-F6EECF244321}">
                <p14:modId xmlns:p14="http://schemas.microsoft.com/office/powerpoint/2010/main" val="2467298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EB679D-D168-4C76-906B-F35337F04AC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C8BBC84-1271-4BC7-92D5-530E02197A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23771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B35A0-3294-44B3-AEB1-ABC48A615A78}"/>
              </a:ext>
            </a:extLst>
          </p:cNvPr>
          <p:cNvSpPr>
            <a:spLocks noGrp="1"/>
          </p:cNvSpPr>
          <p:nvPr>
            <p:ph type="title"/>
          </p:nvPr>
        </p:nvSpPr>
        <p:spPr/>
        <p:txBody>
          <a:bodyPr/>
          <a:lstStyle/>
          <a:p>
            <a:r>
              <a:rPr lang="en-US"/>
              <a:t>Instagram Posts Table | Philadelphia Insurance - 1 of 3</a:t>
            </a:r>
          </a:p>
        </p:txBody>
      </p:sp>
      <p:graphicFrame>
        <p:nvGraphicFramePr>
          <p:cNvPr id="5" name="Table Placeholder 4">
            <a:extLst>
              <a:ext uri="{FF2B5EF4-FFF2-40B4-BE49-F238E27FC236}">
                <a16:creationId xmlns:a16="http://schemas.microsoft.com/office/drawing/2014/main" id="{71617D89-8D93-4247-BDDA-88E702C0727E}"/>
              </a:ext>
            </a:extLst>
          </p:cNvPr>
          <p:cNvGraphicFramePr>
            <a:graphicFrameLocks noGrp="1"/>
          </p:cNvGraphicFramePr>
          <p:nvPr>
            <p:ph type="tbl" sz="quarter" idx="13"/>
            <p:extLst>
              <p:ext uri="{D42A27DB-BD31-4B8C-83A1-F6EECF244321}">
                <p14:modId xmlns:p14="http://schemas.microsoft.com/office/powerpoint/2010/main" val="2284301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23041468"/>
                    </a:ext>
                  </a:extLst>
                </a:gridCol>
                <a:gridCol w="987552">
                  <a:extLst>
                    <a:ext uri="{9D8B030D-6E8A-4147-A177-3AD203B41FA5}">
                      <a16:colId xmlns:a16="http://schemas.microsoft.com/office/drawing/2014/main" val="667455960"/>
                    </a:ext>
                  </a:extLst>
                </a:gridCol>
                <a:gridCol w="987552">
                  <a:extLst>
                    <a:ext uri="{9D8B030D-6E8A-4147-A177-3AD203B41FA5}">
                      <a16:colId xmlns:a16="http://schemas.microsoft.com/office/drawing/2014/main" val="2547682440"/>
                    </a:ext>
                  </a:extLst>
                </a:gridCol>
                <a:gridCol w="987552">
                  <a:extLst>
                    <a:ext uri="{9D8B030D-6E8A-4147-A177-3AD203B41FA5}">
                      <a16:colId xmlns:a16="http://schemas.microsoft.com/office/drawing/2014/main" val="2484023807"/>
                    </a:ext>
                  </a:extLst>
                </a:gridCol>
                <a:gridCol w="987552">
                  <a:extLst>
                    <a:ext uri="{9D8B030D-6E8A-4147-A177-3AD203B41FA5}">
                      <a16:colId xmlns:a16="http://schemas.microsoft.com/office/drawing/2014/main" val="3396665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9195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- 2018-09-06 16:30:10 </a:t>
                      </a:r>
                      <a:r>
                        <a:rPr kumimoji="0" lang="en-US" sz="1000" b="0" i="0" u="none" strike="noStrike" kern="1200" cap="none" spc="0" normalizeH="0" baseline="0" noProof="0">
                          <a:ln>
                            <a:noFill/>
                          </a:ln>
                          <a:solidFill>
                            <a:prstClr val="black"/>
                          </a:solidFill>
                          <a:effectLst/>
                          <a:uLnTx/>
                          <a:uFillTx/>
                          <a:latin typeface="+mn-lt"/>
                          <a:ea typeface="+mn-ea"/>
                          <a:cs typeface="+mn-cs"/>
                        </a:rPr>
                        <a:t>
 Tonight, the World Champion PhiladelphiaEagles will open the #NFL regular #footballseason at #LincolnFinancialField against the #AtlantaFalcons. Throughout this season, #PHLY is partnering with the Eagles to highlight charitable organizations at each #Eagles home game. Congratulations to the following organizations for being highlighted in the pre-season: 1jadensvoice, goteamimpact, The Arc of Atlantic County, bomfphilly rtphiladelphia, and freelibrary! 👏🏼
Enter this link into your Web browser to nominate a local #nonprofit for the Eagles #Community Red Zone: https://goo.gl/nX1R4F 🏈🦅#ThinkPHLY #TEAMPHLY #insurance #flyeaglesfly #philadelphia #football #charity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8115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- 2018-09-28 16:34:21 </a:t>
                      </a:r>
                      <a:r>
                        <a:rPr kumimoji="0" lang="en-US" sz="1000" b="0" i="0" u="none" strike="noStrike" kern="1200" cap="none" spc="0" normalizeH="0" baseline="0" noProof="0">
                          <a:ln>
                            <a:noFill/>
                          </a:ln>
                          <a:solidFill>
                            <a:prstClr val="black"/>
                          </a:solidFill>
                          <a:effectLst/>
                          <a:uLnTx/>
                          <a:uFillTx/>
                          <a:latin typeface="+mn-lt"/>
                          <a:ea typeface="+mn-ea"/>
                          <a:cs typeface="+mn-cs"/>
                        </a:rPr>
                        <a:t>
 That’s a wrap! Earlier this week, we kicked off our semi-annual #NewHireTraining, a program designed to introduce our #newemployees to the #PHLY culture, our products, and our services. 87 new employees from across the country joined us in the Home Office for 2 ½ days and participated in various educational workshops, panel discussions, #networking opportunities, and a PHLY Product Expo, all geared towards strengthening their skills while acclimating them to their new roles. Here’s a snapshot of our newest team members after they successfully completed the training program. Welcome to the team! 👏🏼😃 #TEAMPHLY #ThinkPHLY #insurance #jobtraining #newhires #insurancelife #hiring #career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24607489"/>
                  </a:ext>
                </a:extLst>
              </a:tr>
            </a:tbl>
          </a:graphicData>
        </a:graphic>
      </p:graphicFrame>
      <p:sp>
        <p:nvSpPr>
          <p:cNvPr id="4" name="Text Placeholder 3">
            <a:extLst>
              <a:ext uri="{FF2B5EF4-FFF2-40B4-BE49-F238E27FC236}">
                <a16:creationId xmlns:a16="http://schemas.microsoft.com/office/drawing/2014/main" id="{70FC4B9C-8EE0-4EAB-9F3F-2B53A45138C8}"/>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4950519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2B556-7251-4B88-AA7F-CFAD25E48BFD}"/>
              </a:ext>
            </a:extLst>
          </p:cNvPr>
          <p:cNvSpPr>
            <a:spLocks noGrp="1"/>
          </p:cNvSpPr>
          <p:nvPr>
            <p:ph type="title"/>
          </p:nvPr>
        </p:nvSpPr>
        <p:spPr/>
        <p:txBody>
          <a:bodyPr/>
          <a:lstStyle/>
          <a:p>
            <a:r>
              <a:rPr lang="en-US"/>
              <a:t>Instagram Posts Table | Philadelphia Insurance - 2 of 3</a:t>
            </a:r>
          </a:p>
        </p:txBody>
      </p:sp>
      <p:graphicFrame>
        <p:nvGraphicFramePr>
          <p:cNvPr id="5" name="Table Placeholder 4">
            <a:extLst>
              <a:ext uri="{FF2B5EF4-FFF2-40B4-BE49-F238E27FC236}">
                <a16:creationId xmlns:a16="http://schemas.microsoft.com/office/drawing/2014/main" id="{CA51162C-4367-4C4F-A62F-6F07C1FE207C}"/>
              </a:ext>
            </a:extLst>
          </p:cNvPr>
          <p:cNvGraphicFramePr>
            <a:graphicFrameLocks noGrp="1"/>
          </p:cNvGraphicFramePr>
          <p:nvPr>
            <p:ph type="tbl" sz="quarter" idx="13"/>
            <p:extLst>
              <p:ext uri="{D42A27DB-BD31-4B8C-83A1-F6EECF244321}">
                <p14:modId xmlns:p14="http://schemas.microsoft.com/office/powerpoint/2010/main" val="109617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43540592"/>
                    </a:ext>
                  </a:extLst>
                </a:gridCol>
                <a:gridCol w="987552">
                  <a:extLst>
                    <a:ext uri="{9D8B030D-6E8A-4147-A177-3AD203B41FA5}">
                      <a16:colId xmlns:a16="http://schemas.microsoft.com/office/drawing/2014/main" val="1972393195"/>
                    </a:ext>
                  </a:extLst>
                </a:gridCol>
                <a:gridCol w="987552">
                  <a:extLst>
                    <a:ext uri="{9D8B030D-6E8A-4147-A177-3AD203B41FA5}">
                      <a16:colId xmlns:a16="http://schemas.microsoft.com/office/drawing/2014/main" val="2858698139"/>
                    </a:ext>
                  </a:extLst>
                </a:gridCol>
                <a:gridCol w="987552">
                  <a:extLst>
                    <a:ext uri="{9D8B030D-6E8A-4147-A177-3AD203B41FA5}">
                      <a16:colId xmlns:a16="http://schemas.microsoft.com/office/drawing/2014/main" val="168174578"/>
                    </a:ext>
                  </a:extLst>
                </a:gridCol>
                <a:gridCol w="987552">
                  <a:extLst>
                    <a:ext uri="{9D8B030D-6E8A-4147-A177-3AD203B41FA5}">
                      <a16:colId xmlns:a16="http://schemas.microsoft.com/office/drawing/2014/main" val="1515250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7870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- 2018-09-21 17:37:07 </a:t>
                      </a:r>
                      <a:r>
                        <a:rPr kumimoji="0" lang="en-US" sz="1000" b="0" i="0" u="none" strike="noStrike" kern="1200" cap="none" spc="0" normalizeH="0" baseline="0" noProof="0">
                          <a:ln>
                            <a:noFill/>
                          </a:ln>
                          <a:solidFill>
                            <a:prstClr val="black"/>
                          </a:solidFill>
                          <a:effectLst/>
                          <a:uLnTx/>
                          <a:uFillTx/>
                          <a:latin typeface="+mn-lt"/>
                          <a:ea typeface="+mn-ea"/>
                          <a:cs typeface="+mn-cs"/>
                        </a:rPr>
                        <a:t>
 Our #fundraising efforts for the childrensphila (CHOP) were in full swing today! #TEAMPHLY teed up for CHOP to raise money for #children and their families who are battling #cancer.
==========
In the final round of fundraising events, Home Office employees created an in-office #minigolf course and putt-putted around Bala to get a hole-in-one. Later, #TEAMPHLY tested their swings in a Marshmallow Long Drive to see how far they could hit a marshmallow with a #golf club. ⛳️🏌🏻
==========
Thank you to everyone who made our first CHOP Breakthroughs Week a success! Enter this link into your web browser to learn how you can help #TEAMPHLY make an immediate impact on kids with cancer today: https://goo.gl/YkVWDc 👈🏼😃👍🏼#ForBreakthroughs #ThinkPHLY #insurance #cancerresearch #childhoodcancer #cancersucks #donate #philadelphia #giveback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74104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- 2018-09-04 16:35:24 </a:t>
                      </a:r>
                      <a:r>
                        <a:rPr kumimoji="0" lang="en-US" sz="1000" b="0" i="0" u="none" strike="noStrike" kern="1200" cap="none" spc="0" normalizeH="0" baseline="0" noProof="0">
                          <a:ln>
                            <a:noFill/>
                          </a:ln>
                          <a:solidFill>
                            <a:prstClr val="black"/>
                          </a:solidFill>
                          <a:effectLst/>
                          <a:uLnTx/>
                          <a:uFillTx/>
                          <a:latin typeface="+mn-lt"/>
                          <a:ea typeface="+mn-ea"/>
                          <a:cs typeface="+mn-cs"/>
                        </a:rPr>
                        <a:t>
 #PHLY employees in our Melville, NY office recently partnered with long_island_cares, a non-profit #hunger assistance organization that serves thousands of individuals and families #inneed. After holding an office #fooddrive, #TEAMPHLY packed the collected items into their cars and donated them to the non-profit. The group then spent a day #volunteering in the warehouse sorting and packing #food that will feed people impacted by hunger in the #community. 😃👍🏼 #ThinkPHLY #insurance #charity #giveback  #foodbank #dogood #longisland #newyork #endhunger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2529449"/>
                  </a:ext>
                </a:extLst>
              </a:tr>
            </a:tbl>
          </a:graphicData>
        </a:graphic>
      </p:graphicFrame>
      <p:sp>
        <p:nvSpPr>
          <p:cNvPr id="4" name="Text Placeholder 3">
            <a:extLst>
              <a:ext uri="{FF2B5EF4-FFF2-40B4-BE49-F238E27FC236}">
                <a16:creationId xmlns:a16="http://schemas.microsoft.com/office/drawing/2014/main" id="{C286F761-8051-42D4-823E-6EC83C6B78D9}"/>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015043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78B5F-3D22-495A-B1A1-9DF09F02DD50}"/>
              </a:ext>
            </a:extLst>
          </p:cNvPr>
          <p:cNvSpPr>
            <a:spLocks noGrp="1"/>
          </p:cNvSpPr>
          <p:nvPr>
            <p:ph type="title"/>
          </p:nvPr>
        </p:nvSpPr>
        <p:spPr/>
        <p:txBody>
          <a:bodyPr/>
          <a:lstStyle/>
          <a:p>
            <a:r>
              <a:rPr lang="en-US"/>
              <a:t>Instagram Posts Table | Philadelphia Insurance - 3 of 3</a:t>
            </a:r>
          </a:p>
        </p:txBody>
      </p:sp>
      <p:graphicFrame>
        <p:nvGraphicFramePr>
          <p:cNvPr id="5" name="Table Placeholder 4">
            <a:extLst>
              <a:ext uri="{FF2B5EF4-FFF2-40B4-BE49-F238E27FC236}">
                <a16:creationId xmlns:a16="http://schemas.microsoft.com/office/drawing/2014/main" id="{BD029D22-E397-455D-960E-C5A6CDBDA254}"/>
              </a:ext>
            </a:extLst>
          </p:cNvPr>
          <p:cNvGraphicFramePr>
            <a:graphicFrameLocks noGrp="1"/>
          </p:cNvGraphicFramePr>
          <p:nvPr>
            <p:ph type="tbl" sz="quarter" idx="13"/>
            <p:extLst>
              <p:ext uri="{D42A27DB-BD31-4B8C-83A1-F6EECF244321}">
                <p14:modId xmlns:p14="http://schemas.microsoft.com/office/powerpoint/2010/main" val="2082856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60389751"/>
                    </a:ext>
                  </a:extLst>
                </a:gridCol>
                <a:gridCol w="987552">
                  <a:extLst>
                    <a:ext uri="{9D8B030D-6E8A-4147-A177-3AD203B41FA5}">
                      <a16:colId xmlns:a16="http://schemas.microsoft.com/office/drawing/2014/main" val="3019669950"/>
                    </a:ext>
                  </a:extLst>
                </a:gridCol>
                <a:gridCol w="987552">
                  <a:extLst>
                    <a:ext uri="{9D8B030D-6E8A-4147-A177-3AD203B41FA5}">
                      <a16:colId xmlns:a16="http://schemas.microsoft.com/office/drawing/2014/main" val="4004718183"/>
                    </a:ext>
                  </a:extLst>
                </a:gridCol>
                <a:gridCol w="987552">
                  <a:extLst>
                    <a:ext uri="{9D8B030D-6E8A-4147-A177-3AD203B41FA5}">
                      <a16:colId xmlns:a16="http://schemas.microsoft.com/office/drawing/2014/main" val="2079323666"/>
                    </a:ext>
                  </a:extLst>
                </a:gridCol>
                <a:gridCol w="987552">
                  <a:extLst>
                    <a:ext uri="{9D8B030D-6E8A-4147-A177-3AD203B41FA5}">
                      <a16:colId xmlns:a16="http://schemas.microsoft.com/office/drawing/2014/main" val="2963435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8078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- 2018-09-17 16:01:17 </a:t>
                      </a:r>
                      <a:r>
                        <a:rPr kumimoji="0" lang="en-US" sz="1000" b="0" i="0" u="none" strike="noStrike" kern="1200" cap="none" spc="0" normalizeH="0" baseline="0" noProof="0">
                          <a:ln>
                            <a:noFill/>
                          </a:ln>
                          <a:solidFill>
                            <a:prstClr val="black"/>
                          </a:solidFill>
                          <a:effectLst/>
                          <a:uLnTx/>
                          <a:uFillTx/>
                          <a:latin typeface="+mn-lt"/>
                          <a:ea typeface="+mn-ea"/>
                          <a:cs typeface="+mn-cs"/>
                        </a:rPr>
                        <a:t>
 Each September, Home Office employees hold various #fundraising events leading up to the CHOP #ParkwayRun &amp; Walk to raise money for #pediatriccancer research and care at the childrensphila. This year, #TEAMPHLY is holding a weeklong series of fundraisers focused on engagement with CHOP patients, doctors, and researchers.
==========
Today, we kicked off the first day of our CHOP Breakthroughs Week with a meet-and-greet presentation &amp; lunch fundraiser with one of the hospital’s patient ambassador’s, Kaleo. #PHLY employees enjoyed a catered lunch and had an opportunity to hear Kaleo’s #amazing story about how a #bonemarrow transplant saved his #life. 👏🏼
==========
Enter this link into your web browser to learn how you can help: https://goo.gl/YkVWDc 👈🏼😃
#ThinkPHLY #ForBreakthroughs #childhoodcancer #cancersucks #insurance #charity #donate #giveback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97259682"/>
                  </a:ext>
                </a:extLst>
              </a:tr>
            </a:tbl>
          </a:graphicData>
        </a:graphic>
      </p:graphicFrame>
      <p:sp>
        <p:nvSpPr>
          <p:cNvPr id="4" name="Text Placeholder 3">
            <a:extLst>
              <a:ext uri="{FF2B5EF4-FFF2-40B4-BE49-F238E27FC236}">
                <a16:creationId xmlns:a16="http://schemas.microsoft.com/office/drawing/2014/main" id="{35385F19-7720-46A3-ADBF-A149E938B61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5515719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979</Words>
  <Application>Microsoft Office PowerPoint</Application>
  <PresentationFormat>On-screen Show (4:3)</PresentationFormat>
  <Paragraphs>399</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 - 1 of 4</vt:lpstr>
      <vt:lpstr>Facebook Own Posts Table | Philadelphia Insurance - 2 of 4</vt:lpstr>
      <vt:lpstr>Facebook Own Posts Table | Philadelphia Insurance - 3 of 4</vt:lpstr>
      <vt:lpstr>Facebook Own Posts Table | Philadelphia Insurance - 4 of 4</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Mentions Table | Philadelphia Insurance</vt:lpstr>
      <vt:lpstr>Twitter Key Influencers | Philadelphia Insurance</vt:lpstr>
      <vt:lpstr>Twitter Own and Retweeted Tweets Table | Philadelphia Insurance</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3</vt:lpstr>
      <vt:lpstr>LinkedIn Updates Table | Philadelphia Insurance - 2 of 3</vt:lpstr>
      <vt:lpstr>LinkedIn Updates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3</vt:lpstr>
      <vt:lpstr>Instagram Posts Table | Philadelphia Insurance - 2 of 3</vt:lpstr>
      <vt:lpstr>Instagram Posts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2018-10-05T14:28:12Z</dcterms:created>
  <dcterms:modified xsi:type="dcterms:W3CDTF">2018-10-05T14:28:57Z</dcterms:modified>
</cp:coreProperties>
</file>