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43344</c:v>
                </c:pt>
              </c:numCache>
            </c:numRef>
          </c:cat>
          <c:val>
            <c:numRef>
              <c:f>Sheet1!$B$2</c:f>
              <c:numCache>
                <c:formatCode>General</c:formatCode>
                <c:ptCount val="1"/>
              </c:numCache>
            </c:numRef>
          </c:val>
          <c:extLst>
            <c:ext xmlns:c16="http://schemas.microsoft.com/office/drawing/2014/chart" uri="{C3380CC4-5D6E-409C-BE32-E72D297353CC}">
              <c16:uniqueId val="{00000000-04E0-4249-A7D1-E01B4D00D35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43344</c:v>
                </c:pt>
              </c:numCache>
            </c:numRef>
          </c:cat>
          <c:val>
            <c:numRef>
              <c:f>Sheet1!$C$2</c:f>
              <c:numCache>
                <c:formatCode>General</c:formatCode>
                <c:ptCount val="1"/>
                <c:pt idx="0">
                  <c:v>325</c:v>
                </c:pt>
              </c:numCache>
            </c:numRef>
          </c:val>
          <c:extLst>
            <c:ext xmlns:c16="http://schemas.microsoft.com/office/drawing/2014/chart" uri="{C3380CC4-5D6E-409C-BE32-E72D297353CC}">
              <c16:uniqueId val="{00000001-04E0-4249-A7D1-E01B4D00D35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43344</c:v>
                </c:pt>
              </c:numCache>
            </c:numRef>
          </c:cat>
          <c:val>
            <c:numRef>
              <c:f>Sheet1!$D$2</c:f>
              <c:numCache>
                <c:formatCode>General</c:formatCode>
                <c:ptCount val="1"/>
                <c:pt idx="0">
                  <c:v>3251</c:v>
                </c:pt>
              </c:numCache>
            </c:numRef>
          </c:val>
          <c:extLst>
            <c:ext xmlns:c16="http://schemas.microsoft.com/office/drawing/2014/chart" uri="{C3380CC4-5D6E-409C-BE32-E72D297353CC}">
              <c16:uniqueId val="{00000002-04E0-4249-A7D1-E01B4D00D35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43344</c:v>
                </c:pt>
              </c:numCache>
            </c:numRef>
          </c:cat>
          <c:val>
            <c:numRef>
              <c:f>Sheet1!$E$2</c:f>
              <c:numCache>
                <c:formatCode>General</c:formatCode>
                <c:ptCount val="1"/>
                <c:pt idx="0">
                  <c:v>153</c:v>
                </c:pt>
              </c:numCache>
            </c:numRef>
          </c:val>
          <c:extLst>
            <c:ext xmlns:c16="http://schemas.microsoft.com/office/drawing/2014/chart" uri="{C3380CC4-5D6E-409C-BE32-E72D297353CC}">
              <c16:uniqueId val="{00000003-04E0-4249-A7D1-E01B4D00D35F}"/>
            </c:ext>
          </c:extLst>
        </c:ser>
        <c:dLbls>
          <c:showLegendKey val="0"/>
          <c:showVal val="0"/>
          <c:showCatName val="0"/>
          <c:showSerName val="0"/>
          <c:showPercent val="0"/>
          <c:showBubbleSize val="0"/>
        </c:dLbls>
        <c:gapWidth val="219"/>
        <c:overlap val="-27"/>
        <c:axId val="364773376"/>
        <c:axId val="364774688"/>
      </c:barChart>
      <c:dateAx>
        <c:axId val="364773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74688"/>
        <c:crosses val="autoZero"/>
        <c:auto val="1"/>
        <c:lblOffset val="100"/>
        <c:baseTimeUnit val="days"/>
      </c:dateAx>
      <c:valAx>
        <c:axId val="364774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9</c:v>
                </c:pt>
                <c:pt idx="1">
                  <c:v>6</c:v>
                </c:pt>
                <c:pt idx="2">
                  <c:v>-1</c:v>
                </c:pt>
                <c:pt idx="3">
                  <c:v>2</c:v>
                </c:pt>
                <c:pt idx="4">
                  <c:v>1</c:v>
                </c:pt>
                <c:pt idx="5">
                  <c:v>6</c:v>
                </c:pt>
                <c:pt idx="6">
                  <c:v>0</c:v>
                </c:pt>
                <c:pt idx="7">
                  <c:v>1</c:v>
                </c:pt>
                <c:pt idx="8">
                  <c:v>16</c:v>
                </c:pt>
                <c:pt idx="9">
                  <c:v>0</c:v>
                </c:pt>
              </c:numCache>
            </c:numRef>
          </c:val>
          <c:extLst>
            <c:ext xmlns:c16="http://schemas.microsoft.com/office/drawing/2014/chart" uri="{C3380CC4-5D6E-409C-BE32-E72D297353CC}">
              <c16:uniqueId val="{00000000-990E-423A-ACBA-298DF66D9213}"/>
            </c:ext>
          </c:extLst>
        </c:ser>
        <c:dLbls>
          <c:showLegendKey val="0"/>
          <c:showVal val="0"/>
          <c:showCatName val="0"/>
          <c:showSerName val="0"/>
          <c:showPercent val="0"/>
          <c:showBubbleSize val="0"/>
        </c:dLbls>
        <c:gapWidth val="219"/>
        <c:overlap val="-27"/>
        <c:axId val="368152696"/>
        <c:axId val="368147448"/>
      </c:barChart>
      <c:dateAx>
        <c:axId val="36815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47448"/>
        <c:crosses val="autoZero"/>
        <c:auto val="1"/>
        <c:lblOffset val="100"/>
        <c:baseTimeUnit val="months"/>
      </c:dateAx>
      <c:valAx>
        <c:axId val="36814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5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c:v>
                </c:pt>
                <c:pt idx="1">
                  <c:v>2</c:v>
                </c:pt>
                <c:pt idx="2">
                  <c:v>2</c:v>
                </c:pt>
                <c:pt idx="3">
                  <c:v>1</c:v>
                </c:pt>
                <c:pt idx="4">
                  <c:v>2</c:v>
                </c:pt>
                <c:pt idx="5">
                  <c:v>1</c:v>
                </c:pt>
                <c:pt idx="6">
                  <c:v>2</c:v>
                </c:pt>
                <c:pt idx="7">
                  <c:v>4</c:v>
                </c:pt>
                <c:pt idx="8">
                  <c:v>3</c:v>
                </c:pt>
                <c:pt idx="9">
                  <c:v>2</c:v>
                </c:pt>
                <c:pt idx="10">
                  <c:v>0</c:v>
                </c:pt>
                <c:pt idx="11">
                  <c:v>0</c:v>
                </c:pt>
              </c:numCache>
            </c:numRef>
          </c:val>
          <c:extLst>
            <c:ext xmlns:c16="http://schemas.microsoft.com/office/drawing/2014/chart" uri="{C3380CC4-5D6E-409C-BE32-E72D297353CC}">
              <c16:uniqueId val="{00000000-51F9-4046-8B1C-42A096F99802}"/>
            </c:ext>
          </c:extLst>
        </c:ser>
        <c:dLbls>
          <c:showLegendKey val="0"/>
          <c:showVal val="0"/>
          <c:showCatName val="0"/>
          <c:showSerName val="0"/>
          <c:showPercent val="0"/>
          <c:showBubbleSize val="0"/>
        </c:dLbls>
        <c:gapWidth val="219"/>
        <c:overlap val="-27"/>
        <c:axId val="368149744"/>
        <c:axId val="368148104"/>
      </c:barChart>
      <c:dateAx>
        <c:axId val="368149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48104"/>
        <c:crosses val="autoZero"/>
        <c:auto val="1"/>
        <c:lblOffset val="100"/>
        <c:baseTimeUnit val="months"/>
      </c:dateAx>
      <c:valAx>
        <c:axId val="36814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4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180</c:v>
                </c:pt>
              </c:numCache>
            </c:numRef>
          </c:val>
          <c:extLst>
            <c:ext xmlns:c16="http://schemas.microsoft.com/office/drawing/2014/chart" uri="{C3380CC4-5D6E-409C-BE32-E72D297353CC}">
              <c16:uniqueId val="{00000000-660A-4465-8B1A-D4F55F0975D2}"/>
            </c:ext>
          </c:extLst>
        </c:ser>
        <c:dLbls>
          <c:showLegendKey val="0"/>
          <c:showVal val="0"/>
          <c:showCatName val="0"/>
          <c:showSerName val="0"/>
          <c:showPercent val="0"/>
          <c:showBubbleSize val="0"/>
        </c:dLbls>
        <c:gapWidth val="219"/>
        <c:overlap val="-27"/>
        <c:axId val="370296344"/>
        <c:axId val="370299952"/>
      </c:barChart>
      <c:catAx>
        <c:axId val="370296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99952"/>
        <c:crosses val="autoZero"/>
        <c:auto val="1"/>
        <c:lblAlgn val="ctr"/>
        <c:lblOffset val="100"/>
        <c:noMultiLvlLbl val="0"/>
      </c:catAx>
      <c:valAx>
        <c:axId val="37029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9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35</c:v>
                </c:pt>
                <c:pt idx="2">
                  <c:v>27</c:v>
                </c:pt>
                <c:pt idx="3">
                  <c:v>29</c:v>
                </c:pt>
                <c:pt idx="4">
                  <c:v>61</c:v>
                </c:pt>
                <c:pt idx="5">
                  <c:v>78</c:v>
                </c:pt>
                <c:pt idx="6">
                  <c:v>75</c:v>
                </c:pt>
                <c:pt idx="7">
                  <c:v>37</c:v>
                </c:pt>
                <c:pt idx="8">
                  <c:v>50</c:v>
                </c:pt>
                <c:pt idx="9">
                  <c:v>4</c:v>
                </c:pt>
              </c:numCache>
            </c:numRef>
          </c:val>
          <c:extLst>
            <c:ext xmlns:c16="http://schemas.microsoft.com/office/drawing/2014/chart" uri="{C3380CC4-5D6E-409C-BE32-E72D297353CC}">
              <c16:uniqueId val="{00000000-48E5-41F2-942A-A0EBF2BAFCC0}"/>
            </c:ext>
          </c:extLst>
        </c:ser>
        <c:dLbls>
          <c:showLegendKey val="0"/>
          <c:showVal val="0"/>
          <c:showCatName val="0"/>
          <c:showSerName val="0"/>
          <c:showPercent val="0"/>
          <c:showBubbleSize val="0"/>
        </c:dLbls>
        <c:gapWidth val="219"/>
        <c:overlap val="-27"/>
        <c:axId val="366940752"/>
        <c:axId val="366947968"/>
      </c:barChart>
      <c:dateAx>
        <c:axId val="36694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47968"/>
        <c:crosses val="autoZero"/>
        <c:auto val="1"/>
        <c:lblOffset val="100"/>
        <c:baseTimeUnit val="months"/>
      </c:dateAx>
      <c:valAx>
        <c:axId val="36694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4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39</c:v>
                </c:pt>
                <c:pt idx="1">
                  <c:v>26</c:v>
                </c:pt>
                <c:pt idx="2">
                  <c:v>29</c:v>
                </c:pt>
                <c:pt idx="3">
                  <c:v>37</c:v>
                </c:pt>
                <c:pt idx="4">
                  <c:v>23</c:v>
                </c:pt>
                <c:pt idx="5">
                  <c:v>36</c:v>
                </c:pt>
                <c:pt idx="6">
                  <c:v>23</c:v>
                </c:pt>
                <c:pt idx="7">
                  <c:v>38</c:v>
                </c:pt>
                <c:pt idx="8">
                  <c:v>28</c:v>
                </c:pt>
                <c:pt idx="9">
                  <c:v>25</c:v>
                </c:pt>
                <c:pt idx="10">
                  <c:v>0</c:v>
                </c:pt>
                <c:pt idx="11">
                  <c:v>0</c:v>
                </c:pt>
              </c:numCache>
            </c:numRef>
          </c:val>
          <c:extLst>
            <c:ext xmlns:c16="http://schemas.microsoft.com/office/drawing/2014/chart" uri="{C3380CC4-5D6E-409C-BE32-E72D297353CC}">
              <c16:uniqueId val="{00000000-D5B8-4260-9791-AED1AAD30175}"/>
            </c:ext>
          </c:extLst>
        </c:ser>
        <c:dLbls>
          <c:showLegendKey val="0"/>
          <c:showVal val="0"/>
          <c:showCatName val="0"/>
          <c:showSerName val="0"/>
          <c:showPercent val="0"/>
          <c:showBubbleSize val="0"/>
        </c:dLbls>
        <c:gapWidth val="219"/>
        <c:overlap val="-27"/>
        <c:axId val="366945016"/>
        <c:axId val="366945344"/>
      </c:barChart>
      <c:dateAx>
        <c:axId val="366945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45344"/>
        <c:crosses val="autoZero"/>
        <c:auto val="1"/>
        <c:lblOffset val="100"/>
        <c:baseTimeUnit val="months"/>
      </c:dateAx>
      <c:valAx>
        <c:axId val="36694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4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 LLC. (TMNAS)</c:v>
                </c:pt>
              </c:strCache>
            </c:strRef>
          </c:cat>
          <c:val>
            <c:numRef>
              <c:f>Sheet1!$B$2</c:f>
              <c:numCache>
                <c:formatCode>General</c:formatCode>
                <c:ptCount val="1"/>
                <c:pt idx="0">
                  <c:v>2324</c:v>
                </c:pt>
              </c:numCache>
            </c:numRef>
          </c:val>
          <c:extLst>
            <c:ext xmlns:c16="http://schemas.microsoft.com/office/drawing/2014/chart" uri="{C3380CC4-5D6E-409C-BE32-E72D297353CC}">
              <c16:uniqueId val="{00000000-569D-47DA-BF78-936671DCE913}"/>
            </c:ext>
          </c:extLst>
        </c:ser>
        <c:dLbls>
          <c:showLegendKey val="0"/>
          <c:showVal val="0"/>
          <c:showCatName val="0"/>
          <c:showSerName val="0"/>
          <c:showPercent val="0"/>
          <c:showBubbleSize val="0"/>
        </c:dLbls>
        <c:gapWidth val="219"/>
        <c:overlap val="-27"/>
        <c:axId val="366953872"/>
        <c:axId val="366949280"/>
      </c:barChart>
      <c:catAx>
        <c:axId val="36695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49280"/>
        <c:crosses val="autoZero"/>
        <c:auto val="1"/>
        <c:lblAlgn val="ctr"/>
        <c:lblOffset val="100"/>
        <c:noMultiLvlLbl val="0"/>
      </c:catAx>
      <c:valAx>
        <c:axId val="36694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5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2</c:v>
                </c:pt>
                <c:pt idx="2">
                  <c:v>-3</c:v>
                </c:pt>
                <c:pt idx="3">
                  <c:v>1</c:v>
                </c:pt>
                <c:pt idx="6">
                  <c:v>48</c:v>
                </c:pt>
                <c:pt idx="7">
                  <c:v>14</c:v>
                </c:pt>
                <c:pt idx="8">
                  <c:v>26</c:v>
                </c:pt>
                <c:pt idx="9">
                  <c:v>4</c:v>
                </c:pt>
              </c:numCache>
            </c:numRef>
          </c:val>
          <c:extLst>
            <c:ext xmlns:c16="http://schemas.microsoft.com/office/drawing/2014/chart" uri="{C3380CC4-5D6E-409C-BE32-E72D297353CC}">
              <c16:uniqueId val="{00000000-7CBB-42C5-B2C8-B49FD32776A9}"/>
            </c:ext>
          </c:extLst>
        </c:ser>
        <c:dLbls>
          <c:showLegendKey val="0"/>
          <c:showVal val="0"/>
          <c:showCatName val="0"/>
          <c:showSerName val="0"/>
          <c:showPercent val="0"/>
          <c:showBubbleSize val="0"/>
        </c:dLbls>
        <c:gapWidth val="219"/>
        <c:overlap val="-27"/>
        <c:axId val="378789464"/>
        <c:axId val="378793728"/>
      </c:barChart>
      <c:dateAx>
        <c:axId val="378789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93728"/>
        <c:crosses val="autoZero"/>
        <c:auto val="1"/>
        <c:lblOffset val="100"/>
        <c:baseTimeUnit val="months"/>
      </c:dateAx>
      <c:valAx>
        <c:axId val="37879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8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33</c:v>
                </c:pt>
                <c:pt idx="1">
                  <c:v>21</c:v>
                </c:pt>
                <c:pt idx="2">
                  <c:v>25</c:v>
                </c:pt>
                <c:pt idx="3">
                  <c:v>28</c:v>
                </c:pt>
                <c:pt idx="4">
                  <c:v>24</c:v>
                </c:pt>
                <c:pt idx="5">
                  <c:v>42</c:v>
                </c:pt>
                <c:pt idx="6">
                  <c:v>25</c:v>
                </c:pt>
                <c:pt idx="7">
                  <c:v>32</c:v>
                </c:pt>
                <c:pt idx="8">
                  <c:v>25</c:v>
                </c:pt>
                <c:pt idx="9">
                  <c:v>22</c:v>
                </c:pt>
                <c:pt idx="10">
                  <c:v>0</c:v>
                </c:pt>
                <c:pt idx="11">
                  <c:v>0</c:v>
                </c:pt>
              </c:numCache>
            </c:numRef>
          </c:val>
          <c:extLst>
            <c:ext xmlns:c16="http://schemas.microsoft.com/office/drawing/2014/chart" uri="{C3380CC4-5D6E-409C-BE32-E72D297353CC}">
              <c16:uniqueId val="{00000000-6E1D-4A77-959E-F02A55ABEDE9}"/>
            </c:ext>
          </c:extLst>
        </c:ser>
        <c:dLbls>
          <c:showLegendKey val="0"/>
          <c:showVal val="0"/>
          <c:showCatName val="0"/>
          <c:showSerName val="0"/>
          <c:showPercent val="0"/>
          <c:showBubbleSize val="0"/>
        </c:dLbls>
        <c:gapWidth val="219"/>
        <c:overlap val="-27"/>
        <c:axId val="378794712"/>
        <c:axId val="378791432"/>
      </c:barChart>
      <c:dateAx>
        <c:axId val="378794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91432"/>
        <c:crosses val="autoZero"/>
        <c:auto val="1"/>
        <c:lblOffset val="100"/>
        <c:baseTimeUnit val="months"/>
      </c:dateAx>
      <c:valAx>
        <c:axId val="37879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79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2560</c:v>
                </c:pt>
              </c:numCache>
            </c:numRef>
          </c:val>
          <c:extLst>
            <c:ext xmlns:c16="http://schemas.microsoft.com/office/drawing/2014/chart" uri="{C3380CC4-5D6E-409C-BE32-E72D297353CC}">
              <c16:uniqueId val="{00000000-1604-45B8-8395-538A3F0D241D}"/>
            </c:ext>
          </c:extLst>
        </c:ser>
        <c:dLbls>
          <c:showLegendKey val="0"/>
          <c:showVal val="0"/>
          <c:showCatName val="0"/>
          <c:showSerName val="0"/>
          <c:showPercent val="0"/>
          <c:showBubbleSize val="0"/>
        </c:dLbls>
        <c:gapWidth val="219"/>
        <c:overlap val="-27"/>
        <c:axId val="368929712"/>
        <c:axId val="368926760"/>
      </c:barChart>
      <c:catAx>
        <c:axId val="36892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926760"/>
        <c:crosses val="autoZero"/>
        <c:auto val="1"/>
        <c:lblAlgn val="ctr"/>
        <c:lblOffset val="100"/>
        <c:noMultiLvlLbl val="0"/>
      </c:catAx>
      <c:valAx>
        <c:axId val="36892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929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6A0EA-2E34-4224-A944-55CEEBB5A2BC}"/>
              </a:ext>
            </a:extLst>
          </p:cNvPr>
          <p:cNvSpPr>
            <a:spLocks noGrp="1"/>
          </p:cNvSpPr>
          <p:nvPr>
            <p:ph type="ctrTitle"/>
          </p:nvPr>
        </p:nvSpPr>
        <p:spPr/>
        <p:txBody>
          <a:bodyPr/>
          <a:lstStyle/>
          <a:p>
            <a:r>
              <a:rPr lang="en-US"/>
              <a:t>TMNAS Social Media_Quarterly</a:t>
            </a:r>
          </a:p>
        </p:txBody>
      </p:sp>
      <p:sp>
        <p:nvSpPr>
          <p:cNvPr id="3" name="Subtitle 2">
            <a:extLst>
              <a:ext uri="{FF2B5EF4-FFF2-40B4-BE49-F238E27FC236}">
                <a16:creationId xmlns:a16="http://schemas.microsoft.com/office/drawing/2014/main" id="{BDDEA0C2-92B8-4E41-9686-9AF52BE6F5B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530565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DD0B-4B23-4925-8D88-43939D05C36C}"/>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A748BF74-4CC8-4797-8AC3-8FF2F7BDD842}"/>
              </a:ext>
            </a:extLst>
          </p:cNvPr>
          <p:cNvGraphicFramePr>
            <a:graphicFrameLocks noGrp="1"/>
          </p:cNvGraphicFramePr>
          <p:nvPr>
            <p:ph type="chart" sz="quarter" idx="13"/>
            <p:extLst>
              <p:ext uri="{D42A27DB-BD31-4B8C-83A1-F6EECF244321}">
                <p14:modId xmlns:p14="http://schemas.microsoft.com/office/powerpoint/2010/main" val="3554882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CAB315-0DEE-4100-AA7E-00DD8A812D94}"/>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825956E9-E1E3-4159-A72F-55C92D7558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3279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EB85C-2091-46EB-89E5-5CAE844EB5C6}"/>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31F1EBA2-7DDF-4040-8A4D-C72E39BBDE62}"/>
              </a:ext>
            </a:extLst>
          </p:cNvPr>
          <p:cNvGraphicFramePr>
            <a:graphicFrameLocks noGrp="1"/>
          </p:cNvGraphicFramePr>
          <p:nvPr>
            <p:ph type="tbl" sz="quarter" idx="13"/>
            <p:extLst>
              <p:ext uri="{D42A27DB-BD31-4B8C-83A1-F6EECF244321}">
                <p14:modId xmlns:p14="http://schemas.microsoft.com/office/powerpoint/2010/main" val="3882493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62220065"/>
                    </a:ext>
                  </a:extLst>
                </a:gridCol>
                <a:gridCol w="493776">
                  <a:extLst>
                    <a:ext uri="{9D8B030D-6E8A-4147-A177-3AD203B41FA5}">
                      <a16:colId xmlns:a16="http://schemas.microsoft.com/office/drawing/2014/main" val="231148345"/>
                    </a:ext>
                  </a:extLst>
                </a:gridCol>
                <a:gridCol w="493776">
                  <a:extLst>
                    <a:ext uri="{9D8B030D-6E8A-4147-A177-3AD203B41FA5}">
                      <a16:colId xmlns:a16="http://schemas.microsoft.com/office/drawing/2014/main" val="3523750515"/>
                    </a:ext>
                  </a:extLst>
                </a:gridCol>
                <a:gridCol w="493776">
                  <a:extLst>
                    <a:ext uri="{9D8B030D-6E8A-4147-A177-3AD203B41FA5}">
                      <a16:colId xmlns:a16="http://schemas.microsoft.com/office/drawing/2014/main" val="98192352"/>
                    </a:ext>
                  </a:extLst>
                </a:gridCol>
                <a:gridCol w="493776">
                  <a:extLst>
                    <a:ext uri="{9D8B030D-6E8A-4147-A177-3AD203B41FA5}">
                      <a16:colId xmlns:a16="http://schemas.microsoft.com/office/drawing/2014/main" val="2487170486"/>
                    </a:ext>
                  </a:extLst>
                </a:gridCol>
                <a:gridCol w="493776">
                  <a:extLst>
                    <a:ext uri="{9D8B030D-6E8A-4147-A177-3AD203B41FA5}">
                      <a16:colId xmlns:a16="http://schemas.microsoft.com/office/drawing/2014/main" val="1783952351"/>
                    </a:ext>
                  </a:extLst>
                </a:gridCol>
                <a:gridCol w="493776">
                  <a:extLst>
                    <a:ext uri="{9D8B030D-6E8A-4147-A177-3AD203B41FA5}">
                      <a16:colId xmlns:a16="http://schemas.microsoft.com/office/drawing/2014/main" val="3044583861"/>
                    </a:ext>
                  </a:extLst>
                </a:gridCol>
                <a:gridCol w="493776">
                  <a:extLst>
                    <a:ext uri="{9D8B030D-6E8A-4147-A177-3AD203B41FA5}">
                      <a16:colId xmlns:a16="http://schemas.microsoft.com/office/drawing/2014/main" val="619660380"/>
                    </a:ext>
                  </a:extLst>
                </a:gridCol>
                <a:gridCol w="493776">
                  <a:extLst>
                    <a:ext uri="{9D8B030D-6E8A-4147-A177-3AD203B41FA5}">
                      <a16:colId xmlns:a16="http://schemas.microsoft.com/office/drawing/2014/main" val="443708924"/>
                    </a:ext>
                  </a:extLst>
                </a:gridCol>
                <a:gridCol w="493776">
                  <a:extLst>
                    <a:ext uri="{9D8B030D-6E8A-4147-A177-3AD203B41FA5}">
                      <a16:colId xmlns:a16="http://schemas.microsoft.com/office/drawing/2014/main" val="4042685782"/>
                    </a:ext>
                  </a:extLst>
                </a:gridCol>
                <a:gridCol w="493776">
                  <a:extLst>
                    <a:ext uri="{9D8B030D-6E8A-4147-A177-3AD203B41FA5}">
                      <a16:colId xmlns:a16="http://schemas.microsoft.com/office/drawing/2014/main" val="1809856768"/>
                    </a:ext>
                  </a:extLst>
                </a:gridCol>
                <a:gridCol w="493776">
                  <a:extLst>
                    <a:ext uri="{9D8B030D-6E8A-4147-A177-3AD203B41FA5}">
                      <a16:colId xmlns:a16="http://schemas.microsoft.com/office/drawing/2014/main" val="504454716"/>
                    </a:ext>
                  </a:extLst>
                </a:gridCol>
                <a:gridCol w="493776">
                  <a:extLst>
                    <a:ext uri="{9D8B030D-6E8A-4147-A177-3AD203B41FA5}">
                      <a16:colId xmlns:a16="http://schemas.microsoft.com/office/drawing/2014/main" val="2470283910"/>
                    </a:ext>
                  </a:extLst>
                </a:gridCol>
                <a:gridCol w="493776">
                  <a:extLst>
                    <a:ext uri="{9D8B030D-6E8A-4147-A177-3AD203B41FA5}">
                      <a16:colId xmlns:a16="http://schemas.microsoft.com/office/drawing/2014/main" val="250221737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6877630"/>
                  </a:ext>
                </a:extLst>
              </a:tr>
              <a:tr h="370840">
                <a:tc>
                  <a:txBody>
                    <a:bodyPr/>
                    <a:lstStyle/>
                    <a:p>
                      <a:r>
                        <a:rPr lang="en-US" sz="1000"/>
                        <a:t>@TMNA_Services</a:t>
                      </a:r>
                    </a:p>
                  </a:txBody>
                  <a:tcPr/>
                </a:tc>
                <a:tc>
                  <a:txBody>
                    <a:bodyPr/>
                    <a:lstStyle/>
                    <a:p>
                      <a:r>
                        <a:rPr lang="en-US" sz="1000"/>
                        <a:t>153</a:t>
                      </a:r>
                    </a:p>
                  </a:txBody>
                  <a:tcPr/>
                </a:tc>
                <a:tc>
                  <a:txBody>
                    <a:bodyPr/>
                    <a:lstStyle/>
                    <a:p>
                      <a:r>
                        <a:rPr lang="en-US" sz="1000"/>
                        <a:t>40</a:t>
                      </a:r>
                    </a:p>
                  </a:txBody>
                  <a:tcPr/>
                </a:tc>
                <a:tc>
                  <a:txBody>
                    <a:bodyPr/>
                    <a:lstStyle/>
                    <a:p>
                      <a:r>
                        <a:rPr lang="en-US" sz="1000"/>
                        <a:t>90</a:t>
                      </a:r>
                    </a:p>
                  </a:txBody>
                  <a:tcPr/>
                </a:tc>
                <a:tc>
                  <a:txBody>
                    <a:bodyPr/>
                    <a:lstStyle/>
                    <a:p>
                      <a:r>
                        <a:rPr lang="en-US" sz="1000"/>
                        <a:t>65</a:t>
                      </a:r>
                    </a:p>
                  </a:txBody>
                  <a:tcPr/>
                </a:tc>
                <a:tc>
                  <a:txBody>
                    <a:bodyPr/>
                    <a:lstStyle/>
                    <a:p>
                      <a:r>
                        <a:rPr lang="en-US" sz="1000"/>
                        <a:t>14</a:t>
                      </a:r>
                    </a:p>
                  </a:txBody>
                  <a:tcPr/>
                </a:tc>
                <a:tc>
                  <a:txBody>
                    <a:bodyPr/>
                    <a:lstStyle/>
                    <a:p>
                      <a:r>
                        <a:rPr lang="en-US" sz="1000"/>
                        <a:t>11</a:t>
                      </a:r>
                    </a:p>
                  </a:txBody>
                  <a:tcPr/>
                </a:tc>
                <a:tc>
                  <a:txBody>
                    <a:bodyPr/>
                    <a:lstStyle/>
                    <a:p>
                      <a:r>
                        <a:rPr lang="en-US" sz="1000"/>
                        <a:t>24</a:t>
                      </a:r>
                    </a:p>
                  </a:txBody>
                  <a:tcPr/>
                </a:tc>
                <a:tc>
                  <a:txBody>
                    <a:bodyPr/>
                    <a:lstStyle/>
                    <a:p>
                      <a:r>
                        <a:rPr lang="en-US" sz="1000"/>
                        <a:t>22</a:t>
                      </a:r>
                    </a:p>
                  </a:txBody>
                  <a:tcPr/>
                </a:tc>
                <a:tc>
                  <a:txBody>
                    <a:bodyPr/>
                    <a:lstStyle/>
                    <a:p>
                      <a:r>
                        <a:rPr lang="en-US" sz="1000"/>
                        <a:t>151</a:t>
                      </a:r>
                    </a:p>
                  </a:txBody>
                  <a:tcPr/>
                </a:tc>
                <a:tc>
                  <a:txBody>
                    <a:bodyPr/>
                    <a:lstStyle/>
                    <a:p>
                      <a:r>
                        <a:rPr lang="en-US" sz="1000"/>
                        <a:t>0</a:t>
                      </a:r>
                    </a:p>
                  </a:txBody>
                  <a:tcPr/>
                </a:tc>
                <a:tc>
                  <a:txBody>
                    <a:bodyPr/>
                    <a:lstStyle/>
                    <a:p>
                      <a:r>
                        <a:rPr lang="en-US" sz="1000"/>
                        <a:t>40</a:t>
                      </a:r>
                    </a:p>
                  </a:txBody>
                  <a:tcPr/>
                </a:tc>
                <a:tc>
                  <a:txBody>
                    <a:bodyPr/>
                    <a:lstStyle/>
                    <a:p>
                      <a:r>
                        <a:rPr lang="en-US" sz="1000"/>
                        <a:t>2.0012 %</a:t>
                      </a:r>
                    </a:p>
                  </a:txBody>
                  <a:tcPr/>
                </a:tc>
                <a:tc>
                  <a:txBody>
                    <a:bodyPr/>
                    <a:lstStyle/>
                    <a:p>
                      <a:r>
                        <a:rPr lang="en-US" sz="1000"/>
                        <a:t>16.7 %</a:t>
                      </a:r>
                    </a:p>
                  </a:txBody>
                  <a:tcPr/>
                </a:tc>
                <a:extLst>
                  <a:ext uri="{0D108BD9-81ED-4DB2-BD59-A6C34878D82A}">
                    <a16:rowId xmlns:a16="http://schemas.microsoft.com/office/drawing/2014/main" val="4021707669"/>
                  </a:ext>
                </a:extLst>
              </a:tr>
            </a:tbl>
          </a:graphicData>
        </a:graphic>
      </p:graphicFrame>
      <p:sp>
        <p:nvSpPr>
          <p:cNvPr id="4" name="Text Placeholder 3">
            <a:extLst>
              <a:ext uri="{FF2B5EF4-FFF2-40B4-BE49-F238E27FC236}">
                <a16:creationId xmlns:a16="http://schemas.microsoft.com/office/drawing/2014/main" id="{2B373C18-359C-4D34-B381-597298F56749}"/>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291636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320D8-764A-429D-856B-928709D93B8A}"/>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1BC846DE-8B84-43C9-B0E3-F3424E2AA8B3}"/>
              </a:ext>
            </a:extLst>
          </p:cNvPr>
          <p:cNvGraphicFramePr>
            <a:graphicFrameLocks noGrp="1"/>
          </p:cNvGraphicFramePr>
          <p:nvPr>
            <p:ph type="chart" sz="quarter" idx="13"/>
            <p:extLst>
              <p:ext uri="{D42A27DB-BD31-4B8C-83A1-F6EECF244321}">
                <p14:modId xmlns:p14="http://schemas.microsoft.com/office/powerpoint/2010/main" val="1373787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7E3A70-CB49-423C-9FD6-51E54358F3F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81CA5B1-1945-4CC7-ADE4-38E7E83946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5787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1ED47-ACDF-46BF-AB55-228802A9B100}"/>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9D386BE1-85A3-49FF-97BA-AD2B553FEE62}"/>
              </a:ext>
            </a:extLst>
          </p:cNvPr>
          <p:cNvGraphicFramePr>
            <a:graphicFrameLocks noGrp="1"/>
          </p:cNvGraphicFramePr>
          <p:nvPr>
            <p:ph type="chart" sz="quarter" idx="13"/>
            <p:extLst>
              <p:ext uri="{D42A27DB-BD31-4B8C-83A1-F6EECF244321}">
                <p14:modId xmlns:p14="http://schemas.microsoft.com/office/powerpoint/2010/main" val="4192177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BF2A37-47F1-439B-92BE-F89B2867642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EB99F9D-75FF-457F-A90B-226DAE5F5F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1959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1A6B7-B5B4-4BD9-ACC3-502E47B9BAFD}"/>
              </a:ext>
            </a:extLst>
          </p:cNvPr>
          <p:cNvSpPr>
            <a:spLocks noGrp="1"/>
          </p:cNvSpPr>
          <p:nvPr>
            <p:ph type="title"/>
          </p:nvPr>
        </p:nvSpPr>
        <p:spPr/>
        <p:txBody>
          <a:bodyPr/>
          <a:lstStyle/>
          <a:p>
            <a:r>
              <a:rPr lang="en-US"/>
              <a:t>Twitter Total Interactions | TMNAS</a:t>
            </a:r>
          </a:p>
        </p:txBody>
      </p:sp>
      <p:graphicFrame>
        <p:nvGraphicFramePr>
          <p:cNvPr id="6" name="Chart Placeholder 5">
            <a:extLst>
              <a:ext uri="{FF2B5EF4-FFF2-40B4-BE49-F238E27FC236}">
                <a16:creationId xmlns:a16="http://schemas.microsoft.com/office/drawing/2014/main" id="{C2E1F314-28B9-417D-8ABF-B7701B7890D2}"/>
              </a:ext>
            </a:extLst>
          </p:cNvPr>
          <p:cNvGraphicFramePr>
            <a:graphicFrameLocks noGrp="1"/>
          </p:cNvGraphicFramePr>
          <p:nvPr>
            <p:ph type="chart" sz="quarter" idx="13"/>
            <p:extLst>
              <p:ext uri="{D42A27DB-BD31-4B8C-83A1-F6EECF244321}">
                <p14:modId xmlns:p14="http://schemas.microsoft.com/office/powerpoint/2010/main" val="2453004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886FA7-7014-4E5D-A8C8-3AAB78F2F1E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00EA5A3-7049-416B-88F0-63B95873B8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5647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5F458-9EF5-43E0-89B4-F31C79D6BB23}"/>
              </a:ext>
            </a:extLst>
          </p:cNvPr>
          <p:cNvSpPr>
            <a:spLocks noGrp="1"/>
          </p:cNvSpPr>
          <p:nvPr>
            <p:ph type="title"/>
          </p:nvPr>
        </p:nvSpPr>
        <p:spPr/>
        <p:txBody>
          <a:bodyPr/>
          <a:lstStyle/>
          <a:p>
            <a:r>
              <a:rPr lang="en-US"/>
              <a:t>Twitter Own Tweets Table | TMNAS</a:t>
            </a:r>
          </a:p>
        </p:txBody>
      </p:sp>
      <p:graphicFrame>
        <p:nvGraphicFramePr>
          <p:cNvPr id="5" name="Table Placeholder 4">
            <a:extLst>
              <a:ext uri="{FF2B5EF4-FFF2-40B4-BE49-F238E27FC236}">
                <a16:creationId xmlns:a16="http://schemas.microsoft.com/office/drawing/2014/main" id="{BD2B97F0-4DFA-4BBE-AFBC-957608A81DA1}"/>
              </a:ext>
            </a:extLst>
          </p:cNvPr>
          <p:cNvGraphicFramePr>
            <a:graphicFrameLocks noGrp="1"/>
          </p:cNvGraphicFramePr>
          <p:nvPr>
            <p:ph type="tbl" sz="quarter" idx="13"/>
            <p:extLst>
              <p:ext uri="{D42A27DB-BD31-4B8C-83A1-F6EECF244321}">
                <p14:modId xmlns:p14="http://schemas.microsoft.com/office/powerpoint/2010/main" val="3544764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39851688"/>
                    </a:ext>
                  </a:extLst>
                </a:gridCol>
                <a:gridCol w="822960">
                  <a:extLst>
                    <a:ext uri="{9D8B030D-6E8A-4147-A177-3AD203B41FA5}">
                      <a16:colId xmlns:a16="http://schemas.microsoft.com/office/drawing/2014/main" val="2311505726"/>
                    </a:ext>
                  </a:extLst>
                </a:gridCol>
                <a:gridCol w="822960">
                  <a:extLst>
                    <a:ext uri="{9D8B030D-6E8A-4147-A177-3AD203B41FA5}">
                      <a16:colId xmlns:a16="http://schemas.microsoft.com/office/drawing/2014/main" val="1971611642"/>
                    </a:ext>
                  </a:extLst>
                </a:gridCol>
                <a:gridCol w="822960">
                  <a:extLst>
                    <a:ext uri="{9D8B030D-6E8A-4147-A177-3AD203B41FA5}">
                      <a16:colId xmlns:a16="http://schemas.microsoft.com/office/drawing/2014/main" val="2644341055"/>
                    </a:ext>
                  </a:extLst>
                </a:gridCol>
                <a:gridCol w="822960">
                  <a:extLst>
                    <a:ext uri="{9D8B030D-6E8A-4147-A177-3AD203B41FA5}">
                      <a16:colId xmlns:a16="http://schemas.microsoft.com/office/drawing/2014/main" val="261990618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79669536"/>
                  </a:ext>
                </a:extLst>
              </a:tr>
              <a:tr h="370840">
                <a:tc>
                  <a:txBody>
                    <a:bodyPr/>
                    <a:lstStyle/>
                    <a:p>
                      <a:r>
                        <a:rPr lang="en-US" sz="1000" b="1"/>
                        <a:t> @TMNA_Services - 2018-08-15 10:24:54 </a:t>
                      </a:r>
                      <a:r>
                        <a:rPr lang="en-US" sz="1000"/>
                        <a:t>
  Enjoying our #exsummit training today @ex_summit #powerplantproductions https://t.co/mNhN3jNmek</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7.3529 %</a:t>
                      </a:r>
                    </a:p>
                  </a:txBody>
                  <a:tcPr/>
                </a:tc>
                <a:extLst>
                  <a:ext uri="{0D108BD9-81ED-4DB2-BD59-A6C34878D82A}">
                    <a16:rowId xmlns:a16="http://schemas.microsoft.com/office/drawing/2014/main" val="1332091941"/>
                  </a:ext>
                </a:extLst>
              </a:tr>
              <a:tr h="370840">
                <a:tc>
                  <a:txBody>
                    <a:bodyPr/>
                    <a:lstStyle/>
                    <a:p>
                      <a:r>
                        <a:rPr lang="en-US" sz="1000" b="1"/>
                        <a:t> @TMNA_Services - 2018-08-09 16:41:19 </a:t>
                      </a:r>
                      <a:r>
                        <a:rPr lang="en-US" sz="1000"/>
                        <a:t>
  Beautiful day for a Healthy Picnic and Wellness Fair! Thanks to our sponsors @Fidelity @IBX @EyeMedVision @933WMMR (to name a few) for making it a great event! https://t.co/ATzRfICKEJ</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4.4118 %</a:t>
                      </a:r>
                    </a:p>
                  </a:txBody>
                  <a:tcPr/>
                </a:tc>
                <a:extLst>
                  <a:ext uri="{0D108BD9-81ED-4DB2-BD59-A6C34878D82A}">
                    <a16:rowId xmlns:a16="http://schemas.microsoft.com/office/drawing/2014/main" val="1129494431"/>
                  </a:ext>
                </a:extLst>
              </a:tr>
              <a:tr h="370840">
                <a:tc>
                  <a:txBody>
                    <a:bodyPr/>
                    <a:lstStyle/>
                    <a:p>
                      <a:r>
                        <a:rPr lang="en-US" sz="1000" b="1"/>
                        <a:t> @TMNA_Services - 2018-09-06 13:39:09 </a:t>
                      </a:r>
                      <a:r>
                        <a:rPr lang="en-US" sz="1000"/>
                        <a:t>
  We’re here @binghamtonu fall career fair! @FleishmanCareer @BinghamtonSOM come see us at table 18! #hirebing https://t.co/Oe2OYFtGCV</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4.3478 %</a:t>
                      </a:r>
                    </a:p>
                  </a:txBody>
                  <a:tcPr/>
                </a:tc>
                <a:extLst>
                  <a:ext uri="{0D108BD9-81ED-4DB2-BD59-A6C34878D82A}">
                    <a16:rowId xmlns:a16="http://schemas.microsoft.com/office/drawing/2014/main" val="3851403542"/>
                  </a:ext>
                </a:extLst>
              </a:tr>
              <a:tr h="370840">
                <a:tc>
                  <a:txBody>
                    <a:bodyPr/>
                    <a:lstStyle/>
                    <a:p>
                      <a:r>
                        <a:rPr lang="en-US" sz="1000" b="1"/>
                        <a:t> @TMNA_Services - 2018-09-12 14:31:42 </a:t>
                      </a:r>
                      <a:r>
                        <a:rPr lang="en-US" sz="1000"/>
                        <a:t>
  Come see us at table 171! #fallcareerfair #getajob #globalcareer @vucareercenter @VU_Business https://t.co/QKZmE9VRXB</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4.3165 %</a:t>
                      </a:r>
                    </a:p>
                  </a:txBody>
                  <a:tcPr/>
                </a:tc>
                <a:extLst>
                  <a:ext uri="{0D108BD9-81ED-4DB2-BD59-A6C34878D82A}">
                    <a16:rowId xmlns:a16="http://schemas.microsoft.com/office/drawing/2014/main" val="457801784"/>
                  </a:ext>
                </a:extLst>
              </a:tr>
              <a:tr h="370840">
                <a:tc>
                  <a:txBody>
                    <a:bodyPr/>
                    <a:lstStyle/>
                    <a:p>
                      <a:r>
                        <a:rPr lang="en-US" sz="1000" b="1"/>
                        <a:t> @TMNA_Services - 2018-08-17 15:16:00 </a:t>
                      </a:r>
                      <a:r>
                        <a:rPr lang="en-US" sz="1000"/>
                        <a:t>
  What a great night it was at #CitizensBankPark! Thank you to all employees, family and friends for coming out to our Annual Summer Picnic at the #Phillies! We also collected 3 heaping boxes full of food items, which will be donated to #Philabundance. https://t.co/4qigYrS4gP</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3.6765 %</a:t>
                      </a:r>
                    </a:p>
                  </a:txBody>
                  <a:tcPr/>
                </a:tc>
                <a:extLst>
                  <a:ext uri="{0D108BD9-81ED-4DB2-BD59-A6C34878D82A}">
                    <a16:rowId xmlns:a16="http://schemas.microsoft.com/office/drawing/2014/main" val="23277566"/>
                  </a:ext>
                </a:extLst>
              </a:tr>
            </a:tbl>
          </a:graphicData>
        </a:graphic>
      </p:graphicFrame>
      <p:sp>
        <p:nvSpPr>
          <p:cNvPr id="4" name="Text Placeholder 3">
            <a:extLst>
              <a:ext uri="{FF2B5EF4-FFF2-40B4-BE49-F238E27FC236}">
                <a16:creationId xmlns:a16="http://schemas.microsoft.com/office/drawing/2014/main" id="{5007CE4A-22F1-4B30-B7A3-27C125DCC72C}"/>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761168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1D9A7-8495-4EFF-B9E3-67C413B8793B}"/>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7B364E0F-2869-41AD-BAF3-6E4D54B2E514}"/>
              </a:ext>
            </a:extLst>
          </p:cNvPr>
          <p:cNvGraphicFramePr>
            <a:graphicFrameLocks noGrp="1"/>
          </p:cNvGraphicFramePr>
          <p:nvPr>
            <p:ph type="tbl" sz="quarter" idx="13"/>
            <p:extLst>
              <p:ext uri="{D42A27DB-BD31-4B8C-83A1-F6EECF244321}">
                <p14:modId xmlns:p14="http://schemas.microsoft.com/office/powerpoint/2010/main" val="443192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23395825"/>
                    </a:ext>
                  </a:extLst>
                </a:gridCol>
                <a:gridCol w="1069848">
                  <a:extLst>
                    <a:ext uri="{9D8B030D-6E8A-4147-A177-3AD203B41FA5}">
                      <a16:colId xmlns:a16="http://schemas.microsoft.com/office/drawing/2014/main" val="1260511100"/>
                    </a:ext>
                  </a:extLst>
                </a:gridCol>
                <a:gridCol w="1069848">
                  <a:extLst>
                    <a:ext uri="{9D8B030D-6E8A-4147-A177-3AD203B41FA5}">
                      <a16:colId xmlns:a16="http://schemas.microsoft.com/office/drawing/2014/main" val="3363681046"/>
                    </a:ext>
                  </a:extLst>
                </a:gridCol>
                <a:gridCol w="1069848">
                  <a:extLst>
                    <a:ext uri="{9D8B030D-6E8A-4147-A177-3AD203B41FA5}">
                      <a16:colId xmlns:a16="http://schemas.microsoft.com/office/drawing/2014/main" val="3316041509"/>
                    </a:ext>
                  </a:extLst>
                </a:gridCol>
                <a:gridCol w="1069848">
                  <a:extLst>
                    <a:ext uri="{9D8B030D-6E8A-4147-A177-3AD203B41FA5}">
                      <a16:colId xmlns:a16="http://schemas.microsoft.com/office/drawing/2014/main" val="2848839313"/>
                    </a:ext>
                  </a:extLst>
                </a:gridCol>
                <a:gridCol w="1069848">
                  <a:extLst>
                    <a:ext uri="{9D8B030D-6E8A-4147-A177-3AD203B41FA5}">
                      <a16:colId xmlns:a16="http://schemas.microsoft.com/office/drawing/2014/main" val="3796251517"/>
                    </a:ext>
                  </a:extLst>
                </a:gridCol>
                <a:gridCol w="1069848">
                  <a:extLst>
                    <a:ext uri="{9D8B030D-6E8A-4147-A177-3AD203B41FA5}">
                      <a16:colId xmlns:a16="http://schemas.microsoft.com/office/drawing/2014/main" val="263494823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691070753"/>
                  </a:ext>
                </a:extLst>
              </a:tr>
              <a:tr h="370840">
                <a:tc>
                  <a:txBody>
                    <a:bodyPr/>
                    <a:lstStyle/>
                    <a:p>
                      <a:r>
                        <a:rPr lang="en-US" sz="1000"/>
                        <a:t>TMNA Services, LLC. (TMNAS)</a:t>
                      </a:r>
                    </a:p>
                  </a:txBody>
                  <a:tcPr/>
                </a:tc>
                <a:tc>
                  <a:txBody>
                    <a:bodyPr/>
                    <a:lstStyle/>
                    <a:p>
                      <a:r>
                        <a:rPr lang="en-US" sz="1000"/>
                        <a:t>3251</a:t>
                      </a:r>
                    </a:p>
                  </a:txBody>
                  <a:tcPr/>
                </a:tc>
                <a:tc>
                  <a:txBody>
                    <a:bodyPr/>
                    <a:lstStyle/>
                    <a:p>
                      <a:r>
                        <a:rPr lang="en-US" sz="1000"/>
                        <a:t>411</a:t>
                      </a:r>
                    </a:p>
                  </a:txBody>
                  <a:tcPr/>
                </a:tc>
                <a:tc>
                  <a:txBody>
                    <a:bodyPr/>
                    <a:lstStyle/>
                    <a:p>
                      <a:r>
                        <a:rPr lang="en-US" sz="1000"/>
                        <a:t>76</a:t>
                      </a:r>
                    </a:p>
                  </a:txBody>
                  <a:tcPr/>
                </a:tc>
                <a:tc>
                  <a:txBody>
                    <a:bodyPr/>
                    <a:lstStyle/>
                    <a:p>
                      <a:r>
                        <a:rPr lang="en-US" sz="1000"/>
                        <a:t>2257</a:t>
                      </a:r>
                    </a:p>
                  </a:txBody>
                  <a:tcPr/>
                </a:tc>
                <a:tc>
                  <a:txBody>
                    <a:bodyPr/>
                    <a:lstStyle/>
                    <a:p>
                      <a:r>
                        <a:rPr lang="en-US" sz="1000"/>
                        <a:t>42</a:t>
                      </a:r>
                    </a:p>
                  </a:txBody>
                  <a:tcPr/>
                </a:tc>
                <a:tc>
                  <a:txBody>
                    <a:bodyPr/>
                    <a:lstStyle/>
                    <a:p>
                      <a:r>
                        <a:rPr lang="en-US" sz="1000"/>
                        <a:t>0.9934 %</a:t>
                      </a:r>
                    </a:p>
                  </a:txBody>
                  <a:tcPr/>
                </a:tc>
                <a:extLst>
                  <a:ext uri="{0D108BD9-81ED-4DB2-BD59-A6C34878D82A}">
                    <a16:rowId xmlns:a16="http://schemas.microsoft.com/office/drawing/2014/main" val="428224946"/>
                  </a:ext>
                </a:extLst>
              </a:tr>
            </a:tbl>
          </a:graphicData>
        </a:graphic>
      </p:graphicFrame>
      <p:sp>
        <p:nvSpPr>
          <p:cNvPr id="4" name="Text Placeholder 3">
            <a:extLst>
              <a:ext uri="{FF2B5EF4-FFF2-40B4-BE49-F238E27FC236}">
                <a16:creationId xmlns:a16="http://schemas.microsoft.com/office/drawing/2014/main" id="{43AF2614-3584-43CC-988D-66F8745D75B4}"/>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481757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0210F-D8A6-4327-B260-571DB9350D6B}"/>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BE3B0071-7544-43AD-A44E-C9EF67D4D4C0}"/>
              </a:ext>
            </a:extLst>
          </p:cNvPr>
          <p:cNvGraphicFramePr>
            <a:graphicFrameLocks noGrp="1"/>
          </p:cNvGraphicFramePr>
          <p:nvPr>
            <p:ph type="chart" sz="quarter" idx="13"/>
            <p:extLst>
              <p:ext uri="{D42A27DB-BD31-4B8C-83A1-F6EECF244321}">
                <p14:modId xmlns:p14="http://schemas.microsoft.com/office/powerpoint/2010/main" val="617642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142F4C-7CAD-4F00-B0ED-9656CB97765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FAA9C47-3A00-4E29-AE2C-3C72B860FD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8784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0E6CF-2447-47A5-B08C-DF918DDC0F6E}"/>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05BC3E16-38AC-4462-9913-030E563314F7}"/>
              </a:ext>
            </a:extLst>
          </p:cNvPr>
          <p:cNvGraphicFramePr>
            <a:graphicFrameLocks noGrp="1"/>
          </p:cNvGraphicFramePr>
          <p:nvPr>
            <p:ph type="chart" sz="quarter" idx="13"/>
            <p:extLst>
              <p:ext uri="{D42A27DB-BD31-4B8C-83A1-F6EECF244321}">
                <p14:modId xmlns:p14="http://schemas.microsoft.com/office/powerpoint/2010/main" val="1498387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25B5E3-3847-4539-9DCD-432C18CFB93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53C4EAE-93E5-42CA-92EB-D3F7E393C4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4932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CE5B5-525F-4F80-A1D0-D0037B7A2373}"/>
              </a:ext>
            </a:extLst>
          </p:cNvPr>
          <p:cNvSpPr>
            <a:spLocks noGrp="1"/>
          </p:cNvSpPr>
          <p:nvPr>
            <p:ph type="title"/>
          </p:nvPr>
        </p:nvSpPr>
        <p:spPr/>
        <p:txBody>
          <a:bodyPr/>
          <a:lstStyle/>
          <a:p>
            <a:r>
              <a:rPr lang="en-US"/>
              <a:t>LinkedIn Total Interactions | TMNAS</a:t>
            </a:r>
          </a:p>
        </p:txBody>
      </p:sp>
      <p:graphicFrame>
        <p:nvGraphicFramePr>
          <p:cNvPr id="6" name="Chart Placeholder 5">
            <a:extLst>
              <a:ext uri="{FF2B5EF4-FFF2-40B4-BE49-F238E27FC236}">
                <a16:creationId xmlns:a16="http://schemas.microsoft.com/office/drawing/2014/main" id="{5C6CBED8-2260-431A-844F-AC5DA78B1843}"/>
              </a:ext>
            </a:extLst>
          </p:cNvPr>
          <p:cNvGraphicFramePr>
            <a:graphicFrameLocks noGrp="1"/>
          </p:cNvGraphicFramePr>
          <p:nvPr>
            <p:ph type="chart" sz="quarter" idx="13"/>
            <p:extLst>
              <p:ext uri="{D42A27DB-BD31-4B8C-83A1-F6EECF244321}">
                <p14:modId xmlns:p14="http://schemas.microsoft.com/office/powerpoint/2010/main" val="3460231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D8BA3C-7159-4B9F-9F48-39A45D7DB74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A46E864-3867-4BC6-A930-731908D230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325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C0E1C-C465-44C4-8AEF-CCEA44BC3726}"/>
              </a:ext>
            </a:extLst>
          </p:cNvPr>
          <p:cNvSpPr>
            <a:spLocks noGrp="1"/>
          </p:cNvSpPr>
          <p:nvPr>
            <p:ph type="title"/>
          </p:nvPr>
        </p:nvSpPr>
        <p:spPr/>
        <p:txBody>
          <a:bodyPr/>
          <a:lstStyle/>
          <a:p>
            <a:r>
              <a:rPr lang="en-US"/>
              <a:t>LinkedIn Updates Table | TMNAS</a:t>
            </a:r>
          </a:p>
        </p:txBody>
      </p:sp>
      <p:graphicFrame>
        <p:nvGraphicFramePr>
          <p:cNvPr id="5" name="Table Placeholder 4">
            <a:extLst>
              <a:ext uri="{FF2B5EF4-FFF2-40B4-BE49-F238E27FC236}">
                <a16:creationId xmlns:a16="http://schemas.microsoft.com/office/drawing/2014/main" id="{DD6AEE37-96B1-41F4-A761-09451F8D3C1C}"/>
              </a:ext>
            </a:extLst>
          </p:cNvPr>
          <p:cNvGraphicFramePr>
            <a:graphicFrameLocks noGrp="1"/>
          </p:cNvGraphicFramePr>
          <p:nvPr>
            <p:ph type="tbl" sz="quarter" idx="13"/>
            <p:extLst>
              <p:ext uri="{D42A27DB-BD31-4B8C-83A1-F6EECF244321}">
                <p14:modId xmlns:p14="http://schemas.microsoft.com/office/powerpoint/2010/main" val="2428817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25124170"/>
                    </a:ext>
                  </a:extLst>
                </a:gridCol>
                <a:gridCol w="987552">
                  <a:extLst>
                    <a:ext uri="{9D8B030D-6E8A-4147-A177-3AD203B41FA5}">
                      <a16:colId xmlns:a16="http://schemas.microsoft.com/office/drawing/2014/main" val="277187484"/>
                    </a:ext>
                  </a:extLst>
                </a:gridCol>
                <a:gridCol w="987552">
                  <a:extLst>
                    <a:ext uri="{9D8B030D-6E8A-4147-A177-3AD203B41FA5}">
                      <a16:colId xmlns:a16="http://schemas.microsoft.com/office/drawing/2014/main" val="3220936282"/>
                    </a:ext>
                  </a:extLst>
                </a:gridCol>
                <a:gridCol w="987552">
                  <a:extLst>
                    <a:ext uri="{9D8B030D-6E8A-4147-A177-3AD203B41FA5}">
                      <a16:colId xmlns:a16="http://schemas.microsoft.com/office/drawing/2014/main" val="2720416473"/>
                    </a:ext>
                  </a:extLst>
                </a:gridCol>
                <a:gridCol w="987552">
                  <a:extLst>
                    <a:ext uri="{9D8B030D-6E8A-4147-A177-3AD203B41FA5}">
                      <a16:colId xmlns:a16="http://schemas.microsoft.com/office/drawing/2014/main" val="2640172706"/>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80168221"/>
                  </a:ext>
                </a:extLst>
              </a:tr>
              <a:tr h="370840">
                <a:tc>
                  <a:txBody>
                    <a:bodyPr/>
                    <a:lstStyle/>
                    <a:p>
                      <a:r>
                        <a:rPr lang="en-US" sz="1000" b="1"/>
                        <a:t> TMNA Services, LLC. (TMNAS) - 2018-09-26 15:27:48 </a:t>
                      </a:r>
                      <a:r>
                        <a:rPr lang="en-US" sz="1000"/>
                        <a:t>
  TMNAS is honored to be recognized as one of the Best Places to Work in Pennsylvania for the fifth consecutive year and Best Places to Work in Insurance for the fourth consecutive year! Thank you to our employees! Each of you make TMNAS a great place to work!</a:t>
                      </a:r>
                    </a:p>
                  </a:txBody>
                  <a:tcPr/>
                </a:tc>
                <a:tc>
                  <a:txBody>
                    <a:bodyPr/>
                    <a:lstStyle/>
                    <a:p>
                      <a:r>
                        <a:rPr lang="en-US" sz="1000"/>
                        <a:t>68</a:t>
                      </a:r>
                    </a:p>
                  </a:txBody>
                  <a:tcPr/>
                </a:tc>
                <a:tc>
                  <a:txBody>
                    <a:bodyPr/>
                    <a:lstStyle/>
                    <a:p>
                      <a:r>
                        <a:rPr lang="en-US" sz="1000"/>
                        <a:t>2</a:t>
                      </a:r>
                    </a:p>
                  </a:txBody>
                  <a:tcPr/>
                </a:tc>
                <a:tc>
                  <a:txBody>
                    <a:bodyPr/>
                    <a:lstStyle/>
                    <a:p>
                      <a:r>
                        <a:rPr lang="en-US" sz="1000"/>
                        <a:t>2.1605 %</a:t>
                      </a:r>
                    </a:p>
                  </a:txBody>
                  <a:tcPr/>
                </a:tc>
                <a:tc>
                  <a:txBody>
                    <a:bodyPr/>
                    <a:lstStyle/>
                    <a:p>
                      <a:r>
                        <a:rPr lang="en-US" sz="1000"/>
                        <a:t>Photo</a:t>
                      </a:r>
                    </a:p>
                  </a:txBody>
                  <a:tcPr/>
                </a:tc>
                <a:extLst>
                  <a:ext uri="{0D108BD9-81ED-4DB2-BD59-A6C34878D82A}">
                    <a16:rowId xmlns:a16="http://schemas.microsoft.com/office/drawing/2014/main" val="1128155251"/>
                  </a:ext>
                </a:extLst>
              </a:tr>
              <a:tr h="370840">
                <a:tc>
                  <a:txBody>
                    <a:bodyPr/>
                    <a:lstStyle/>
                    <a:p>
                      <a:r>
                        <a:rPr lang="en-US" sz="1000" b="1"/>
                        <a:t> TMNA Services, LLC. (TMNAS) - 2018-08-01 15:19:16 </a:t>
                      </a:r>
                      <a:r>
                        <a:rPr lang="en-US" sz="1000"/>
                        <a:t>
  Today, our intern class presented their final project to our executive committee. They’ve been working tirelessly and have gone above and beyond our expectations. Great job all!  We hope you enjoyed your summer here at TMNAS! Winner will be announced Friday.  #summerinternship #ourinternsrock
</a:t>
                      </a:r>
                    </a:p>
                  </a:txBody>
                  <a:tcPr/>
                </a:tc>
                <a:tc>
                  <a:txBody>
                    <a:bodyPr/>
                    <a:lstStyle/>
                    <a:p>
                      <a:r>
                        <a:rPr lang="en-US" sz="1000"/>
                        <a:t>53</a:t>
                      </a:r>
                    </a:p>
                  </a:txBody>
                  <a:tcPr/>
                </a:tc>
                <a:tc>
                  <a:txBody>
                    <a:bodyPr/>
                    <a:lstStyle/>
                    <a:p>
                      <a:r>
                        <a:rPr lang="en-US" sz="1000"/>
                        <a:t>3</a:t>
                      </a:r>
                    </a:p>
                  </a:txBody>
                  <a:tcPr/>
                </a:tc>
                <a:tc>
                  <a:txBody>
                    <a:bodyPr/>
                    <a:lstStyle/>
                    <a:p>
                      <a:r>
                        <a:rPr lang="en-US" sz="1000"/>
                        <a:t>1.7705 %</a:t>
                      </a:r>
                    </a:p>
                  </a:txBody>
                  <a:tcPr/>
                </a:tc>
                <a:tc>
                  <a:txBody>
                    <a:bodyPr/>
                    <a:lstStyle/>
                    <a:p>
                      <a:r>
                        <a:rPr lang="en-US" sz="1000"/>
                        <a:t>Photo</a:t>
                      </a:r>
                    </a:p>
                  </a:txBody>
                  <a:tcPr/>
                </a:tc>
                <a:extLst>
                  <a:ext uri="{0D108BD9-81ED-4DB2-BD59-A6C34878D82A}">
                    <a16:rowId xmlns:a16="http://schemas.microsoft.com/office/drawing/2014/main" val="1638358665"/>
                  </a:ext>
                </a:extLst>
              </a:tr>
              <a:tr h="370840">
                <a:tc>
                  <a:txBody>
                    <a:bodyPr/>
                    <a:lstStyle/>
                    <a:p>
                      <a:r>
                        <a:rPr lang="en-US" sz="1000" b="1"/>
                        <a:t> TMNA Services, LLC. (TMNAS) - 2018-08-28 11:18:33 </a:t>
                      </a:r>
                      <a:r>
                        <a:rPr lang="en-US" sz="1000"/>
                        <a:t>
  TMNA Services Dragon Boat team practice #2 on the Schuylkill.  Gearing up for the Philadelphia Dragon Boat Festival on October 6th.  2018 marks our 5th year participating!  #teamwork #itscooleronthewater</a:t>
                      </a:r>
                    </a:p>
                  </a:txBody>
                  <a:tcPr/>
                </a:tc>
                <a:tc>
                  <a:txBody>
                    <a:bodyPr/>
                    <a:lstStyle/>
                    <a:p>
                      <a:r>
                        <a:rPr lang="en-US" sz="1000"/>
                        <a:t>55</a:t>
                      </a:r>
                    </a:p>
                  </a:txBody>
                  <a:tcPr/>
                </a:tc>
                <a:tc>
                  <a:txBody>
                    <a:bodyPr/>
                    <a:lstStyle/>
                    <a:p>
                      <a:r>
                        <a:rPr lang="en-US" sz="1000"/>
                        <a:t>0</a:t>
                      </a:r>
                    </a:p>
                  </a:txBody>
                  <a:tcPr/>
                </a:tc>
                <a:tc>
                  <a:txBody>
                    <a:bodyPr/>
                    <a:lstStyle/>
                    <a:p>
                      <a:r>
                        <a:rPr lang="en-US" sz="1000"/>
                        <a:t>1.7188 %</a:t>
                      </a:r>
                    </a:p>
                  </a:txBody>
                  <a:tcPr/>
                </a:tc>
                <a:tc>
                  <a:txBody>
                    <a:bodyPr/>
                    <a:lstStyle/>
                    <a:p>
                      <a:r>
                        <a:rPr lang="en-US" sz="1000"/>
                        <a:t>Photo</a:t>
                      </a:r>
                    </a:p>
                  </a:txBody>
                  <a:tcPr/>
                </a:tc>
                <a:extLst>
                  <a:ext uri="{0D108BD9-81ED-4DB2-BD59-A6C34878D82A}">
                    <a16:rowId xmlns:a16="http://schemas.microsoft.com/office/drawing/2014/main" val="1124754749"/>
                  </a:ext>
                </a:extLst>
              </a:tr>
              <a:tr h="370840">
                <a:tc>
                  <a:txBody>
                    <a:bodyPr/>
                    <a:lstStyle/>
                    <a:p>
                      <a:r>
                        <a:rPr lang="en-US" sz="1000" b="1"/>
                        <a:t> TMNA Services, LLC. (TMNAS) - 2018-08-17 14:49:04 </a:t>
                      </a:r>
                      <a:r>
                        <a:rPr lang="en-US" sz="1000"/>
                        <a:t>
  What a great night it was at Citizens Bank Park! Thank you to all employees, family and friends for coming out to our Annual Summer Picnic! Not only did we have an awesome evening, we collected 3 heaping boxes of food items, which will be donated to Philabundance. Way to go! </a:t>
                      </a:r>
                    </a:p>
                  </a:txBody>
                  <a:tcPr/>
                </a:tc>
                <a:tc>
                  <a:txBody>
                    <a:bodyPr/>
                    <a:lstStyle/>
                    <a:p>
                      <a:r>
                        <a:rPr lang="en-US" sz="1000"/>
                        <a:t>49</a:t>
                      </a:r>
                    </a:p>
                  </a:txBody>
                  <a:tcPr/>
                </a:tc>
                <a:tc>
                  <a:txBody>
                    <a:bodyPr/>
                    <a:lstStyle/>
                    <a:p>
                      <a:r>
                        <a:rPr lang="en-US" sz="1000"/>
                        <a:t>0</a:t>
                      </a:r>
                    </a:p>
                  </a:txBody>
                  <a:tcPr/>
                </a:tc>
                <a:tc>
                  <a:txBody>
                    <a:bodyPr/>
                    <a:lstStyle/>
                    <a:p>
                      <a:r>
                        <a:rPr lang="en-US" sz="1000"/>
                        <a:t>1.5361 %</a:t>
                      </a:r>
                    </a:p>
                  </a:txBody>
                  <a:tcPr/>
                </a:tc>
                <a:tc>
                  <a:txBody>
                    <a:bodyPr/>
                    <a:lstStyle/>
                    <a:p>
                      <a:r>
                        <a:rPr lang="en-US" sz="1000"/>
                        <a:t>Photo</a:t>
                      </a:r>
                    </a:p>
                  </a:txBody>
                  <a:tcPr/>
                </a:tc>
                <a:extLst>
                  <a:ext uri="{0D108BD9-81ED-4DB2-BD59-A6C34878D82A}">
                    <a16:rowId xmlns:a16="http://schemas.microsoft.com/office/drawing/2014/main" val="345866181"/>
                  </a:ext>
                </a:extLst>
              </a:tr>
              <a:tr h="370840">
                <a:tc>
                  <a:txBody>
                    <a:bodyPr/>
                    <a:lstStyle/>
                    <a:p>
                      <a:r>
                        <a:rPr lang="en-US" sz="1000" b="1"/>
                        <a:t> TMNA Services, LLC. (TMNAS) - 2018-07-25 15:37:51 </a:t>
                      </a:r>
                      <a:r>
                        <a:rPr lang="en-US" sz="1000"/>
                        <a:t>
  Cradles to Crayons provides children from birth to age 12, living in low-income and homeless situations, with the essential items they need to thrive – at home, at school, and at play.  They supply these items free of charge by engaging and connecting communities that have with communities that need. 
Thanks to our interns who volunteered this morning!  #cradlestocrayons #summerinterns #giveback #volunteering
</a:t>
                      </a:r>
                    </a:p>
                  </a:txBody>
                  <a:tcPr/>
                </a:tc>
                <a:tc>
                  <a:txBody>
                    <a:bodyPr/>
                    <a:lstStyle/>
                    <a:p>
                      <a:r>
                        <a:rPr lang="en-US" sz="1000"/>
                        <a:t>45</a:t>
                      </a:r>
                    </a:p>
                  </a:txBody>
                  <a:tcPr/>
                </a:tc>
                <a:tc>
                  <a:txBody>
                    <a:bodyPr/>
                    <a:lstStyle/>
                    <a:p>
                      <a:r>
                        <a:rPr lang="en-US" sz="1000"/>
                        <a:t>0</a:t>
                      </a:r>
                    </a:p>
                  </a:txBody>
                  <a:tcPr/>
                </a:tc>
                <a:tc>
                  <a:txBody>
                    <a:bodyPr/>
                    <a:lstStyle/>
                    <a:p>
                      <a:r>
                        <a:rPr lang="en-US" sz="1000"/>
                        <a:t>1.4277 %</a:t>
                      </a:r>
                    </a:p>
                  </a:txBody>
                  <a:tcPr/>
                </a:tc>
                <a:tc>
                  <a:txBody>
                    <a:bodyPr/>
                    <a:lstStyle/>
                    <a:p>
                      <a:r>
                        <a:rPr lang="en-US" sz="1000"/>
                        <a:t>Photo</a:t>
                      </a:r>
                    </a:p>
                  </a:txBody>
                  <a:tcPr/>
                </a:tc>
                <a:extLst>
                  <a:ext uri="{0D108BD9-81ED-4DB2-BD59-A6C34878D82A}">
                    <a16:rowId xmlns:a16="http://schemas.microsoft.com/office/drawing/2014/main" val="2302462433"/>
                  </a:ext>
                </a:extLst>
              </a:tr>
            </a:tbl>
          </a:graphicData>
        </a:graphic>
      </p:graphicFrame>
      <p:sp>
        <p:nvSpPr>
          <p:cNvPr id="4" name="Text Placeholder 3">
            <a:extLst>
              <a:ext uri="{FF2B5EF4-FFF2-40B4-BE49-F238E27FC236}">
                <a16:creationId xmlns:a16="http://schemas.microsoft.com/office/drawing/2014/main" id="{1E0DD591-D75D-4C10-B0B8-DF5ABBCC770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250822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7FB98-B8FE-4EA9-AEBA-1E410096946E}"/>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C9EF8C4E-5FC2-4595-B281-80718B6D98BF}"/>
              </a:ext>
            </a:extLst>
          </p:cNvPr>
          <p:cNvGraphicFramePr>
            <a:graphicFrameLocks noGrp="1"/>
          </p:cNvGraphicFramePr>
          <p:nvPr>
            <p:ph type="tbl" sz="quarter" idx="13"/>
            <p:extLst>
              <p:ext uri="{D42A27DB-BD31-4B8C-83A1-F6EECF244321}">
                <p14:modId xmlns:p14="http://schemas.microsoft.com/office/powerpoint/2010/main" val="2454630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2939393"/>
                    </a:ext>
                  </a:extLst>
                </a:gridCol>
                <a:gridCol w="699516">
                  <a:extLst>
                    <a:ext uri="{9D8B030D-6E8A-4147-A177-3AD203B41FA5}">
                      <a16:colId xmlns:a16="http://schemas.microsoft.com/office/drawing/2014/main" val="3899526582"/>
                    </a:ext>
                  </a:extLst>
                </a:gridCol>
                <a:gridCol w="699516">
                  <a:extLst>
                    <a:ext uri="{9D8B030D-6E8A-4147-A177-3AD203B41FA5}">
                      <a16:colId xmlns:a16="http://schemas.microsoft.com/office/drawing/2014/main" val="2447871643"/>
                    </a:ext>
                  </a:extLst>
                </a:gridCol>
                <a:gridCol w="658368">
                  <a:extLst>
                    <a:ext uri="{9D8B030D-6E8A-4147-A177-3AD203B41FA5}">
                      <a16:colId xmlns:a16="http://schemas.microsoft.com/office/drawing/2014/main" val="3483350828"/>
                    </a:ext>
                  </a:extLst>
                </a:gridCol>
                <a:gridCol w="658368">
                  <a:extLst>
                    <a:ext uri="{9D8B030D-6E8A-4147-A177-3AD203B41FA5}">
                      <a16:colId xmlns:a16="http://schemas.microsoft.com/office/drawing/2014/main" val="4264024771"/>
                    </a:ext>
                  </a:extLst>
                </a:gridCol>
                <a:gridCol w="658368">
                  <a:extLst>
                    <a:ext uri="{9D8B030D-6E8A-4147-A177-3AD203B41FA5}">
                      <a16:colId xmlns:a16="http://schemas.microsoft.com/office/drawing/2014/main" val="1551976975"/>
                    </a:ext>
                  </a:extLst>
                </a:gridCol>
                <a:gridCol w="699516">
                  <a:extLst>
                    <a:ext uri="{9D8B030D-6E8A-4147-A177-3AD203B41FA5}">
                      <a16:colId xmlns:a16="http://schemas.microsoft.com/office/drawing/2014/main" val="3292571441"/>
                    </a:ext>
                  </a:extLst>
                </a:gridCol>
                <a:gridCol w="699516">
                  <a:extLst>
                    <a:ext uri="{9D8B030D-6E8A-4147-A177-3AD203B41FA5}">
                      <a16:colId xmlns:a16="http://schemas.microsoft.com/office/drawing/2014/main" val="1554135828"/>
                    </a:ext>
                  </a:extLst>
                </a:gridCol>
                <a:gridCol w="699516">
                  <a:extLst>
                    <a:ext uri="{9D8B030D-6E8A-4147-A177-3AD203B41FA5}">
                      <a16:colId xmlns:a16="http://schemas.microsoft.com/office/drawing/2014/main" val="3796642395"/>
                    </a:ext>
                  </a:extLst>
                </a:gridCol>
                <a:gridCol w="658368">
                  <a:extLst>
                    <a:ext uri="{9D8B030D-6E8A-4147-A177-3AD203B41FA5}">
                      <a16:colId xmlns:a16="http://schemas.microsoft.com/office/drawing/2014/main" val="220195889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86112985"/>
                  </a:ext>
                </a:extLst>
              </a:tr>
              <a:tr h="370840">
                <a:tc>
                  <a:txBody>
                    <a:bodyPr/>
                    <a:lstStyle/>
                    <a:p>
                      <a:r>
                        <a:rPr lang="en-US" sz="1000"/>
                        <a:t>tmna_services</a:t>
                      </a:r>
                    </a:p>
                  </a:txBody>
                  <a:tcPr/>
                </a:tc>
                <a:tc>
                  <a:txBody>
                    <a:bodyPr/>
                    <a:lstStyle/>
                    <a:p>
                      <a:r>
                        <a:rPr lang="en-US" sz="1000"/>
                        <a:t>325</a:t>
                      </a:r>
                    </a:p>
                  </a:txBody>
                  <a:tcPr/>
                </a:tc>
                <a:tc>
                  <a:txBody>
                    <a:bodyPr/>
                    <a:lstStyle/>
                    <a:p>
                      <a:r>
                        <a:rPr lang="en-US" sz="1000"/>
                        <a:t>94</a:t>
                      </a:r>
                    </a:p>
                  </a:txBody>
                  <a:tcPr/>
                </a:tc>
                <a:tc>
                  <a:txBody>
                    <a:bodyPr/>
                    <a:lstStyle/>
                    <a:p>
                      <a:r>
                        <a:rPr lang="en-US" sz="1000"/>
                        <a:t>68</a:t>
                      </a:r>
                    </a:p>
                  </a:txBody>
                  <a:tcPr/>
                </a:tc>
                <a:tc>
                  <a:txBody>
                    <a:bodyPr/>
                    <a:lstStyle/>
                    <a:p>
                      <a:r>
                        <a:rPr lang="en-US" sz="1000"/>
                        <a:t>18</a:t>
                      </a:r>
                    </a:p>
                  </a:txBody>
                  <a:tcPr/>
                </a:tc>
                <a:tc>
                  <a:txBody>
                    <a:bodyPr/>
                    <a:lstStyle/>
                    <a:p>
                      <a:r>
                        <a:rPr lang="en-US" sz="1000"/>
                        <a:t>3</a:t>
                      </a:r>
                    </a:p>
                  </a:txBody>
                  <a:tcPr/>
                </a:tc>
                <a:tc>
                  <a:txBody>
                    <a:bodyPr/>
                    <a:lstStyle/>
                    <a:p>
                      <a:r>
                        <a:rPr lang="en-US" sz="1000"/>
                        <a:t>89</a:t>
                      </a:r>
                    </a:p>
                  </a:txBody>
                  <a:tcPr/>
                </a:tc>
                <a:tc>
                  <a:txBody>
                    <a:bodyPr/>
                    <a:lstStyle/>
                    <a:p>
                      <a:r>
                        <a:rPr lang="en-US" sz="1000"/>
                        <a:t>2444</a:t>
                      </a:r>
                    </a:p>
                  </a:txBody>
                  <a:tcPr/>
                </a:tc>
                <a:tc>
                  <a:txBody>
                    <a:bodyPr/>
                    <a:lstStyle/>
                    <a:p>
                      <a:r>
                        <a:rPr lang="en-US" sz="1000"/>
                        <a:t>94</a:t>
                      </a:r>
                    </a:p>
                  </a:txBody>
                  <a:tcPr/>
                </a:tc>
                <a:tc>
                  <a:txBody>
                    <a:bodyPr/>
                    <a:lstStyle/>
                    <a:p>
                      <a:r>
                        <a:rPr lang="en-US" sz="1000"/>
                        <a:t>10.2579 %</a:t>
                      </a:r>
                    </a:p>
                  </a:txBody>
                  <a:tcPr/>
                </a:tc>
                <a:extLst>
                  <a:ext uri="{0D108BD9-81ED-4DB2-BD59-A6C34878D82A}">
                    <a16:rowId xmlns:a16="http://schemas.microsoft.com/office/drawing/2014/main" val="107713046"/>
                  </a:ext>
                </a:extLst>
              </a:tr>
            </a:tbl>
          </a:graphicData>
        </a:graphic>
      </p:graphicFrame>
      <p:sp>
        <p:nvSpPr>
          <p:cNvPr id="4" name="Text Placeholder 3">
            <a:extLst>
              <a:ext uri="{FF2B5EF4-FFF2-40B4-BE49-F238E27FC236}">
                <a16:creationId xmlns:a16="http://schemas.microsoft.com/office/drawing/2014/main" id="{E9D2FA79-4D39-4EB8-8358-743BA759E6A8}"/>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749181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FE4FB-C38E-42FF-B6F5-BBE76BE159B7}"/>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507EFCA4-E089-425A-9B48-47D973141EC4}"/>
              </a:ext>
            </a:extLst>
          </p:cNvPr>
          <p:cNvGraphicFramePr>
            <a:graphicFrameLocks noGrp="1"/>
          </p:cNvGraphicFramePr>
          <p:nvPr>
            <p:ph type="chart" sz="quarter" idx="13"/>
            <p:extLst>
              <p:ext uri="{D42A27DB-BD31-4B8C-83A1-F6EECF244321}">
                <p14:modId xmlns:p14="http://schemas.microsoft.com/office/powerpoint/2010/main" val="2229831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9ACABA-B9D9-42F2-80B6-8437DACBAEB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ACD27FF-387B-4EBC-AC41-C17B140573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8297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6B82A-2DB6-4C17-AD48-0EBBCBAD0E05}"/>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C9BEFEE7-61FE-434C-B1F8-CE4B5DA99EA4}"/>
              </a:ext>
            </a:extLst>
          </p:cNvPr>
          <p:cNvGraphicFramePr>
            <a:graphicFrameLocks noGrp="1"/>
          </p:cNvGraphicFramePr>
          <p:nvPr>
            <p:ph type="chart" sz="quarter" idx="13"/>
            <p:extLst>
              <p:ext uri="{D42A27DB-BD31-4B8C-83A1-F6EECF244321}">
                <p14:modId xmlns:p14="http://schemas.microsoft.com/office/powerpoint/2010/main" val="3976596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4EE67E-C993-40D6-83FF-0E3C5DB5599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700FBB7-11DF-4632-A93F-0578872E81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4638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91024-09EA-4D11-BEA7-C3C14AA43337}"/>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9A9EC295-75BA-4964-8C51-270716C8FE59}"/>
              </a:ext>
            </a:extLst>
          </p:cNvPr>
          <p:cNvGraphicFramePr>
            <a:graphicFrameLocks noGrp="1"/>
          </p:cNvGraphicFramePr>
          <p:nvPr>
            <p:ph type="tbl" sz="quarter" idx="13"/>
            <p:extLst>
              <p:ext uri="{D42A27DB-BD31-4B8C-83A1-F6EECF244321}">
                <p14:modId xmlns:p14="http://schemas.microsoft.com/office/powerpoint/2010/main" val="519446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37880972"/>
                    </a:ext>
                  </a:extLst>
                </a:gridCol>
                <a:gridCol w="987552">
                  <a:extLst>
                    <a:ext uri="{9D8B030D-6E8A-4147-A177-3AD203B41FA5}">
                      <a16:colId xmlns:a16="http://schemas.microsoft.com/office/drawing/2014/main" val="2874405115"/>
                    </a:ext>
                  </a:extLst>
                </a:gridCol>
                <a:gridCol w="987552">
                  <a:extLst>
                    <a:ext uri="{9D8B030D-6E8A-4147-A177-3AD203B41FA5}">
                      <a16:colId xmlns:a16="http://schemas.microsoft.com/office/drawing/2014/main" val="2393922714"/>
                    </a:ext>
                  </a:extLst>
                </a:gridCol>
                <a:gridCol w="987552">
                  <a:extLst>
                    <a:ext uri="{9D8B030D-6E8A-4147-A177-3AD203B41FA5}">
                      <a16:colId xmlns:a16="http://schemas.microsoft.com/office/drawing/2014/main" val="622442506"/>
                    </a:ext>
                  </a:extLst>
                </a:gridCol>
                <a:gridCol w="987552">
                  <a:extLst>
                    <a:ext uri="{9D8B030D-6E8A-4147-A177-3AD203B41FA5}">
                      <a16:colId xmlns:a16="http://schemas.microsoft.com/office/drawing/2014/main" val="181885566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7967286"/>
                  </a:ext>
                </a:extLst>
              </a:tr>
              <a:tr h="370840">
                <a:tc>
                  <a:txBody>
                    <a:bodyPr/>
                    <a:lstStyle/>
                    <a:p>
                      <a:r>
                        <a:rPr lang="en-US" sz="1000" b="1"/>
                        <a:t>tmna_services - 2018-09-06 17:24:59 </a:t>
                      </a:r>
                      <a:r>
                        <a:rPr lang="en-US" sz="1000"/>
                        <a:t>
 TMNAS employees celebrating the NFL Season Kick Off and National “I Love Food Day” with a tasty Potluck Picnic! Nothing beats some tasty treats and some football! 🏈🦅#GOEAGLES #nflkickoff #nationalilovefoodday</a:t>
                      </a:r>
                    </a:p>
                  </a:txBody>
                  <a:tcPr/>
                </a:tc>
                <a:tc>
                  <a:txBody>
                    <a:bodyPr/>
                    <a:lstStyle/>
                    <a:p>
                      <a:r>
                        <a:rPr lang="en-US" sz="1000"/>
                        <a:t>45</a:t>
                      </a:r>
                    </a:p>
                  </a:txBody>
                  <a:tcPr/>
                </a:tc>
                <a:tc>
                  <a:txBody>
                    <a:bodyPr/>
                    <a:lstStyle/>
                    <a:p>
                      <a:r>
                        <a:rPr lang="en-US" sz="1000"/>
                        <a:t>1</a:t>
                      </a:r>
                    </a:p>
                  </a:txBody>
                  <a:tcPr/>
                </a:tc>
                <a:tc>
                  <a:txBody>
                    <a:bodyPr/>
                    <a:lstStyle/>
                    <a:p>
                      <a:r>
                        <a:rPr lang="en-US" sz="1000"/>
                        <a:t>15.3846 %</a:t>
                      </a:r>
                    </a:p>
                  </a:txBody>
                  <a:tcPr/>
                </a:tc>
                <a:tc>
                  <a:txBody>
                    <a:bodyPr/>
                    <a:lstStyle/>
                    <a:p>
                      <a:r>
                        <a:rPr lang="en-US" sz="1000"/>
                        <a:t>Carousel</a:t>
                      </a:r>
                    </a:p>
                  </a:txBody>
                  <a:tcPr/>
                </a:tc>
                <a:extLst>
                  <a:ext uri="{0D108BD9-81ED-4DB2-BD59-A6C34878D82A}">
                    <a16:rowId xmlns:a16="http://schemas.microsoft.com/office/drawing/2014/main" val="2050409674"/>
                  </a:ext>
                </a:extLst>
              </a:tr>
              <a:tr h="370840">
                <a:tc>
                  <a:txBody>
                    <a:bodyPr/>
                    <a:lstStyle/>
                    <a:p>
                      <a:r>
                        <a:rPr lang="en-US" sz="1000" b="1"/>
                        <a:t>tmna_services - 2018-08-01 15:35:10 </a:t>
                      </a:r>
                      <a:r>
                        <a:rPr lang="en-US" sz="1000"/>
                        <a:t>
 Today our intern class presented their final project to our executive committee. They’ve been working tirelessly and have gone above and beyond our expectations. Great job all! We hope you enjoyed your summer here at TMNAS! Winner will be announced Friday. #summerinternship #ourinternsrock</a:t>
                      </a:r>
                    </a:p>
                  </a:txBody>
                  <a:tcPr/>
                </a:tc>
                <a:tc>
                  <a:txBody>
                    <a:bodyPr/>
                    <a:lstStyle/>
                    <a:p>
                      <a:r>
                        <a:rPr lang="en-US" sz="1000"/>
                        <a:t>45</a:t>
                      </a:r>
                    </a:p>
                  </a:txBody>
                  <a:tcPr/>
                </a:tc>
                <a:tc>
                  <a:txBody>
                    <a:bodyPr/>
                    <a:lstStyle/>
                    <a:p>
                      <a:r>
                        <a:rPr lang="en-US" sz="1000"/>
                        <a:t>1</a:t>
                      </a:r>
                    </a:p>
                  </a:txBody>
                  <a:tcPr/>
                </a:tc>
                <a:tc>
                  <a:txBody>
                    <a:bodyPr/>
                    <a:lstStyle/>
                    <a:p>
                      <a:r>
                        <a:rPr lang="en-US" sz="1000"/>
                        <a:t>15.9722 %</a:t>
                      </a:r>
                    </a:p>
                  </a:txBody>
                  <a:tcPr/>
                </a:tc>
                <a:tc>
                  <a:txBody>
                    <a:bodyPr/>
                    <a:lstStyle/>
                    <a:p>
                      <a:r>
                        <a:rPr lang="en-US" sz="1000"/>
                        <a:t>Image</a:t>
                      </a:r>
                    </a:p>
                  </a:txBody>
                  <a:tcPr/>
                </a:tc>
                <a:extLst>
                  <a:ext uri="{0D108BD9-81ED-4DB2-BD59-A6C34878D82A}">
                    <a16:rowId xmlns:a16="http://schemas.microsoft.com/office/drawing/2014/main" val="4245534883"/>
                  </a:ext>
                </a:extLst>
              </a:tr>
              <a:tr h="370840">
                <a:tc>
                  <a:txBody>
                    <a:bodyPr/>
                    <a:lstStyle/>
                    <a:p>
                      <a:r>
                        <a:rPr lang="en-US" sz="1000" b="1"/>
                        <a:t>tmna_services - 2018-09-19 17:04:22 </a:t>
                      </a:r>
                      <a:r>
                        <a:rPr lang="en-US" sz="1000"/>
                        <a:t>
 New hire orientation today at TMNAS! Welcome aboard, we are excited to have you!</a:t>
                      </a:r>
                    </a:p>
                  </a:txBody>
                  <a:tcPr/>
                </a:tc>
                <a:tc>
                  <a:txBody>
                    <a:bodyPr/>
                    <a:lstStyle/>
                    <a:p>
                      <a:r>
                        <a:rPr lang="en-US" sz="1000"/>
                        <a:t>44</a:t>
                      </a:r>
                    </a:p>
                  </a:txBody>
                  <a:tcPr/>
                </a:tc>
                <a:tc>
                  <a:txBody>
                    <a:bodyPr/>
                    <a:lstStyle/>
                    <a:p>
                      <a:r>
                        <a:rPr lang="en-US" sz="1000"/>
                        <a:t>0</a:t>
                      </a:r>
                    </a:p>
                  </a:txBody>
                  <a:tcPr/>
                </a:tc>
                <a:tc>
                  <a:txBody>
                    <a:bodyPr/>
                    <a:lstStyle/>
                    <a:p>
                      <a:r>
                        <a:rPr lang="en-US" sz="1000"/>
                        <a:t>13.9241 %</a:t>
                      </a:r>
                    </a:p>
                  </a:txBody>
                  <a:tcPr/>
                </a:tc>
                <a:tc>
                  <a:txBody>
                    <a:bodyPr/>
                    <a:lstStyle/>
                    <a:p>
                      <a:r>
                        <a:rPr lang="en-US" sz="1000"/>
                        <a:t>Image</a:t>
                      </a:r>
                    </a:p>
                  </a:txBody>
                  <a:tcPr/>
                </a:tc>
                <a:extLst>
                  <a:ext uri="{0D108BD9-81ED-4DB2-BD59-A6C34878D82A}">
                    <a16:rowId xmlns:a16="http://schemas.microsoft.com/office/drawing/2014/main" val="4009607667"/>
                  </a:ext>
                </a:extLst>
              </a:tr>
              <a:tr h="370840">
                <a:tc>
                  <a:txBody>
                    <a:bodyPr/>
                    <a:lstStyle/>
                    <a:p>
                      <a:r>
                        <a:rPr lang="en-US" sz="1000" b="1"/>
                        <a:t>tmna_services - 2018-08-09 15:49:33 </a:t>
                      </a:r>
                      <a:r>
                        <a:rPr lang="en-US" sz="1000"/>
                        <a:t>
 Thank you to tmnathegoodlife and participating vendors for an awesome Healthy Picnic &amp; Wellness Fair!! 🏃‍♀️🏃‍♂️#healthyliving #healthypicnic</a:t>
                      </a:r>
                    </a:p>
                  </a:txBody>
                  <a:tcPr/>
                </a:tc>
                <a:tc>
                  <a:txBody>
                    <a:bodyPr/>
                    <a:lstStyle/>
                    <a:p>
                      <a:r>
                        <a:rPr lang="en-US" sz="1000"/>
                        <a:t>44</a:t>
                      </a:r>
                    </a:p>
                  </a:txBody>
                  <a:tcPr/>
                </a:tc>
                <a:tc>
                  <a:txBody>
                    <a:bodyPr/>
                    <a:lstStyle/>
                    <a:p>
                      <a:r>
                        <a:rPr lang="en-US" sz="1000"/>
                        <a:t>1</a:t>
                      </a:r>
                    </a:p>
                  </a:txBody>
                  <a:tcPr/>
                </a:tc>
                <a:tc>
                  <a:txBody>
                    <a:bodyPr/>
                    <a:lstStyle/>
                    <a:p>
                      <a:r>
                        <a:rPr lang="en-US" sz="1000"/>
                        <a:t>15.5172 %</a:t>
                      </a:r>
                    </a:p>
                  </a:txBody>
                  <a:tcPr/>
                </a:tc>
                <a:tc>
                  <a:txBody>
                    <a:bodyPr/>
                    <a:lstStyle/>
                    <a:p>
                      <a:r>
                        <a:rPr lang="en-US" sz="1000"/>
                        <a:t>Image</a:t>
                      </a:r>
                    </a:p>
                  </a:txBody>
                  <a:tcPr/>
                </a:tc>
                <a:extLst>
                  <a:ext uri="{0D108BD9-81ED-4DB2-BD59-A6C34878D82A}">
                    <a16:rowId xmlns:a16="http://schemas.microsoft.com/office/drawing/2014/main" val="669697245"/>
                  </a:ext>
                </a:extLst>
              </a:tr>
              <a:tr h="370840">
                <a:tc>
                  <a:txBody>
                    <a:bodyPr/>
                    <a:lstStyle/>
                    <a:p>
                      <a:r>
                        <a:rPr lang="en-US" sz="1000" b="1"/>
                        <a:t>tmna_services - 2018-07-16 15:06:57 </a:t>
                      </a:r>
                      <a:r>
                        <a:rPr lang="en-US" sz="1000"/>
                        <a:t>
 TMNAS employees celebrating #NationalIceCreamDay this afternoon with a treat!🍦☀️</a:t>
                      </a:r>
                    </a:p>
                  </a:txBody>
                  <a:tcPr/>
                </a:tc>
                <a:tc>
                  <a:txBody>
                    <a:bodyPr/>
                    <a:lstStyle/>
                    <a:p>
                      <a:r>
                        <a:rPr lang="en-US" sz="1000"/>
                        <a:t>41</a:t>
                      </a:r>
                    </a:p>
                  </a:txBody>
                  <a:tcPr/>
                </a:tc>
                <a:tc>
                  <a:txBody>
                    <a:bodyPr/>
                    <a:lstStyle/>
                    <a:p>
                      <a:r>
                        <a:rPr lang="en-US" sz="1000"/>
                        <a:t>1</a:t>
                      </a:r>
                    </a:p>
                  </a:txBody>
                  <a:tcPr/>
                </a:tc>
                <a:tc>
                  <a:txBody>
                    <a:bodyPr/>
                    <a:lstStyle/>
                    <a:p>
                      <a:r>
                        <a:rPr lang="en-US" sz="1000"/>
                        <a:t>14.6853 %</a:t>
                      </a:r>
                    </a:p>
                  </a:txBody>
                  <a:tcPr/>
                </a:tc>
                <a:tc>
                  <a:txBody>
                    <a:bodyPr/>
                    <a:lstStyle/>
                    <a:p>
                      <a:r>
                        <a:rPr lang="en-US" sz="1000"/>
                        <a:t>Image</a:t>
                      </a:r>
                    </a:p>
                  </a:txBody>
                  <a:tcPr/>
                </a:tc>
                <a:extLst>
                  <a:ext uri="{0D108BD9-81ED-4DB2-BD59-A6C34878D82A}">
                    <a16:rowId xmlns:a16="http://schemas.microsoft.com/office/drawing/2014/main" val="896101139"/>
                  </a:ext>
                </a:extLst>
              </a:tr>
            </a:tbl>
          </a:graphicData>
        </a:graphic>
      </p:graphicFrame>
      <p:sp>
        <p:nvSpPr>
          <p:cNvPr id="4" name="Text Placeholder 3">
            <a:extLst>
              <a:ext uri="{FF2B5EF4-FFF2-40B4-BE49-F238E27FC236}">
                <a16:creationId xmlns:a16="http://schemas.microsoft.com/office/drawing/2014/main" id="{84783E96-04CB-486B-AC44-A4058FFF42E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284027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81ED-003C-4F1E-8C76-5A4C3072C0A0}"/>
              </a:ext>
            </a:extLst>
          </p:cNvPr>
          <p:cNvSpPr>
            <a:spLocks noGrp="1"/>
          </p:cNvSpPr>
          <p:nvPr>
            <p:ph type="title"/>
          </p:nvPr>
        </p:nvSpPr>
        <p:spPr/>
        <p:txBody>
          <a:bodyPr/>
          <a:lstStyle/>
          <a:p>
            <a:r>
              <a:rPr lang="en-US"/>
              <a:t>Instagram Total Interactions | TMNAS</a:t>
            </a:r>
          </a:p>
        </p:txBody>
      </p:sp>
      <p:graphicFrame>
        <p:nvGraphicFramePr>
          <p:cNvPr id="6" name="Chart Placeholder 5">
            <a:extLst>
              <a:ext uri="{FF2B5EF4-FFF2-40B4-BE49-F238E27FC236}">
                <a16:creationId xmlns:a16="http://schemas.microsoft.com/office/drawing/2014/main" id="{3991C392-3873-4A69-B35C-E371139E211E}"/>
              </a:ext>
            </a:extLst>
          </p:cNvPr>
          <p:cNvGraphicFramePr>
            <a:graphicFrameLocks noGrp="1"/>
          </p:cNvGraphicFramePr>
          <p:nvPr>
            <p:ph type="chart" sz="quarter" idx="13"/>
            <p:extLst>
              <p:ext uri="{D42A27DB-BD31-4B8C-83A1-F6EECF244321}">
                <p14:modId xmlns:p14="http://schemas.microsoft.com/office/powerpoint/2010/main" val="1789362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EAE72E-2215-4BCE-95CC-06EE0E84D13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2FDE533-DFDA-4EFF-9A7B-FE0BFADEFA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72559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498</Words>
  <Application>Microsoft Office PowerPoint</Application>
  <PresentationFormat>On-screen Show (4:3)</PresentationFormat>
  <Paragraphs>196</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TMNAS Social Media_Quarterly</vt:lpstr>
      <vt:lpstr>Overall Overall Audience | TMNAS</vt:lpstr>
      <vt:lpstr>Twitter Key Metrics Table | TMNAS</vt:lpstr>
      <vt:lpstr>Twitter Twitter Followers Change | TMNAS</vt:lpstr>
      <vt:lpstr>Twitter Average Interactions Per Tweet | TMNAS</vt:lpstr>
      <vt:lpstr>Twitter Total Interactions | TMNAS</vt:lpstr>
      <vt:lpstr>Twitter Own Tweets Table | TMNAS</vt:lpstr>
      <vt:lpstr>LinkedIn Key Metrics Table | TMNAS</vt:lpstr>
      <vt:lpstr>LinkedIn LinkedIn Followers Change | TMNAS</vt:lpstr>
      <vt:lpstr>LinkedIn Average Interactions Per LinkedIn Update | TMNAS</vt:lpstr>
      <vt:lpstr>LinkedIn Total Interactions | TMNAS</vt:lpstr>
      <vt:lpstr>LinkedIn Updates Table | TMNAS</vt:lpstr>
      <vt:lpstr>Instagram Key Metrics Table | TMNAS</vt:lpstr>
      <vt:lpstr>Instagram Instagram Followers Change | TMNAS</vt:lpstr>
      <vt:lpstr>Instagram Average Interactions Per Instagram Post | TMNAS</vt:lpstr>
      <vt:lpstr>Instagram Top Instagram Posts Table | TMNAS</vt:lpstr>
      <vt:lpstr>Instagram Total Interactions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Media_Quarterly</dc:title>
  <dc:creator>Administrator</dc:creator>
  <cp:lastModifiedBy>Administrator</cp:lastModifiedBy>
  <cp:revision>1</cp:revision>
  <dcterms:created xsi:type="dcterms:W3CDTF">2018-10-04T17:21:17Z</dcterms:created>
  <dcterms:modified xsi:type="dcterms:W3CDTF">2018-10-04T17:21:48Z</dcterms:modified>
</cp:coreProperties>
</file>