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43344</c:v>
                </c:pt>
              </c:numCache>
            </c:numRef>
          </c:cat>
          <c:val>
            <c:numRef>
              <c:f>Sheet1!$B$2</c:f>
              <c:numCache>
                <c:formatCode>General</c:formatCode>
                <c:ptCount val="1"/>
              </c:numCache>
            </c:numRef>
          </c:val>
          <c:extLst>
            <c:ext xmlns:c16="http://schemas.microsoft.com/office/drawing/2014/chart" uri="{C3380CC4-5D6E-409C-BE32-E72D297353CC}">
              <c16:uniqueId val="{00000000-7FA9-493F-85DF-C2EF38775FD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43344</c:v>
                </c:pt>
              </c:numCache>
            </c:numRef>
          </c:cat>
          <c:val>
            <c:numRef>
              <c:f>Sheet1!$C$2</c:f>
              <c:numCache>
                <c:formatCode>General</c:formatCode>
                <c:ptCount val="1"/>
                <c:pt idx="0">
                  <c:v>325</c:v>
                </c:pt>
              </c:numCache>
            </c:numRef>
          </c:val>
          <c:extLst>
            <c:ext xmlns:c16="http://schemas.microsoft.com/office/drawing/2014/chart" uri="{C3380CC4-5D6E-409C-BE32-E72D297353CC}">
              <c16:uniqueId val="{00000001-7FA9-493F-85DF-C2EF38775FD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43344</c:v>
                </c:pt>
              </c:numCache>
            </c:numRef>
          </c:cat>
          <c:val>
            <c:numRef>
              <c:f>Sheet1!$D$2</c:f>
              <c:numCache>
                <c:formatCode>General</c:formatCode>
                <c:ptCount val="1"/>
                <c:pt idx="0">
                  <c:v>3251</c:v>
                </c:pt>
              </c:numCache>
            </c:numRef>
          </c:val>
          <c:extLst>
            <c:ext xmlns:c16="http://schemas.microsoft.com/office/drawing/2014/chart" uri="{C3380CC4-5D6E-409C-BE32-E72D297353CC}">
              <c16:uniqueId val="{00000002-7FA9-493F-85DF-C2EF38775FD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43344</c:v>
                </c:pt>
              </c:numCache>
            </c:numRef>
          </c:cat>
          <c:val>
            <c:numRef>
              <c:f>Sheet1!$E$2</c:f>
              <c:numCache>
                <c:formatCode>General</c:formatCode>
                <c:ptCount val="1"/>
                <c:pt idx="0">
                  <c:v>153</c:v>
                </c:pt>
              </c:numCache>
            </c:numRef>
          </c:val>
          <c:extLst>
            <c:ext xmlns:c16="http://schemas.microsoft.com/office/drawing/2014/chart" uri="{C3380CC4-5D6E-409C-BE32-E72D297353CC}">
              <c16:uniqueId val="{00000003-7FA9-493F-85DF-C2EF38775FD7}"/>
            </c:ext>
          </c:extLst>
        </c:ser>
        <c:dLbls>
          <c:showLegendKey val="0"/>
          <c:showVal val="0"/>
          <c:showCatName val="0"/>
          <c:showSerName val="0"/>
          <c:showPercent val="0"/>
          <c:showBubbleSize val="0"/>
        </c:dLbls>
        <c:gapWidth val="219"/>
        <c:overlap val="-27"/>
        <c:axId val="283774488"/>
        <c:axId val="283773832"/>
      </c:barChart>
      <c:dateAx>
        <c:axId val="28377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73832"/>
        <c:crosses val="autoZero"/>
        <c:auto val="1"/>
        <c:lblOffset val="100"/>
        <c:baseTimeUnit val="days"/>
      </c:dateAx>
      <c:valAx>
        <c:axId val="28377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7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6</c:v>
                </c:pt>
                <c:pt idx="2">
                  <c:v>-1</c:v>
                </c:pt>
                <c:pt idx="3">
                  <c:v>2</c:v>
                </c:pt>
                <c:pt idx="4">
                  <c:v>1</c:v>
                </c:pt>
                <c:pt idx="5">
                  <c:v>6</c:v>
                </c:pt>
                <c:pt idx="6">
                  <c:v>0</c:v>
                </c:pt>
                <c:pt idx="7">
                  <c:v>1</c:v>
                </c:pt>
                <c:pt idx="8">
                  <c:v>16</c:v>
                </c:pt>
                <c:pt idx="9">
                  <c:v>0</c:v>
                </c:pt>
              </c:numCache>
            </c:numRef>
          </c:val>
          <c:extLst>
            <c:ext xmlns:c16="http://schemas.microsoft.com/office/drawing/2014/chart" uri="{C3380CC4-5D6E-409C-BE32-E72D297353CC}">
              <c16:uniqueId val="{00000000-6D68-4ACE-A81D-D1A15AB5FA6C}"/>
            </c:ext>
          </c:extLst>
        </c:ser>
        <c:dLbls>
          <c:showLegendKey val="0"/>
          <c:showVal val="0"/>
          <c:showCatName val="0"/>
          <c:showSerName val="0"/>
          <c:showPercent val="0"/>
          <c:showBubbleSize val="0"/>
        </c:dLbls>
        <c:gapWidth val="219"/>
        <c:overlap val="-27"/>
        <c:axId val="354858328"/>
        <c:axId val="354857672"/>
      </c:barChart>
      <c:dateAx>
        <c:axId val="35485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7672"/>
        <c:crosses val="autoZero"/>
        <c:auto val="1"/>
        <c:lblOffset val="100"/>
        <c:baseTimeUnit val="months"/>
      </c:dateAx>
      <c:valAx>
        <c:axId val="35485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c:v>
                </c:pt>
                <c:pt idx="1">
                  <c:v>2</c:v>
                </c:pt>
                <c:pt idx="2">
                  <c:v>2</c:v>
                </c:pt>
                <c:pt idx="3">
                  <c:v>1</c:v>
                </c:pt>
                <c:pt idx="4">
                  <c:v>2</c:v>
                </c:pt>
                <c:pt idx="5">
                  <c:v>1</c:v>
                </c:pt>
                <c:pt idx="6">
                  <c:v>2</c:v>
                </c:pt>
                <c:pt idx="7">
                  <c:v>4</c:v>
                </c:pt>
                <c:pt idx="8">
                  <c:v>3</c:v>
                </c:pt>
                <c:pt idx="9">
                  <c:v>2</c:v>
                </c:pt>
                <c:pt idx="10">
                  <c:v>0</c:v>
                </c:pt>
                <c:pt idx="11">
                  <c:v>0</c:v>
                </c:pt>
              </c:numCache>
            </c:numRef>
          </c:val>
          <c:extLst>
            <c:ext xmlns:c16="http://schemas.microsoft.com/office/drawing/2014/chart" uri="{C3380CC4-5D6E-409C-BE32-E72D297353CC}">
              <c16:uniqueId val="{00000000-2DC9-491E-BC6E-9FB7D259E917}"/>
            </c:ext>
          </c:extLst>
        </c:ser>
        <c:dLbls>
          <c:showLegendKey val="0"/>
          <c:showVal val="0"/>
          <c:showCatName val="0"/>
          <c:showSerName val="0"/>
          <c:showPercent val="0"/>
          <c:showBubbleSize val="0"/>
        </c:dLbls>
        <c:gapWidth val="219"/>
        <c:overlap val="-27"/>
        <c:axId val="175496712"/>
        <c:axId val="175493760"/>
      </c:barChart>
      <c:dateAx>
        <c:axId val="17549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93760"/>
        <c:crosses val="autoZero"/>
        <c:auto val="1"/>
        <c:lblOffset val="100"/>
        <c:baseTimeUnit val="months"/>
      </c:dateAx>
      <c:valAx>
        <c:axId val="17549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9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B67A-4C83-BFB8-D1A4215778BB}"/>
            </c:ext>
          </c:extLst>
        </c:ser>
        <c:dLbls>
          <c:showLegendKey val="0"/>
          <c:showVal val="0"/>
          <c:showCatName val="0"/>
          <c:showSerName val="0"/>
          <c:showPercent val="0"/>
          <c:showBubbleSize val="0"/>
        </c:dLbls>
        <c:gapWidth val="219"/>
        <c:overlap val="-27"/>
        <c:axId val="279400600"/>
        <c:axId val="279397648"/>
      </c:barChart>
      <c:catAx>
        <c:axId val="27940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7648"/>
        <c:crosses val="autoZero"/>
        <c:auto val="1"/>
        <c:lblAlgn val="ctr"/>
        <c:lblOffset val="100"/>
        <c:noMultiLvlLbl val="0"/>
      </c:catAx>
      <c:valAx>
        <c:axId val="27939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0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35</c:v>
                </c:pt>
                <c:pt idx="2">
                  <c:v>27</c:v>
                </c:pt>
                <c:pt idx="3">
                  <c:v>29</c:v>
                </c:pt>
                <c:pt idx="4">
                  <c:v>61</c:v>
                </c:pt>
                <c:pt idx="5">
                  <c:v>78</c:v>
                </c:pt>
                <c:pt idx="6">
                  <c:v>75</c:v>
                </c:pt>
                <c:pt idx="7">
                  <c:v>37</c:v>
                </c:pt>
                <c:pt idx="8">
                  <c:v>50</c:v>
                </c:pt>
                <c:pt idx="9">
                  <c:v>4</c:v>
                </c:pt>
              </c:numCache>
            </c:numRef>
          </c:val>
          <c:extLst>
            <c:ext xmlns:c16="http://schemas.microsoft.com/office/drawing/2014/chart" uri="{C3380CC4-5D6E-409C-BE32-E72D297353CC}">
              <c16:uniqueId val="{00000000-739C-4524-95A3-5F3ADC2332B2}"/>
            </c:ext>
          </c:extLst>
        </c:ser>
        <c:dLbls>
          <c:showLegendKey val="0"/>
          <c:showVal val="0"/>
          <c:showCatName val="0"/>
          <c:showSerName val="0"/>
          <c:showPercent val="0"/>
          <c:showBubbleSize val="0"/>
        </c:dLbls>
        <c:gapWidth val="219"/>
        <c:overlap val="-27"/>
        <c:axId val="360088712"/>
        <c:axId val="360092648"/>
      </c:barChart>
      <c:dateAx>
        <c:axId val="36008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92648"/>
        <c:crosses val="autoZero"/>
        <c:auto val="1"/>
        <c:lblOffset val="100"/>
        <c:baseTimeUnit val="months"/>
      </c:dateAx>
      <c:valAx>
        <c:axId val="36009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8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26</c:v>
                </c:pt>
                <c:pt idx="2">
                  <c:v>29</c:v>
                </c:pt>
                <c:pt idx="3">
                  <c:v>37</c:v>
                </c:pt>
                <c:pt idx="4">
                  <c:v>23</c:v>
                </c:pt>
                <c:pt idx="5">
                  <c:v>36</c:v>
                </c:pt>
                <c:pt idx="6">
                  <c:v>23</c:v>
                </c:pt>
                <c:pt idx="7">
                  <c:v>38</c:v>
                </c:pt>
                <c:pt idx="8">
                  <c:v>28</c:v>
                </c:pt>
                <c:pt idx="9">
                  <c:v>25</c:v>
                </c:pt>
                <c:pt idx="10">
                  <c:v>0</c:v>
                </c:pt>
                <c:pt idx="11">
                  <c:v>0</c:v>
                </c:pt>
              </c:numCache>
            </c:numRef>
          </c:val>
          <c:extLst>
            <c:ext xmlns:c16="http://schemas.microsoft.com/office/drawing/2014/chart" uri="{C3380CC4-5D6E-409C-BE32-E72D297353CC}">
              <c16:uniqueId val="{00000000-E4F2-431F-980A-25076374A202}"/>
            </c:ext>
          </c:extLst>
        </c:ser>
        <c:dLbls>
          <c:showLegendKey val="0"/>
          <c:showVal val="0"/>
          <c:showCatName val="0"/>
          <c:showSerName val="0"/>
          <c:showPercent val="0"/>
          <c:showBubbleSize val="0"/>
        </c:dLbls>
        <c:gapWidth val="219"/>
        <c:overlap val="-27"/>
        <c:axId val="360089368"/>
        <c:axId val="360080184"/>
      </c:barChart>
      <c:dateAx>
        <c:axId val="36008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80184"/>
        <c:crosses val="autoZero"/>
        <c:auto val="1"/>
        <c:lblOffset val="100"/>
        <c:baseTimeUnit val="months"/>
      </c:dateAx>
      <c:valAx>
        <c:axId val="36008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8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2324</c:v>
                </c:pt>
              </c:numCache>
            </c:numRef>
          </c:val>
          <c:extLst>
            <c:ext xmlns:c16="http://schemas.microsoft.com/office/drawing/2014/chart" uri="{C3380CC4-5D6E-409C-BE32-E72D297353CC}">
              <c16:uniqueId val="{00000000-7DEE-48AD-BE96-79F00106AC0D}"/>
            </c:ext>
          </c:extLst>
        </c:ser>
        <c:dLbls>
          <c:showLegendKey val="0"/>
          <c:showVal val="0"/>
          <c:showCatName val="0"/>
          <c:showSerName val="0"/>
          <c:showPercent val="0"/>
          <c:showBubbleSize val="0"/>
        </c:dLbls>
        <c:gapWidth val="219"/>
        <c:overlap val="-27"/>
        <c:axId val="360082152"/>
        <c:axId val="360082808"/>
      </c:barChart>
      <c:catAx>
        <c:axId val="36008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82808"/>
        <c:crosses val="autoZero"/>
        <c:auto val="1"/>
        <c:lblAlgn val="ctr"/>
        <c:lblOffset val="100"/>
        <c:noMultiLvlLbl val="0"/>
      </c:catAx>
      <c:valAx>
        <c:axId val="36008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8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2</c:v>
                </c:pt>
                <c:pt idx="2">
                  <c:v>-3</c:v>
                </c:pt>
                <c:pt idx="3">
                  <c:v>1</c:v>
                </c:pt>
                <c:pt idx="6">
                  <c:v>48</c:v>
                </c:pt>
                <c:pt idx="7">
                  <c:v>14</c:v>
                </c:pt>
                <c:pt idx="8">
                  <c:v>26</c:v>
                </c:pt>
                <c:pt idx="9">
                  <c:v>4</c:v>
                </c:pt>
              </c:numCache>
            </c:numRef>
          </c:val>
          <c:extLst>
            <c:ext xmlns:c16="http://schemas.microsoft.com/office/drawing/2014/chart" uri="{C3380CC4-5D6E-409C-BE32-E72D297353CC}">
              <c16:uniqueId val="{00000000-6F51-4DCC-9FB7-E829CE6988C4}"/>
            </c:ext>
          </c:extLst>
        </c:ser>
        <c:dLbls>
          <c:showLegendKey val="0"/>
          <c:showVal val="0"/>
          <c:showCatName val="0"/>
          <c:showSerName val="0"/>
          <c:showPercent val="0"/>
          <c:showBubbleSize val="0"/>
        </c:dLbls>
        <c:gapWidth val="219"/>
        <c:overlap val="-27"/>
        <c:axId val="364725264"/>
        <c:axId val="364717720"/>
      </c:barChart>
      <c:dateAx>
        <c:axId val="36472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17720"/>
        <c:crosses val="autoZero"/>
        <c:auto val="1"/>
        <c:lblOffset val="100"/>
        <c:baseTimeUnit val="months"/>
      </c:dateAx>
      <c:valAx>
        <c:axId val="36471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2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21</c:v>
                </c:pt>
                <c:pt idx="2">
                  <c:v>25</c:v>
                </c:pt>
                <c:pt idx="3">
                  <c:v>28</c:v>
                </c:pt>
                <c:pt idx="4">
                  <c:v>24</c:v>
                </c:pt>
                <c:pt idx="5">
                  <c:v>42</c:v>
                </c:pt>
                <c:pt idx="6">
                  <c:v>25</c:v>
                </c:pt>
                <c:pt idx="7">
                  <c:v>32</c:v>
                </c:pt>
                <c:pt idx="8">
                  <c:v>25</c:v>
                </c:pt>
                <c:pt idx="9">
                  <c:v>22</c:v>
                </c:pt>
                <c:pt idx="10">
                  <c:v>0</c:v>
                </c:pt>
                <c:pt idx="11">
                  <c:v>0</c:v>
                </c:pt>
              </c:numCache>
            </c:numRef>
          </c:val>
          <c:extLst>
            <c:ext xmlns:c16="http://schemas.microsoft.com/office/drawing/2014/chart" uri="{C3380CC4-5D6E-409C-BE32-E72D297353CC}">
              <c16:uniqueId val="{00000000-BB1E-4165-B5BA-FEB338A71346}"/>
            </c:ext>
          </c:extLst>
        </c:ser>
        <c:dLbls>
          <c:showLegendKey val="0"/>
          <c:showVal val="0"/>
          <c:showCatName val="0"/>
          <c:showSerName val="0"/>
          <c:showPercent val="0"/>
          <c:showBubbleSize val="0"/>
        </c:dLbls>
        <c:gapWidth val="219"/>
        <c:overlap val="-27"/>
        <c:axId val="364727560"/>
        <c:axId val="364726248"/>
      </c:barChart>
      <c:dateAx>
        <c:axId val="36472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26248"/>
        <c:crosses val="autoZero"/>
        <c:auto val="1"/>
        <c:lblOffset val="100"/>
        <c:baseTimeUnit val="months"/>
      </c:dateAx>
      <c:valAx>
        <c:axId val="36472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2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2560</c:v>
                </c:pt>
              </c:numCache>
            </c:numRef>
          </c:val>
          <c:extLst>
            <c:ext xmlns:c16="http://schemas.microsoft.com/office/drawing/2014/chart" uri="{C3380CC4-5D6E-409C-BE32-E72D297353CC}">
              <c16:uniqueId val="{00000000-536C-416E-BBC2-610ADE5E69B5}"/>
            </c:ext>
          </c:extLst>
        </c:ser>
        <c:dLbls>
          <c:showLegendKey val="0"/>
          <c:showVal val="0"/>
          <c:showCatName val="0"/>
          <c:showSerName val="0"/>
          <c:showPercent val="0"/>
          <c:showBubbleSize val="0"/>
        </c:dLbls>
        <c:gapWidth val="219"/>
        <c:overlap val="-27"/>
        <c:axId val="431934928"/>
        <c:axId val="431929680"/>
      </c:barChart>
      <c:catAx>
        <c:axId val="43193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29680"/>
        <c:crosses val="autoZero"/>
        <c:auto val="1"/>
        <c:lblAlgn val="ctr"/>
        <c:lblOffset val="100"/>
        <c:noMultiLvlLbl val="0"/>
      </c:catAx>
      <c:valAx>
        <c:axId val="43192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D6530-84E8-4DA9-8365-8C2FE704F72A}"/>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1C23E854-C81C-43B2-8C5C-CCDA9F08FEE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59778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5BB4-A0EF-46D6-A935-E141F2B9DDB5}"/>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B2CA1BA8-1446-4C09-89F2-00226CB0BB4F}"/>
              </a:ext>
            </a:extLst>
          </p:cNvPr>
          <p:cNvGraphicFramePr>
            <a:graphicFrameLocks noGrp="1"/>
          </p:cNvGraphicFramePr>
          <p:nvPr>
            <p:ph type="chart" sz="quarter" idx="13"/>
            <p:extLst>
              <p:ext uri="{D42A27DB-BD31-4B8C-83A1-F6EECF244321}">
                <p14:modId xmlns:p14="http://schemas.microsoft.com/office/powerpoint/2010/main" val="2018787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A2521-C7E8-4F04-BF6C-CFB8A1F613ED}"/>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BFD1BD4-5479-4E60-A69B-4C352EC25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972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A5DA0-C7D2-4717-B66C-E75A0F80CDE0}"/>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1B45F4C7-5963-4A4F-9B62-0FB82CB7D9C8}"/>
              </a:ext>
            </a:extLst>
          </p:cNvPr>
          <p:cNvGraphicFramePr>
            <a:graphicFrameLocks noGrp="1"/>
          </p:cNvGraphicFramePr>
          <p:nvPr>
            <p:ph type="tbl" sz="quarter" idx="13"/>
            <p:extLst>
              <p:ext uri="{D42A27DB-BD31-4B8C-83A1-F6EECF244321}">
                <p14:modId xmlns:p14="http://schemas.microsoft.com/office/powerpoint/2010/main" val="335720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84185544"/>
                    </a:ext>
                  </a:extLst>
                </a:gridCol>
                <a:gridCol w="493776">
                  <a:extLst>
                    <a:ext uri="{9D8B030D-6E8A-4147-A177-3AD203B41FA5}">
                      <a16:colId xmlns:a16="http://schemas.microsoft.com/office/drawing/2014/main" val="3483756474"/>
                    </a:ext>
                  </a:extLst>
                </a:gridCol>
                <a:gridCol w="493776">
                  <a:extLst>
                    <a:ext uri="{9D8B030D-6E8A-4147-A177-3AD203B41FA5}">
                      <a16:colId xmlns:a16="http://schemas.microsoft.com/office/drawing/2014/main" val="2403576534"/>
                    </a:ext>
                  </a:extLst>
                </a:gridCol>
                <a:gridCol w="493776">
                  <a:extLst>
                    <a:ext uri="{9D8B030D-6E8A-4147-A177-3AD203B41FA5}">
                      <a16:colId xmlns:a16="http://schemas.microsoft.com/office/drawing/2014/main" val="3132584345"/>
                    </a:ext>
                  </a:extLst>
                </a:gridCol>
                <a:gridCol w="493776">
                  <a:extLst>
                    <a:ext uri="{9D8B030D-6E8A-4147-A177-3AD203B41FA5}">
                      <a16:colId xmlns:a16="http://schemas.microsoft.com/office/drawing/2014/main" val="2356260223"/>
                    </a:ext>
                  </a:extLst>
                </a:gridCol>
                <a:gridCol w="493776">
                  <a:extLst>
                    <a:ext uri="{9D8B030D-6E8A-4147-A177-3AD203B41FA5}">
                      <a16:colId xmlns:a16="http://schemas.microsoft.com/office/drawing/2014/main" val="2548269519"/>
                    </a:ext>
                  </a:extLst>
                </a:gridCol>
                <a:gridCol w="493776">
                  <a:extLst>
                    <a:ext uri="{9D8B030D-6E8A-4147-A177-3AD203B41FA5}">
                      <a16:colId xmlns:a16="http://schemas.microsoft.com/office/drawing/2014/main" val="4015231804"/>
                    </a:ext>
                  </a:extLst>
                </a:gridCol>
                <a:gridCol w="493776">
                  <a:extLst>
                    <a:ext uri="{9D8B030D-6E8A-4147-A177-3AD203B41FA5}">
                      <a16:colId xmlns:a16="http://schemas.microsoft.com/office/drawing/2014/main" val="1038270777"/>
                    </a:ext>
                  </a:extLst>
                </a:gridCol>
                <a:gridCol w="493776">
                  <a:extLst>
                    <a:ext uri="{9D8B030D-6E8A-4147-A177-3AD203B41FA5}">
                      <a16:colId xmlns:a16="http://schemas.microsoft.com/office/drawing/2014/main" val="2584463390"/>
                    </a:ext>
                  </a:extLst>
                </a:gridCol>
                <a:gridCol w="493776">
                  <a:extLst>
                    <a:ext uri="{9D8B030D-6E8A-4147-A177-3AD203B41FA5}">
                      <a16:colId xmlns:a16="http://schemas.microsoft.com/office/drawing/2014/main" val="3084406565"/>
                    </a:ext>
                  </a:extLst>
                </a:gridCol>
                <a:gridCol w="493776">
                  <a:extLst>
                    <a:ext uri="{9D8B030D-6E8A-4147-A177-3AD203B41FA5}">
                      <a16:colId xmlns:a16="http://schemas.microsoft.com/office/drawing/2014/main" val="2152035374"/>
                    </a:ext>
                  </a:extLst>
                </a:gridCol>
                <a:gridCol w="493776">
                  <a:extLst>
                    <a:ext uri="{9D8B030D-6E8A-4147-A177-3AD203B41FA5}">
                      <a16:colId xmlns:a16="http://schemas.microsoft.com/office/drawing/2014/main" val="2768711084"/>
                    </a:ext>
                  </a:extLst>
                </a:gridCol>
                <a:gridCol w="493776">
                  <a:extLst>
                    <a:ext uri="{9D8B030D-6E8A-4147-A177-3AD203B41FA5}">
                      <a16:colId xmlns:a16="http://schemas.microsoft.com/office/drawing/2014/main" val="381888884"/>
                    </a:ext>
                  </a:extLst>
                </a:gridCol>
                <a:gridCol w="493776">
                  <a:extLst>
                    <a:ext uri="{9D8B030D-6E8A-4147-A177-3AD203B41FA5}">
                      <a16:colId xmlns:a16="http://schemas.microsoft.com/office/drawing/2014/main" val="13309292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40242426"/>
                  </a:ext>
                </a:extLst>
              </a:tr>
              <a:tr h="370840">
                <a:tc>
                  <a:txBody>
                    <a:bodyPr/>
                    <a:lstStyle/>
                    <a:p>
                      <a:r>
                        <a:rPr lang="en-US" sz="1000"/>
                        <a:t>@TMNA_Services</a:t>
                      </a:r>
                    </a:p>
                  </a:txBody>
                  <a:tcPr/>
                </a:tc>
                <a:tc>
                  <a:txBody>
                    <a:bodyPr/>
                    <a:lstStyle/>
                    <a:p>
                      <a:r>
                        <a:rPr lang="en-US" sz="1000"/>
                        <a:t>153</a:t>
                      </a:r>
                    </a:p>
                  </a:txBody>
                  <a:tcPr/>
                </a:tc>
                <a:tc>
                  <a:txBody>
                    <a:bodyPr/>
                    <a:lstStyle/>
                    <a:p>
                      <a:r>
                        <a:rPr lang="en-US" sz="1000"/>
                        <a:t>40</a:t>
                      </a:r>
                    </a:p>
                  </a:txBody>
                  <a:tcPr/>
                </a:tc>
                <a:tc>
                  <a:txBody>
                    <a:bodyPr/>
                    <a:lstStyle/>
                    <a:p>
                      <a:r>
                        <a:rPr lang="en-US" sz="1000"/>
                        <a:t>90</a:t>
                      </a:r>
                    </a:p>
                  </a:txBody>
                  <a:tcPr/>
                </a:tc>
                <a:tc>
                  <a:txBody>
                    <a:bodyPr/>
                    <a:lstStyle/>
                    <a:p>
                      <a:r>
                        <a:rPr lang="en-US" sz="1000"/>
                        <a:t>65</a:t>
                      </a:r>
                    </a:p>
                  </a:txBody>
                  <a:tcPr/>
                </a:tc>
                <a:tc>
                  <a:txBody>
                    <a:bodyPr/>
                    <a:lstStyle/>
                    <a:p>
                      <a:r>
                        <a:rPr lang="en-US" sz="1000"/>
                        <a:t>14</a:t>
                      </a:r>
                    </a:p>
                  </a:txBody>
                  <a:tcPr/>
                </a:tc>
                <a:tc>
                  <a:txBody>
                    <a:bodyPr/>
                    <a:lstStyle/>
                    <a:p>
                      <a:r>
                        <a:rPr lang="en-US" sz="1000"/>
                        <a:t>11</a:t>
                      </a:r>
                    </a:p>
                  </a:txBody>
                  <a:tcPr/>
                </a:tc>
                <a:tc>
                  <a:txBody>
                    <a:bodyPr/>
                    <a:lstStyle/>
                    <a:p>
                      <a:r>
                        <a:rPr lang="en-US" sz="1000"/>
                        <a:t>24</a:t>
                      </a:r>
                    </a:p>
                  </a:txBody>
                  <a:tcPr/>
                </a:tc>
                <a:tc>
                  <a:txBody>
                    <a:bodyPr/>
                    <a:lstStyle/>
                    <a:p>
                      <a:r>
                        <a:rPr lang="en-US" sz="1000"/>
                        <a:t>22</a:t>
                      </a:r>
                    </a:p>
                  </a:txBody>
                  <a:tcPr/>
                </a:tc>
                <a:tc>
                  <a:txBody>
                    <a:bodyPr/>
                    <a:lstStyle/>
                    <a:p>
                      <a:r>
                        <a:rPr lang="en-US" sz="1000"/>
                        <a:t>151</a:t>
                      </a:r>
                    </a:p>
                  </a:txBody>
                  <a:tcPr/>
                </a:tc>
                <a:tc>
                  <a:txBody>
                    <a:bodyPr/>
                    <a:lstStyle/>
                    <a:p>
                      <a:r>
                        <a:rPr lang="en-US" sz="1000"/>
                        <a:t>0</a:t>
                      </a:r>
                    </a:p>
                  </a:txBody>
                  <a:tcPr/>
                </a:tc>
                <a:tc>
                  <a:txBody>
                    <a:bodyPr/>
                    <a:lstStyle/>
                    <a:p>
                      <a:r>
                        <a:rPr lang="en-US" sz="1000"/>
                        <a:t>40</a:t>
                      </a:r>
                    </a:p>
                  </a:txBody>
                  <a:tcPr/>
                </a:tc>
                <a:tc>
                  <a:txBody>
                    <a:bodyPr/>
                    <a:lstStyle/>
                    <a:p>
                      <a:r>
                        <a:rPr lang="en-US" sz="1000"/>
                        <a:t>2.0012 %</a:t>
                      </a:r>
                    </a:p>
                  </a:txBody>
                  <a:tcPr/>
                </a:tc>
                <a:tc>
                  <a:txBody>
                    <a:bodyPr/>
                    <a:lstStyle/>
                    <a:p>
                      <a:r>
                        <a:rPr lang="en-US" sz="1000"/>
                        <a:t>16.7 %</a:t>
                      </a:r>
                    </a:p>
                  </a:txBody>
                  <a:tcPr/>
                </a:tc>
                <a:extLst>
                  <a:ext uri="{0D108BD9-81ED-4DB2-BD59-A6C34878D82A}">
                    <a16:rowId xmlns:a16="http://schemas.microsoft.com/office/drawing/2014/main" val="1251003077"/>
                  </a:ext>
                </a:extLst>
              </a:tr>
            </a:tbl>
          </a:graphicData>
        </a:graphic>
      </p:graphicFrame>
      <p:sp>
        <p:nvSpPr>
          <p:cNvPr id="4" name="Text Placeholder 3">
            <a:extLst>
              <a:ext uri="{FF2B5EF4-FFF2-40B4-BE49-F238E27FC236}">
                <a16:creationId xmlns:a16="http://schemas.microsoft.com/office/drawing/2014/main" id="{0249619F-9824-4652-96B3-791F87526196}"/>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584723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066A-BB53-4D54-9C30-7462A3E3310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9BCB2D84-8E1A-4AE3-9272-6B743E62F0F4}"/>
              </a:ext>
            </a:extLst>
          </p:cNvPr>
          <p:cNvGraphicFramePr>
            <a:graphicFrameLocks noGrp="1"/>
          </p:cNvGraphicFramePr>
          <p:nvPr>
            <p:ph type="chart" sz="quarter" idx="13"/>
            <p:extLst>
              <p:ext uri="{D42A27DB-BD31-4B8C-83A1-F6EECF244321}">
                <p14:modId xmlns:p14="http://schemas.microsoft.com/office/powerpoint/2010/main" val="625999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9E2F36-EBA4-4283-BB25-DAFC5DA0F34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3AFE846-D377-47CD-A9A3-C1CB94E098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67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1525-F2FE-427E-A0B3-48E16229C802}"/>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1CE62712-46E5-4AD6-B583-235C04C70943}"/>
              </a:ext>
            </a:extLst>
          </p:cNvPr>
          <p:cNvGraphicFramePr>
            <a:graphicFrameLocks noGrp="1"/>
          </p:cNvGraphicFramePr>
          <p:nvPr>
            <p:ph type="chart" sz="quarter" idx="13"/>
            <p:extLst>
              <p:ext uri="{D42A27DB-BD31-4B8C-83A1-F6EECF244321}">
                <p14:modId xmlns:p14="http://schemas.microsoft.com/office/powerpoint/2010/main" val="2293598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E13F8-3E91-405F-971B-A6B1D3E9A8D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BFB85AB-924E-49B7-AE5C-9AEFA4FD5D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611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17EB-66E0-45A4-92C3-08743904D286}"/>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0159BAFC-554C-4471-B882-E6983AC07D63}"/>
              </a:ext>
            </a:extLst>
          </p:cNvPr>
          <p:cNvGraphicFramePr>
            <a:graphicFrameLocks noGrp="1"/>
          </p:cNvGraphicFramePr>
          <p:nvPr>
            <p:ph type="chart" sz="quarter" idx="13"/>
            <p:extLst>
              <p:ext uri="{D42A27DB-BD31-4B8C-83A1-F6EECF244321}">
                <p14:modId xmlns:p14="http://schemas.microsoft.com/office/powerpoint/2010/main" val="2661367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80D0B7-7CC6-4F5C-B889-E9ED35AF7AF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58FA1DE-732B-4A19-B073-3EE60654A0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345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253A7-94E3-4727-9560-4D3F992A6D8B}"/>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8E01A93E-F2A9-4A97-BEAA-F85F79B30786}"/>
              </a:ext>
            </a:extLst>
          </p:cNvPr>
          <p:cNvGraphicFramePr>
            <a:graphicFrameLocks noGrp="1"/>
          </p:cNvGraphicFramePr>
          <p:nvPr>
            <p:ph type="tbl" sz="quarter" idx="13"/>
            <p:extLst>
              <p:ext uri="{D42A27DB-BD31-4B8C-83A1-F6EECF244321}">
                <p14:modId xmlns:p14="http://schemas.microsoft.com/office/powerpoint/2010/main" val="1594919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35191622"/>
                    </a:ext>
                  </a:extLst>
                </a:gridCol>
                <a:gridCol w="822960">
                  <a:extLst>
                    <a:ext uri="{9D8B030D-6E8A-4147-A177-3AD203B41FA5}">
                      <a16:colId xmlns:a16="http://schemas.microsoft.com/office/drawing/2014/main" val="3820190896"/>
                    </a:ext>
                  </a:extLst>
                </a:gridCol>
                <a:gridCol w="822960">
                  <a:extLst>
                    <a:ext uri="{9D8B030D-6E8A-4147-A177-3AD203B41FA5}">
                      <a16:colId xmlns:a16="http://schemas.microsoft.com/office/drawing/2014/main" val="1564751932"/>
                    </a:ext>
                  </a:extLst>
                </a:gridCol>
                <a:gridCol w="822960">
                  <a:extLst>
                    <a:ext uri="{9D8B030D-6E8A-4147-A177-3AD203B41FA5}">
                      <a16:colId xmlns:a16="http://schemas.microsoft.com/office/drawing/2014/main" val="4007869693"/>
                    </a:ext>
                  </a:extLst>
                </a:gridCol>
                <a:gridCol w="822960">
                  <a:extLst>
                    <a:ext uri="{9D8B030D-6E8A-4147-A177-3AD203B41FA5}">
                      <a16:colId xmlns:a16="http://schemas.microsoft.com/office/drawing/2014/main" val="291445631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037362886"/>
                  </a:ext>
                </a:extLst>
              </a:tr>
              <a:tr h="370840">
                <a:tc>
                  <a:txBody>
                    <a:bodyPr/>
                    <a:lstStyle/>
                    <a:p>
                      <a:r>
                        <a:rPr lang="en-US" sz="1000" b="1"/>
                        <a:t> @TMNA_Services - 2018-08-15 10:24:54 </a:t>
                      </a:r>
                      <a:r>
                        <a:rPr lang="en-US" sz="1000"/>
                        <a:t>
  Enjoying our #exsummit training today @ex_summit #powerplantproductions https://t.co/mNhN3jNmek</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7.3529 %</a:t>
                      </a:r>
                    </a:p>
                  </a:txBody>
                  <a:tcPr/>
                </a:tc>
                <a:extLst>
                  <a:ext uri="{0D108BD9-81ED-4DB2-BD59-A6C34878D82A}">
                    <a16:rowId xmlns:a16="http://schemas.microsoft.com/office/drawing/2014/main" val="4179615624"/>
                  </a:ext>
                </a:extLst>
              </a:tr>
              <a:tr h="370840">
                <a:tc>
                  <a:txBody>
                    <a:bodyPr/>
                    <a:lstStyle/>
                    <a:p>
                      <a:r>
                        <a:rPr lang="en-US" sz="1000" b="1"/>
                        <a:t> @TMNA_Services - 2018-08-09 16:41:19 </a:t>
                      </a:r>
                      <a:r>
                        <a:rPr lang="en-US" sz="1000"/>
                        <a:t>
  Beautiful day for a Healthy Picnic and Wellness Fair! Thanks to our sponsors @Fidelity @IBX @EyeMedVision @933WMMR (to name a few) for making it a great event! https://t.co/ATzRfICKEJ</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4.4118 %</a:t>
                      </a:r>
                    </a:p>
                  </a:txBody>
                  <a:tcPr/>
                </a:tc>
                <a:extLst>
                  <a:ext uri="{0D108BD9-81ED-4DB2-BD59-A6C34878D82A}">
                    <a16:rowId xmlns:a16="http://schemas.microsoft.com/office/drawing/2014/main" val="2457576292"/>
                  </a:ext>
                </a:extLst>
              </a:tr>
              <a:tr h="370840">
                <a:tc>
                  <a:txBody>
                    <a:bodyPr/>
                    <a:lstStyle/>
                    <a:p>
                      <a:r>
                        <a:rPr lang="en-US" sz="1000" b="1"/>
                        <a:t> @TMNA_Services - 2018-09-06 13:39:09 </a:t>
                      </a:r>
                      <a:r>
                        <a:rPr lang="en-US" sz="1000"/>
                        <a:t>
  We’re here @binghamtonu fall career fair! @FleishmanCareer @BinghamtonSOM come see us at table 18! #hirebing https://t.co/Oe2OYFtGCV</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4.3478 %</a:t>
                      </a:r>
                    </a:p>
                  </a:txBody>
                  <a:tcPr/>
                </a:tc>
                <a:extLst>
                  <a:ext uri="{0D108BD9-81ED-4DB2-BD59-A6C34878D82A}">
                    <a16:rowId xmlns:a16="http://schemas.microsoft.com/office/drawing/2014/main" val="582396586"/>
                  </a:ext>
                </a:extLst>
              </a:tr>
              <a:tr h="370840">
                <a:tc>
                  <a:txBody>
                    <a:bodyPr/>
                    <a:lstStyle/>
                    <a:p>
                      <a:r>
                        <a:rPr lang="en-US" sz="1000" b="1"/>
                        <a:t> @TMNA_Services - 2018-09-12 14:31:42 </a:t>
                      </a:r>
                      <a:r>
                        <a:rPr lang="en-US" sz="1000"/>
                        <a:t>
  Come see us at table 171! #fallcareerfair #getajob #globalcareer @vucareercenter @VU_Business https://t.co/QKZmE9VRXB</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4.3165 %</a:t>
                      </a:r>
                    </a:p>
                  </a:txBody>
                  <a:tcPr/>
                </a:tc>
                <a:extLst>
                  <a:ext uri="{0D108BD9-81ED-4DB2-BD59-A6C34878D82A}">
                    <a16:rowId xmlns:a16="http://schemas.microsoft.com/office/drawing/2014/main" val="1484669018"/>
                  </a:ext>
                </a:extLst>
              </a:tr>
              <a:tr h="370840">
                <a:tc>
                  <a:txBody>
                    <a:bodyPr/>
                    <a:lstStyle/>
                    <a:p>
                      <a:r>
                        <a:rPr lang="en-US" sz="1000" b="1"/>
                        <a:t> @TMNA_Services - 2018-08-17 15:16:00 </a:t>
                      </a:r>
                      <a:r>
                        <a:rPr lang="en-US" sz="1000"/>
                        <a:t>
  What a great night it was at #CitizensBankPark! Thank you to all employees, family and friends for coming out to our Annual Summer Picnic at the #Phillies! We also collected 3 heaping boxes full of food items, which will be donated to #Philabundance. https://t.co/4qigYrS4gP</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3.6765 %</a:t>
                      </a:r>
                    </a:p>
                  </a:txBody>
                  <a:tcPr/>
                </a:tc>
                <a:extLst>
                  <a:ext uri="{0D108BD9-81ED-4DB2-BD59-A6C34878D82A}">
                    <a16:rowId xmlns:a16="http://schemas.microsoft.com/office/drawing/2014/main" val="3866918598"/>
                  </a:ext>
                </a:extLst>
              </a:tr>
            </a:tbl>
          </a:graphicData>
        </a:graphic>
      </p:graphicFrame>
      <p:sp>
        <p:nvSpPr>
          <p:cNvPr id="4" name="Text Placeholder 3">
            <a:extLst>
              <a:ext uri="{FF2B5EF4-FFF2-40B4-BE49-F238E27FC236}">
                <a16:creationId xmlns:a16="http://schemas.microsoft.com/office/drawing/2014/main" id="{64ADA25F-2927-450D-B9D7-F9D83C15FD4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0977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85E1-B26B-49E0-A6E5-432CE3654843}"/>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12308397-2F49-4BC2-A87C-246D700B5B18}"/>
              </a:ext>
            </a:extLst>
          </p:cNvPr>
          <p:cNvGraphicFramePr>
            <a:graphicFrameLocks noGrp="1"/>
          </p:cNvGraphicFramePr>
          <p:nvPr>
            <p:ph type="tbl" sz="quarter" idx="13"/>
            <p:extLst>
              <p:ext uri="{D42A27DB-BD31-4B8C-83A1-F6EECF244321}">
                <p14:modId xmlns:p14="http://schemas.microsoft.com/office/powerpoint/2010/main" val="4269987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4776066"/>
                    </a:ext>
                  </a:extLst>
                </a:gridCol>
                <a:gridCol w="1069848">
                  <a:extLst>
                    <a:ext uri="{9D8B030D-6E8A-4147-A177-3AD203B41FA5}">
                      <a16:colId xmlns:a16="http://schemas.microsoft.com/office/drawing/2014/main" val="437021600"/>
                    </a:ext>
                  </a:extLst>
                </a:gridCol>
                <a:gridCol w="1069848">
                  <a:extLst>
                    <a:ext uri="{9D8B030D-6E8A-4147-A177-3AD203B41FA5}">
                      <a16:colId xmlns:a16="http://schemas.microsoft.com/office/drawing/2014/main" val="1586000088"/>
                    </a:ext>
                  </a:extLst>
                </a:gridCol>
                <a:gridCol w="1069848">
                  <a:extLst>
                    <a:ext uri="{9D8B030D-6E8A-4147-A177-3AD203B41FA5}">
                      <a16:colId xmlns:a16="http://schemas.microsoft.com/office/drawing/2014/main" val="2931266528"/>
                    </a:ext>
                  </a:extLst>
                </a:gridCol>
                <a:gridCol w="1069848">
                  <a:extLst>
                    <a:ext uri="{9D8B030D-6E8A-4147-A177-3AD203B41FA5}">
                      <a16:colId xmlns:a16="http://schemas.microsoft.com/office/drawing/2014/main" val="920313005"/>
                    </a:ext>
                  </a:extLst>
                </a:gridCol>
                <a:gridCol w="1069848">
                  <a:extLst>
                    <a:ext uri="{9D8B030D-6E8A-4147-A177-3AD203B41FA5}">
                      <a16:colId xmlns:a16="http://schemas.microsoft.com/office/drawing/2014/main" val="3057884228"/>
                    </a:ext>
                  </a:extLst>
                </a:gridCol>
                <a:gridCol w="1069848">
                  <a:extLst>
                    <a:ext uri="{9D8B030D-6E8A-4147-A177-3AD203B41FA5}">
                      <a16:colId xmlns:a16="http://schemas.microsoft.com/office/drawing/2014/main" val="21455648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80603229"/>
                  </a:ext>
                </a:extLst>
              </a:tr>
              <a:tr h="370840">
                <a:tc>
                  <a:txBody>
                    <a:bodyPr/>
                    <a:lstStyle/>
                    <a:p>
                      <a:r>
                        <a:rPr lang="en-US" sz="1000"/>
                        <a:t>TMNA Services, LLC. (TMNAS)</a:t>
                      </a:r>
                    </a:p>
                  </a:txBody>
                  <a:tcPr/>
                </a:tc>
                <a:tc>
                  <a:txBody>
                    <a:bodyPr/>
                    <a:lstStyle/>
                    <a:p>
                      <a:r>
                        <a:rPr lang="en-US" sz="1000"/>
                        <a:t>3251</a:t>
                      </a:r>
                    </a:p>
                  </a:txBody>
                  <a:tcPr/>
                </a:tc>
                <a:tc>
                  <a:txBody>
                    <a:bodyPr/>
                    <a:lstStyle/>
                    <a:p>
                      <a:r>
                        <a:rPr lang="en-US" sz="1000"/>
                        <a:t>411</a:t>
                      </a:r>
                    </a:p>
                  </a:txBody>
                  <a:tcPr/>
                </a:tc>
                <a:tc>
                  <a:txBody>
                    <a:bodyPr/>
                    <a:lstStyle/>
                    <a:p>
                      <a:r>
                        <a:rPr lang="en-US" sz="1000"/>
                        <a:t>76</a:t>
                      </a:r>
                    </a:p>
                  </a:txBody>
                  <a:tcPr/>
                </a:tc>
                <a:tc>
                  <a:txBody>
                    <a:bodyPr/>
                    <a:lstStyle/>
                    <a:p>
                      <a:r>
                        <a:rPr lang="en-US" sz="1000"/>
                        <a:t>2257</a:t>
                      </a:r>
                    </a:p>
                  </a:txBody>
                  <a:tcPr/>
                </a:tc>
                <a:tc>
                  <a:txBody>
                    <a:bodyPr/>
                    <a:lstStyle/>
                    <a:p>
                      <a:r>
                        <a:rPr lang="en-US" sz="1000"/>
                        <a:t>42</a:t>
                      </a:r>
                    </a:p>
                  </a:txBody>
                  <a:tcPr/>
                </a:tc>
                <a:tc>
                  <a:txBody>
                    <a:bodyPr/>
                    <a:lstStyle/>
                    <a:p>
                      <a:r>
                        <a:rPr lang="en-US" sz="1000"/>
                        <a:t>0.9934 %</a:t>
                      </a:r>
                    </a:p>
                  </a:txBody>
                  <a:tcPr/>
                </a:tc>
                <a:extLst>
                  <a:ext uri="{0D108BD9-81ED-4DB2-BD59-A6C34878D82A}">
                    <a16:rowId xmlns:a16="http://schemas.microsoft.com/office/drawing/2014/main" val="1179947442"/>
                  </a:ext>
                </a:extLst>
              </a:tr>
            </a:tbl>
          </a:graphicData>
        </a:graphic>
      </p:graphicFrame>
      <p:sp>
        <p:nvSpPr>
          <p:cNvPr id="4" name="Text Placeholder 3">
            <a:extLst>
              <a:ext uri="{FF2B5EF4-FFF2-40B4-BE49-F238E27FC236}">
                <a16:creationId xmlns:a16="http://schemas.microsoft.com/office/drawing/2014/main" id="{6F37BE6A-6D0D-4106-8009-B9FC0EC0FCBC}"/>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307731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22E80-7227-41BE-BA5F-D4C4C9B74C1B}"/>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E7C5DD4A-2E68-4821-B590-04C594C97989}"/>
              </a:ext>
            </a:extLst>
          </p:cNvPr>
          <p:cNvGraphicFramePr>
            <a:graphicFrameLocks noGrp="1"/>
          </p:cNvGraphicFramePr>
          <p:nvPr>
            <p:ph type="chart" sz="quarter" idx="13"/>
            <p:extLst>
              <p:ext uri="{D42A27DB-BD31-4B8C-83A1-F6EECF244321}">
                <p14:modId xmlns:p14="http://schemas.microsoft.com/office/powerpoint/2010/main" val="3579168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52983A-759B-4098-B857-E9E2F2E5FAF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2A646C9-93AF-4360-B02E-DF531A2D2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487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B7573-2FE0-434C-855B-3A0997BB4587}"/>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D031F53-3FB8-4623-88C2-C61F004A9106}"/>
              </a:ext>
            </a:extLst>
          </p:cNvPr>
          <p:cNvGraphicFramePr>
            <a:graphicFrameLocks noGrp="1"/>
          </p:cNvGraphicFramePr>
          <p:nvPr>
            <p:ph type="chart" sz="quarter" idx="13"/>
            <p:extLst>
              <p:ext uri="{D42A27DB-BD31-4B8C-83A1-F6EECF244321}">
                <p14:modId xmlns:p14="http://schemas.microsoft.com/office/powerpoint/2010/main" val="3632155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6A01F-B063-4BBF-88C9-5589BAF6A86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4B39818-DF12-44D8-A156-EB122256BE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2244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98AF-4731-439D-9B47-AB4572A7CCEF}"/>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480A4E2E-E67F-44FE-B997-C5D385490622}"/>
              </a:ext>
            </a:extLst>
          </p:cNvPr>
          <p:cNvGraphicFramePr>
            <a:graphicFrameLocks noGrp="1"/>
          </p:cNvGraphicFramePr>
          <p:nvPr>
            <p:ph type="chart" sz="quarter" idx="13"/>
            <p:extLst>
              <p:ext uri="{D42A27DB-BD31-4B8C-83A1-F6EECF244321}">
                <p14:modId xmlns:p14="http://schemas.microsoft.com/office/powerpoint/2010/main" val="3692146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634C55-79A4-41D3-B4C4-197442B0CF7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3F0AB08-BA5F-4D80-8110-16E001FA3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544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7996-BF28-4E49-B73B-7E9FA5A477E3}"/>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EC3C5CBE-1EFF-4F5F-B5E1-D3EB7E1A1535}"/>
              </a:ext>
            </a:extLst>
          </p:cNvPr>
          <p:cNvGraphicFramePr>
            <a:graphicFrameLocks noGrp="1"/>
          </p:cNvGraphicFramePr>
          <p:nvPr>
            <p:ph type="tbl" sz="quarter" idx="13"/>
            <p:extLst>
              <p:ext uri="{D42A27DB-BD31-4B8C-83A1-F6EECF244321}">
                <p14:modId xmlns:p14="http://schemas.microsoft.com/office/powerpoint/2010/main" val="213038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0195262"/>
                    </a:ext>
                  </a:extLst>
                </a:gridCol>
                <a:gridCol w="987552">
                  <a:extLst>
                    <a:ext uri="{9D8B030D-6E8A-4147-A177-3AD203B41FA5}">
                      <a16:colId xmlns:a16="http://schemas.microsoft.com/office/drawing/2014/main" val="2383765580"/>
                    </a:ext>
                  </a:extLst>
                </a:gridCol>
                <a:gridCol w="987552">
                  <a:extLst>
                    <a:ext uri="{9D8B030D-6E8A-4147-A177-3AD203B41FA5}">
                      <a16:colId xmlns:a16="http://schemas.microsoft.com/office/drawing/2014/main" val="4237249443"/>
                    </a:ext>
                  </a:extLst>
                </a:gridCol>
                <a:gridCol w="987552">
                  <a:extLst>
                    <a:ext uri="{9D8B030D-6E8A-4147-A177-3AD203B41FA5}">
                      <a16:colId xmlns:a16="http://schemas.microsoft.com/office/drawing/2014/main" val="2300389292"/>
                    </a:ext>
                  </a:extLst>
                </a:gridCol>
                <a:gridCol w="987552">
                  <a:extLst>
                    <a:ext uri="{9D8B030D-6E8A-4147-A177-3AD203B41FA5}">
                      <a16:colId xmlns:a16="http://schemas.microsoft.com/office/drawing/2014/main" val="1048533100"/>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25817978"/>
                  </a:ext>
                </a:extLst>
              </a:tr>
              <a:tr h="370840">
                <a:tc>
                  <a:txBody>
                    <a:bodyPr/>
                    <a:lstStyle/>
                    <a:p>
                      <a:r>
                        <a:rPr lang="en-US" sz="1000" b="1"/>
                        <a:t> TMNA Services, LLC. (TMNAS) - 2018-09-26 15:27:48 </a:t>
                      </a:r>
                      <a:r>
                        <a:rPr lang="en-US" sz="1000"/>
                        <a:t>
  TMNAS is honored to be recognized as one of the Best Places to Work in Pennsylvania for the fifth consecutive year and Best Places to Work in Insurance for the fourth consecutive year! Thank you to our employees! Each of you make TMNAS a great place to work!</a:t>
                      </a:r>
                    </a:p>
                  </a:txBody>
                  <a:tcPr/>
                </a:tc>
                <a:tc>
                  <a:txBody>
                    <a:bodyPr/>
                    <a:lstStyle/>
                    <a:p>
                      <a:r>
                        <a:rPr lang="en-US" sz="1000"/>
                        <a:t>68</a:t>
                      </a:r>
                    </a:p>
                  </a:txBody>
                  <a:tcPr/>
                </a:tc>
                <a:tc>
                  <a:txBody>
                    <a:bodyPr/>
                    <a:lstStyle/>
                    <a:p>
                      <a:r>
                        <a:rPr lang="en-US" sz="1000"/>
                        <a:t>2</a:t>
                      </a:r>
                    </a:p>
                  </a:txBody>
                  <a:tcPr/>
                </a:tc>
                <a:tc>
                  <a:txBody>
                    <a:bodyPr/>
                    <a:lstStyle/>
                    <a:p>
                      <a:r>
                        <a:rPr lang="en-US" sz="1000"/>
                        <a:t>2.1605 %</a:t>
                      </a:r>
                    </a:p>
                  </a:txBody>
                  <a:tcPr/>
                </a:tc>
                <a:tc>
                  <a:txBody>
                    <a:bodyPr/>
                    <a:lstStyle/>
                    <a:p>
                      <a:r>
                        <a:rPr lang="en-US" sz="1000"/>
                        <a:t>Photo</a:t>
                      </a:r>
                    </a:p>
                  </a:txBody>
                  <a:tcPr/>
                </a:tc>
                <a:extLst>
                  <a:ext uri="{0D108BD9-81ED-4DB2-BD59-A6C34878D82A}">
                    <a16:rowId xmlns:a16="http://schemas.microsoft.com/office/drawing/2014/main" val="2939201253"/>
                  </a:ext>
                </a:extLst>
              </a:tr>
              <a:tr h="370840">
                <a:tc>
                  <a:txBody>
                    <a:bodyPr/>
                    <a:lstStyle/>
                    <a:p>
                      <a:r>
                        <a:rPr lang="en-US" sz="1000" b="1"/>
                        <a:t> TMNA Services, LLC. (TMNAS) - 2018-08-01 15:19:16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
</a:t>
                      </a:r>
                    </a:p>
                  </a:txBody>
                  <a:tcPr/>
                </a:tc>
                <a:tc>
                  <a:txBody>
                    <a:bodyPr/>
                    <a:lstStyle/>
                    <a:p>
                      <a:r>
                        <a:rPr lang="en-US" sz="1000"/>
                        <a:t>53</a:t>
                      </a:r>
                    </a:p>
                  </a:txBody>
                  <a:tcPr/>
                </a:tc>
                <a:tc>
                  <a:txBody>
                    <a:bodyPr/>
                    <a:lstStyle/>
                    <a:p>
                      <a:r>
                        <a:rPr lang="en-US" sz="1000"/>
                        <a:t>3</a:t>
                      </a:r>
                    </a:p>
                  </a:txBody>
                  <a:tcPr/>
                </a:tc>
                <a:tc>
                  <a:txBody>
                    <a:bodyPr/>
                    <a:lstStyle/>
                    <a:p>
                      <a:r>
                        <a:rPr lang="en-US" sz="1000"/>
                        <a:t>1.7705 %</a:t>
                      </a:r>
                    </a:p>
                  </a:txBody>
                  <a:tcPr/>
                </a:tc>
                <a:tc>
                  <a:txBody>
                    <a:bodyPr/>
                    <a:lstStyle/>
                    <a:p>
                      <a:r>
                        <a:rPr lang="en-US" sz="1000"/>
                        <a:t>Photo</a:t>
                      </a:r>
                    </a:p>
                  </a:txBody>
                  <a:tcPr/>
                </a:tc>
                <a:extLst>
                  <a:ext uri="{0D108BD9-81ED-4DB2-BD59-A6C34878D82A}">
                    <a16:rowId xmlns:a16="http://schemas.microsoft.com/office/drawing/2014/main" val="2829757514"/>
                  </a:ext>
                </a:extLst>
              </a:tr>
              <a:tr h="370840">
                <a:tc>
                  <a:txBody>
                    <a:bodyPr/>
                    <a:lstStyle/>
                    <a:p>
                      <a:r>
                        <a:rPr lang="en-US" sz="1000" b="1"/>
                        <a:t> TMNA Services, LLC. (TMNAS) - 2018-08-28 11:18:33 </a:t>
                      </a:r>
                      <a:r>
                        <a:rPr lang="en-US" sz="1000"/>
                        <a:t>
  TMNA Services Dragon Boat team practice #2 on the Schuylkill.  Gearing up for the Philadelphia Dragon Boat Festival on October 6th.  2018 marks our 5th year participating!  #teamwork #itscooleronthewater</a:t>
                      </a:r>
                    </a:p>
                  </a:txBody>
                  <a:tcPr/>
                </a:tc>
                <a:tc>
                  <a:txBody>
                    <a:bodyPr/>
                    <a:lstStyle/>
                    <a:p>
                      <a:r>
                        <a:rPr lang="en-US" sz="1000"/>
                        <a:t>55</a:t>
                      </a:r>
                    </a:p>
                  </a:txBody>
                  <a:tcPr/>
                </a:tc>
                <a:tc>
                  <a:txBody>
                    <a:bodyPr/>
                    <a:lstStyle/>
                    <a:p>
                      <a:r>
                        <a:rPr lang="en-US" sz="1000"/>
                        <a:t>0</a:t>
                      </a:r>
                    </a:p>
                  </a:txBody>
                  <a:tcPr/>
                </a:tc>
                <a:tc>
                  <a:txBody>
                    <a:bodyPr/>
                    <a:lstStyle/>
                    <a:p>
                      <a:r>
                        <a:rPr lang="en-US" sz="1000"/>
                        <a:t>1.7188 %</a:t>
                      </a:r>
                    </a:p>
                  </a:txBody>
                  <a:tcPr/>
                </a:tc>
                <a:tc>
                  <a:txBody>
                    <a:bodyPr/>
                    <a:lstStyle/>
                    <a:p>
                      <a:r>
                        <a:rPr lang="en-US" sz="1000"/>
                        <a:t>Photo</a:t>
                      </a:r>
                    </a:p>
                  </a:txBody>
                  <a:tcPr/>
                </a:tc>
                <a:extLst>
                  <a:ext uri="{0D108BD9-81ED-4DB2-BD59-A6C34878D82A}">
                    <a16:rowId xmlns:a16="http://schemas.microsoft.com/office/drawing/2014/main" val="852195373"/>
                  </a:ext>
                </a:extLst>
              </a:tr>
              <a:tr h="370840">
                <a:tc>
                  <a:txBody>
                    <a:bodyPr/>
                    <a:lstStyle/>
                    <a:p>
                      <a:r>
                        <a:rPr lang="en-US" sz="1000" b="1"/>
                        <a:t> TMNA Services, LLC. (TMNAS) - 2018-08-17 14:49:04 </a:t>
                      </a:r>
                      <a:r>
                        <a:rPr lang="en-US" sz="1000"/>
                        <a:t>
  What a great night it was at Citizens Bank Park! Thank you to all employees, family and friends for coming out to our Annual Summer Picnic! Not only did we have an awesome evening, we collected 3 heaping boxes of food items, which will be donated to Philabundance. Way to go! </a:t>
                      </a:r>
                    </a:p>
                  </a:txBody>
                  <a:tcPr/>
                </a:tc>
                <a:tc>
                  <a:txBody>
                    <a:bodyPr/>
                    <a:lstStyle/>
                    <a:p>
                      <a:r>
                        <a:rPr lang="en-US" sz="1000"/>
                        <a:t>49</a:t>
                      </a:r>
                    </a:p>
                  </a:txBody>
                  <a:tcPr/>
                </a:tc>
                <a:tc>
                  <a:txBody>
                    <a:bodyPr/>
                    <a:lstStyle/>
                    <a:p>
                      <a:r>
                        <a:rPr lang="en-US" sz="1000"/>
                        <a:t>0</a:t>
                      </a:r>
                    </a:p>
                  </a:txBody>
                  <a:tcPr/>
                </a:tc>
                <a:tc>
                  <a:txBody>
                    <a:bodyPr/>
                    <a:lstStyle/>
                    <a:p>
                      <a:r>
                        <a:rPr lang="en-US" sz="1000"/>
                        <a:t>1.5361 %</a:t>
                      </a:r>
                    </a:p>
                  </a:txBody>
                  <a:tcPr/>
                </a:tc>
                <a:tc>
                  <a:txBody>
                    <a:bodyPr/>
                    <a:lstStyle/>
                    <a:p>
                      <a:r>
                        <a:rPr lang="en-US" sz="1000"/>
                        <a:t>Photo</a:t>
                      </a:r>
                    </a:p>
                  </a:txBody>
                  <a:tcPr/>
                </a:tc>
                <a:extLst>
                  <a:ext uri="{0D108BD9-81ED-4DB2-BD59-A6C34878D82A}">
                    <a16:rowId xmlns:a16="http://schemas.microsoft.com/office/drawing/2014/main" val="1070599259"/>
                  </a:ext>
                </a:extLst>
              </a:tr>
              <a:tr h="370840">
                <a:tc>
                  <a:txBody>
                    <a:bodyPr/>
                    <a:lstStyle/>
                    <a:p>
                      <a:r>
                        <a:rPr lang="en-US" sz="1000" b="1"/>
                        <a:t> TMNA Services, LLC. (TMNAS) - 2018-07-25 15:37:51 </a:t>
                      </a:r>
                      <a:r>
                        <a:rPr lang="en-US" sz="1000"/>
                        <a:t>
  Cradles to Crayons provides children from birth to age 12, living in low-income and homeless situations, with the essential items they need to thrive – at home, at school, and at play.  They supply these items free of charge by engaging and connecting communities that have with communities that need. 
Thanks to our interns who volunteered this morning!  #cradlestocrayons #summerinterns #giveback #volunteering
</a:t>
                      </a:r>
                    </a:p>
                  </a:txBody>
                  <a:tcPr/>
                </a:tc>
                <a:tc>
                  <a:txBody>
                    <a:bodyPr/>
                    <a:lstStyle/>
                    <a:p>
                      <a:r>
                        <a:rPr lang="en-US" sz="1000"/>
                        <a:t>45</a:t>
                      </a:r>
                    </a:p>
                  </a:txBody>
                  <a:tcPr/>
                </a:tc>
                <a:tc>
                  <a:txBody>
                    <a:bodyPr/>
                    <a:lstStyle/>
                    <a:p>
                      <a:r>
                        <a:rPr lang="en-US" sz="1000"/>
                        <a:t>0</a:t>
                      </a:r>
                    </a:p>
                  </a:txBody>
                  <a:tcPr/>
                </a:tc>
                <a:tc>
                  <a:txBody>
                    <a:bodyPr/>
                    <a:lstStyle/>
                    <a:p>
                      <a:r>
                        <a:rPr lang="en-US" sz="1000"/>
                        <a:t>1.4277 %</a:t>
                      </a:r>
                    </a:p>
                  </a:txBody>
                  <a:tcPr/>
                </a:tc>
                <a:tc>
                  <a:txBody>
                    <a:bodyPr/>
                    <a:lstStyle/>
                    <a:p>
                      <a:r>
                        <a:rPr lang="en-US" sz="1000"/>
                        <a:t>Photo</a:t>
                      </a:r>
                    </a:p>
                  </a:txBody>
                  <a:tcPr/>
                </a:tc>
                <a:extLst>
                  <a:ext uri="{0D108BD9-81ED-4DB2-BD59-A6C34878D82A}">
                    <a16:rowId xmlns:a16="http://schemas.microsoft.com/office/drawing/2014/main" val="147416798"/>
                  </a:ext>
                </a:extLst>
              </a:tr>
            </a:tbl>
          </a:graphicData>
        </a:graphic>
      </p:graphicFrame>
      <p:sp>
        <p:nvSpPr>
          <p:cNvPr id="4" name="Text Placeholder 3">
            <a:extLst>
              <a:ext uri="{FF2B5EF4-FFF2-40B4-BE49-F238E27FC236}">
                <a16:creationId xmlns:a16="http://schemas.microsoft.com/office/drawing/2014/main" id="{EFD67F50-ED89-4DC0-B833-FC0BEF652D4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92826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E292-1C38-421B-9814-6AC6E2340A5D}"/>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6D8777A9-DF2C-4A7F-A07B-4AC1A51B818F}"/>
              </a:ext>
            </a:extLst>
          </p:cNvPr>
          <p:cNvGraphicFramePr>
            <a:graphicFrameLocks noGrp="1"/>
          </p:cNvGraphicFramePr>
          <p:nvPr>
            <p:ph type="tbl" sz="quarter" idx="13"/>
            <p:extLst>
              <p:ext uri="{D42A27DB-BD31-4B8C-83A1-F6EECF244321}">
                <p14:modId xmlns:p14="http://schemas.microsoft.com/office/powerpoint/2010/main" val="8533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1317079"/>
                    </a:ext>
                  </a:extLst>
                </a:gridCol>
                <a:gridCol w="699516">
                  <a:extLst>
                    <a:ext uri="{9D8B030D-6E8A-4147-A177-3AD203B41FA5}">
                      <a16:colId xmlns:a16="http://schemas.microsoft.com/office/drawing/2014/main" val="2536189324"/>
                    </a:ext>
                  </a:extLst>
                </a:gridCol>
                <a:gridCol w="699516">
                  <a:extLst>
                    <a:ext uri="{9D8B030D-6E8A-4147-A177-3AD203B41FA5}">
                      <a16:colId xmlns:a16="http://schemas.microsoft.com/office/drawing/2014/main" val="4099348963"/>
                    </a:ext>
                  </a:extLst>
                </a:gridCol>
                <a:gridCol w="658368">
                  <a:extLst>
                    <a:ext uri="{9D8B030D-6E8A-4147-A177-3AD203B41FA5}">
                      <a16:colId xmlns:a16="http://schemas.microsoft.com/office/drawing/2014/main" val="3675394135"/>
                    </a:ext>
                  </a:extLst>
                </a:gridCol>
                <a:gridCol w="658368">
                  <a:extLst>
                    <a:ext uri="{9D8B030D-6E8A-4147-A177-3AD203B41FA5}">
                      <a16:colId xmlns:a16="http://schemas.microsoft.com/office/drawing/2014/main" val="2454021626"/>
                    </a:ext>
                  </a:extLst>
                </a:gridCol>
                <a:gridCol w="658368">
                  <a:extLst>
                    <a:ext uri="{9D8B030D-6E8A-4147-A177-3AD203B41FA5}">
                      <a16:colId xmlns:a16="http://schemas.microsoft.com/office/drawing/2014/main" val="3775687351"/>
                    </a:ext>
                  </a:extLst>
                </a:gridCol>
                <a:gridCol w="699516">
                  <a:extLst>
                    <a:ext uri="{9D8B030D-6E8A-4147-A177-3AD203B41FA5}">
                      <a16:colId xmlns:a16="http://schemas.microsoft.com/office/drawing/2014/main" val="2329803630"/>
                    </a:ext>
                  </a:extLst>
                </a:gridCol>
                <a:gridCol w="699516">
                  <a:extLst>
                    <a:ext uri="{9D8B030D-6E8A-4147-A177-3AD203B41FA5}">
                      <a16:colId xmlns:a16="http://schemas.microsoft.com/office/drawing/2014/main" val="3991569780"/>
                    </a:ext>
                  </a:extLst>
                </a:gridCol>
                <a:gridCol w="699516">
                  <a:extLst>
                    <a:ext uri="{9D8B030D-6E8A-4147-A177-3AD203B41FA5}">
                      <a16:colId xmlns:a16="http://schemas.microsoft.com/office/drawing/2014/main" val="1444052382"/>
                    </a:ext>
                  </a:extLst>
                </a:gridCol>
                <a:gridCol w="658368">
                  <a:extLst>
                    <a:ext uri="{9D8B030D-6E8A-4147-A177-3AD203B41FA5}">
                      <a16:colId xmlns:a16="http://schemas.microsoft.com/office/drawing/2014/main" val="29267746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50970850"/>
                  </a:ext>
                </a:extLst>
              </a:tr>
              <a:tr h="370840">
                <a:tc>
                  <a:txBody>
                    <a:bodyPr/>
                    <a:lstStyle/>
                    <a:p>
                      <a:r>
                        <a:rPr lang="en-US" sz="1000"/>
                        <a:t>tmna_services</a:t>
                      </a:r>
                    </a:p>
                  </a:txBody>
                  <a:tcPr/>
                </a:tc>
                <a:tc>
                  <a:txBody>
                    <a:bodyPr/>
                    <a:lstStyle/>
                    <a:p>
                      <a:r>
                        <a:rPr lang="en-US" sz="1000"/>
                        <a:t>325</a:t>
                      </a:r>
                    </a:p>
                  </a:txBody>
                  <a:tcPr/>
                </a:tc>
                <a:tc>
                  <a:txBody>
                    <a:bodyPr/>
                    <a:lstStyle/>
                    <a:p>
                      <a:r>
                        <a:rPr lang="en-US" sz="1000"/>
                        <a:t>94</a:t>
                      </a:r>
                    </a:p>
                  </a:txBody>
                  <a:tcPr/>
                </a:tc>
                <a:tc>
                  <a:txBody>
                    <a:bodyPr/>
                    <a:lstStyle/>
                    <a:p>
                      <a:r>
                        <a:rPr lang="en-US" sz="1000"/>
                        <a:t>68</a:t>
                      </a:r>
                    </a:p>
                  </a:txBody>
                  <a:tcPr/>
                </a:tc>
                <a:tc>
                  <a:txBody>
                    <a:bodyPr/>
                    <a:lstStyle/>
                    <a:p>
                      <a:r>
                        <a:rPr lang="en-US" sz="1000"/>
                        <a:t>18</a:t>
                      </a:r>
                    </a:p>
                  </a:txBody>
                  <a:tcPr/>
                </a:tc>
                <a:tc>
                  <a:txBody>
                    <a:bodyPr/>
                    <a:lstStyle/>
                    <a:p>
                      <a:r>
                        <a:rPr lang="en-US" sz="1000"/>
                        <a:t>3</a:t>
                      </a:r>
                    </a:p>
                  </a:txBody>
                  <a:tcPr/>
                </a:tc>
                <a:tc>
                  <a:txBody>
                    <a:bodyPr/>
                    <a:lstStyle/>
                    <a:p>
                      <a:r>
                        <a:rPr lang="en-US" sz="1000"/>
                        <a:t>89</a:t>
                      </a:r>
                    </a:p>
                  </a:txBody>
                  <a:tcPr/>
                </a:tc>
                <a:tc>
                  <a:txBody>
                    <a:bodyPr/>
                    <a:lstStyle/>
                    <a:p>
                      <a:r>
                        <a:rPr lang="en-US" sz="1000"/>
                        <a:t>2444</a:t>
                      </a:r>
                    </a:p>
                  </a:txBody>
                  <a:tcPr/>
                </a:tc>
                <a:tc>
                  <a:txBody>
                    <a:bodyPr/>
                    <a:lstStyle/>
                    <a:p>
                      <a:r>
                        <a:rPr lang="en-US" sz="1000"/>
                        <a:t>94</a:t>
                      </a:r>
                    </a:p>
                  </a:txBody>
                  <a:tcPr/>
                </a:tc>
                <a:tc>
                  <a:txBody>
                    <a:bodyPr/>
                    <a:lstStyle/>
                    <a:p>
                      <a:r>
                        <a:rPr lang="en-US" sz="1000"/>
                        <a:t>10.2579 %</a:t>
                      </a:r>
                    </a:p>
                  </a:txBody>
                  <a:tcPr/>
                </a:tc>
                <a:extLst>
                  <a:ext uri="{0D108BD9-81ED-4DB2-BD59-A6C34878D82A}">
                    <a16:rowId xmlns:a16="http://schemas.microsoft.com/office/drawing/2014/main" val="1229863233"/>
                  </a:ext>
                </a:extLst>
              </a:tr>
            </a:tbl>
          </a:graphicData>
        </a:graphic>
      </p:graphicFrame>
      <p:sp>
        <p:nvSpPr>
          <p:cNvPr id="4" name="Text Placeholder 3">
            <a:extLst>
              <a:ext uri="{FF2B5EF4-FFF2-40B4-BE49-F238E27FC236}">
                <a16:creationId xmlns:a16="http://schemas.microsoft.com/office/drawing/2014/main" id="{2D0ACC3B-C2CB-4CDB-9569-1B3C2C95556B}"/>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942486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C379-8620-485B-B4F4-40E18ADD57BF}"/>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1F7790BC-3F3B-4A5B-8109-E4B50538F35F}"/>
              </a:ext>
            </a:extLst>
          </p:cNvPr>
          <p:cNvGraphicFramePr>
            <a:graphicFrameLocks noGrp="1"/>
          </p:cNvGraphicFramePr>
          <p:nvPr>
            <p:ph type="chart" sz="quarter" idx="13"/>
            <p:extLst>
              <p:ext uri="{D42A27DB-BD31-4B8C-83A1-F6EECF244321}">
                <p14:modId xmlns:p14="http://schemas.microsoft.com/office/powerpoint/2010/main" val="4183372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84677-6694-4550-ACDD-B95ACFB7C38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83A7391-E93C-4D29-92BE-A1E4A33B9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482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E66AA-214F-4091-9DF1-215F075F98F3}"/>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CF5CF8DF-5223-4B83-8A85-0338AAA691DE}"/>
              </a:ext>
            </a:extLst>
          </p:cNvPr>
          <p:cNvGraphicFramePr>
            <a:graphicFrameLocks noGrp="1"/>
          </p:cNvGraphicFramePr>
          <p:nvPr>
            <p:ph type="chart" sz="quarter" idx="13"/>
            <p:extLst>
              <p:ext uri="{D42A27DB-BD31-4B8C-83A1-F6EECF244321}">
                <p14:modId xmlns:p14="http://schemas.microsoft.com/office/powerpoint/2010/main" val="1002278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C079A-0025-41B8-B34F-80E2CA8FB4F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31081B8-EF77-4329-B00A-A4185ED3A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527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15CF0-0AED-4304-9806-E57993D3D0AA}"/>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434A78A2-70F4-4E44-9EA1-1C8576268122}"/>
              </a:ext>
            </a:extLst>
          </p:cNvPr>
          <p:cNvGraphicFramePr>
            <a:graphicFrameLocks noGrp="1"/>
          </p:cNvGraphicFramePr>
          <p:nvPr>
            <p:ph type="tbl" sz="quarter" idx="13"/>
            <p:extLst>
              <p:ext uri="{D42A27DB-BD31-4B8C-83A1-F6EECF244321}">
                <p14:modId xmlns:p14="http://schemas.microsoft.com/office/powerpoint/2010/main" val="179744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3557709"/>
                    </a:ext>
                  </a:extLst>
                </a:gridCol>
                <a:gridCol w="987552">
                  <a:extLst>
                    <a:ext uri="{9D8B030D-6E8A-4147-A177-3AD203B41FA5}">
                      <a16:colId xmlns:a16="http://schemas.microsoft.com/office/drawing/2014/main" val="4038302432"/>
                    </a:ext>
                  </a:extLst>
                </a:gridCol>
                <a:gridCol w="987552">
                  <a:extLst>
                    <a:ext uri="{9D8B030D-6E8A-4147-A177-3AD203B41FA5}">
                      <a16:colId xmlns:a16="http://schemas.microsoft.com/office/drawing/2014/main" val="2687157875"/>
                    </a:ext>
                  </a:extLst>
                </a:gridCol>
                <a:gridCol w="987552">
                  <a:extLst>
                    <a:ext uri="{9D8B030D-6E8A-4147-A177-3AD203B41FA5}">
                      <a16:colId xmlns:a16="http://schemas.microsoft.com/office/drawing/2014/main" val="1922312827"/>
                    </a:ext>
                  </a:extLst>
                </a:gridCol>
                <a:gridCol w="987552">
                  <a:extLst>
                    <a:ext uri="{9D8B030D-6E8A-4147-A177-3AD203B41FA5}">
                      <a16:colId xmlns:a16="http://schemas.microsoft.com/office/drawing/2014/main" val="284655217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65894397"/>
                  </a:ext>
                </a:extLst>
              </a:tr>
              <a:tr h="370840">
                <a:tc>
                  <a:txBody>
                    <a:bodyPr/>
                    <a:lstStyle/>
                    <a:p>
                      <a:r>
                        <a:rPr lang="en-US" sz="1000" b="1"/>
                        <a:t>tmna_services - 2018-09-06 17:24:59 </a:t>
                      </a:r>
                      <a:r>
                        <a:rPr lang="en-US" sz="1000"/>
                        <a:t>
 TMNAS employees celebrating the NFL Season Kick Off and National “I Love Food Day” with a tasty Potluck Picnic! Nothing beats some tasty treats and some football! 🏈🦅#GOEAGLES #nflkickoff #nationalilovefoodday</a:t>
                      </a:r>
                    </a:p>
                  </a:txBody>
                  <a:tcPr/>
                </a:tc>
                <a:tc>
                  <a:txBody>
                    <a:bodyPr/>
                    <a:lstStyle/>
                    <a:p>
                      <a:r>
                        <a:rPr lang="en-US" sz="1000"/>
                        <a:t>45</a:t>
                      </a:r>
                    </a:p>
                  </a:txBody>
                  <a:tcPr/>
                </a:tc>
                <a:tc>
                  <a:txBody>
                    <a:bodyPr/>
                    <a:lstStyle/>
                    <a:p>
                      <a:r>
                        <a:rPr lang="en-US" sz="1000"/>
                        <a:t>1</a:t>
                      </a:r>
                    </a:p>
                  </a:txBody>
                  <a:tcPr/>
                </a:tc>
                <a:tc>
                  <a:txBody>
                    <a:bodyPr/>
                    <a:lstStyle/>
                    <a:p>
                      <a:r>
                        <a:rPr lang="en-US" sz="1000"/>
                        <a:t>15.3846 %</a:t>
                      </a:r>
                    </a:p>
                  </a:txBody>
                  <a:tcPr/>
                </a:tc>
                <a:tc>
                  <a:txBody>
                    <a:bodyPr/>
                    <a:lstStyle/>
                    <a:p>
                      <a:r>
                        <a:rPr lang="en-US" sz="1000"/>
                        <a:t>Carousel</a:t>
                      </a:r>
                    </a:p>
                  </a:txBody>
                  <a:tcPr/>
                </a:tc>
                <a:extLst>
                  <a:ext uri="{0D108BD9-81ED-4DB2-BD59-A6C34878D82A}">
                    <a16:rowId xmlns:a16="http://schemas.microsoft.com/office/drawing/2014/main" val="2681734467"/>
                  </a:ext>
                </a:extLst>
              </a:tr>
              <a:tr h="370840">
                <a:tc>
                  <a:txBody>
                    <a:bodyPr/>
                    <a:lstStyle/>
                    <a:p>
                      <a:r>
                        <a:rPr lang="en-US" sz="1000" b="1"/>
                        <a:t>tmna_services - 2018-08-01 15:35:10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a:t>
                      </a:r>
                    </a:p>
                  </a:txBody>
                  <a:tcPr/>
                </a:tc>
                <a:tc>
                  <a:txBody>
                    <a:bodyPr/>
                    <a:lstStyle/>
                    <a:p>
                      <a:r>
                        <a:rPr lang="en-US" sz="1000"/>
                        <a:t>45</a:t>
                      </a:r>
                    </a:p>
                  </a:txBody>
                  <a:tcPr/>
                </a:tc>
                <a:tc>
                  <a:txBody>
                    <a:bodyPr/>
                    <a:lstStyle/>
                    <a:p>
                      <a:r>
                        <a:rPr lang="en-US" sz="1000"/>
                        <a:t>1</a:t>
                      </a:r>
                    </a:p>
                  </a:txBody>
                  <a:tcPr/>
                </a:tc>
                <a:tc>
                  <a:txBody>
                    <a:bodyPr/>
                    <a:lstStyle/>
                    <a:p>
                      <a:r>
                        <a:rPr lang="en-US" sz="1000"/>
                        <a:t>15.9722 %</a:t>
                      </a:r>
                    </a:p>
                  </a:txBody>
                  <a:tcPr/>
                </a:tc>
                <a:tc>
                  <a:txBody>
                    <a:bodyPr/>
                    <a:lstStyle/>
                    <a:p>
                      <a:r>
                        <a:rPr lang="en-US" sz="1000"/>
                        <a:t>Image</a:t>
                      </a:r>
                    </a:p>
                  </a:txBody>
                  <a:tcPr/>
                </a:tc>
                <a:extLst>
                  <a:ext uri="{0D108BD9-81ED-4DB2-BD59-A6C34878D82A}">
                    <a16:rowId xmlns:a16="http://schemas.microsoft.com/office/drawing/2014/main" val="367340051"/>
                  </a:ext>
                </a:extLst>
              </a:tr>
              <a:tr h="370840">
                <a:tc>
                  <a:txBody>
                    <a:bodyPr/>
                    <a:lstStyle/>
                    <a:p>
                      <a:r>
                        <a:rPr lang="en-US" sz="1000" b="1"/>
                        <a:t>tmna_services - 2018-09-19 17:04:22 </a:t>
                      </a:r>
                      <a:r>
                        <a:rPr lang="en-US" sz="1000"/>
                        <a:t>
 New hire orientation today at TMNAS! Welcome aboard, we are excited to have you!</a:t>
                      </a:r>
                    </a:p>
                  </a:txBody>
                  <a:tcPr/>
                </a:tc>
                <a:tc>
                  <a:txBody>
                    <a:bodyPr/>
                    <a:lstStyle/>
                    <a:p>
                      <a:r>
                        <a:rPr lang="en-US" sz="1000"/>
                        <a:t>44</a:t>
                      </a:r>
                    </a:p>
                  </a:txBody>
                  <a:tcPr/>
                </a:tc>
                <a:tc>
                  <a:txBody>
                    <a:bodyPr/>
                    <a:lstStyle/>
                    <a:p>
                      <a:r>
                        <a:rPr lang="en-US" sz="1000"/>
                        <a:t>0</a:t>
                      </a:r>
                    </a:p>
                  </a:txBody>
                  <a:tcPr/>
                </a:tc>
                <a:tc>
                  <a:txBody>
                    <a:bodyPr/>
                    <a:lstStyle/>
                    <a:p>
                      <a:r>
                        <a:rPr lang="en-US" sz="1000"/>
                        <a:t>13.9241 %</a:t>
                      </a:r>
                    </a:p>
                  </a:txBody>
                  <a:tcPr/>
                </a:tc>
                <a:tc>
                  <a:txBody>
                    <a:bodyPr/>
                    <a:lstStyle/>
                    <a:p>
                      <a:r>
                        <a:rPr lang="en-US" sz="1000"/>
                        <a:t>Image</a:t>
                      </a:r>
                    </a:p>
                  </a:txBody>
                  <a:tcPr/>
                </a:tc>
                <a:extLst>
                  <a:ext uri="{0D108BD9-81ED-4DB2-BD59-A6C34878D82A}">
                    <a16:rowId xmlns:a16="http://schemas.microsoft.com/office/drawing/2014/main" val="1702862987"/>
                  </a:ext>
                </a:extLst>
              </a:tr>
              <a:tr h="370840">
                <a:tc>
                  <a:txBody>
                    <a:bodyPr/>
                    <a:lstStyle/>
                    <a:p>
                      <a:r>
                        <a:rPr lang="en-US" sz="1000" b="1"/>
                        <a:t>tmna_services - 2018-08-09 15:49:33 </a:t>
                      </a:r>
                      <a:r>
                        <a:rPr lang="en-US" sz="1000"/>
                        <a:t>
 Thank you to tmnathegoodlife and participating vendors for an awesome Healthy Picnic &amp; Wellness Fair!! 🏃‍♀️🏃‍♂️#healthyliving #healthypicnic</a:t>
                      </a:r>
                    </a:p>
                  </a:txBody>
                  <a:tcPr/>
                </a:tc>
                <a:tc>
                  <a:txBody>
                    <a:bodyPr/>
                    <a:lstStyle/>
                    <a:p>
                      <a:r>
                        <a:rPr lang="en-US" sz="1000"/>
                        <a:t>44</a:t>
                      </a:r>
                    </a:p>
                  </a:txBody>
                  <a:tcPr/>
                </a:tc>
                <a:tc>
                  <a:txBody>
                    <a:bodyPr/>
                    <a:lstStyle/>
                    <a:p>
                      <a:r>
                        <a:rPr lang="en-US" sz="1000"/>
                        <a:t>1</a:t>
                      </a:r>
                    </a:p>
                  </a:txBody>
                  <a:tcPr/>
                </a:tc>
                <a:tc>
                  <a:txBody>
                    <a:bodyPr/>
                    <a:lstStyle/>
                    <a:p>
                      <a:r>
                        <a:rPr lang="en-US" sz="1000"/>
                        <a:t>15.5172 %</a:t>
                      </a:r>
                    </a:p>
                  </a:txBody>
                  <a:tcPr/>
                </a:tc>
                <a:tc>
                  <a:txBody>
                    <a:bodyPr/>
                    <a:lstStyle/>
                    <a:p>
                      <a:r>
                        <a:rPr lang="en-US" sz="1000"/>
                        <a:t>Image</a:t>
                      </a:r>
                    </a:p>
                  </a:txBody>
                  <a:tcPr/>
                </a:tc>
                <a:extLst>
                  <a:ext uri="{0D108BD9-81ED-4DB2-BD59-A6C34878D82A}">
                    <a16:rowId xmlns:a16="http://schemas.microsoft.com/office/drawing/2014/main" val="4166820935"/>
                  </a:ext>
                </a:extLst>
              </a:tr>
              <a:tr h="370840">
                <a:tc>
                  <a:txBody>
                    <a:bodyPr/>
                    <a:lstStyle/>
                    <a:p>
                      <a:r>
                        <a:rPr lang="en-US" sz="1000" b="1"/>
                        <a:t>tmna_services - 2018-07-16 15:06:57 </a:t>
                      </a:r>
                      <a:r>
                        <a:rPr lang="en-US" sz="1000"/>
                        <a:t>
 TMNAS employees celebrating #NationalIceCreamDay this afternoon with a treat!🍦☀️</a:t>
                      </a:r>
                    </a:p>
                  </a:txBody>
                  <a:tcPr/>
                </a:tc>
                <a:tc>
                  <a:txBody>
                    <a:bodyPr/>
                    <a:lstStyle/>
                    <a:p>
                      <a:r>
                        <a:rPr lang="en-US" sz="1000"/>
                        <a:t>41</a:t>
                      </a:r>
                    </a:p>
                  </a:txBody>
                  <a:tcPr/>
                </a:tc>
                <a:tc>
                  <a:txBody>
                    <a:bodyPr/>
                    <a:lstStyle/>
                    <a:p>
                      <a:r>
                        <a:rPr lang="en-US" sz="1000"/>
                        <a:t>1</a:t>
                      </a:r>
                    </a:p>
                  </a:txBody>
                  <a:tcPr/>
                </a:tc>
                <a:tc>
                  <a:txBody>
                    <a:bodyPr/>
                    <a:lstStyle/>
                    <a:p>
                      <a:r>
                        <a:rPr lang="en-US" sz="1000"/>
                        <a:t>14.6853 %</a:t>
                      </a:r>
                    </a:p>
                  </a:txBody>
                  <a:tcPr/>
                </a:tc>
                <a:tc>
                  <a:txBody>
                    <a:bodyPr/>
                    <a:lstStyle/>
                    <a:p>
                      <a:r>
                        <a:rPr lang="en-US" sz="1000"/>
                        <a:t>Image</a:t>
                      </a:r>
                    </a:p>
                  </a:txBody>
                  <a:tcPr/>
                </a:tc>
                <a:extLst>
                  <a:ext uri="{0D108BD9-81ED-4DB2-BD59-A6C34878D82A}">
                    <a16:rowId xmlns:a16="http://schemas.microsoft.com/office/drawing/2014/main" val="1653276711"/>
                  </a:ext>
                </a:extLst>
              </a:tr>
            </a:tbl>
          </a:graphicData>
        </a:graphic>
      </p:graphicFrame>
      <p:sp>
        <p:nvSpPr>
          <p:cNvPr id="4" name="Text Placeholder 3">
            <a:extLst>
              <a:ext uri="{FF2B5EF4-FFF2-40B4-BE49-F238E27FC236}">
                <a16:creationId xmlns:a16="http://schemas.microsoft.com/office/drawing/2014/main" id="{99E7A4AF-C161-4F36-8A90-F262FAFE01E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551781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3DF45-6D1B-414B-A9FA-7F0504351307}"/>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07403674-A992-4139-9331-3F9719E199DA}"/>
              </a:ext>
            </a:extLst>
          </p:cNvPr>
          <p:cNvGraphicFramePr>
            <a:graphicFrameLocks noGrp="1"/>
          </p:cNvGraphicFramePr>
          <p:nvPr>
            <p:ph type="chart" sz="quarter" idx="13"/>
            <p:extLst>
              <p:ext uri="{D42A27DB-BD31-4B8C-83A1-F6EECF244321}">
                <p14:modId xmlns:p14="http://schemas.microsoft.com/office/powerpoint/2010/main" val="2227482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829AC8-CA98-4828-8083-B548D615628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369A4FD-DADF-442C-A3D2-323F3A6DB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83590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498</Words>
  <Application>Microsoft Office PowerPoint</Application>
  <PresentationFormat>On-screen Show (4:3)</PresentationFormat>
  <Paragraphs>196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2018-10-04T16:00:52Z</dcterms:created>
  <dcterms:modified xsi:type="dcterms:W3CDTF">2018-10-04T16:05:56Z</dcterms:modified>
</cp:coreProperties>
</file>