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09" d="100"/>
          <a:sy n="109" d="100"/>
        </p:scale>
        <p:origin x="141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43344</c:v>
                </c:pt>
              </c:numCache>
            </c:numRef>
          </c:cat>
          <c:val>
            <c:numRef>
              <c:f>Sheet1!$B$2</c:f>
              <c:numCache>
                <c:formatCode>General</c:formatCode>
                <c:ptCount val="1"/>
              </c:numCache>
            </c:numRef>
          </c:val>
          <c:extLst>
            <c:ext xmlns:c16="http://schemas.microsoft.com/office/drawing/2014/chart" uri="{C3380CC4-5D6E-409C-BE32-E72D297353CC}">
              <c16:uniqueId val="{00000000-D456-40E9-9F77-7AB251CE674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43344</c:v>
                </c:pt>
              </c:numCache>
            </c:numRef>
          </c:cat>
          <c:val>
            <c:numRef>
              <c:f>Sheet1!$C$2</c:f>
              <c:numCache>
                <c:formatCode>General</c:formatCode>
                <c:ptCount val="1"/>
                <c:pt idx="0">
                  <c:v>325</c:v>
                </c:pt>
              </c:numCache>
            </c:numRef>
          </c:val>
          <c:extLst>
            <c:ext xmlns:c16="http://schemas.microsoft.com/office/drawing/2014/chart" uri="{C3380CC4-5D6E-409C-BE32-E72D297353CC}">
              <c16:uniqueId val="{00000001-D456-40E9-9F77-7AB251CE674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43344</c:v>
                </c:pt>
              </c:numCache>
            </c:numRef>
          </c:cat>
          <c:val>
            <c:numRef>
              <c:f>Sheet1!$D$2</c:f>
              <c:numCache>
                <c:formatCode>General</c:formatCode>
                <c:ptCount val="1"/>
                <c:pt idx="0">
                  <c:v>3251</c:v>
                </c:pt>
              </c:numCache>
            </c:numRef>
          </c:val>
          <c:extLst>
            <c:ext xmlns:c16="http://schemas.microsoft.com/office/drawing/2014/chart" uri="{C3380CC4-5D6E-409C-BE32-E72D297353CC}">
              <c16:uniqueId val="{00000002-D456-40E9-9F77-7AB251CE674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43344</c:v>
                </c:pt>
              </c:numCache>
            </c:numRef>
          </c:cat>
          <c:val>
            <c:numRef>
              <c:f>Sheet1!$E$2</c:f>
              <c:numCache>
                <c:formatCode>General</c:formatCode>
                <c:ptCount val="1"/>
                <c:pt idx="0">
                  <c:v>153</c:v>
                </c:pt>
              </c:numCache>
            </c:numRef>
          </c:val>
          <c:extLst>
            <c:ext xmlns:c16="http://schemas.microsoft.com/office/drawing/2014/chart" uri="{C3380CC4-5D6E-409C-BE32-E72D297353CC}">
              <c16:uniqueId val="{00000003-D456-40E9-9F77-7AB251CE674B}"/>
            </c:ext>
          </c:extLst>
        </c:ser>
        <c:dLbls>
          <c:showLegendKey val="0"/>
          <c:showVal val="0"/>
          <c:showCatName val="0"/>
          <c:showSerName val="0"/>
          <c:showPercent val="0"/>
          <c:showBubbleSize val="0"/>
        </c:dLbls>
        <c:gapWidth val="219"/>
        <c:overlap val="-27"/>
        <c:axId val="356902608"/>
        <c:axId val="356908512"/>
      </c:barChart>
      <c:dateAx>
        <c:axId val="35690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8512"/>
        <c:crosses val="autoZero"/>
        <c:auto val="1"/>
        <c:lblOffset val="100"/>
        <c:baseTimeUnit val="days"/>
      </c:dateAx>
      <c:valAx>
        <c:axId val="35690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6</c:v>
                </c:pt>
                <c:pt idx="2">
                  <c:v>-1</c:v>
                </c:pt>
                <c:pt idx="3">
                  <c:v>2</c:v>
                </c:pt>
                <c:pt idx="4">
                  <c:v>1</c:v>
                </c:pt>
                <c:pt idx="5">
                  <c:v>6</c:v>
                </c:pt>
                <c:pt idx="6">
                  <c:v>0</c:v>
                </c:pt>
                <c:pt idx="7">
                  <c:v>1</c:v>
                </c:pt>
                <c:pt idx="8">
                  <c:v>16</c:v>
                </c:pt>
                <c:pt idx="9">
                  <c:v>0</c:v>
                </c:pt>
              </c:numCache>
            </c:numRef>
          </c:val>
          <c:extLst>
            <c:ext xmlns:c16="http://schemas.microsoft.com/office/drawing/2014/chart" uri="{C3380CC4-5D6E-409C-BE32-E72D297353CC}">
              <c16:uniqueId val="{00000000-BEAE-4E81-8DF2-510CDA21D348}"/>
            </c:ext>
          </c:extLst>
        </c:ser>
        <c:dLbls>
          <c:showLegendKey val="0"/>
          <c:showVal val="0"/>
          <c:showCatName val="0"/>
          <c:showSerName val="0"/>
          <c:showPercent val="0"/>
          <c:showBubbleSize val="0"/>
        </c:dLbls>
        <c:gapWidth val="219"/>
        <c:overlap val="-27"/>
        <c:axId val="290102816"/>
        <c:axId val="290100520"/>
      </c:barChart>
      <c:dateAx>
        <c:axId val="29010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00520"/>
        <c:crosses val="autoZero"/>
        <c:auto val="1"/>
        <c:lblOffset val="100"/>
        <c:baseTimeUnit val="months"/>
      </c:dateAx>
      <c:valAx>
        <c:axId val="29010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0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c:v>
                </c:pt>
                <c:pt idx="1">
                  <c:v>2</c:v>
                </c:pt>
                <c:pt idx="2">
                  <c:v>2</c:v>
                </c:pt>
                <c:pt idx="3">
                  <c:v>1</c:v>
                </c:pt>
                <c:pt idx="4">
                  <c:v>2</c:v>
                </c:pt>
                <c:pt idx="5">
                  <c:v>1</c:v>
                </c:pt>
                <c:pt idx="6">
                  <c:v>2</c:v>
                </c:pt>
                <c:pt idx="7">
                  <c:v>4</c:v>
                </c:pt>
                <c:pt idx="8">
                  <c:v>3</c:v>
                </c:pt>
                <c:pt idx="9">
                  <c:v>2</c:v>
                </c:pt>
                <c:pt idx="10">
                  <c:v>0</c:v>
                </c:pt>
                <c:pt idx="11">
                  <c:v>0</c:v>
                </c:pt>
              </c:numCache>
            </c:numRef>
          </c:val>
          <c:extLst>
            <c:ext xmlns:c16="http://schemas.microsoft.com/office/drawing/2014/chart" uri="{C3380CC4-5D6E-409C-BE32-E72D297353CC}">
              <c16:uniqueId val="{00000000-A49F-45A8-B99A-F51E3FCB97DD}"/>
            </c:ext>
          </c:extLst>
        </c:ser>
        <c:dLbls>
          <c:showLegendKey val="0"/>
          <c:showVal val="0"/>
          <c:showCatName val="0"/>
          <c:showSerName val="0"/>
          <c:showPercent val="0"/>
          <c:showBubbleSize val="0"/>
        </c:dLbls>
        <c:gapWidth val="219"/>
        <c:overlap val="-27"/>
        <c:axId val="363760408"/>
        <c:axId val="363761064"/>
      </c:barChart>
      <c:dateAx>
        <c:axId val="36376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61064"/>
        <c:crosses val="autoZero"/>
        <c:auto val="1"/>
        <c:lblOffset val="100"/>
        <c:baseTimeUnit val="months"/>
      </c:dateAx>
      <c:valAx>
        <c:axId val="36376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6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5E0C-42E3-BD6C-DE3E7DAA843C}"/>
            </c:ext>
          </c:extLst>
        </c:ser>
        <c:dLbls>
          <c:showLegendKey val="0"/>
          <c:showVal val="0"/>
          <c:showCatName val="0"/>
          <c:showSerName val="0"/>
          <c:showPercent val="0"/>
          <c:showBubbleSize val="0"/>
        </c:dLbls>
        <c:gapWidth val="219"/>
        <c:overlap val="-27"/>
        <c:axId val="363772216"/>
        <c:axId val="363772544"/>
      </c:barChart>
      <c:catAx>
        <c:axId val="36377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72544"/>
        <c:crosses val="autoZero"/>
        <c:auto val="1"/>
        <c:lblAlgn val="ctr"/>
        <c:lblOffset val="100"/>
        <c:noMultiLvlLbl val="0"/>
      </c:catAx>
      <c:valAx>
        <c:axId val="36377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7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35</c:v>
                </c:pt>
                <c:pt idx="2">
                  <c:v>27</c:v>
                </c:pt>
                <c:pt idx="3">
                  <c:v>29</c:v>
                </c:pt>
                <c:pt idx="4">
                  <c:v>61</c:v>
                </c:pt>
                <c:pt idx="5">
                  <c:v>78</c:v>
                </c:pt>
                <c:pt idx="6">
                  <c:v>75</c:v>
                </c:pt>
                <c:pt idx="7">
                  <c:v>37</c:v>
                </c:pt>
                <c:pt idx="8">
                  <c:v>50</c:v>
                </c:pt>
                <c:pt idx="9">
                  <c:v>4</c:v>
                </c:pt>
              </c:numCache>
            </c:numRef>
          </c:val>
          <c:extLst>
            <c:ext xmlns:c16="http://schemas.microsoft.com/office/drawing/2014/chart" uri="{C3380CC4-5D6E-409C-BE32-E72D297353CC}">
              <c16:uniqueId val="{00000000-61CE-4553-88BC-597034360381}"/>
            </c:ext>
          </c:extLst>
        </c:ser>
        <c:dLbls>
          <c:showLegendKey val="0"/>
          <c:showVal val="0"/>
          <c:showCatName val="0"/>
          <c:showSerName val="0"/>
          <c:showPercent val="0"/>
          <c:showBubbleSize val="0"/>
        </c:dLbls>
        <c:gapWidth val="219"/>
        <c:overlap val="-27"/>
        <c:axId val="366344824"/>
        <c:axId val="366346136"/>
      </c:barChart>
      <c:dateAx>
        <c:axId val="36634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6136"/>
        <c:crosses val="autoZero"/>
        <c:auto val="1"/>
        <c:lblOffset val="100"/>
        <c:baseTimeUnit val="months"/>
      </c:dateAx>
      <c:valAx>
        <c:axId val="36634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26</c:v>
                </c:pt>
                <c:pt idx="2">
                  <c:v>29</c:v>
                </c:pt>
                <c:pt idx="3">
                  <c:v>37</c:v>
                </c:pt>
                <c:pt idx="4">
                  <c:v>23</c:v>
                </c:pt>
                <c:pt idx="5">
                  <c:v>36</c:v>
                </c:pt>
                <c:pt idx="6">
                  <c:v>23</c:v>
                </c:pt>
                <c:pt idx="7">
                  <c:v>38</c:v>
                </c:pt>
                <c:pt idx="8">
                  <c:v>28</c:v>
                </c:pt>
                <c:pt idx="9">
                  <c:v>25</c:v>
                </c:pt>
                <c:pt idx="10">
                  <c:v>0</c:v>
                </c:pt>
                <c:pt idx="11">
                  <c:v>0</c:v>
                </c:pt>
              </c:numCache>
            </c:numRef>
          </c:val>
          <c:extLst>
            <c:ext xmlns:c16="http://schemas.microsoft.com/office/drawing/2014/chart" uri="{C3380CC4-5D6E-409C-BE32-E72D297353CC}">
              <c16:uniqueId val="{00000000-413D-4DD9-AB30-F9E74C55657B}"/>
            </c:ext>
          </c:extLst>
        </c:ser>
        <c:dLbls>
          <c:showLegendKey val="0"/>
          <c:showVal val="0"/>
          <c:showCatName val="0"/>
          <c:showSerName val="0"/>
          <c:showPercent val="0"/>
          <c:showBubbleSize val="0"/>
        </c:dLbls>
        <c:gapWidth val="219"/>
        <c:overlap val="-27"/>
        <c:axId val="366341872"/>
        <c:axId val="366345808"/>
      </c:barChart>
      <c:dateAx>
        <c:axId val="36634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5808"/>
        <c:crosses val="autoZero"/>
        <c:auto val="1"/>
        <c:lblOffset val="100"/>
        <c:baseTimeUnit val="months"/>
      </c:dateAx>
      <c:valAx>
        <c:axId val="3663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4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2324</c:v>
                </c:pt>
              </c:numCache>
            </c:numRef>
          </c:val>
          <c:extLst>
            <c:ext xmlns:c16="http://schemas.microsoft.com/office/drawing/2014/chart" uri="{C3380CC4-5D6E-409C-BE32-E72D297353CC}">
              <c16:uniqueId val="{00000000-7BAA-4B1C-A198-8A75E4DEDF59}"/>
            </c:ext>
          </c:extLst>
        </c:ser>
        <c:dLbls>
          <c:showLegendKey val="0"/>
          <c:showVal val="0"/>
          <c:showCatName val="0"/>
          <c:showSerName val="0"/>
          <c:showPercent val="0"/>
          <c:showBubbleSize val="0"/>
        </c:dLbls>
        <c:gapWidth val="219"/>
        <c:overlap val="-27"/>
        <c:axId val="366356960"/>
        <c:axId val="366354336"/>
      </c:barChart>
      <c:catAx>
        <c:axId val="36635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54336"/>
        <c:crosses val="autoZero"/>
        <c:auto val="1"/>
        <c:lblAlgn val="ctr"/>
        <c:lblOffset val="100"/>
        <c:noMultiLvlLbl val="0"/>
      </c:catAx>
      <c:valAx>
        <c:axId val="36635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35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2</c:v>
                </c:pt>
                <c:pt idx="2">
                  <c:v>-3</c:v>
                </c:pt>
                <c:pt idx="3">
                  <c:v>1</c:v>
                </c:pt>
                <c:pt idx="6">
                  <c:v>48</c:v>
                </c:pt>
                <c:pt idx="7">
                  <c:v>14</c:v>
                </c:pt>
                <c:pt idx="8">
                  <c:v>26</c:v>
                </c:pt>
                <c:pt idx="9">
                  <c:v>4</c:v>
                </c:pt>
              </c:numCache>
            </c:numRef>
          </c:val>
          <c:extLst>
            <c:ext xmlns:c16="http://schemas.microsoft.com/office/drawing/2014/chart" uri="{C3380CC4-5D6E-409C-BE32-E72D297353CC}">
              <c16:uniqueId val="{00000000-C30B-465A-92E7-8B1D24F243C5}"/>
            </c:ext>
          </c:extLst>
        </c:ser>
        <c:dLbls>
          <c:showLegendKey val="0"/>
          <c:showVal val="0"/>
          <c:showCatName val="0"/>
          <c:showSerName val="0"/>
          <c:showPercent val="0"/>
          <c:showBubbleSize val="0"/>
        </c:dLbls>
        <c:gapWidth val="219"/>
        <c:overlap val="-27"/>
        <c:axId val="368613232"/>
        <c:axId val="368620120"/>
      </c:barChart>
      <c:dateAx>
        <c:axId val="36861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20120"/>
        <c:crosses val="autoZero"/>
        <c:auto val="1"/>
        <c:lblOffset val="100"/>
        <c:baseTimeUnit val="months"/>
      </c:dateAx>
      <c:valAx>
        <c:axId val="36862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21</c:v>
                </c:pt>
                <c:pt idx="2">
                  <c:v>25</c:v>
                </c:pt>
                <c:pt idx="3">
                  <c:v>28</c:v>
                </c:pt>
                <c:pt idx="4">
                  <c:v>24</c:v>
                </c:pt>
                <c:pt idx="5">
                  <c:v>42</c:v>
                </c:pt>
                <c:pt idx="6">
                  <c:v>25</c:v>
                </c:pt>
                <c:pt idx="7">
                  <c:v>32</c:v>
                </c:pt>
                <c:pt idx="8">
                  <c:v>25</c:v>
                </c:pt>
                <c:pt idx="9">
                  <c:v>22</c:v>
                </c:pt>
                <c:pt idx="10">
                  <c:v>0</c:v>
                </c:pt>
                <c:pt idx="11">
                  <c:v>0</c:v>
                </c:pt>
              </c:numCache>
            </c:numRef>
          </c:val>
          <c:extLst>
            <c:ext xmlns:c16="http://schemas.microsoft.com/office/drawing/2014/chart" uri="{C3380CC4-5D6E-409C-BE32-E72D297353CC}">
              <c16:uniqueId val="{00000000-5051-45F4-93E7-4B70A1BB4DFB}"/>
            </c:ext>
          </c:extLst>
        </c:ser>
        <c:dLbls>
          <c:showLegendKey val="0"/>
          <c:showVal val="0"/>
          <c:showCatName val="0"/>
          <c:showSerName val="0"/>
          <c:showPercent val="0"/>
          <c:showBubbleSize val="0"/>
        </c:dLbls>
        <c:gapWidth val="219"/>
        <c:overlap val="-27"/>
        <c:axId val="368612904"/>
        <c:axId val="368616184"/>
      </c:barChart>
      <c:dateAx>
        <c:axId val="36861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6184"/>
        <c:crosses val="autoZero"/>
        <c:auto val="1"/>
        <c:lblOffset val="100"/>
        <c:baseTimeUnit val="months"/>
      </c:dateAx>
      <c:valAx>
        <c:axId val="36861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2560</c:v>
                </c:pt>
              </c:numCache>
            </c:numRef>
          </c:val>
          <c:extLst>
            <c:ext xmlns:c16="http://schemas.microsoft.com/office/drawing/2014/chart" uri="{C3380CC4-5D6E-409C-BE32-E72D297353CC}">
              <c16:uniqueId val="{00000000-6E34-4E33-BE8B-F994AF160ECA}"/>
            </c:ext>
          </c:extLst>
        </c:ser>
        <c:dLbls>
          <c:showLegendKey val="0"/>
          <c:showVal val="0"/>
          <c:showCatName val="0"/>
          <c:showSerName val="0"/>
          <c:showPercent val="0"/>
          <c:showBubbleSize val="0"/>
        </c:dLbls>
        <c:gapWidth val="219"/>
        <c:overlap val="-27"/>
        <c:axId val="369419376"/>
        <c:axId val="369417736"/>
      </c:barChart>
      <c:catAx>
        <c:axId val="36941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7736"/>
        <c:crosses val="autoZero"/>
        <c:auto val="1"/>
        <c:lblAlgn val="ctr"/>
        <c:lblOffset val="100"/>
        <c:noMultiLvlLbl val="0"/>
      </c:catAx>
      <c:valAx>
        <c:axId val="36941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AB1A-A68D-466F-8920-B18EC3BB8F1C}"/>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48A6143A-8902-4493-B91A-7683F165C8C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19155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47D1-8F03-44F5-81C4-74E65802364A}"/>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1B47914D-CD71-4512-8D16-A1DC220EAC85}"/>
              </a:ext>
            </a:extLst>
          </p:cNvPr>
          <p:cNvGraphicFramePr>
            <a:graphicFrameLocks noGrp="1"/>
          </p:cNvGraphicFramePr>
          <p:nvPr>
            <p:ph type="chart" sz="quarter" idx="13"/>
            <p:extLst>
              <p:ext uri="{D42A27DB-BD31-4B8C-83A1-F6EECF244321}">
                <p14:modId xmlns:p14="http://schemas.microsoft.com/office/powerpoint/2010/main" val="449282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CA8C29-9D9F-4132-8AEC-7DE283A1211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B0B7DCE-9FFF-442B-AD1C-B054D5494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390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86232-A6F8-4B3C-8E3D-C7142470F4E9}"/>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02D4E2C2-B844-4F14-BB43-4F42A3C3C36F}"/>
              </a:ext>
            </a:extLst>
          </p:cNvPr>
          <p:cNvGraphicFramePr>
            <a:graphicFrameLocks noGrp="1"/>
          </p:cNvGraphicFramePr>
          <p:nvPr>
            <p:ph type="tbl" sz="quarter" idx="13"/>
            <p:extLst>
              <p:ext uri="{D42A27DB-BD31-4B8C-83A1-F6EECF244321}">
                <p14:modId xmlns:p14="http://schemas.microsoft.com/office/powerpoint/2010/main" val="248082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27593581"/>
                    </a:ext>
                  </a:extLst>
                </a:gridCol>
                <a:gridCol w="493776">
                  <a:extLst>
                    <a:ext uri="{9D8B030D-6E8A-4147-A177-3AD203B41FA5}">
                      <a16:colId xmlns:a16="http://schemas.microsoft.com/office/drawing/2014/main" val="908149910"/>
                    </a:ext>
                  </a:extLst>
                </a:gridCol>
                <a:gridCol w="493776">
                  <a:extLst>
                    <a:ext uri="{9D8B030D-6E8A-4147-A177-3AD203B41FA5}">
                      <a16:colId xmlns:a16="http://schemas.microsoft.com/office/drawing/2014/main" val="1928544556"/>
                    </a:ext>
                  </a:extLst>
                </a:gridCol>
                <a:gridCol w="493776">
                  <a:extLst>
                    <a:ext uri="{9D8B030D-6E8A-4147-A177-3AD203B41FA5}">
                      <a16:colId xmlns:a16="http://schemas.microsoft.com/office/drawing/2014/main" val="237484639"/>
                    </a:ext>
                  </a:extLst>
                </a:gridCol>
                <a:gridCol w="493776">
                  <a:extLst>
                    <a:ext uri="{9D8B030D-6E8A-4147-A177-3AD203B41FA5}">
                      <a16:colId xmlns:a16="http://schemas.microsoft.com/office/drawing/2014/main" val="701743313"/>
                    </a:ext>
                  </a:extLst>
                </a:gridCol>
                <a:gridCol w="493776">
                  <a:extLst>
                    <a:ext uri="{9D8B030D-6E8A-4147-A177-3AD203B41FA5}">
                      <a16:colId xmlns:a16="http://schemas.microsoft.com/office/drawing/2014/main" val="2152456583"/>
                    </a:ext>
                  </a:extLst>
                </a:gridCol>
                <a:gridCol w="493776">
                  <a:extLst>
                    <a:ext uri="{9D8B030D-6E8A-4147-A177-3AD203B41FA5}">
                      <a16:colId xmlns:a16="http://schemas.microsoft.com/office/drawing/2014/main" val="4004181235"/>
                    </a:ext>
                  </a:extLst>
                </a:gridCol>
                <a:gridCol w="493776">
                  <a:extLst>
                    <a:ext uri="{9D8B030D-6E8A-4147-A177-3AD203B41FA5}">
                      <a16:colId xmlns:a16="http://schemas.microsoft.com/office/drawing/2014/main" val="1897599790"/>
                    </a:ext>
                  </a:extLst>
                </a:gridCol>
                <a:gridCol w="493776">
                  <a:extLst>
                    <a:ext uri="{9D8B030D-6E8A-4147-A177-3AD203B41FA5}">
                      <a16:colId xmlns:a16="http://schemas.microsoft.com/office/drawing/2014/main" val="2050178045"/>
                    </a:ext>
                  </a:extLst>
                </a:gridCol>
                <a:gridCol w="493776">
                  <a:extLst>
                    <a:ext uri="{9D8B030D-6E8A-4147-A177-3AD203B41FA5}">
                      <a16:colId xmlns:a16="http://schemas.microsoft.com/office/drawing/2014/main" val="3483818748"/>
                    </a:ext>
                  </a:extLst>
                </a:gridCol>
                <a:gridCol w="493776">
                  <a:extLst>
                    <a:ext uri="{9D8B030D-6E8A-4147-A177-3AD203B41FA5}">
                      <a16:colId xmlns:a16="http://schemas.microsoft.com/office/drawing/2014/main" val="2427404393"/>
                    </a:ext>
                  </a:extLst>
                </a:gridCol>
                <a:gridCol w="493776">
                  <a:extLst>
                    <a:ext uri="{9D8B030D-6E8A-4147-A177-3AD203B41FA5}">
                      <a16:colId xmlns:a16="http://schemas.microsoft.com/office/drawing/2014/main" val="4131205987"/>
                    </a:ext>
                  </a:extLst>
                </a:gridCol>
                <a:gridCol w="493776">
                  <a:extLst>
                    <a:ext uri="{9D8B030D-6E8A-4147-A177-3AD203B41FA5}">
                      <a16:colId xmlns:a16="http://schemas.microsoft.com/office/drawing/2014/main" val="4290739320"/>
                    </a:ext>
                  </a:extLst>
                </a:gridCol>
                <a:gridCol w="493776">
                  <a:extLst>
                    <a:ext uri="{9D8B030D-6E8A-4147-A177-3AD203B41FA5}">
                      <a16:colId xmlns:a16="http://schemas.microsoft.com/office/drawing/2014/main" val="15197315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8048748"/>
                  </a:ext>
                </a:extLst>
              </a:tr>
              <a:tr h="370840">
                <a:tc>
                  <a:txBody>
                    <a:bodyPr/>
                    <a:lstStyle/>
                    <a:p>
                      <a:r>
                        <a:rPr lang="en-US" sz="1000"/>
                        <a:t>@TMNA_Services</a:t>
                      </a:r>
                    </a:p>
                  </a:txBody>
                  <a:tcPr/>
                </a:tc>
                <a:tc>
                  <a:txBody>
                    <a:bodyPr/>
                    <a:lstStyle/>
                    <a:p>
                      <a:r>
                        <a:rPr lang="en-US" sz="1000"/>
                        <a:t>153</a:t>
                      </a:r>
                    </a:p>
                  </a:txBody>
                  <a:tcPr/>
                </a:tc>
                <a:tc>
                  <a:txBody>
                    <a:bodyPr/>
                    <a:lstStyle/>
                    <a:p>
                      <a:r>
                        <a:rPr lang="en-US" sz="1000"/>
                        <a:t>40</a:t>
                      </a:r>
                    </a:p>
                  </a:txBody>
                  <a:tcPr/>
                </a:tc>
                <a:tc>
                  <a:txBody>
                    <a:bodyPr/>
                    <a:lstStyle/>
                    <a:p>
                      <a:r>
                        <a:rPr lang="en-US" sz="1000"/>
                        <a:t>90</a:t>
                      </a:r>
                    </a:p>
                  </a:txBody>
                  <a:tcPr/>
                </a:tc>
                <a:tc>
                  <a:txBody>
                    <a:bodyPr/>
                    <a:lstStyle/>
                    <a:p>
                      <a:r>
                        <a:rPr lang="en-US" sz="1000"/>
                        <a:t>65</a:t>
                      </a:r>
                    </a:p>
                  </a:txBody>
                  <a:tcPr/>
                </a:tc>
                <a:tc>
                  <a:txBody>
                    <a:bodyPr/>
                    <a:lstStyle/>
                    <a:p>
                      <a:r>
                        <a:rPr lang="en-US" sz="1000"/>
                        <a:t>14</a:t>
                      </a:r>
                    </a:p>
                  </a:txBody>
                  <a:tcPr/>
                </a:tc>
                <a:tc>
                  <a:txBody>
                    <a:bodyPr/>
                    <a:lstStyle/>
                    <a:p>
                      <a:r>
                        <a:rPr lang="en-US" sz="1000"/>
                        <a:t>11</a:t>
                      </a:r>
                    </a:p>
                  </a:txBody>
                  <a:tcPr/>
                </a:tc>
                <a:tc>
                  <a:txBody>
                    <a:bodyPr/>
                    <a:lstStyle/>
                    <a:p>
                      <a:r>
                        <a:rPr lang="en-US" sz="1000"/>
                        <a:t>24</a:t>
                      </a:r>
                    </a:p>
                  </a:txBody>
                  <a:tcPr/>
                </a:tc>
                <a:tc>
                  <a:txBody>
                    <a:bodyPr/>
                    <a:lstStyle/>
                    <a:p>
                      <a:r>
                        <a:rPr lang="en-US" sz="1000"/>
                        <a:t>22</a:t>
                      </a:r>
                    </a:p>
                  </a:txBody>
                  <a:tcPr/>
                </a:tc>
                <a:tc>
                  <a:txBody>
                    <a:bodyPr/>
                    <a:lstStyle/>
                    <a:p>
                      <a:r>
                        <a:rPr lang="en-US" sz="1000"/>
                        <a:t>151</a:t>
                      </a:r>
                    </a:p>
                  </a:txBody>
                  <a:tcPr/>
                </a:tc>
                <a:tc>
                  <a:txBody>
                    <a:bodyPr/>
                    <a:lstStyle/>
                    <a:p>
                      <a:r>
                        <a:rPr lang="en-US" sz="1000"/>
                        <a:t>0</a:t>
                      </a:r>
                    </a:p>
                  </a:txBody>
                  <a:tcPr/>
                </a:tc>
                <a:tc>
                  <a:txBody>
                    <a:bodyPr/>
                    <a:lstStyle/>
                    <a:p>
                      <a:r>
                        <a:rPr lang="en-US" sz="1000"/>
                        <a:t>40</a:t>
                      </a:r>
                    </a:p>
                  </a:txBody>
                  <a:tcPr/>
                </a:tc>
                <a:tc>
                  <a:txBody>
                    <a:bodyPr/>
                    <a:lstStyle/>
                    <a:p>
                      <a:r>
                        <a:rPr lang="en-US" sz="1000"/>
                        <a:t>2.0012 %</a:t>
                      </a:r>
                    </a:p>
                  </a:txBody>
                  <a:tcPr/>
                </a:tc>
                <a:tc>
                  <a:txBody>
                    <a:bodyPr/>
                    <a:lstStyle/>
                    <a:p>
                      <a:r>
                        <a:rPr lang="en-US" sz="1000"/>
                        <a:t>16.7 %</a:t>
                      </a:r>
                    </a:p>
                  </a:txBody>
                  <a:tcPr/>
                </a:tc>
                <a:extLst>
                  <a:ext uri="{0D108BD9-81ED-4DB2-BD59-A6C34878D82A}">
                    <a16:rowId xmlns:a16="http://schemas.microsoft.com/office/drawing/2014/main" val="2679277587"/>
                  </a:ext>
                </a:extLst>
              </a:tr>
            </a:tbl>
          </a:graphicData>
        </a:graphic>
      </p:graphicFrame>
      <p:sp>
        <p:nvSpPr>
          <p:cNvPr id="4" name="Text Placeholder 3">
            <a:extLst>
              <a:ext uri="{FF2B5EF4-FFF2-40B4-BE49-F238E27FC236}">
                <a16:creationId xmlns:a16="http://schemas.microsoft.com/office/drawing/2014/main" id="{B65F4E9A-C8F2-4A4F-B580-5BFD5BDE8950}"/>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846338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2F22E-6829-4EB9-B6CE-A42C595B7B1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8EEE9410-03B8-468A-9516-7F433214E82B}"/>
              </a:ext>
            </a:extLst>
          </p:cNvPr>
          <p:cNvGraphicFramePr>
            <a:graphicFrameLocks noGrp="1"/>
          </p:cNvGraphicFramePr>
          <p:nvPr>
            <p:ph type="chart" sz="quarter" idx="13"/>
            <p:extLst>
              <p:ext uri="{D42A27DB-BD31-4B8C-83A1-F6EECF244321}">
                <p14:modId xmlns:p14="http://schemas.microsoft.com/office/powerpoint/2010/main" val="3164175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243856-C0DD-4B18-AC23-5C7287D039C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785DEB2-4556-43BA-9365-2455B7B24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717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66460-715F-479A-8603-4D18975BE22E}"/>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59145E8D-D9C6-44F8-90C1-93A109809DDB}"/>
              </a:ext>
            </a:extLst>
          </p:cNvPr>
          <p:cNvGraphicFramePr>
            <a:graphicFrameLocks noGrp="1"/>
          </p:cNvGraphicFramePr>
          <p:nvPr>
            <p:ph type="chart" sz="quarter" idx="13"/>
            <p:extLst>
              <p:ext uri="{D42A27DB-BD31-4B8C-83A1-F6EECF244321}">
                <p14:modId xmlns:p14="http://schemas.microsoft.com/office/powerpoint/2010/main" val="4224150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FB80C-0B96-48AC-99C2-EFE0061EF1C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A78C300-8A1E-4BF1-95B5-46818A720B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924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5453-EEDB-4FBE-B381-05C05A6EC890}"/>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0A5AB581-B39D-4383-B3DF-CECDA8AEB117}"/>
              </a:ext>
            </a:extLst>
          </p:cNvPr>
          <p:cNvGraphicFramePr>
            <a:graphicFrameLocks noGrp="1"/>
          </p:cNvGraphicFramePr>
          <p:nvPr>
            <p:ph type="chart" sz="quarter" idx="13"/>
            <p:extLst>
              <p:ext uri="{D42A27DB-BD31-4B8C-83A1-F6EECF244321}">
                <p14:modId xmlns:p14="http://schemas.microsoft.com/office/powerpoint/2010/main" val="642336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42B8E-6C46-481A-AFCD-DF9FB9A6312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9EC8EC7-EF9D-4655-9962-26869B382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27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E06AA-5D79-439D-A91F-0A42E6F8E263}"/>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1569CB7D-9E8D-4703-99F9-E626D85959B9}"/>
              </a:ext>
            </a:extLst>
          </p:cNvPr>
          <p:cNvGraphicFramePr>
            <a:graphicFrameLocks noGrp="1"/>
          </p:cNvGraphicFramePr>
          <p:nvPr>
            <p:ph type="tbl" sz="quarter" idx="13"/>
            <p:extLst>
              <p:ext uri="{D42A27DB-BD31-4B8C-83A1-F6EECF244321}">
                <p14:modId xmlns:p14="http://schemas.microsoft.com/office/powerpoint/2010/main" val="156977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95859700"/>
                    </a:ext>
                  </a:extLst>
                </a:gridCol>
                <a:gridCol w="822960">
                  <a:extLst>
                    <a:ext uri="{9D8B030D-6E8A-4147-A177-3AD203B41FA5}">
                      <a16:colId xmlns:a16="http://schemas.microsoft.com/office/drawing/2014/main" val="2951850074"/>
                    </a:ext>
                  </a:extLst>
                </a:gridCol>
                <a:gridCol w="822960">
                  <a:extLst>
                    <a:ext uri="{9D8B030D-6E8A-4147-A177-3AD203B41FA5}">
                      <a16:colId xmlns:a16="http://schemas.microsoft.com/office/drawing/2014/main" val="835491320"/>
                    </a:ext>
                  </a:extLst>
                </a:gridCol>
                <a:gridCol w="822960">
                  <a:extLst>
                    <a:ext uri="{9D8B030D-6E8A-4147-A177-3AD203B41FA5}">
                      <a16:colId xmlns:a16="http://schemas.microsoft.com/office/drawing/2014/main" val="2877328165"/>
                    </a:ext>
                  </a:extLst>
                </a:gridCol>
                <a:gridCol w="822960">
                  <a:extLst>
                    <a:ext uri="{9D8B030D-6E8A-4147-A177-3AD203B41FA5}">
                      <a16:colId xmlns:a16="http://schemas.microsoft.com/office/drawing/2014/main" val="68594142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383529392"/>
                  </a:ext>
                </a:extLst>
              </a:tr>
              <a:tr h="370840">
                <a:tc>
                  <a:txBody>
                    <a:bodyPr/>
                    <a:lstStyle/>
                    <a:p>
                      <a:r>
                        <a:rPr lang="en-US" sz="1000" b="1"/>
                        <a:t> @TMNA_Services - 2018-08-15 10:24:54 </a:t>
                      </a:r>
                      <a:r>
                        <a:rPr lang="en-US" sz="1000"/>
                        <a:t>
  Enjoying our #exsummit training today @ex_summit #powerplantproductions https://t.co/mNhN3jNmek</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7.3529 %</a:t>
                      </a:r>
                    </a:p>
                  </a:txBody>
                  <a:tcPr/>
                </a:tc>
                <a:extLst>
                  <a:ext uri="{0D108BD9-81ED-4DB2-BD59-A6C34878D82A}">
                    <a16:rowId xmlns:a16="http://schemas.microsoft.com/office/drawing/2014/main" val="2680987851"/>
                  </a:ext>
                </a:extLst>
              </a:tr>
              <a:tr h="370840">
                <a:tc>
                  <a:txBody>
                    <a:bodyPr/>
                    <a:lstStyle/>
                    <a:p>
                      <a:r>
                        <a:rPr lang="en-US" sz="1000" b="1"/>
                        <a:t> @TMNA_Services - 2018-08-09 16:41:19 </a:t>
                      </a:r>
                      <a:r>
                        <a:rPr lang="en-US" sz="1000"/>
                        <a:t>
  Beautiful day for a Healthy Picnic and Wellness Fair! Thanks to our sponsors @Fidelity @IBX @EyeMedVision @933WMMR (to name a few) for making it a great event! https://t.co/ATzRfICKEJ</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4.4118 %</a:t>
                      </a:r>
                    </a:p>
                  </a:txBody>
                  <a:tcPr/>
                </a:tc>
                <a:extLst>
                  <a:ext uri="{0D108BD9-81ED-4DB2-BD59-A6C34878D82A}">
                    <a16:rowId xmlns:a16="http://schemas.microsoft.com/office/drawing/2014/main" val="1274208313"/>
                  </a:ext>
                </a:extLst>
              </a:tr>
              <a:tr h="370840">
                <a:tc>
                  <a:txBody>
                    <a:bodyPr/>
                    <a:lstStyle/>
                    <a:p>
                      <a:r>
                        <a:rPr lang="en-US" sz="1000" b="1"/>
                        <a:t> @TMNA_Services - 2018-09-06 13:39:09 </a:t>
                      </a:r>
                      <a:r>
                        <a:rPr lang="en-US" sz="1000"/>
                        <a:t>
  We’re here @binghamtonu fall career fair! @FleishmanCareer @BinghamtonSOM come see us at table 18! #hirebing https://t.co/Oe2OYFtGCV</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4.3478 %</a:t>
                      </a:r>
                    </a:p>
                  </a:txBody>
                  <a:tcPr/>
                </a:tc>
                <a:extLst>
                  <a:ext uri="{0D108BD9-81ED-4DB2-BD59-A6C34878D82A}">
                    <a16:rowId xmlns:a16="http://schemas.microsoft.com/office/drawing/2014/main" val="1101023716"/>
                  </a:ext>
                </a:extLst>
              </a:tr>
              <a:tr h="370840">
                <a:tc>
                  <a:txBody>
                    <a:bodyPr/>
                    <a:lstStyle/>
                    <a:p>
                      <a:r>
                        <a:rPr lang="en-US" sz="1000" b="1"/>
                        <a:t> @TMNA_Services - 2018-09-12 14:31:42 </a:t>
                      </a:r>
                      <a:r>
                        <a:rPr lang="en-US" sz="1000"/>
                        <a:t>
  Come see us at table 171! #fallcareerfair #getajob #globalcareer @vucareercenter @VU_Business https://t.co/QKZmE9VRXB</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4.3165 %</a:t>
                      </a:r>
                    </a:p>
                  </a:txBody>
                  <a:tcPr/>
                </a:tc>
                <a:extLst>
                  <a:ext uri="{0D108BD9-81ED-4DB2-BD59-A6C34878D82A}">
                    <a16:rowId xmlns:a16="http://schemas.microsoft.com/office/drawing/2014/main" val="3423644"/>
                  </a:ext>
                </a:extLst>
              </a:tr>
              <a:tr h="370840">
                <a:tc>
                  <a:txBody>
                    <a:bodyPr/>
                    <a:lstStyle/>
                    <a:p>
                      <a:r>
                        <a:rPr lang="en-US" sz="1000" b="1"/>
                        <a:t> @TMNA_Services - 2018-08-17 15:16:00 </a:t>
                      </a:r>
                      <a:r>
                        <a:rPr lang="en-US" sz="1000"/>
                        <a:t>
  What a great night it was at #CitizensBankPark! Thank you to all employees, family and friends for coming out to our Annual Summer Picnic at the #Phillies! We also collected 3 heaping boxes full of food items, which will be donated to #Philabundance. https://t.co/4qigYrS4gP</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3.6765 %</a:t>
                      </a:r>
                    </a:p>
                  </a:txBody>
                  <a:tcPr/>
                </a:tc>
                <a:extLst>
                  <a:ext uri="{0D108BD9-81ED-4DB2-BD59-A6C34878D82A}">
                    <a16:rowId xmlns:a16="http://schemas.microsoft.com/office/drawing/2014/main" val="1417349199"/>
                  </a:ext>
                </a:extLst>
              </a:tr>
            </a:tbl>
          </a:graphicData>
        </a:graphic>
      </p:graphicFrame>
      <p:sp>
        <p:nvSpPr>
          <p:cNvPr id="4" name="Text Placeholder 3">
            <a:extLst>
              <a:ext uri="{FF2B5EF4-FFF2-40B4-BE49-F238E27FC236}">
                <a16:creationId xmlns:a16="http://schemas.microsoft.com/office/drawing/2014/main" id="{948D47E6-E1DE-4CD2-9D07-AE96CF02E96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43926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2F0DF-C5E0-44DC-974F-4CCA04594303}"/>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B06BE77F-6800-4683-AF05-EA182C22C6F5}"/>
              </a:ext>
            </a:extLst>
          </p:cNvPr>
          <p:cNvGraphicFramePr>
            <a:graphicFrameLocks noGrp="1"/>
          </p:cNvGraphicFramePr>
          <p:nvPr>
            <p:ph type="tbl" sz="quarter" idx="13"/>
            <p:extLst>
              <p:ext uri="{D42A27DB-BD31-4B8C-83A1-F6EECF244321}">
                <p14:modId xmlns:p14="http://schemas.microsoft.com/office/powerpoint/2010/main" val="158946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3309500"/>
                    </a:ext>
                  </a:extLst>
                </a:gridCol>
                <a:gridCol w="1069848">
                  <a:extLst>
                    <a:ext uri="{9D8B030D-6E8A-4147-A177-3AD203B41FA5}">
                      <a16:colId xmlns:a16="http://schemas.microsoft.com/office/drawing/2014/main" val="1441352556"/>
                    </a:ext>
                  </a:extLst>
                </a:gridCol>
                <a:gridCol w="1069848">
                  <a:extLst>
                    <a:ext uri="{9D8B030D-6E8A-4147-A177-3AD203B41FA5}">
                      <a16:colId xmlns:a16="http://schemas.microsoft.com/office/drawing/2014/main" val="2013116303"/>
                    </a:ext>
                  </a:extLst>
                </a:gridCol>
                <a:gridCol w="1069848">
                  <a:extLst>
                    <a:ext uri="{9D8B030D-6E8A-4147-A177-3AD203B41FA5}">
                      <a16:colId xmlns:a16="http://schemas.microsoft.com/office/drawing/2014/main" val="3433807763"/>
                    </a:ext>
                  </a:extLst>
                </a:gridCol>
                <a:gridCol w="1069848">
                  <a:extLst>
                    <a:ext uri="{9D8B030D-6E8A-4147-A177-3AD203B41FA5}">
                      <a16:colId xmlns:a16="http://schemas.microsoft.com/office/drawing/2014/main" val="2279257062"/>
                    </a:ext>
                  </a:extLst>
                </a:gridCol>
                <a:gridCol w="1069848">
                  <a:extLst>
                    <a:ext uri="{9D8B030D-6E8A-4147-A177-3AD203B41FA5}">
                      <a16:colId xmlns:a16="http://schemas.microsoft.com/office/drawing/2014/main" val="3847486632"/>
                    </a:ext>
                  </a:extLst>
                </a:gridCol>
                <a:gridCol w="1069848">
                  <a:extLst>
                    <a:ext uri="{9D8B030D-6E8A-4147-A177-3AD203B41FA5}">
                      <a16:colId xmlns:a16="http://schemas.microsoft.com/office/drawing/2014/main" val="11851483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53465803"/>
                  </a:ext>
                </a:extLst>
              </a:tr>
              <a:tr h="370840">
                <a:tc>
                  <a:txBody>
                    <a:bodyPr/>
                    <a:lstStyle/>
                    <a:p>
                      <a:r>
                        <a:rPr lang="en-US" sz="1000"/>
                        <a:t>TMNA Services, LLC. (TMNAS)</a:t>
                      </a:r>
                    </a:p>
                  </a:txBody>
                  <a:tcPr/>
                </a:tc>
                <a:tc>
                  <a:txBody>
                    <a:bodyPr/>
                    <a:lstStyle/>
                    <a:p>
                      <a:r>
                        <a:rPr lang="en-US" sz="1000"/>
                        <a:t>3251</a:t>
                      </a:r>
                    </a:p>
                  </a:txBody>
                  <a:tcPr/>
                </a:tc>
                <a:tc>
                  <a:txBody>
                    <a:bodyPr/>
                    <a:lstStyle/>
                    <a:p>
                      <a:r>
                        <a:rPr lang="en-US" sz="1000"/>
                        <a:t>411</a:t>
                      </a:r>
                    </a:p>
                  </a:txBody>
                  <a:tcPr/>
                </a:tc>
                <a:tc>
                  <a:txBody>
                    <a:bodyPr/>
                    <a:lstStyle/>
                    <a:p>
                      <a:r>
                        <a:rPr lang="en-US" sz="1000"/>
                        <a:t>76</a:t>
                      </a:r>
                    </a:p>
                  </a:txBody>
                  <a:tcPr/>
                </a:tc>
                <a:tc>
                  <a:txBody>
                    <a:bodyPr/>
                    <a:lstStyle/>
                    <a:p>
                      <a:r>
                        <a:rPr lang="en-US" sz="1000"/>
                        <a:t>2257</a:t>
                      </a:r>
                    </a:p>
                  </a:txBody>
                  <a:tcPr/>
                </a:tc>
                <a:tc>
                  <a:txBody>
                    <a:bodyPr/>
                    <a:lstStyle/>
                    <a:p>
                      <a:r>
                        <a:rPr lang="en-US" sz="1000"/>
                        <a:t>42</a:t>
                      </a:r>
                    </a:p>
                  </a:txBody>
                  <a:tcPr/>
                </a:tc>
                <a:tc>
                  <a:txBody>
                    <a:bodyPr/>
                    <a:lstStyle/>
                    <a:p>
                      <a:r>
                        <a:rPr lang="en-US" sz="1000"/>
                        <a:t>0.9934 %</a:t>
                      </a:r>
                    </a:p>
                  </a:txBody>
                  <a:tcPr/>
                </a:tc>
                <a:extLst>
                  <a:ext uri="{0D108BD9-81ED-4DB2-BD59-A6C34878D82A}">
                    <a16:rowId xmlns:a16="http://schemas.microsoft.com/office/drawing/2014/main" val="1141150884"/>
                  </a:ext>
                </a:extLst>
              </a:tr>
            </a:tbl>
          </a:graphicData>
        </a:graphic>
      </p:graphicFrame>
      <p:sp>
        <p:nvSpPr>
          <p:cNvPr id="4" name="Text Placeholder 3">
            <a:extLst>
              <a:ext uri="{FF2B5EF4-FFF2-40B4-BE49-F238E27FC236}">
                <a16:creationId xmlns:a16="http://schemas.microsoft.com/office/drawing/2014/main" id="{0021060E-8E7E-477D-AEF5-1F95908EB357}"/>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429190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88118-FF86-4348-96B1-39864694E0C6}"/>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CFAC2EF9-B7F3-4F43-AA4D-2D1A14309EF1}"/>
              </a:ext>
            </a:extLst>
          </p:cNvPr>
          <p:cNvGraphicFramePr>
            <a:graphicFrameLocks noGrp="1"/>
          </p:cNvGraphicFramePr>
          <p:nvPr>
            <p:ph type="chart" sz="quarter" idx="13"/>
            <p:extLst>
              <p:ext uri="{D42A27DB-BD31-4B8C-83A1-F6EECF244321}">
                <p14:modId xmlns:p14="http://schemas.microsoft.com/office/powerpoint/2010/main" val="162265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B0C56-59B8-44CE-B755-5B5FBC41896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6E59676-5A28-46E6-85F6-75A06610F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57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A9241-217B-4274-ACB5-43B26E9C8859}"/>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D73978FC-C24A-4A79-8A95-BE776A7F7B85}"/>
              </a:ext>
            </a:extLst>
          </p:cNvPr>
          <p:cNvGraphicFramePr>
            <a:graphicFrameLocks noGrp="1"/>
          </p:cNvGraphicFramePr>
          <p:nvPr>
            <p:ph type="chart" sz="quarter" idx="13"/>
            <p:extLst>
              <p:ext uri="{D42A27DB-BD31-4B8C-83A1-F6EECF244321}">
                <p14:modId xmlns:p14="http://schemas.microsoft.com/office/powerpoint/2010/main" val="2089159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EA5908-B281-4012-9F0C-2FAA80021FA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316EF14-F3ED-4170-83CD-6915521486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863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583F9-1D93-4E44-80E7-2D97C04CDE9C}"/>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1DF67FBE-2961-4FF5-B367-DCD08EF80CE9}"/>
              </a:ext>
            </a:extLst>
          </p:cNvPr>
          <p:cNvGraphicFramePr>
            <a:graphicFrameLocks noGrp="1"/>
          </p:cNvGraphicFramePr>
          <p:nvPr>
            <p:ph type="chart" sz="quarter" idx="13"/>
            <p:extLst>
              <p:ext uri="{D42A27DB-BD31-4B8C-83A1-F6EECF244321}">
                <p14:modId xmlns:p14="http://schemas.microsoft.com/office/powerpoint/2010/main" val="2011515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13FDE6-0CBF-4CEA-93E6-051876A8A67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553A7DD-FC12-44F6-B8D0-C9C289D282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449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F132C-7C24-4F98-BF65-9CA2C9D77FCC}"/>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19196215-FD98-490E-AA29-C6B3A25A1FBE}"/>
              </a:ext>
            </a:extLst>
          </p:cNvPr>
          <p:cNvGraphicFramePr>
            <a:graphicFrameLocks noGrp="1"/>
          </p:cNvGraphicFramePr>
          <p:nvPr>
            <p:ph type="tbl" sz="quarter" idx="13"/>
            <p:extLst>
              <p:ext uri="{D42A27DB-BD31-4B8C-83A1-F6EECF244321}">
                <p14:modId xmlns:p14="http://schemas.microsoft.com/office/powerpoint/2010/main" val="1618788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74447288"/>
                    </a:ext>
                  </a:extLst>
                </a:gridCol>
                <a:gridCol w="987552">
                  <a:extLst>
                    <a:ext uri="{9D8B030D-6E8A-4147-A177-3AD203B41FA5}">
                      <a16:colId xmlns:a16="http://schemas.microsoft.com/office/drawing/2014/main" val="3937800384"/>
                    </a:ext>
                  </a:extLst>
                </a:gridCol>
                <a:gridCol w="987552">
                  <a:extLst>
                    <a:ext uri="{9D8B030D-6E8A-4147-A177-3AD203B41FA5}">
                      <a16:colId xmlns:a16="http://schemas.microsoft.com/office/drawing/2014/main" val="1362410119"/>
                    </a:ext>
                  </a:extLst>
                </a:gridCol>
                <a:gridCol w="987552">
                  <a:extLst>
                    <a:ext uri="{9D8B030D-6E8A-4147-A177-3AD203B41FA5}">
                      <a16:colId xmlns:a16="http://schemas.microsoft.com/office/drawing/2014/main" val="566817230"/>
                    </a:ext>
                  </a:extLst>
                </a:gridCol>
                <a:gridCol w="987552">
                  <a:extLst>
                    <a:ext uri="{9D8B030D-6E8A-4147-A177-3AD203B41FA5}">
                      <a16:colId xmlns:a16="http://schemas.microsoft.com/office/drawing/2014/main" val="1268332560"/>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08733279"/>
                  </a:ext>
                </a:extLst>
              </a:tr>
              <a:tr h="370840">
                <a:tc>
                  <a:txBody>
                    <a:bodyPr/>
                    <a:lstStyle/>
                    <a:p>
                      <a:r>
                        <a:rPr lang="en-US" sz="1000" b="1"/>
                        <a:t> TMNA Services, LLC. (TMNAS) - 2018-09-26 15:27:48 </a:t>
                      </a:r>
                      <a:r>
                        <a:rPr lang="en-US" sz="1000"/>
                        <a:t>
  TMNAS is honored to be recognized as one of the Best Places to Work in Pennsylvania for the fifth consecutive year and Best Places to Work in Insurance for the fourth consecutive year! Thank you to our employees! Each of you make TMNAS a great place to work!</a:t>
                      </a:r>
                    </a:p>
                  </a:txBody>
                  <a:tcPr/>
                </a:tc>
                <a:tc>
                  <a:txBody>
                    <a:bodyPr/>
                    <a:lstStyle/>
                    <a:p>
                      <a:r>
                        <a:rPr lang="en-US" sz="1000"/>
                        <a:t>68</a:t>
                      </a:r>
                    </a:p>
                  </a:txBody>
                  <a:tcPr/>
                </a:tc>
                <a:tc>
                  <a:txBody>
                    <a:bodyPr/>
                    <a:lstStyle/>
                    <a:p>
                      <a:r>
                        <a:rPr lang="en-US" sz="1000"/>
                        <a:t>2</a:t>
                      </a:r>
                    </a:p>
                  </a:txBody>
                  <a:tcPr/>
                </a:tc>
                <a:tc>
                  <a:txBody>
                    <a:bodyPr/>
                    <a:lstStyle/>
                    <a:p>
                      <a:r>
                        <a:rPr lang="en-US" sz="1000"/>
                        <a:t>2.1605 %</a:t>
                      </a:r>
                    </a:p>
                  </a:txBody>
                  <a:tcPr/>
                </a:tc>
                <a:tc>
                  <a:txBody>
                    <a:bodyPr/>
                    <a:lstStyle/>
                    <a:p>
                      <a:r>
                        <a:rPr lang="en-US" sz="1000"/>
                        <a:t>Photo</a:t>
                      </a:r>
                    </a:p>
                  </a:txBody>
                  <a:tcPr/>
                </a:tc>
                <a:extLst>
                  <a:ext uri="{0D108BD9-81ED-4DB2-BD59-A6C34878D82A}">
                    <a16:rowId xmlns:a16="http://schemas.microsoft.com/office/drawing/2014/main" val="1703836727"/>
                  </a:ext>
                </a:extLst>
              </a:tr>
              <a:tr h="370840">
                <a:tc>
                  <a:txBody>
                    <a:bodyPr/>
                    <a:lstStyle/>
                    <a:p>
                      <a:r>
                        <a:rPr lang="en-US" sz="1000" b="1"/>
                        <a:t> TMNA Services, LLC. (TMNAS) - 2018-08-01 15:19:16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
</a:t>
                      </a:r>
                    </a:p>
                  </a:txBody>
                  <a:tcPr/>
                </a:tc>
                <a:tc>
                  <a:txBody>
                    <a:bodyPr/>
                    <a:lstStyle/>
                    <a:p>
                      <a:r>
                        <a:rPr lang="en-US" sz="1000"/>
                        <a:t>53</a:t>
                      </a:r>
                    </a:p>
                  </a:txBody>
                  <a:tcPr/>
                </a:tc>
                <a:tc>
                  <a:txBody>
                    <a:bodyPr/>
                    <a:lstStyle/>
                    <a:p>
                      <a:r>
                        <a:rPr lang="en-US" sz="1000"/>
                        <a:t>3</a:t>
                      </a:r>
                    </a:p>
                  </a:txBody>
                  <a:tcPr/>
                </a:tc>
                <a:tc>
                  <a:txBody>
                    <a:bodyPr/>
                    <a:lstStyle/>
                    <a:p>
                      <a:r>
                        <a:rPr lang="en-US" sz="1000"/>
                        <a:t>1.7705 %</a:t>
                      </a:r>
                    </a:p>
                  </a:txBody>
                  <a:tcPr/>
                </a:tc>
                <a:tc>
                  <a:txBody>
                    <a:bodyPr/>
                    <a:lstStyle/>
                    <a:p>
                      <a:r>
                        <a:rPr lang="en-US" sz="1000"/>
                        <a:t>Photo</a:t>
                      </a:r>
                    </a:p>
                  </a:txBody>
                  <a:tcPr/>
                </a:tc>
                <a:extLst>
                  <a:ext uri="{0D108BD9-81ED-4DB2-BD59-A6C34878D82A}">
                    <a16:rowId xmlns:a16="http://schemas.microsoft.com/office/drawing/2014/main" val="1301543808"/>
                  </a:ext>
                </a:extLst>
              </a:tr>
              <a:tr h="370840">
                <a:tc>
                  <a:txBody>
                    <a:bodyPr/>
                    <a:lstStyle/>
                    <a:p>
                      <a:r>
                        <a:rPr lang="en-US" sz="1000" b="1"/>
                        <a:t> TMNA Services, LLC. (TMNAS) - 2018-08-28 11:18:33 </a:t>
                      </a:r>
                      <a:r>
                        <a:rPr lang="en-US" sz="1000"/>
                        <a:t>
  TMNA Services Dragon Boat team practice #2 on the Schuylkill.  Gearing up for the Philadelphia Dragon Boat Festival on October 6th.  2018 marks our 5th year participating!  #teamwork #itscooleronthewater</a:t>
                      </a:r>
                    </a:p>
                  </a:txBody>
                  <a:tcPr/>
                </a:tc>
                <a:tc>
                  <a:txBody>
                    <a:bodyPr/>
                    <a:lstStyle/>
                    <a:p>
                      <a:r>
                        <a:rPr lang="en-US" sz="1000"/>
                        <a:t>55</a:t>
                      </a:r>
                    </a:p>
                  </a:txBody>
                  <a:tcPr/>
                </a:tc>
                <a:tc>
                  <a:txBody>
                    <a:bodyPr/>
                    <a:lstStyle/>
                    <a:p>
                      <a:r>
                        <a:rPr lang="en-US" sz="1000"/>
                        <a:t>0</a:t>
                      </a:r>
                    </a:p>
                  </a:txBody>
                  <a:tcPr/>
                </a:tc>
                <a:tc>
                  <a:txBody>
                    <a:bodyPr/>
                    <a:lstStyle/>
                    <a:p>
                      <a:r>
                        <a:rPr lang="en-US" sz="1000"/>
                        <a:t>1.7188 %</a:t>
                      </a:r>
                    </a:p>
                  </a:txBody>
                  <a:tcPr/>
                </a:tc>
                <a:tc>
                  <a:txBody>
                    <a:bodyPr/>
                    <a:lstStyle/>
                    <a:p>
                      <a:r>
                        <a:rPr lang="en-US" sz="1000"/>
                        <a:t>Photo</a:t>
                      </a:r>
                    </a:p>
                  </a:txBody>
                  <a:tcPr/>
                </a:tc>
                <a:extLst>
                  <a:ext uri="{0D108BD9-81ED-4DB2-BD59-A6C34878D82A}">
                    <a16:rowId xmlns:a16="http://schemas.microsoft.com/office/drawing/2014/main" val="1438678598"/>
                  </a:ext>
                </a:extLst>
              </a:tr>
              <a:tr h="370840">
                <a:tc>
                  <a:txBody>
                    <a:bodyPr/>
                    <a:lstStyle/>
                    <a:p>
                      <a:r>
                        <a:rPr lang="en-US" sz="1000" b="1"/>
                        <a:t> TMNA Services, LLC. (TMNAS) - 2018-08-17 14:49:04 </a:t>
                      </a:r>
                      <a:r>
                        <a:rPr lang="en-US" sz="1000"/>
                        <a:t>
  What a great night it was at Citizens Bank Park! Thank you to all employees, family and friends for coming out to our Annual Summer Picnic! Not only did we have an awesome evening, we collected 3 heaping boxes of food items, which will be donated to Philabundance. Way to go! </a:t>
                      </a:r>
                    </a:p>
                  </a:txBody>
                  <a:tcPr/>
                </a:tc>
                <a:tc>
                  <a:txBody>
                    <a:bodyPr/>
                    <a:lstStyle/>
                    <a:p>
                      <a:r>
                        <a:rPr lang="en-US" sz="1000"/>
                        <a:t>49</a:t>
                      </a:r>
                    </a:p>
                  </a:txBody>
                  <a:tcPr/>
                </a:tc>
                <a:tc>
                  <a:txBody>
                    <a:bodyPr/>
                    <a:lstStyle/>
                    <a:p>
                      <a:r>
                        <a:rPr lang="en-US" sz="1000"/>
                        <a:t>0</a:t>
                      </a:r>
                    </a:p>
                  </a:txBody>
                  <a:tcPr/>
                </a:tc>
                <a:tc>
                  <a:txBody>
                    <a:bodyPr/>
                    <a:lstStyle/>
                    <a:p>
                      <a:r>
                        <a:rPr lang="en-US" sz="1000"/>
                        <a:t>1.5361 %</a:t>
                      </a:r>
                    </a:p>
                  </a:txBody>
                  <a:tcPr/>
                </a:tc>
                <a:tc>
                  <a:txBody>
                    <a:bodyPr/>
                    <a:lstStyle/>
                    <a:p>
                      <a:r>
                        <a:rPr lang="en-US" sz="1000"/>
                        <a:t>Photo</a:t>
                      </a:r>
                    </a:p>
                  </a:txBody>
                  <a:tcPr/>
                </a:tc>
                <a:extLst>
                  <a:ext uri="{0D108BD9-81ED-4DB2-BD59-A6C34878D82A}">
                    <a16:rowId xmlns:a16="http://schemas.microsoft.com/office/drawing/2014/main" val="360065780"/>
                  </a:ext>
                </a:extLst>
              </a:tr>
              <a:tr h="370840">
                <a:tc>
                  <a:txBody>
                    <a:bodyPr/>
                    <a:lstStyle/>
                    <a:p>
                      <a:r>
                        <a:rPr lang="en-US" sz="1000" b="1"/>
                        <a:t> TMNA Services, LLC. (TMNAS) - 2018-07-25 15:37:51 </a:t>
                      </a:r>
                      <a:r>
                        <a:rPr lang="en-US" sz="1000"/>
                        <a:t>
  Cradles to Crayons provides children from birth to age 12, living in low-income and homeless situations, with the essential items they need to thrive – at home, at school, and at play.  They supply these items free of charge by engaging and connecting communities that have with communities that need. 
Thanks to our interns who volunteered this morning!  #cradlestocrayons #summerinterns #giveback #volunteering
</a:t>
                      </a:r>
                    </a:p>
                  </a:txBody>
                  <a:tcPr/>
                </a:tc>
                <a:tc>
                  <a:txBody>
                    <a:bodyPr/>
                    <a:lstStyle/>
                    <a:p>
                      <a:r>
                        <a:rPr lang="en-US" sz="1000"/>
                        <a:t>45</a:t>
                      </a:r>
                    </a:p>
                  </a:txBody>
                  <a:tcPr/>
                </a:tc>
                <a:tc>
                  <a:txBody>
                    <a:bodyPr/>
                    <a:lstStyle/>
                    <a:p>
                      <a:r>
                        <a:rPr lang="en-US" sz="1000"/>
                        <a:t>0</a:t>
                      </a:r>
                    </a:p>
                  </a:txBody>
                  <a:tcPr/>
                </a:tc>
                <a:tc>
                  <a:txBody>
                    <a:bodyPr/>
                    <a:lstStyle/>
                    <a:p>
                      <a:r>
                        <a:rPr lang="en-US" sz="1000"/>
                        <a:t>1.4277 %</a:t>
                      </a:r>
                    </a:p>
                  </a:txBody>
                  <a:tcPr/>
                </a:tc>
                <a:tc>
                  <a:txBody>
                    <a:bodyPr/>
                    <a:lstStyle/>
                    <a:p>
                      <a:r>
                        <a:rPr lang="en-US" sz="1000"/>
                        <a:t>Photo</a:t>
                      </a:r>
                    </a:p>
                  </a:txBody>
                  <a:tcPr/>
                </a:tc>
                <a:extLst>
                  <a:ext uri="{0D108BD9-81ED-4DB2-BD59-A6C34878D82A}">
                    <a16:rowId xmlns:a16="http://schemas.microsoft.com/office/drawing/2014/main" val="836750840"/>
                  </a:ext>
                </a:extLst>
              </a:tr>
            </a:tbl>
          </a:graphicData>
        </a:graphic>
      </p:graphicFrame>
      <p:sp>
        <p:nvSpPr>
          <p:cNvPr id="4" name="Text Placeholder 3">
            <a:extLst>
              <a:ext uri="{FF2B5EF4-FFF2-40B4-BE49-F238E27FC236}">
                <a16:creationId xmlns:a16="http://schemas.microsoft.com/office/drawing/2014/main" id="{7FD6A29D-A450-4B60-8BFC-0FD10BF4921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16276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7170-8C3D-44BF-8399-05738CC6240A}"/>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52BDD09B-16EB-4BCA-BBB9-49D12EE8E057}"/>
              </a:ext>
            </a:extLst>
          </p:cNvPr>
          <p:cNvGraphicFramePr>
            <a:graphicFrameLocks noGrp="1"/>
          </p:cNvGraphicFramePr>
          <p:nvPr>
            <p:ph type="tbl" sz="quarter" idx="13"/>
            <p:extLst>
              <p:ext uri="{D42A27DB-BD31-4B8C-83A1-F6EECF244321}">
                <p14:modId xmlns:p14="http://schemas.microsoft.com/office/powerpoint/2010/main" val="2737649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1397190"/>
                    </a:ext>
                  </a:extLst>
                </a:gridCol>
                <a:gridCol w="699516">
                  <a:extLst>
                    <a:ext uri="{9D8B030D-6E8A-4147-A177-3AD203B41FA5}">
                      <a16:colId xmlns:a16="http://schemas.microsoft.com/office/drawing/2014/main" val="1245384110"/>
                    </a:ext>
                  </a:extLst>
                </a:gridCol>
                <a:gridCol w="699516">
                  <a:extLst>
                    <a:ext uri="{9D8B030D-6E8A-4147-A177-3AD203B41FA5}">
                      <a16:colId xmlns:a16="http://schemas.microsoft.com/office/drawing/2014/main" val="1525589091"/>
                    </a:ext>
                  </a:extLst>
                </a:gridCol>
                <a:gridCol w="658368">
                  <a:extLst>
                    <a:ext uri="{9D8B030D-6E8A-4147-A177-3AD203B41FA5}">
                      <a16:colId xmlns:a16="http://schemas.microsoft.com/office/drawing/2014/main" val="3455915049"/>
                    </a:ext>
                  </a:extLst>
                </a:gridCol>
                <a:gridCol w="658368">
                  <a:extLst>
                    <a:ext uri="{9D8B030D-6E8A-4147-A177-3AD203B41FA5}">
                      <a16:colId xmlns:a16="http://schemas.microsoft.com/office/drawing/2014/main" val="946327845"/>
                    </a:ext>
                  </a:extLst>
                </a:gridCol>
                <a:gridCol w="658368">
                  <a:extLst>
                    <a:ext uri="{9D8B030D-6E8A-4147-A177-3AD203B41FA5}">
                      <a16:colId xmlns:a16="http://schemas.microsoft.com/office/drawing/2014/main" val="251840044"/>
                    </a:ext>
                  </a:extLst>
                </a:gridCol>
                <a:gridCol w="699516">
                  <a:extLst>
                    <a:ext uri="{9D8B030D-6E8A-4147-A177-3AD203B41FA5}">
                      <a16:colId xmlns:a16="http://schemas.microsoft.com/office/drawing/2014/main" val="983133410"/>
                    </a:ext>
                  </a:extLst>
                </a:gridCol>
                <a:gridCol w="699516">
                  <a:extLst>
                    <a:ext uri="{9D8B030D-6E8A-4147-A177-3AD203B41FA5}">
                      <a16:colId xmlns:a16="http://schemas.microsoft.com/office/drawing/2014/main" val="1029655266"/>
                    </a:ext>
                  </a:extLst>
                </a:gridCol>
                <a:gridCol w="699516">
                  <a:extLst>
                    <a:ext uri="{9D8B030D-6E8A-4147-A177-3AD203B41FA5}">
                      <a16:colId xmlns:a16="http://schemas.microsoft.com/office/drawing/2014/main" val="1612203014"/>
                    </a:ext>
                  </a:extLst>
                </a:gridCol>
                <a:gridCol w="658368">
                  <a:extLst>
                    <a:ext uri="{9D8B030D-6E8A-4147-A177-3AD203B41FA5}">
                      <a16:colId xmlns:a16="http://schemas.microsoft.com/office/drawing/2014/main" val="27265187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97273300"/>
                  </a:ext>
                </a:extLst>
              </a:tr>
              <a:tr h="370840">
                <a:tc>
                  <a:txBody>
                    <a:bodyPr/>
                    <a:lstStyle/>
                    <a:p>
                      <a:r>
                        <a:rPr lang="en-US" sz="1000"/>
                        <a:t>tmna_services</a:t>
                      </a:r>
                    </a:p>
                  </a:txBody>
                  <a:tcPr/>
                </a:tc>
                <a:tc>
                  <a:txBody>
                    <a:bodyPr/>
                    <a:lstStyle/>
                    <a:p>
                      <a:r>
                        <a:rPr lang="en-US" sz="1000"/>
                        <a:t>325</a:t>
                      </a:r>
                    </a:p>
                  </a:txBody>
                  <a:tcPr/>
                </a:tc>
                <a:tc>
                  <a:txBody>
                    <a:bodyPr/>
                    <a:lstStyle/>
                    <a:p>
                      <a:r>
                        <a:rPr lang="en-US" sz="1000"/>
                        <a:t>94</a:t>
                      </a:r>
                    </a:p>
                  </a:txBody>
                  <a:tcPr/>
                </a:tc>
                <a:tc>
                  <a:txBody>
                    <a:bodyPr/>
                    <a:lstStyle/>
                    <a:p>
                      <a:r>
                        <a:rPr lang="en-US" sz="1000"/>
                        <a:t>68</a:t>
                      </a:r>
                    </a:p>
                  </a:txBody>
                  <a:tcPr/>
                </a:tc>
                <a:tc>
                  <a:txBody>
                    <a:bodyPr/>
                    <a:lstStyle/>
                    <a:p>
                      <a:r>
                        <a:rPr lang="en-US" sz="1000"/>
                        <a:t>18</a:t>
                      </a:r>
                    </a:p>
                  </a:txBody>
                  <a:tcPr/>
                </a:tc>
                <a:tc>
                  <a:txBody>
                    <a:bodyPr/>
                    <a:lstStyle/>
                    <a:p>
                      <a:r>
                        <a:rPr lang="en-US" sz="1000"/>
                        <a:t>3</a:t>
                      </a:r>
                    </a:p>
                  </a:txBody>
                  <a:tcPr/>
                </a:tc>
                <a:tc>
                  <a:txBody>
                    <a:bodyPr/>
                    <a:lstStyle/>
                    <a:p>
                      <a:r>
                        <a:rPr lang="en-US" sz="1000"/>
                        <a:t>89</a:t>
                      </a:r>
                    </a:p>
                  </a:txBody>
                  <a:tcPr/>
                </a:tc>
                <a:tc>
                  <a:txBody>
                    <a:bodyPr/>
                    <a:lstStyle/>
                    <a:p>
                      <a:r>
                        <a:rPr lang="en-US" sz="1000"/>
                        <a:t>2444</a:t>
                      </a:r>
                    </a:p>
                  </a:txBody>
                  <a:tcPr/>
                </a:tc>
                <a:tc>
                  <a:txBody>
                    <a:bodyPr/>
                    <a:lstStyle/>
                    <a:p>
                      <a:r>
                        <a:rPr lang="en-US" sz="1000"/>
                        <a:t>94</a:t>
                      </a:r>
                    </a:p>
                  </a:txBody>
                  <a:tcPr/>
                </a:tc>
                <a:tc>
                  <a:txBody>
                    <a:bodyPr/>
                    <a:lstStyle/>
                    <a:p>
                      <a:r>
                        <a:rPr lang="en-US" sz="1000"/>
                        <a:t>10.2579 %</a:t>
                      </a:r>
                    </a:p>
                  </a:txBody>
                  <a:tcPr/>
                </a:tc>
                <a:extLst>
                  <a:ext uri="{0D108BD9-81ED-4DB2-BD59-A6C34878D82A}">
                    <a16:rowId xmlns:a16="http://schemas.microsoft.com/office/drawing/2014/main" val="2051535040"/>
                  </a:ext>
                </a:extLst>
              </a:tr>
            </a:tbl>
          </a:graphicData>
        </a:graphic>
      </p:graphicFrame>
      <p:sp>
        <p:nvSpPr>
          <p:cNvPr id="4" name="Text Placeholder 3">
            <a:extLst>
              <a:ext uri="{FF2B5EF4-FFF2-40B4-BE49-F238E27FC236}">
                <a16:creationId xmlns:a16="http://schemas.microsoft.com/office/drawing/2014/main" id="{3976AD72-D43E-4557-9891-88613C61F298}"/>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608778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9456-9515-4D19-992E-04DE987C0BA4}"/>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E74CDD8C-FE0B-46BB-89CD-61D30284B54A}"/>
              </a:ext>
            </a:extLst>
          </p:cNvPr>
          <p:cNvGraphicFramePr>
            <a:graphicFrameLocks noGrp="1"/>
          </p:cNvGraphicFramePr>
          <p:nvPr>
            <p:ph type="chart" sz="quarter" idx="13"/>
            <p:extLst>
              <p:ext uri="{D42A27DB-BD31-4B8C-83A1-F6EECF244321}">
                <p14:modId xmlns:p14="http://schemas.microsoft.com/office/powerpoint/2010/main" val="234792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F5D3B-3D78-4B98-9E97-C90D8911609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4D8B8AB-04EA-4AEF-9F42-85B86B6C6F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139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BC3C-0FDA-4DB4-ADEF-22C50B8A216F}"/>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D89BD2F1-B39C-477C-8745-E47615DCB812}"/>
              </a:ext>
            </a:extLst>
          </p:cNvPr>
          <p:cNvGraphicFramePr>
            <a:graphicFrameLocks noGrp="1"/>
          </p:cNvGraphicFramePr>
          <p:nvPr>
            <p:ph type="chart" sz="quarter" idx="13"/>
            <p:extLst>
              <p:ext uri="{D42A27DB-BD31-4B8C-83A1-F6EECF244321}">
                <p14:modId xmlns:p14="http://schemas.microsoft.com/office/powerpoint/2010/main" val="2718277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CC2B2F-6006-40B6-ADCD-498FD9F0E3A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22246C9-3C02-422F-BD43-736C14C7D6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706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C605-593F-45FA-B406-22D6A9BD7D05}"/>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125BB384-0943-4AD1-9DAC-B607A4941ACB}"/>
              </a:ext>
            </a:extLst>
          </p:cNvPr>
          <p:cNvGraphicFramePr>
            <a:graphicFrameLocks noGrp="1"/>
          </p:cNvGraphicFramePr>
          <p:nvPr>
            <p:ph type="tbl" sz="quarter" idx="13"/>
            <p:extLst>
              <p:ext uri="{D42A27DB-BD31-4B8C-83A1-F6EECF244321}">
                <p14:modId xmlns:p14="http://schemas.microsoft.com/office/powerpoint/2010/main" val="3569308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18957542"/>
                    </a:ext>
                  </a:extLst>
                </a:gridCol>
                <a:gridCol w="987552">
                  <a:extLst>
                    <a:ext uri="{9D8B030D-6E8A-4147-A177-3AD203B41FA5}">
                      <a16:colId xmlns:a16="http://schemas.microsoft.com/office/drawing/2014/main" val="655956783"/>
                    </a:ext>
                  </a:extLst>
                </a:gridCol>
                <a:gridCol w="987552">
                  <a:extLst>
                    <a:ext uri="{9D8B030D-6E8A-4147-A177-3AD203B41FA5}">
                      <a16:colId xmlns:a16="http://schemas.microsoft.com/office/drawing/2014/main" val="3276901997"/>
                    </a:ext>
                  </a:extLst>
                </a:gridCol>
                <a:gridCol w="987552">
                  <a:extLst>
                    <a:ext uri="{9D8B030D-6E8A-4147-A177-3AD203B41FA5}">
                      <a16:colId xmlns:a16="http://schemas.microsoft.com/office/drawing/2014/main" val="1386874734"/>
                    </a:ext>
                  </a:extLst>
                </a:gridCol>
                <a:gridCol w="987552">
                  <a:extLst>
                    <a:ext uri="{9D8B030D-6E8A-4147-A177-3AD203B41FA5}">
                      <a16:colId xmlns:a16="http://schemas.microsoft.com/office/drawing/2014/main" val="324778509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46812556"/>
                  </a:ext>
                </a:extLst>
              </a:tr>
              <a:tr h="370840">
                <a:tc>
                  <a:txBody>
                    <a:bodyPr/>
                    <a:lstStyle/>
                    <a:p>
                      <a:r>
                        <a:rPr lang="en-US" sz="1000" b="1"/>
                        <a:t>tmna_services - 2018-09-06 17:24:59 </a:t>
                      </a:r>
                      <a:r>
                        <a:rPr lang="en-US" sz="1000"/>
                        <a:t>
 TMNAS employees celebrating the NFL Season Kick Off and National “I Love Food Day” with a tasty Potluck Picnic! Nothing beats some tasty treats and some football! 🏈🦅#GOEAGLES #nflkickoff #nationalilovefoodday</a:t>
                      </a:r>
                    </a:p>
                  </a:txBody>
                  <a:tcPr/>
                </a:tc>
                <a:tc>
                  <a:txBody>
                    <a:bodyPr/>
                    <a:lstStyle/>
                    <a:p>
                      <a:r>
                        <a:rPr lang="en-US" sz="1000"/>
                        <a:t>45</a:t>
                      </a:r>
                    </a:p>
                  </a:txBody>
                  <a:tcPr/>
                </a:tc>
                <a:tc>
                  <a:txBody>
                    <a:bodyPr/>
                    <a:lstStyle/>
                    <a:p>
                      <a:r>
                        <a:rPr lang="en-US" sz="1000"/>
                        <a:t>1</a:t>
                      </a:r>
                    </a:p>
                  </a:txBody>
                  <a:tcPr/>
                </a:tc>
                <a:tc>
                  <a:txBody>
                    <a:bodyPr/>
                    <a:lstStyle/>
                    <a:p>
                      <a:r>
                        <a:rPr lang="en-US" sz="1000"/>
                        <a:t>15.3846 %</a:t>
                      </a:r>
                    </a:p>
                  </a:txBody>
                  <a:tcPr/>
                </a:tc>
                <a:tc>
                  <a:txBody>
                    <a:bodyPr/>
                    <a:lstStyle/>
                    <a:p>
                      <a:r>
                        <a:rPr lang="en-US" sz="1000"/>
                        <a:t>Carousel</a:t>
                      </a:r>
                    </a:p>
                  </a:txBody>
                  <a:tcPr/>
                </a:tc>
                <a:extLst>
                  <a:ext uri="{0D108BD9-81ED-4DB2-BD59-A6C34878D82A}">
                    <a16:rowId xmlns:a16="http://schemas.microsoft.com/office/drawing/2014/main" val="156931866"/>
                  </a:ext>
                </a:extLst>
              </a:tr>
              <a:tr h="370840">
                <a:tc>
                  <a:txBody>
                    <a:bodyPr/>
                    <a:lstStyle/>
                    <a:p>
                      <a:r>
                        <a:rPr lang="en-US" sz="1000" b="1"/>
                        <a:t>tmna_services - 2018-08-01 15:35:10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a:t>
                      </a:r>
                    </a:p>
                  </a:txBody>
                  <a:tcPr/>
                </a:tc>
                <a:tc>
                  <a:txBody>
                    <a:bodyPr/>
                    <a:lstStyle/>
                    <a:p>
                      <a:r>
                        <a:rPr lang="en-US" sz="1000"/>
                        <a:t>45</a:t>
                      </a:r>
                    </a:p>
                  </a:txBody>
                  <a:tcPr/>
                </a:tc>
                <a:tc>
                  <a:txBody>
                    <a:bodyPr/>
                    <a:lstStyle/>
                    <a:p>
                      <a:r>
                        <a:rPr lang="en-US" sz="1000"/>
                        <a:t>1</a:t>
                      </a:r>
                    </a:p>
                  </a:txBody>
                  <a:tcPr/>
                </a:tc>
                <a:tc>
                  <a:txBody>
                    <a:bodyPr/>
                    <a:lstStyle/>
                    <a:p>
                      <a:r>
                        <a:rPr lang="en-US" sz="1000"/>
                        <a:t>15.9722 %</a:t>
                      </a:r>
                    </a:p>
                  </a:txBody>
                  <a:tcPr/>
                </a:tc>
                <a:tc>
                  <a:txBody>
                    <a:bodyPr/>
                    <a:lstStyle/>
                    <a:p>
                      <a:r>
                        <a:rPr lang="en-US" sz="1000"/>
                        <a:t>Image</a:t>
                      </a:r>
                    </a:p>
                  </a:txBody>
                  <a:tcPr/>
                </a:tc>
                <a:extLst>
                  <a:ext uri="{0D108BD9-81ED-4DB2-BD59-A6C34878D82A}">
                    <a16:rowId xmlns:a16="http://schemas.microsoft.com/office/drawing/2014/main" val="322200682"/>
                  </a:ext>
                </a:extLst>
              </a:tr>
              <a:tr h="370840">
                <a:tc>
                  <a:txBody>
                    <a:bodyPr/>
                    <a:lstStyle/>
                    <a:p>
                      <a:r>
                        <a:rPr lang="en-US" sz="1000" b="1"/>
                        <a:t>tmna_services - 2018-09-19 17:04:22 </a:t>
                      </a:r>
                      <a:r>
                        <a:rPr lang="en-US" sz="1000"/>
                        <a:t>
 New hire orientation today at TMNAS! Welcome aboard, we are excited to have you!</a:t>
                      </a:r>
                    </a:p>
                  </a:txBody>
                  <a:tcPr/>
                </a:tc>
                <a:tc>
                  <a:txBody>
                    <a:bodyPr/>
                    <a:lstStyle/>
                    <a:p>
                      <a:r>
                        <a:rPr lang="en-US" sz="1000"/>
                        <a:t>44</a:t>
                      </a:r>
                    </a:p>
                  </a:txBody>
                  <a:tcPr/>
                </a:tc>
                <a:tc>
                  <a:txBody>
                    <a:bodyPr/>
                    <a:lstStyle/>
                    <a:p>
                      <a:r>
                        <a:rPr lang="en-US" sz="1000"/>
                        <a:t>0</a:t>
                      </a:r>
                    </a:p>
                  </a:txBody>
                  <a:tcPr/>
                </a:tc>
                <a:tc>
                  <a:txBody>
                    <a:bodyPr/>
                    <a:lstStyle/>
                    <a:p>
                      <a:r>
                        <a:rPr lang="en-US" sz="1000"/>
                        <a:t>13.9241 %</a:t>
                      </a:r>
                    </a:p>
                  </a:txBody>
                  <a:tcPr/>
                </a:tc>
                <a:tc>
                  <a:txBody>
                    <a:bodyPr/>
                    <a:lstStyle/>
                    <a:p>
                      <a:r>
                        <a:rPr lang="en-US" sz="1000"/>
                        <a:t>Image</a:t>
                      </a:r>
                    </a:p>
                  </a:txBody>
                  <a:tcPr/>
                </a:tc>
                <a:extLst>
                  <a:ext uri="{0D108BD9-81ED-4DB2-BD59-A6C34878D82A}">
                    <a16:rowId xmlns:a16="http://schemas.microsoft.com/office/drawing/2014/main" val="4209715520"/>
                  </a:ext>
                </a:extLst>
              </a:tr>
              <a:tr h="370840">
                <a:tc>
                  <a:txBody>
                    <a:bodyPr/>
                    <a:lstStyle/>
                    <a:p>
                      <a:r>
                        <a:rPr lang="en-US" sz="1000" b="1"/>
                        <a:t>tmna_services - 2018-08-09 15:49:33 </a:t>
                      </a:r>
                      <a:r>
                        <a:rPr lang="en-US" sz="1000"/>
                        <a:t>
 Thank you to tmnathegoodlife and participating vendors for an awesome Healthy Picnic &amp; Wellness Fair!! 🏃‍♀️🏃‍♂️#healthyliving #healthypicnic</a:t>
                      </a:r>
                    </a:p>
                  </a:txBody>
                  <a:tcPr/>
                </a:tc>
                <a:tc>
                  <a:txBody>
                    <a:bodyPr/>
                    <a:lstStyle/>
                    <a:p>
                      <a:r>
                        <a:rPr lang="en-US" sz="1000"/>
                        <a:t>44</a:t>
                      </a:r>
                    </a:p>
                  </a:txBody>
                  <a:tcPr/>
                </a:tc>
                <a:tc>
                  <a:txBody>
                    <a:bodyPr/>
                    <a:lstStyle/>
                    <a:p>
                      <a:r>
                        <a:rPr lang="en-US" sz="1000"/>
                        <a:t>1</a:t>
                      </a:r>
                    </a:p>
                  </a:txBody>
                  <a:tcPr/>
                </a:tc>
                <a:tc>
                  <a:txBody>
                    <a:bodyPr/>
                    <a:lstStyle/>
                    <a:p>
                      <a:r>
                        <a:rPr lang="en-US" sz="1000"/>
                        <a:t>15.5172 %</a:t>
                      </a:r>
                    </a:p>
                  </a:txBody>
                  <a:tcPr/>
                </a:tc>
                <a:tc>
                  <a:txBody>
                    <a:bodyPr/>
                    <a:lstStyle/>
                    <a:p>
                      <a:r>
                        <a:rPr lang="en-US" sz="1000"/>
                        <a:t>Image</a:t>
                      </a:r>
                    </a:p>
                  </a:txBody>
                  <a:tcPr/>
                </a:tc>
                <a:extLst>
                  <a:ext uri="{0D108BD9-81ED-4DB2-BD59-A6C34878D82A}">
                    <a16:rowId xmlns:a16="http://schemas.microsoft.com/office/drawing/2014/main" val="1742620861"/>
                  </a:ext>
                </a:extLst>
              </a:tr>
              <a:tr h="370840">
                <a:tc>
                  <a:txBody>
                    <a:bodyPr/>
                    <a:lstStyle/>
                    <a:p>
                      <a:r>
                        <a:rPr lang="en-US" sz="1000" b="1"/>
                        <a:t>tmna_services - 2018-07-16 15:06:57 </a:t>
                      </a:r>
                      <a:r>
                        <a:rPr lang="en-US" sz="1000"/>
                        <a:t>
 TMNAS employees celebrating #NationalIceCreamDay this afternoon with a treat!🍦☀️</a:t>
                      </a:r>
                    </a:p>
                  </a:txBody>
                  <a:tcPr/>
                </a:tc>
                <a:tc>
                  <a:txBody>
                    <a:bodyPr/>
                    <a:lstStyle/>
                    <a:p>
                      <a:r>
                        <a:rPr lang="en-US" sz="1000"/>
                        <a:t>41</a:t>
                      </a:r>
                    </a:p>
                  </a:txBody>
                  <a:tcPr/>
                </a:tc>
                <a:tc>
                  <a:txBody>
                    <a:bodyPr/>
                    <a:lstStyle/>
                    <a:p>
                      <a:r>
                        <a:rPr lang="en-US" sz="1000"/>
                        <a:t>1</a:t>
                      </a:r>
                    </a:p>
                  </a:txBody>
                  <a:tcPr/>
                </a:tc>
                <a:tc>
                  <a:txBody>
                    <a:bodyPr/>
                    <a:lstStyle/>
                    <a:p>
                      <a:r>
                        <a:rPr lang="en-US" sz="1000"/>
                        <a:t>14.6853 %</a:t>
                      </a:r>
                    </a:p>
                  </a:txBody>
                  <a:tcPr/>
                </a:tc>
                <a:tc>
                  <a:txBody>
                    <a:bodyPr/>
                    <a:lstStyle/>
                    <a:p>
                      <a:r>
                        <a:rPr lang="en-US" sz="1000"/>
                        <a:t>Image</a:t>
                      </a:r>
                    </a:p>
                  </a:txBody>
                  <a:tcPr/>
                </a:tc>
                <a:extLst>
                  <a:ext uri="{0D108BD9-81ED-4DB2-BD59-A6C34878D82A}">
                    <a16:rowId xmlns:a16="http://schemas.microsoft.com/office/drawing/2014/main" val="1261632089"/>
                  </a:ext>
                </a:extLst>
              </a:tr>
            </a:tbl>
          </a:graphicData>
        </a:graphic>
      </p:graphicFrame>
      <p:sp>
        <p:nvSpPr>
          <p:cNvPr id="4" name="Text Placeholder 3">
            <a:extLst>
              <a:ext uri="{FF2B5EF4-FFF2-40B4-BE49-F238E27FC236}">
                <a16:creationId xmlns:a16="http://schemas.microsoft.com/office/drawing/2014/main" id="{A66D7A9D-0E52-4730-BFF4-A757B9A7171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29178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B0E61-8F4B-4ACB-A17B-8AD5B10F11F0}"/>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0BAC39D3-FB5A-43E4-B57E-4AD09B836A2E}"/>
              </a:ext>
            </a:extLst>
          </p:cNvPr>
          <p:cNvGraphicFramePr>
            <a:graphicFrameLocks noGrp="1"/>
          </p:cNvGraphicFramePr>
          <p:nvPr>
            <p:ph type="chart" sz="quarter" idx="13"/>
            <p:extLst>
              <p:ext uri="{D42A27DB-BD31-4B8C-83A1-F6EECF244321}">
                <p14:modId xmlns:p14="http://schemas.microsoft.com/office/powerpoint/2010/main" val="2665818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CAFF8F-AD5F-4977-921F-8DADD4C082B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0CA012D-574E-43C0-8AF1-5336BA3B1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2732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498</Words>
  <Application>Microsoft Office PowerPoint</Application>
  <PresentationFormat>On-screen Show (4:3)</PresentationFormat>
  <Paragraphs>196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2018-10-04T15:52:24Z</dcterms:created>
  <dcterms:modified xsi:type="dcterms:W3CDTF">2018-10-04T15:57:18Z</dcterms:modified>
</cp:coreProperties>
</file>