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6" d="100"/>
          <a:sy n="106" d="100"/>
        </p:scale>
        <p:origin x="2250"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43282</c:v>
                </c:pt>
              </c:numCache>
            </c:numRef>
          </c:cat>
          <c:val>
            <c:numRef>
              <c:f>Sheet1!$B$2</c:f>
              <c:numCache>
                <c:formatCode>General</c:formatCode>
                <c:ptCount val="1"/>
              </c:numCache>
            </c:numRef>
          </c:val>
          <c:extLst>
            <c:ext xmlns:c16="http://schemas.microsoft.com/office/drawing/2014/chart" uri="{C3380CC4-5D6E-409C-BE32-E72D297353CC}">
              <c16:uniqueId val="{00000000-7D76-4D55-955B-239A7C0ABD0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43282</c:v>
                </c:pt>
              </c:numCache>
            </c:numRef>
          </c:cat>
          <c:val>
            <c:numRef>
              <c:f>Sheet1!$C$2</c:f>
              <c:numCache>
                <c:formatCode>General</c:formatCode>
                <c:ptCount val="1"/>
                <c:pt idx="0">
                  <c:v>285</c:v>
                </c:pt>
              </c:numCache>
            </c:numRef>
          </c:val>
          <c:extLst>
            <c:ext xmlns:c16="http://schemas.microsoft.com/office/drawing/2014/chart" uri="{C3380CC4-5D6E-409C-BE32-E72D297353CC}">
              <c16:uniqueId val="{00000001-7D76-4D55-955B-239A7C0ABD0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43282</c:v>
                </c:pt>
              </c:numCache>
            </c:numRef>
          </c:cat>
          <c:val>
            <c:numRef>
              <c:f>Sheet1!$D$2</c:f>
              <c:numCache>
                <c:formatCode>General</c:formatCode>
                <c:ptCount val="1"/>
                <c:pt idx="0">
                  <c:v>3164</c:v>
                </c:pt>
              </c:numCache>
            </c:numRef>
          </c:val>
          <c:extLst>
            <c:ext xmlns:c16="http://schemas.microsoft.com/office/drawing/2014/chart" uri="{C3380CC4-5D6E-409C-BE32-E72D297353CC}">
              <c16:uniqueId val="{00000002-7D76-4D55-955B-239A7C0ABD0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43282</c:v>
                </c:pt>
              </c:numCache>
            </c:numRef>
          </c:cat>
          <c:val>
            <c:numRef>
              <c:f>Sheet1!$E$2</c:f>
              <c:numCache>
                <c:formatCode>General</c:formatCode>
                <c:ptCount val="1"/>
                <c:pt idx="0">
                  <c:v>136</c:v>
                </c:pt>
              </c:numCache>
            </c:numRef>
          </c:val>
          <c:extLst>
            <c:ext xmlns:c16="http://schemas.microsoft.com/office/drawing/2014/chart" uri="{C3380CC4-5D6E-409C-BE32-E72D297353CC}">
              <c16:uniqueId val="{00000003-7D76-4D55-955B-239A7C0ABD0A}"/>
            </c:ext>
          </c:extLst>
        </c:ser>
        <c:dLbls>
          <c:showLegendKey val="0"/>
          <c:showVal val="0"/>
          <c:showCatName val="0"/>
          <c:showSerName val="0"/>
          <c:showPercent val="0"/>
          <c:showBubbleSize val="0"/>
        </c:dLbls>
        <c:gapWidth val="219"/>
        <c:overlap val="-27"/>
        <c:axId val="176130248"/>
        <c:axId val="176132544"/>
      </c:barChart>
      <c:dateAx>
        <c:axId val="176130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132544"/>
        <c:crosses val="autoZero"/>
        <c:auto val="1"/>
        <c:lblOffset val="100"/>
        <c:baseTimeUnit val="days"/>
      </c:dateAx>
      <c:valAx>
        <c:axId val="17613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13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9</c:v>
                </c:pt>
                <c:pt idx="1">
                  <c:v>6</c:v>
                </c:pt>
                <c:pt idx="2">
                  <c:v>-1</c:v>
                </c:pt>
                <c:pt idx="3">
                  <c:v>2</c:v>
                </c:pt>
                <c:pt idx="4">
                  <c:v>1</c:v>
                </c:pt>
                <c:pt idx="5">
                  <c:v>6</c:v>
                </c:pt>
                <c:pt idx="6">
                  <c:v>0</c:v>
                </c:pt>
                <c:pt idx="7">
                  <c:v>1</c:v>
                </c:pt>
                <c:pt idx="8">
                  <c:v>16</c:v>
                </c:pt>
                <c:pt idx="9">
                  <c:v>0</c:v>
                </c:pt>
              </c:numCache>
            </c:numRef>
          </c:val>
          <c:extLst>
            <c:ext xmlns:c16="http://schemas.microsoft.com/office/drawing/2014/chart" uri="{C3380CC4-5D6E-409C-BE32-E72D297353CC}">
              <c16:uniqueId val="{00000000-E5C2-47C0-88E7-6387C9DC89B0}"/>
            </c:ext>
          </c:extLst>
        </c:ser>
        <c:dLbls>
          <c:showLegendKey val="0"/>
          <c:showVal val="0"/>
          <c:showCatName val="0"/>
          <c:showSerName val="0"/>
          <c:showPercent val="0"/>
          <c:showBubbleSize val="0"/>
        </c:dLbls>
        <c:gapWidth val="219"/>
        <c:overlap val="-27"/>
        <c:axId val="355305184"/>
        <c:axId val="355303544"/>
      </c:barChart>
      <c:dateAx>
        <c:axId val="355305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03544"/>
        <c:crosses val="autoZero"/>
        <c:auto val="1"/>
        <c:lblOffset val="100"/>
        <c:baseTimeUnit val="months"/>
      </c:dateAx>
      <c:valAx>
        <c:axId val="35530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0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c:v>
                </c:pt>
                <c:pt idx="1">
                  <c:v>2</c:v>
                </c:pt>
                <c:pt idx="2">
                  <c:v>2</c:v>
                </c:pt>
                <c:pt idx="3">
                  <c:v>1</c:v>
                </c:pt>
                <c:pt idx="4">
                  <c:v>2</c:v>
                </c:pt>
                <c:pt idx="5">
                  <c:v>1</c:v>
                </c:pt>
                <c:pt idx="6">
                  <c:v>2</c:v>
                </c:pt>
                <c:pt idx="7">
                  <c:v>4</c:v>
                </c:pt>
                <c:pt idx="8">
                  <c:v>3</c:v>
                </c:pt>
                <c:pt idx="9">
                  <c:v>2</c:v>
                </c:pt>
                <c:pt idx="10">
                  <c:v>0</c:v>
                </c:pt>
                <c:pt idx="11">
                  <c:v>0</c:v>
                </c:pt>
              </c:numCache>
            </c:numRef>
          </c:val>
          <c:extLst>
            <c:ext xmlns:c16="http://schemas.microsoft.com/office/drawing/2014/chart" uri="{C3380CC4-5D6E-409C-BE32-E72D297353CC}">
              <c16:uniqueId val="{00000000-EAA4-4DA7-9A2D-6AE206506AD3}"/>
            </c:ext>
          </c:extLst>
        </c:ser>
        <c:dLbls>
          <c:showLegendKey val="0"/>
          <c:showVal val="0"/>
          <c:showCatName val="0"/>
          <c:showSerName val="0"/>
          <c:showPercent val="0"/>
          <c:showBubbleSize val="0"/>
        </c:dLbls>
        <c:gapWidth val="219"/>
        <c:overlap val="-27"/>
        <c:axId val="175068648"/>
        <c:axId val="175070944"/>
      </c:barChart>
      <c:dateAx>
        <c:axId val="175068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70944"/>
        <c:crosses val="autoZero"/>
        <c:auto val="1"/>
        <c:lblOffset val="100"/>
        <c:baseTimeUnit val="months"/>
      </c:dateAx>
      <c:valAx>
        <c:axId val="17507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6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180</c:v>
                </c:pt>
              </c:numCache>
            </c:numRef>
          </c:val>
          <c:extLst>
            <c:ext xmlns:c16="http://schemas.microsoft.com/office/drawing/2014/chart" uri="{C3380CC4-5D6E-409C-BE32-E72D297353CC}">
              <c16:uniqueId val="{00000000-8B9E-47C3-A796-A1F01A2FAE60}"/>
            </c:ext>
          </c:extLst>
        </c:ser>
        <c:dLbls>
          <c:showLegendKey val="0"/>
          <c:showVal val="0"/>
          <c:showCatName val="0"/>
          <c:showSerName val="0"/>
          <c:showPercent val="0"/>
          <c:showBubbleSize val="0"/>
        </c:dLbls>
        <c:gapWidth val="219"/>
        <c:overlap val="-27"/>
        <c:axId val="175073568"/>
        <c:axId val="175074880"/>
      </c:barChart>
      <c:catAx>
        <c:axId val="175073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74880"/>
        <c:crosses val="autoZero"/>
        <c:auto val="1"/>
        <c:lblAlgn val="ctr"/>
        <c:lblOffset val="100"/>
        <c:noMultiLvlLbl val="0"/>
      </c:catAx>
      <c:valAx>
        <c:axId val="17507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7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35</c:v>
                </c:pt>
                <c:pt idx="2">
                  <c:v>27</c:v>
                </c:pt>
                <c:pt idx="3">
                  <c:v>29</c:v>
                </c:pt>
                <c:pt idx="4">
                  <c:v>61</c:v>
                </c:pt>
                <c:pt idx="5">
                  <c:v>78</c:v>
                </c:pt>
                <c:pt idx="6">
                  <c:v>75</c:v>
                </c:pt>
                <c:pt idx="7">
                  <c:v>37</c:v>
                </c:pt>
                <c:pt idx="8">
                  <c:v>50</c:v>
                </c:pt>
                <c:pt idx="9">
                  <c:v>4</c:v>
                </c:pt>
              </c:numCache>
            </c:numRef>
          </c:val>
          <c:extLst>
            <c:ext xmlns:c16="http://schemas.microsoft.com/office/drawing/2014/chart" uri="{C3380CC4-5D6E-409C-BE32-E72D297353CC}">
              <c16:uniqueId val="{00000000-B5B0-4F9C-B4CA-8A82B1444DA6}"/>
            </c:ext>
          </c:extLst>
        </c:ser>
        <c:dLbls>
          <c:showLegendKey val="0"/>
          <c:showVal val="0"/>
          <c:showCatName val="0"/>
          <c:showSerName val="0"/>
          <c:showPercent val="0"/>
          <c:showBubbleSize val="0"/>
        </c:dLbls>
        <c:gapWidth val="219"/>
        <c:overlap val="-27"/>
        <c:axId val="286689720"/>
        <c:axId val="286690048"/>
      </c:barChart>
      <c:dateAx>
        <c:axId val="286689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90048"/>
        <c:crosses val="autoZero"/>
        <c:auto val="1"/>
        <c:lblOffset val="100"/>
        <c:baseTimeUnit val="months"/>
      </c:dateAx>
      <c:valAx>
        <c:axId val="28669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8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39</c:v>
                </c:pt>
                <c:pt idx="1">
                  <c:v>26</c:v>
                </c:pt>
                <c:pt idx="2">
                  <c:v>29</c:v>
                </c:pt>
                <c:pt idx="3">
                  <c:v>37</c:v>
                </c:pt>
                <c:pt idx="4">
                  <c:v>23</c:v>
                </c:pt>
                <c:pt idx="5">
                  <c:v>36</c:v>
                </c:pt>
                <c:pt idx="6">
                  <c:v>23</c:v>
                </c:pt>
                <c:pt idx="7">
                  <c:v>38</c:v>
                </c:pt>
                <c:pt idx="8">
                  <c:v>28</c:v>
                </c:pt>
                <c:pt idx="9">
                  <c:v>25</c:v>
                </c:pt>
                <c:pt idx="10">
                  <c:v>0</c:v>
                </c:pt>
                <c:pt idx="11">
                  <c:v>0</c:v>
                </c:pt>
              </c:numCache>
            </c:numRef>
          </c:val>
          <c:extLst>
            <c:ext xmlns:c16="http://schemas.microsoft.com/office/drawing/2014/chart" uri="{C3380CC4-5D6E-409C-BE32-E72D297353CC}">
              <c16:uniqueId val="{00000000-D1F6-4CDE-9C22-242CCD281D4D}"/>
            </c:ext>
          </c:extLst>
        </c:ser>
        <c:dLbls>
          <c:showLegendKey val="0"/>
          <c:showVal val="0"/>
          <c:showCatName val="0"/>
          <c:showSerName val="0"/>
          <c:showPercent val="0"/>
          <c:showBubbleSize val="0"/>
        </c:dLbls>
        <c:gapWidth val="219"/>
        <c:overlap val="-27"/>
        <c:axId val="286680864"/>
        <c:axId val="286686440"/>
      </c:barChart>
      <c:dateAx>
        <c:axId val="286680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86440"/>
        <c:crosses val="autoZero"/>
        <c:auto val="1"/>
        <c:lblOffset val="100"/>
        <c:baseTimeUnit val="months"/>
      </c:dateAx>
      <c:valAx>
        <c:axId val="28668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8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 Services, LLC. (TMNAS)</c:v>
                </c:pt>
              </c:strCache>
            </c:strRef>
          </c:cat>
          <c:val>
            <c:numRef>
              <c:f>Sheet1!$B$2</c:f>
              <c:numCache>
                <c:formatCode>General</c:formatCode>
                <c:ptCount val="1"/>
                <c:pt idx="0">
                  <c:v>2324</c:v>
                </c:pt>
              </c:numCache>
            </c:numRef>
          </c:val>
          <c:extLst>
            <c:ext xmlns:c16="http://schemas.microsoft.com/office/drawing/2014/chart" uri="{C3380CC4-5D6E-409C-BE32-E72D297353CC}">
              <c16:uniqueId val="{00000000-87D9-432F-BDFD-1B1F41C32040}"/>
            </c:ext>
          </c:extLst>
        </c:ser>
        <c:dLbls>
          <c:showLegendKey val="0"/>
          <c:showVal val="0"/>
          <c:showCatName val="0"/>
          <c:showSerName val="0"/>
          <c:showPercent val="0"/>
          <c:showBubbleSize val="0"/>
        </c:dLbls>
        <c:gapWidth val="219"/>
        <c:overlap val="-27"/>
        <c:axId val="286677584"/>
        <c:axId val="286677912"/>
      </c:barChart>
      <c:catAx>
        <c:axId val="28667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77912"/>
        <c:crosses val="autoZero"/>
        <c:auto val="1"/>
        <c:lblAlgn val="ctr"/>
        <c:lblOffset val="100"/>
        <c:noMultiLvlLbl val="0"/>
      </c:catAx>
      <c:valAx>
        <c:axId val="286677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7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2</c:v>
                </c:pt>
                <c:pt idx="2">
                  <c:v>-3</c:v>
                </c:pt>
                <c:pt idx="3">
                  <c:v>1</c:v>
                </c:pt>
                <c:pt idx="6">
                  <c:v>48</c:v>
                </c:pt>
                <c:pt idx="7">
                  <c:v>14</c:v>
                </c:pt>
                <c:pt idx="8">
                  <c:v>26</c:v>
                </c:pt>
                <c:pt idx="9">
                  <c:v>4</c:v>
                </c:pt>
              </c:numCache>
            </c:numRef>
          </c:val>
          <c:extLst>
            <c:ext xmlns:c16="http://schemas.microsoft.com/office/drawing/2014/chart" uri="{C3380CC4-5D6E-409C-BE32-E72D297353CC}">
              <c16:uniqueId val="{00000000-68F4-4274-8EDE-26D40278E377}"/>
            </c:ext>
          </c:extLst>
        </c:ser>
        <c:dLbls>
          <c:showLegendKey val="0"/>
          <c:showVal val="0"/>
          <c:showCatName val="0"/>
          <c:showSerName val="0"/>
          <c:showPercent val="0"/>
          <c:showBubbleSize val="0"/>
        </c:dLbls>
        <c:gapWidth val="219"/>
        <c:overlap val="-27"/>
        <c:axId val="287054248"/>
        <c:axId val="287055560"/>
      </c:barChart>
      <c:dateAx>
        <c:axId val="287054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55560"/>
        <c:crosses val="autoZero"/>
        <c:auto val="1"/>
        <c:lblOffset val="100"/>
        <c:baseTimeUnit val="months"/>
      </c:dateAx>
      <c:valAx>
        <c:axId val="287055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5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33</c:v>
                </c:pt>
                <c:pt idx="1">
                  <c:v>21</c:v>
                </c:pt>
                <c:pt idx="2">
                  <c:v>25</c:v>
                </c:pt>
                <c:pt idx="3">
                  <c:v>28</c:v>
                </c:pt>
                <c:pt idx="4">
                  <c:v>24</c:v>
                </c:pt>
                <c:pt idx="5">
                  <c:v>42</c:v>
                </c:pt>
                <c:pt idx="6">
                  <c:v>25</c:v>
                </c:pt>
                <c:pt idx="7">
                  <c:v>32</c:v>
                </c:pt>
                <c:pt idx="8">
                  <c:v>25</c:v>
                </c:pt>
                <c:pt idx="9">
                  <c:v>22</c:v>
                </c:pt>
                <c:pt idx="10">
                  <c:v>0</c:v>
                </c:pt>
                <c:pt idx="11">
                  <c:v>0</c:v>
                </c:pt>
              </c:numCache>
            </c:numRef>
          </c:val>
          <c:extLst>
            <c:ext xmlns:c16="http://schemas.microsoft.com/office/drawing/2014/chart" uri="{C3380CC4-5D6E-409C-BE32-E72D297353CC}">
              <c16:uniqueId val="{00000000-4E2E-4FF5-AC69-BBB56A6EEC2E}"/>
            </c:ext>
          </c:extLst>
        </c:ser>
        <c:dLbls>
          <c:showLegendKey val="0"/>
          <c:showVal val="0"/>
          <c:showCatName val="0"/>
          <c:showSerName val="0"/>
          <c:showPercent val="0"/>
          <c:showBubbleSize val="0"/>
        </c:dLbls>
        <c:gapWidth val="219"/>
        <c:overlap val="-27"/>
        <c:axId val="287050968"/>
        <c:axId val="287051624"/>
      </c:barChart>
      <c:dateAx>
        <c:axId val="287050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51624"/>
        <c:crosses val="autoZero"/>
        <c:auto val="1"/>
        <c:lblOffset val="100"/>
        <c:baseTimeUnit val="months"/>
      </c:dateAx>
      <c:valAx>
        <c:axId val="28705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5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2560</c:v>
                </c:pt>
              </c:numCache>
            </c:numRef>
          </c:val>
          <c:extLst>
            <c:ext xmlns:c16="http://schemas.microsoft.com/office/drawing/2014/chart" uri="{C3380CC4-5D6E-409C-BE32-E72D297353CC}">
              <c16:uniqueId val="{00000000-E6A3-437E-A10D-9622FC2F1EFC}"/>
            </c:ext>
          </c:extLst>
        </c:ser>
        <c:dLbls>
          <c:showLegendKey val="0"/>
          <c:showVal val="0"/>
          <c:showCatName val="0"/>
          <c:showSerName val="0"/>
          <c:showPercent val="0"/>
          <c:showBubbleSize val="0"/>
        </c:dLbls>
        <c:gapWidth val="219"/>
        <c:overlap val="-27"/>
        <c:axId val="367011680"/>
        <c:axId val="367008072"/>
      </c:barChart>
      <c:catAx>
        <c:axId val="3670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008072"/>
        <c:crosses val="autoZero"/>
        <c:auto val="1"/>
        <c:lblAlgn val="ctr"/>
        <c:lblOffset val="100"/>
        <c:noMultiLvlLbl val="0"/>
      </c:catAx>
      <c:valAx>
        <c:axId val="36700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01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EC66C-94FC-4218-88F7-E4B6235C8BD9}"/>
              </a:ext>
            </a:extLst>
          </p:cNvPr>
          <p:cNvSpPr>
            <a:spLocks noGrp="1"/>
          </p:cNvSpPr>
          <p:nvPr>
            <p:ph type="ctrTitle"/>
          </p:nvPr>
        </p:nvSpPr>
        <p:spPr/>
        <p:txBody>
          <a:bodyPr/>
          <a:lstStyle/>
          <a:p>
            <a:r>
              <a:rPr lang="en-US"/>
              <a:t>TMNAS Social Media_Quarterly</a:t>
            </a:r>
          </a:p>
        </p:txBody>
      </p:sp>
      <p:sp>
        <p:nvSpPr>
          <p:cNvPr id="3" name="Subtitle 2">
            <a:extLst>
              <a:ext uri="{FF2B5EF4-FFF2-40B4-BE49-F238E27FC236}">
                <a16:creationId xmlns:a16="http://schemas.microsoft.com/office/drawing/2014/main" id="{FBAE0B42-8E90-42C8-A31E-9FDE872062E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1860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BF585-4C8E-4A0B-8C0C-B3358291077D}"/>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432657D9-E3D3-4C1E-B48E-CCBA0E4C59EA}"/>
              </a:ext>
            </a:extLst>
          </p:cNvPr>
          <p:cNvGraphicFramePr>
            <a:graphicFrameLocks noGrp="1"/>
          </p:cNvGraphicFramePr>
          <p:nvPr>
            <p:ph type="chart" sz="quarter" idx="13"/>
            <p:extLst>
              <p:ext uri="{D42A27DB-BD31-4B8C-83A1-F6EECF244321}">
                <p14:modId xmlns:p14="http://schemas.microsoft.com/office/powerpoint/2010/main" val="1447536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D442D1-32B7-4232-9350-C567C391619E}"/>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4A9436A-00F1-4541-8BF1-2A9FE57856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1895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E1B7F-1F04-4465-A826-F165B13F6874}"/>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8B5568F2-8E37-4FA7-A7AB-371CDC326E43}"/>
              </a:ext>
            </a:extLst>
          </p:cNvPr>
          <p:cNvGraphicFramePr>
            <a:graphicFrameLocks noGrp="1"/>
          </p:cNvGraphicFramePr>
          <p:nvPr>
            <p:ph type="tbl" sz="quarter" idx="13"/>
            <p:extLst>
              <p:ext uri="{D42A27DB-BD31-4B8C-83A1-F6EECF244321}">
                <p14:modId xmlns:p14="http://schemas.microsoft.com/office/powerpoint/2010/main" val="401021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32465601"/>
                    </a:ext>
                  </a:extLst>
                </a:gridCol>
                <a:gridCol w="493776">
                  <a:extLst>
                    <a:ext uri="{9D8B030D-6E8A-4147-A177-3AD203B41FA5}">
                      <a16:colId xmlns:a16="http://schemas.microsoft.com/office/drawing/2014/main" val="1572552859"/>
                    </a:ext>
                  </a:extLst>
                </a:gridCol>
                <a:gridCol w="493776">
                  <a:extLst>
                    <a:ext uri="{9D8B030D-6E8A-4147-A177-3AD203B41FA5}">
                      <a16:colId xmlns:a16="http://schemas.microsoft.com/office/drawing/2014/main" val="3966633169"/>
                    </a:ext>
                  </a:extLst>
                </a:gridCol>
                <a:gridCol w="493776">
                  <a:extLst>
                    <a:ext uri="{9D8B030D-6E8A-4147-A177-3AD203B41FA5}">
                      <a16:colId xmlns:a16="http://schemas.microsoft.com/office/drawing/2014/main" val="2884276524"/>
                    </a:ext>
                  </a:extLst>
                </a:gridCol>
                <a:gridCol w="493776">
                  <a:extLst>
                    <a:ext uri="{9D8B030D-6E8A-4147-A177-3AD203B41FA5}">
                      <a16:colId xmlns:a16="http://schemas.microsoft.com/office/drawing/2014/main" val="1592008214"/>
                    </a:ext>
                  </a:extLst>
                </a:gridCol>
                <a:gridCol w="493776">
                  <a:extLst>
                    <a:ext uri="{9D8B030D-6E8A-4147-A177-3AD203B41FA5}">
                      <a16:colId xmlns:a16="http://schemas.microsoft.com/office/drawing/2014/main" val="606724682"/>
                    </a:ext>
                  </a:extLst>
                </a:gridCol>
                <a:gridCol w="493776">
                  <a:extLst>
                    <a:ext uri="{9D8B030D-6E8A-4147-A177-3AD203B41FA5}">
                      <a16:colId xmlns:a16="http://schemas.microsoft.com/office/drawing/2014/main" val="2390082141"/>
                    </a:ext>
                  </a:extLst>
                </a:gridCol>
                <a:gridCol w="493776">
                  <a:extLst>
                    <a:ext uri="{9D8B030D-6E8A-4147-A177-3AD203B41FA5}">
                      <a16:colId xmlns:a16="http://schemas.microsoft.com/office/drawing/2014/main" val="1121954811"/>
                    </a:ext>
                  </a:extLst>
                </a:gridCol>
                <a:gridCol w="493776">
                  <a:extLst>
                    <a:ext uri="{9D8B030D-6E8A-4147-A177-3AD203B41FA5}">
                      <a16:colId xmlns:a16="http://schemas.microsoft.com/office/drawing/2014/main" val="2266171784"/>
                    </a:ext>
                  </a:extLst>
                </a:gridCol>
                <a:gridCol w="493776">
                  <a:extLst>
                    <a:ext uri="{9D8B030D-6E8A-4147-A177-3AD203B41FA5}">
                      <a16:colId xmlns:a16="http://schemas.microsoft.com/office/drawing/2014/main" val="2410546370"/>
                    </a:ext>
                  </a:extLst>
                </a:gridCol>
                <a:gridCol w="493776">
                  <a:extLst>
                    <a:ext uri="{9D8B030D-6E8A-4147-A177-3AD203B41FA5}">
                      <a16:colId xmlns:a16="http://schemas.microsoft.com/office/drawing/2014/main" val="2087627998"/>
                    </a:ext>
                  </a:extLst>
                </a:gridCol>
                <a:gridCol w="493776">
                  <a:extLst>
                    <a:ext uri="{9D8B030D-6E8A-4147-A177-3AD203B41FA5}">
                      <a16:colId xmlns:a16="http://schemas.microsoft.com/office/drawing/2014/main" val="706450759"/>
                    </a:ext>
                  </a:extLst>
                </a:gridCol>
                <a:gridCol w="493776">
                  <a:extLst>
                    <a:ext uri="{9D8B030D-6E8A-4147-A177-3AD203B41FA5}">
                      <a16:colId xmlns:a16="http://schemas.microsoft.com/office/drawing/2014/main" val="958051110"/>
                    </a:ext>
                  </a:extLst>
                </a:gridCol>
                <a:gridCol w="493776">
                  <a:extLst>
                    <a:ext uri="{9D8B030D-6E8A-4147-A177-3AD203B41FA5}">
                      <a16:colId xmlns:a16="http://schemas.microsoft.com/office/drawing/2014/main" val="203562748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45585096"/>
                  </a:ext>
                </a:extLst>
              </a:tr>
              <a:tr h="370840">
                <a:tc>
                  <a:txBody>
                    <a:bodyPr/>
                    <a:lstStyle/>
                    <a:p>
                      <a:r>
                        <a:rPr lang="en-US" sz="1000"/>
                        <a:t>@TMNA_Services</a:t>
                      </a:r>
                    </a:p>
                  </a:txBody>
                  <a:tcPr/>
                </a:tc>
                <a:tc>
                  <a:txBody>
                    <a:bodyPr/>
                    <a:lstStyle/>
                    <a:p>
                      <a:r>
                        <a:rPr lang="en-US" sz="1000"/>
                        <a:t>153</a:t>
                      </a:r>
                    </a:p>
                  </a:txBody>
                  <a:tcPr/>
                </a:tc>
                <a:tc>
                  <a:txBody>
                    <a:bodyPr/>
                    <a:lstStyle/>
                    <a:p>
                      <a:r>
                        <a:rPr lang="en-US" sz="1000"/>
                        <a:t>40</a:t>
                      </a:r>
                    </a:p>
                  </a:txBody>
                  <a:tcPr/>
                </a:tc>
                <a:tc>
                  <a:txBody>
                    <a:bodyPr/>
                    <a:lstStyle/>
                    <a:p>
                      <a:r>
                        <a:rPr lang="en-US" sz="1000"/>
                        <a:t>94</a:t>
                      </a:r>
                    </a:p>
                  </a:txBody>
                  <a:tcPr/>
                </a:tc>
                <a:tc>
                  <a:txBody>
                    <a:bodyPr/>
                    <a:lstStyle/>
                    <a:p>
                      <a:r>
                        <a:rPr lang="en-US" sz="1000"/>
                        <a:t>68</a:t>
                      </a:r>
                    </a:p>
                  </a:txBody>
                  <a:tcPr/>
                </a:tc>
                <a:tc>
                  <a:txBody>
                    <a:bodyPr/>
                    <a:lstStyle/>
                    <a:p>
                      <a:r>
                        <a:rPr lang="en-US" sz="1000"/>
                        <a:t>15</a:t>
                      </a:r>
                    </a:p>
                  </a:txBody>
                  <a:tcPr/>
                </a:tc>
                <a:tc>
                  <a:txBody>
                    <a:bodyPr/>
                    <a:lstStyle/>
                    <a:p>
                      <a:r>
                        <a:rPr lang="en-US" sz="1000"/>
                        <a:t>11</a:t>
                      </a:r>
                    </a:p>
                  </a:txBody>
                  <a:tcPr/>
                </a:tc>
                <a:tc>
                  <a:txBody>
                    <a:bodyPr/>
                    <a:lstStyle/>
                    <a:p>
                      <a:r>
                        <a:rPr lang="en-US" sz="1000"/>
                        <a:t>24</a:t>
                      </a:r>
                    </a:p>
                  </a:txBody>
                  <a:tcPr/>
                </a:tc>
                <a:tc>
                  <a:txBody>
                    <a:bodyPr/>
                    <a:lstStyle/>
                    <a:p>
                      <a:r>
                        <a:rPr lang="en-US" sz="1000"/>
                        <a:t>22</a:t>
                      </a:r>
                    </a:p>
                  </a:txBody>
                  <a:tcPr/>
                </a:tc>
                <a:tc>
                  <a:txBody>
                    <a:bodyPr/>
                    <a:lstStyle/>
                    <a:p>
                      <a:r>
                        <a:rPr lang="en-US" sz="1000"/>
                        <a:t>158</a:t>
                      </a:r>
                    </a:p>
                  </a:txBody>
                  <a:tcPr/>
                </a:tc>
                <a:tc>
                  <a:txBody>
                    <a:bodyPr/>
                    <a:lstStyle/>
                    <a:p>
                      <a:r>
                        <a:rPr lang="en-US" sz="1000"/>
                        <a:t>0</a:t>
                      </a:r>
                    </a:p>
                  </a:txBody>
                  <a:tcPr/>
                </a:tc>
                <a:tc>
                  <a:txBody>
                    <a:bodyPr/>
                    <a:lstStyle/>
                    <a:p>
                      <a:r>
                        <a:rPr lang="en-US" sz="1000"/>
                        <a:t>42</a:t>
                      </a:r>
                    </a:p>
                  </a:txBody>
                  <a:tcPr/>
                </a:tc>
                <a:tc>
                  <a:txBody>
                    <a:bodyPr/>
                    <a:lstStyle/>
                    <a:p>
                      <a:r>
                        <a:rPr lang="en-US" sz="1000"/>
                        <a:t>1.9903 %</a:t>
                      </a:r>
                    </a:p>
                  </a:txBody>
                  <a:tcPr/>
                </a:tc>
                <a:tc>
                  <a:txBody>
                    <a:bodyPr/>
                    <a:lstStyle/>
                    <a:p>
                      <a:r>
                        <a:rPr lang="en-US" sz="1000"/>
                        <a:t>16.7 %</a:t>
                      </a:r>
                    </a:p>
                  </a:txBody>
                  <a:tcPr/>
                </a:tc>
                <a:extLst>
                  <a:ext uri="{0D108BD9-81ED-4DB2-BD59-A6C34878D82A}">
                    <a16:rowId xmlns:a16="http://schemas.microsoft.com/office/drawing/2014/main" val="1741860876"/>
                  </a:ext>
                </a:extLst>
              </a:tr>
            </a:tbl>
          </a:graphicData>
        </a:graphic>
      </p:graphicFrame>
      <p:sp>
        <p:nvSpPr>
          <p:cNvPr id="4" name="Text Placeholder 3">
            <a:extLst>
              <a:ext uri="{FF2B5EF4-FFF2-40B4-BE49-F238E27FC236}">
                <a16:creationId xmlns:a16="http://schemas.microsoft.com/office/drawing/2014/main" id="{2ED659E4-91EF-4B74-B17F-C9331377F881}"/>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727004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91365-003D-46FE-9C26-915578B13C18}"/>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EC403F6F-67C8-4323-93A2-FD328B1860DC}"/>
              </a:ext>
            </a:extLst>
          </p:cNvPr>
          <p:cNvGraphicFramePr>
            <a:graphicFrameLocks noGrp="1"/>
          </p:cNvGraphicFramePr>
          <p:nvPr>
            <p:ph type="chart" sz="quarter" idx="13"/>
            <p:extLst>
              <p:ext uri="{D42A27DB-BD31-4B8C-83A1-F6EECF244321}">
                <p14:modId xmlns:p14="http://schemas.microsoft.com/office/powerpoint/2010/main" val="2826483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05F228-CE92-4A89-8992-ABF81410084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A93CB3D-65A9-4DFF-A23A-16C4EE43DB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9501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5ED5A-4B0E-4910-B86E-8F908DEAA854}"/>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BDA94073-A10E-490C-AC01-764A432792D6}"/>
              </a:ext>
            </a:extLst>
          </p:cNvPr>
          <p:cNvGraphicFramePr>
            <a:graphicFrameLocks noGrp="1"/>
          </p:cNvGraphicFramePr>
          <p:nvPr>
            <p:ph type="chart" sz="quarter" idx="13"/>
            <p:extLst>
              <p:ext uri="{D42A27DB-BD31-4B8C-83A1-F6EECF244321}">
                <p14:modId xmlns:p14="http://schemas.microsoft.com/office/powerpoint/2010/main" val="1999453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E3D05C-A58F-4044-82BB-ED4C59D1120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4BC2C85-D32B-4A03-B417-9EA0C88BC5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1574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69496-2B5E-4ECD-9991-98AF9DAC6F99}"/>
              </a:ext>
            </a:extLst>
          </p:cNvPr>
          <p:cNvSpPr>
            <a:spLocks noGrp="1"/>
          </p:cNvSpPr>
          <p:nvPr>
            <p:ph type="title"/>
          </p:nvPr>
        </p:nvSpPr>
        <p:spPr/>
        <p:txBody>
          <a:bodyPr/>
          <a:lstStyle/>
          <a:p>
            <a:r>
              <a:rPr lang="en-US"/>
              <a:t>Twitter Total Interactions | TMNAS</a:t>
            </a:r>
          </a:p>
        </p:txBody>
      </p:sp>
      <p:graphicFrame>
        <p:nvGraphicFramePr>
          <p:cNvPr id="6" name="Chart Placeholder 5">
            <a:extLst>
              <a:ext uri="{FF2B5EF4-FFF2-40B4-BE49-F238E27FC236}">
                <a16:creationId xmlns:a16="http://schemas.microsoft.com/office/drawing/2014/main" id="{2DCF6E02-9E21-4D27-BF57-85ABEF7697A4}"/>
              </a:ext>
            </a:extLst>
          </p:cNvPr>
          <p:cNvGraphicFramePr>
            <a:graphicFrameLocks noGrp="1"/>
          </p:cNvGraphicFramePr>
          <p:nvPr>
            <p:ph type="chart" sz="quarter" idx="13"/>
            <p:extLst>
              <p:ext uri="{D42A27DB-BD31-4B8C-83A1-F6EECF244321}">
                <p14:modId xmlns:p14="http://schemas.microsoft.com/office/powerpoint/2010/main" val="2626249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E179E2-1CDC-4797-A55F-40096B3025E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FEF9ED6-D055-460B-BBF4-7B9405D822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21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F0E0F-4091-4EF5-AE18-9CEF53F5178A}"/>
              </a:ext>
            </a:extLst>
          </p:cNvPr>
          <p:cNvSpPr>
            <a:spLocks noGrp="1"/>
          </p:cNvSpPr>
          <p:nvPr>
            <p:ph type="title"/>
          </p:nvPr>
        </p:nvSpPr>
        <p:spPr/>
        <p:txBody>
          <a:bodyPr/>
          <a:lstStyle/>
          <a:p>
            <a:r>
              <a:rPr lang="en-US"/>
              <a:t>Twitter Own Tweets Table | TMNAS</a:t>
            </a:r>
          </a:p>
        </p:txBody>
      </p:sp>
      <p:graphicFrame>
        <p:nvGraphicFramePr>
          <p:cNvPr id="5" name="Table Placeholder 4">
            <a:extLst>
              <a:ext uri="{FF2B5EF4-FFF2-40B4-BE49-F238E27FC236}">
                <a16:creationId xmlns:a16="http://schemas.microsoft.com/office/drawing/2014/main" id="{654CF0CE-219D-4675-89C2-FE22B04B4EFC}"/>
              </a:ext>
            </a:extLst>
          </p:cNvPr>
          <p:cNvGraphicFramePr>
            <a:graphicFrameLocks noGrp="1"/>
          </p:cNvGraphicFramePr>
          <p:nvPr>
            <p:ph type="tbl" sz="quarter" idx="13"/>
            <p:extLst>
              <p:ext uri="{D42A27DB-BD31-4B8C-83A1-F6EECF244321}">
                <p14:modId xmlns:p14="http://schemas.microsoft.com/office/powerpoint/2010/main" val="2762114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73048374"/>
                    </a:ext>
                  </a:extLst>
                </a:gridCol>
                <a:gridCol w="822960">
                  <a:extLst>
                    <a:ext uri="{9D8B030D-6E8A-4147-A177-3AD203B41FA5}">
                      <a16:colId xmlns:a16="http://schemas.microsoft.com/office/drawing/2014/main" val="1496311469"/>
                    </a:ext>
                  </a:extLst>
                </a:gridCol>
                <a:gridCol w="822960">
                  <a:extLst>
                    <a:ext uri="{9D8B030D-6E8A-4147-A177-3AD203B41FA5}">
                      <a16:colId xmlns:a16="http://schemas.microsoft.com/office/drawing/2014/main" val="2849580332"/>
                    </a:ext>
                  </a:extLst>
                </a:gridCol>
                <a:gridCol w="822960">
                  <a:extLst>
                    <a:ext uri="{9D8B030D-6E8A-4147-A177-3AD203B41FA5}">
                      <a16:colId xmlns:a16="http://schemas.microsoft.com/office/drawing/2014/main" val="4246604763"/>
                    </a:ext>
                  </a:extLst>
                </a:gridCol>
                <a:gridCol w="822960">
                  <a:extLst>
                    <a:ext uri="{9D8B030D-6E8A-4147-A177-3AD203B41FA5}">
                      <a16:colId xmlns:a16="http://schemas.microsoft.com/office/drawing/2014/main" val="3676691608"/>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376638815"/>
                  </a:ext>
                </a:extLst>
              </a:tr>
              <a:tr h="370840">
                <a:tc>
                  <a:txBody>
                    <a:bodyPr/>
                    <a:lstStyle/>
                    <a:p>
                      <a:r>
                        <a:rPr lang="en-US" sz="1000" b="1"/>
                        <a:t> @TMNA_Services - 2018-08-15 10:24:54 </a:t>
                      </a:r>
                      <a:r>
                        <a:rPr lang="en-US" sz="1000"/>
                        <a:t>
  Enjoying our #exsummit training today @ex_summit #powerplantproductions https://t.co/mNhN3jNmek</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7.3529 %</a:t>
                      </a:r>
                    </a:p>
                  </a:txBody>
                  <a:tcPr/>
                </a:tc>
                <a:extLst>
                  <a:ext uri="{0D108BD9-81ED-4DB2-BD59-A6C34878D82A}">
                    <a16:rowId xmlns:a16="http://schemas.microsoft.com/office/drawing/2014/main" val="404116602"/>
                  </a:ext>
                </a:extLst>
              </a:tr>
              <a:tr h="370840">
                <a:tc>
                  <a:txBody>
                    <a:bodyPr/>
                    <a:lstStyle/>
                    <a:p>
                      <a:r>
                        <a:rPr lang="en-US" sz="1000" b="1"/>
                        <a:t> @TMNA_Services - 2018-08-09 16:41:19 </a:t>
                      </a:r>
                      <a:r>
                        <a:rPr lang="en-US" sz="1000"/>
                        <a:t>
  Beautiful day for a Healthy Picnic and Wellness Fair! Thanks to our sponsors @Fidelity @IBX @EyeMedVision @933WMMR (to name a few) for making it a great event! https://t.co/ATzRfICKEJ</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4.4118 %</a:t>
                      </a:r>
                    </a:p>
                  </a:txBody>
                  <a:tcPr/>
                </a:tc>
                <a:extLst>
                  <a:ext uri="{0D108BD9-81ED-4DB2-BD59-A6C34878D82A}">
                    <a16:rowId xmlns:a16="http://schemas.microsoft.com/office/drawing/2014/main" val="1887942011"/>
                  </a:ext>
                </a:extLst>
              </a:tr>
              <a:tr h="370840">
                <a:tc>
                  <a:txBody>
                    <a:bodyPr/>
                    <a:lstStyle/>
                    <a:p>
                      <a:r>
                        <a:rPr lang="en-US" sz="1000" b="1"/>
                        <a:t> @TMNA_Services - 2018-09-06 13:39:09 </a:t>
                      </a:r>
                      <a:r>
                        <a:rPr lang="en-US" sz="1000"/>
                        <a:t>
  We’re here @binghamtonu fall career fair! @FleishmanCareer @BinghamtonSOM come see us at table 18! #hirebing https://t.co/Oe2OYFtGCV</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4.3478 %</a:t>
                      </a:r>
                    </a:p>
                  </a:txBody>
                  <a:tcPr/>
                </a:tc>
                <a:extLst>
                  <a:ext uri="{0D108BD9-81ED-4DB2-BD59-A6C34878D82A}">
                    <a16:rowId xmlns:a16="http://schemas.microsoft.com/office/drawing/2014/main" val="2963403150"/>
                  </a:ext>
                </a:extLst>
              </a:tr>
              <a:tr h="370840">
                <a:tc>
                  <a:txBody>
                    <a:bodyPr/>
                    <a:lstStyle/>
                    <a:p>
                      <a:r>
                        <a:rPr lang="en-US" sz="1000" b="1"/>
                        <a:t> @TMNA_Services - 2018-09-12 14:31:42 </a:t>
                      </a:r>
                      <a:r>
                        <a:rPr lang="en-US" sz="1000"/>
                        <a:t>
  Come see us at table 171! #fallcareerfair #getajob #globalcareer @vucareercenter @VU_Business https://t.co/QKZmE9VRXB</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4.3165 %</a:t>
                      </a:r>
                    </a:p>
                  </a:txBody>
                  <a:tcPr/>
                </a:tc>
                <a:extLst>
                  <a:ext uri="{0D108BD9-81ED-4DB2-BD59-A6C34878D82A}">
                    <a16:rowId xmlns:a16="http://schemas.microsoft.com/office/drawing/2014/main" val="405856031"/>
                  </a:ext>
                </a:extLst>
              </a:tr>
              <a:tr h="370840">
                <a:tc>
                  <a:txBody>
                    <a:bodyPr/>
                    <a:lstStyle/>
                    <a:p>
                      <a:r>
                        <a:rPr lang="en-US" sz="1000" b="1"/>
                        <a:t> @TMNA_Services - 2018-08-17 15:16:00 </a:t>
                      </a:r>
                      <a:r>
                        <a:rPr lang="en-US" sz="1000"/>
                        <a:t>
  What a great night it was at #CitizensBankPark! Thank you to all employees, family and friends for coming out to our Annual Summer Picnic at the #Phillies! We also collected 3 heaping boxes full of food items, which will be donated to #Philabundance. https://t.co/4qigYrS4gP</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3.6765 %</a:t>
                      </a:r>
                    </a:p>
                  </a:txBody>
                  <a:tcPr/>
                </a:tc>
                <a:extLst>
                  <a:ext uri="{0D108BD9-81ED-4DB2-BD59-A6C34878D82A}">
                    <a16:rowId xmlns:a16="http://schemas.microsoft.com/office/drawing/2014/main" val="3475419295"/>
                  </a:ext>
                </a:extLst>
              </a:tr>
            </a:tbl>
          </a:graphicData>
        </a:graphic>
      </p:graphicFrame>
      <p:sp>
        <p:nvSpPr>
          <p:cNvPr id="4" name="Text Placeholder 3">
            <a:extLst>
              <a:ext uri="{FF2B5EF4-FFF2-40B4-BE49-F238E27FC236}">
                <a16:creationId xmlns:a16="http://schemas.microsoft.com/office/drawing/2014/main" id="{B46EBAD8-4199-4FE6-A539-DEE25DA68D1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490290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A175D-98CA-427E-839D-21BFEACC08D9}"/>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4CB8EC63-4987-4DCF-A74C-C039D9BB5E50}"/>
              </a:ext>
            </a:extLst>
          </p:cNvPr>
          <p:cNvGraphicFramePr>
            <a:graphicFrameLocks noGrp="1"/>
          </p:cNvGraphicFramePr>
          <p:nvPr>
            <p:ph type="tbl" sz="quarter" idx="13"/>
            <p:extLst>
              <p:ext uri="{D42A27DB-BD31-4B8C-83A1-F6EECF244321}">
                <p14:modId xmlns:p14="http://schemas.microsoft.com/office/powerpoint/2010/main" val="3946332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72774341"/>
                    </a:ext>
                  </a:extLst>
                </a:gridCol>
                <a:gridCol w="1069848">
                  <a:extLst>
                    <a:ext uri="{9D8B030D-6E8A-4147-A177-3AD203B41FA5}">
                      <a16:colId xmlns:a16="http://schemas.microsoft.com/office/drawing/2014/main" val="1964840648"/>
                    </a:ext>
                  </a:extLst>
                </a:gridCol>
                <a:gridCol w="1069848">
                  <a:extLst>
                    <a:ext uri="{9D8B030D-6E8A-4147-A177-3AD203B41FA5}">
                      <a16:colId xmlns:a16="http://schemas.microsoft.com/office/drawing/2014/main" val="2551490706"/>
                    </a:ext>
                  </a:extLst>
                </a:gridCol>
                <a:gridCol w="1069848">
                  <a:extLst>
                    <a:ext uri="{9D8B030D-6E8A-4147-A177-3AD203B41FA5}">
                      <a16:colId xmlns:a16="http://schemas.microsoft.com/office/drawing/2014/main" val="1520180618"/>
                    </a:ext>
                  </a:extLst>
                </a:gridCol>
                <a:gridCol w="1069848">
                  <a:extLst>
                    <a:ext uri="{9D8B030D-6E8A-4147-A177-3AD203B41FA5}">
                      <a16:colId xmlns:a16="http://schemas.microsoft.com/office/drawing/2014/main" val="4199938013"/>
                    </a:ext>
                  </a:extLst>
                </a:gridCol>
                <a:gridCol w="1069848">
                  <a:extLst>
                    <a:ext uri="{9D8B030D-6E8A-4147-A177-3AD203B41FA5}">
                      <a16:colId xmlns:a16="http://schemas.microsoft.com/office/drawing/2014/main" val="1003021667"/>
                    </a:ext>
                  </a:extLst>
                </a:gridCol>
                <a:gridCol w="1069848">
                  <a:extLst>
                    <a:ext uri="{9D8B030D-6E8A-4147-A177-3AD203B41FA5}">
                      <a16:colId xmlns:a16="http://schemas.microsoft.com/office/drawing/2014/main" val="106033918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64075125"/>
                  </a:ext>
                </a:extLst>
              </a:tr>
              <a:tr h="370840">
                <a:tc>
                  <a:txBody>
                    <a:bodyPr/>
                    <a:lstStyle/>
                    <a:p>
                      <a:r>
                        <a:rPr lang="en-US" sz="1000"/>
                        <a:t>TMNA Services, LLC. (TMNAS)</a:t>
                      </a:r>
                    </a:p>
                  </a:txBody>
                  <a:tcPr/>
                </a:tc>
                <a:tc>
                  <a:txBody>
                    <a:bodyPr/>
                    <a:lstStyle/>
                    <a:p>
                      <a:r>
                        <a:rPr lang="en-US" sz="1000"/>
                        <a:t>3255</a:t>
                      </a:r>
                    </a:p>
                  </a:txBody>
                  <a:tcPr/>
                </a:tc>
                <a:tc>
                  <a:txBody>
                    <a:bodyPr/>
                    <a:lstStyle/>
                    <a:p>
                      <a:r>
                        <a:rPr lang="en-US" sz="1000"/>
                        <a:t>415</a:t>
                      </a:r>
                    </a:p>
                  </a:txBody>
                  <a:tcPr/>
                </a:tc>
                <a:tc>
                  <a:txBody>
                    <a:bodyPr/>
                    <a:lstStyle/>
                    <a:p>
                      <a:r>
                        <a:rPr lang="en-US" sz="1000"/>
                        <a:t>77</a:t>
                      </a:r>
                    </a:p>
                  </a:txBody>
                  <a:tcPr/>
                </a:tc>
                <a:tc>
                  <a:txBody>
                    <a:bodyPr/>
                    <a:lstStyle/>
                    <a:p>
                      <a:r>
                        <a:rPr lang="en-US" sz="1000"/>
                        <a:t>2282</a:t>
                      </a:r>
                    </a:p>
                  </a:txBody>
                  <a:tcPr/>
                </a:tc>
                <a:tc>
                  <a:txBody>
                    <a:bodyPr/>
                    <a:lstStyle/>
                    <a:p>
                      <a:r>
                        <a:rPr lang="en-US" sz="1000"/>
                        <a:t>42</a:t>
                      </a:r>
                    </a:p>
                  </a:txBody>
                  <a:tcPr/>
                </a:tc>
                <a:tc>
                  <a:txBody>
                    <a:bodyPr/>
                    <a:lstStyle/>
                    <a:p>
                      <a:r>
                        <a:rPr lang="en-US" sz="1000"/>
                        <a:t>0.9905 %</a:t>
                      </a:r>
                    </a:p>
                  </a:txBody>
                  <a:tcPr/>
                </a:tc>
                <a:extLst>
                  <a:ext uri="{0D108BD9-81ED-4DB2-BD59-A6C34878D82A}">
                    <a16:rowId xmlns:a16="http://schemas.microsoft.com/office/drawing/2014/main" val="2724193406"/>
                  </a:ext>
                </a:extLst>
              </a:tr>
            </a:tbl>
          </a:graphicData>
        </a:graphic>
      </p:graphicFrame>
      <p:sp>
        <p:nvSpPr>
          <p:cNvPr id="4" name="Text Placeholder 3">
            <a:extLst>
              <a:ext uri="{FF2B5EF4-FFF2-40B4-BE49-F238E27FC236}">
                <a16:creationId xmlns:a16="http://schemas.microsoft.com/office/drawing/2014/main" id="{A8939C45-71F0-47C4-B965-7949F5B2F815}"/>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946022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337D0-7745-4703-89EE-8D09429A3D30}"/>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7DC4DCB2-C2DF-4E46-8F6E-992FB6A10F10}"/>
              </a:ext>
            </a:extLst>
          </p:cNvPr>
          <p:cNvGraphicFramePr>
            <a:graphicFrameLocks noGrp="1"/>
          </p:cNvGraphicFramePr>
          <p:nvPr>
            <p:ph type="chart" sz="quarter" idx="13"/>
            <p:extLst>
              <p:ext uri="{D42A27DB-BD31-4B8C-83A1-F6EECF244321}">
                <p14:modId xmlns:p14="http://schemas.microsoft.com/office/powerpoint/2010/main" val="2889754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D40FFF-EE9F-4BE1-8C97-0DDFA1F509B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A00FA7C-BFF2-4939-B3CB-A2735CEEF6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2386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8392E-81FD-4797-BECC-17BA71450868}"/>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57E0BC95-9CDD-422A-81BE-3A83D00F4B03}"/>
              </a:ext>
            </a:extLst>
          </p:cNvPr>
          <p:cNvGraphicFramePr>
            <a:graphicFrameLocks noGrp="1"/>
          </p:cNvGraphicFramePr>
          <p:nvPr>
            <p:ph type="chart" sz="quarter" idx="13"/>
            <p:extLst>
              <p:ext uri="{D42A27DB-BD31-4B8C-83A1-F6EECF244321}">
                <p14:modId xmlns:p14="http://schemas.microsoft.com/office/powerpoint/2010/main" val="646657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14E769-AC79-4CAB-BFAA-CFA3D5DDB93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844A85C-08BE-41A5-8AF9-5FFCB8EB4D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6686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CFC78-1801-434A-89FB-F9E25F7B3E11}"/>
              </a:ext>
            </a:extLst>
          </p:cNvPr>
          <p:cNvSpPr>
            <a:spLocks noGrp="1"/>
          </p:cNvSpPr>
          <p:nvPr>
            <p:ph type="title"/>
          </p:nvPr>
        </p:nvSpPr>
        <p:spPr/>
        <p:txBody>
          <a:bodyPr/>
          <a:lstStyle/>
          <a:p>
            <a:r>
              <a:rPr lang="en-US"/>
              <a:t>LinkedIn Total Interactions | TMNAS</a:t>
            </a:r>
          </a:p>
        </p:txBody>
      </p:sp>
      <p:graphicFrame>
        <p:nvGraphicFramePr>
          <p:cNvPr id="6" name="Chart Placeholder 5">
            <a:extLst>
              <a:ext uri="{FF2B5EF4-FFF2-40B4-BE49-F238E27FC236}">
                <a16:creationId xmlns:a16="http://schemas.microsoft.com/office/drawing/2014/main" id="{3BB85B8E-9876-4420-9873-8F41644C81AD}"/>
              </a:ext>
            </a:extLst>
          </p:cNvPr>
          <p:cNvGraphicFramePr>
            <a:graphicFrameLocks noGrp="1"/>
          </p:cNvGraphicFramePr>
          <p:nvPr>
            <p:ph type="chart" sz="quarter" idx="13"/>
            <p:extLst>
              <p:ext uri="{D42A27DB-BD31-4B8C-83A1-F6EECF244321}">
                <p14:modId xmlns:p14="http://schemas.microsoft.com/office/powerpoint/2010/main" val="1112134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5349AA-C825-4AAB-A8B4-D05FF28E05B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8EDED98-E24B-4769-B832-3CE39BFF14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9574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D57DC-2951-42A8-9E3A-B21CC34D72F2}"/>
              </a:ext>
            </a:extLst>
          </p:cNvPr>
          <p:cNvSpPr>
            <a:spLocks noGrp="1"/>
          </p:cNvSpPr>
          <p:nvPr>
            <p:ph type="title"/>
          </p:nvPr>
        </p:nvSpPr>
        <p:spPr/>
        <p:txBody>
          <a:bodyPr/>
          <a:lstStyle/>
          <a:p>
            <a:r>
              <a:rPr lang="en-US"/>
              <a:t>LinkedIn Updates Table | TMNAS</a:t>
            </a:r>
          </a:p>
        </p:txBody>
      </p:sp>
      <p:graphicFrame>
        <p:nvGraphicFramePr>
          <p:cNvPr id="5" name="Table Placeholder 4">
            <a:extLst>
              <a:ext uri="{FF2B5EF4-FFF2-40B4-BE49-F238E27FC236}">
                <a16:creationId xmlns:a16="http://schemas.microsoft.com/office/drawing/2014/main" id="{DC670997-73A4-466D-AFC1-309C602643A8}"/>
              </a:ext>
            </a:extLst>
          </p:cNvPr>
          <p:cNvGraphicFramePr>
            <a:graphicFrameLocks noGrp="1"/>
          </p:cNvGraphicFramePr>
          <p:nvPr>
            <p:ph type="tbl" sz="quarter" idx="13"/>
            <p:extLst>
              <p:ext uri="{D42A27DB-BD31-4B8C-83A1-F6EECF244321}">
                <p14:modId xmlns:p14="http://schemas.microsoft.com/office/powerpoint/2010/main" val="3296924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54628991"/>
                    </a:ext>
                  </a:extLst>
                </a:gridCol>
                <a:gridCol w="987552">
                  <a:extLst>
                    <a:ext uri="{9D8B030D-6E8A-4147-A177-3AD203B41FA5}">
                      <a16:colId xmlns:a16="http://schemas.microsoft.com/office/drawing/2014/main" val="502679568"/>
                    </a:ext>
                  </a:extLst>
                </a:gridCol>
                <a:gridCol w="987552">
                  <a:extLst>
                    <a:ext uri="{9D8B030D-6E8A-4147-A177-3AD203B41FA5}">
                      <a16:colId xmlns:a16="http://schemas.microsoft.com/office/drawing/2014/main" val="3585062311"/>
                    </a:ext>
                  </a:extLst>
                </a:gridCol>
                <a:gridCol w="987552">
                  <a:extLst>
                    <a:ext uri="{9D8B030D-6E8A-4147-A177-3AD203B41FA5}">
                      <a16:colId xmlns:a16="http://schemas.microsoft.com/office/drawing/2014/main" val="2618200623"/>
                    </a:ext>
                  </a:extLst>
                </a:gridCol>
                <a:gridCol w="987552">
                  <a:extLst>
                    <a:ext uri="{9D8B030D-6E8A-4147-A177-3AD203B41FA5}">
                      <a16:colId xmlns:a16="http://schemas.microsoft.com/office/drawing/2014/main" val="2419603797"/>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834912472"/>
                  </a:ext>
                </a:extLst>
              </a:tr>
              <a:tr h="370840">
                <a:tc>
                  <a:txBody>
                    <a:bodyPr/>
                    <a:lstStyle/>
                    <a:p>
                      <a:r>
                        <a:rPr lang="en-US" sz="1000" b="1"/>
                        <a:t> TMNA Services, LLC. (TMNAS) - 2018-09-26 15:27:48 </a:t>
                      </a:r>
                      <a:r>
                        <a:rPr lang="en-US" sz="1000"/>
                        <a:t>
  TMNAS is honored to be recognized as one of the Best Places to Work in Pennsylvania for the fifth consecutive year and Best Places to Work in Insurance for the fourth consecutive year! Thank you to our employees! Each of you make TMNAS a great place to work!</a:t>
                      </a:r>
                    </a:p>
                  </a:txBody>
                  <a:tcPr/>
                </a:tc>
                <a:tc>
                  <a:txBody>
                    <a:bodyPr/>
                    <a:lstStyle/>
                    <a:p>
                      <a:r>
                        <a:rPr lang="en-US" sz="1000"/>
                        <a:t>68</a:t>
                      </a:r>
                    </a:p>
                  </a:txBody>
                  <a:tcPr/>
                </a:tc>
                <a:tc>
                  <a:txBody>
                    <a:bodyPr/>
                    <a:lstStyle/>
                    <a:p>
                      <a:r>
                        <a:rPr lang="en-US" sz="1000"/>
                        <a:t>2</a:t>
                      </a:r>
                    </a:p>
                  </a:txBody>
                  <a:tcPr/>
                </a:tc>
                <a:tc>
                  <a:txBody>
                    <a:bodyPr/>
                    <a:lstStyle/>
                    <a:p>
                      <a:r>
                        <a:rPr lang="en-US" sz="1000"/>
                        <a:t>2.1605 %</a:t>
                      </a:r>
                    </a:p>
                  </a:txBody>
                  <a:tcPr/>
                </a:tc>
                <a:tc>
                  <a:txBody>
                    <a:bodyPr/>
                    <a:lstStyle/>
                    <a:p>
                      <a:r>
                        <a:rPr lang="en-US" sz="1000"/>
                        <a:t>Photo</a:t>
                      </a:r>
                    </a:p>
                  </a:txBody>
                  <a:tcPr/>
                </a:tc>
                <a:extLst>
                  <a:ext uri="{0D108BD9-81ED-4DB2-BD59-A6C34878D82A}">
                    <a16:rowId xmlns:a16="http://schemas.microsoft.com/office/drawing/2014/main" val="2093004730"/>
                  </a:ext>
                </a:extLst>
              </a:tr>
              <a:tr h="370840">
                <a:tc>
                  <a:txBody>
                    <a:bodyPr/>
                    <a:lstStyle/>
                    <a:p>
                      <a:r>
                        <a:rPr lang="en-US" sz="1000" b="1"/>
                        <a:t> TMNA Services, LLC. (TMNAS) - 2018-08-01 15:19:16 </a:t>
                      </a:r>
                      <a:r>
                        <a:rPr lang="en-US" sz="1000"/>
                        <a:t>
  Today, our intern class presented their final project to our executive committee. They’ve been working tirelessly and have gone above and beyond our expectations. Great job all!  We hope you enjoyed your summer here at TMNAS! Winner will be announced Friday.  #summerinternship #ourinternsrock
</a:t>
                      </a:r>
                    </a:p>
                  </a:txBody>
                  <a:tcPr/>
                </a:tc>
                <a:tc>
                  <a:txBody>
                    <a:bodyPr/>
                    <a:lstStyle/>
                    <a:p>
                      <a:r>
                        <a:rPr lang="en-US" sz="1000"/>
                        <a:t>53</a:t>
                      </a:r>
                    </a:p>
                  </a:txBody>
                  <a:tcPr/>
                </a:tc>
                <a:tc>
                  <a:txBody>
                    <a:bodyPr/>
                    <a:lstStyle/>
                    <a:p>
                      <a:r>
                        <a:rPr lang="en-US" sz="1000"/>
                        <a:t>3</a:t>
                      </a:r>
                    </a:p>
                  </a:txBody>
                  <a:tcPr/>
                </a:tc>
                <a:tc>
                  <a:txBody>
                    <a:bodyPr/>
                    <a:lstStyle/>
                    <a:p>
                      <a:r>
                        <a:rPr lang="en-US" sz="1000"/>
                        <a:t>1.7705 %</a:t>
                      </a:r>
                    </a:p>
                  </a:txBody>
                  <a:tcPr/>
                </a:tc>
                <a:tc>
                  <a:txBody>
                    <a:bodyPr/>
                    <a:lstStyle/>
                    <a:p>
                      <a:r>
                        <a:rPr lang="en-US" sz="1000"/>
                        <a:t>Photo</a:t>
                      </a:r>
                    </a:p>
                  </a:txBody>
                  <a:tcPr/>
                </a:tc>
                <a:extLst>
                  <a:ext uri="{0D108BD9-81ED-4DB2-BD59-A6C34878D82A}">
                    <a16:rowId xmlns:a16="http://schemas.microsoft.com/office/drawing/2014/main" val="3654431281"/>
                  </a:ext>
                </a:extLst>
              </a:tr>
              <a:tr h="370840">
                <a:tc>
                  <a:txBody>
                    <a:bodyPr/>
                    <a:lstStyle/>
                    <a:p>
                      <a:r>
                        <a:rPr lang="en-US" sz="1000" b="1"/>
                        <a:t> TMNA Services, LLC. (TMNAS) - 2018-08-28 11:18:33 </a:t>
                      </a:r>
                      <a:r>
                        <a:rPr lang="en-US" sz="1000"/>
                        <a:t>
  TMNA Services Dragon Boat team practice #2 on the Schuylkill.  Gearing up for the Philadelphia Dragon Boat Festival on October 6th.  2018 marks our 5th year participating!  #teamwork #itscooleronthewater</a:t>
                      </a:r>
                    </a:p>
                  </a:txBody>
                  <a:tcPr/>
                </a:tc>
                <a:tc>
                  <a:txBody>
                    <a:bodyPr/>
                    <a:lstStyle/>
                    <a:p>
                      <a:r>
                        <a:rPr lang="en-US" sz="1000"/>
                        <a:t>55</a:t>
                      </a:r>
                    </a:p>
                  </a:txBody>
                  <a:tcPr/>
                </a:tc>
                <a:tc>
                  <a:txBody>
                    <a:bodyPr/>
                    <a:lstStyle/>
                    <a:p>
                      <a:r>
                        <a:rPr lang="en-US" sz="1000"/>
                        <a:t>0</a:t>
                      </a:r>
                    </a:p>
                  </a:txBody>
                  <a:tcPr/>
                </a:tc>
                <a:tc>
                  <a:txBody>
                    <a:bodyPr/>
                    <a:lstStyle/>
                    <a:p>
                      <a:r>
                        <a:rPr lang="en-US" sz="1000"/>
                        <a:t>1.7188 %</a:t>
                      </a:r>
                    </a:p>
                  </a:txBody>
                  <a:tcPr/>
                </a:tc>
                <a:tc>
                  <a:txBody>
                    <a:bodyPr/>
                    <a:lstStyle/>
                    <a:p>
                      <a:r>
                        <a:rPr lang="en-US" sz="1000"/>
                        <a:t>Photo</a:t>
                      </a:r>
                    </a:p>
                  </a:txBody>
                  <a:tcPr/>
                </a:tc>
                <a:extLst>
                  <a:ext uri="{0D108BD9-81ED-4DB2-BD59-A6C34878D82A}">
                    <a16:rowId xmlns:a16="http://schemas.microsoft.com/office/drawing/2014/main" val="823843568"/>
                  </a:ext>
                </a:extLst>
              </a:tr>
              <a:tr h="370840">
                <a:tc>
                  <a:txBody>
                    <a:bodyPr/>
                    <a:lstStyle/>
                    <a:p>
                      <a:r>
                        <a:rPr lang="en-US" sz="1000" b="1"/>
                        <a:t> TMNA Services, LLC. (TMNAS) - 2018-08-17 14:49:04 </a:t>
                      </a:r>
                      <a:r>
                        <a:rPr lang="en-US" sz="1000"/>
                        <a:t>
  What a great night it was at Citizens Bank Park! Thank you to all employees, family and friends for coming out to our Annual Summer Picnic! Not only did we have an awesome evening, we collected 3 heaping boxes of food items, which will be donated to Philabundance. Way to go! </a:t>
                      </a:r>
                    </a:p>
                  </a:txBody>
                  <a:tcPr/>
                </a:tc>
                <a:tc>
                  <a:txBody>
                    <a:bodyPr/>
                    <a:lstStyle/>
                    <a:p>
                      <a:r>
                        <a:rPr lang="en-US" sz="1000"/>
                        <a:t>49</a:t>
                      </a:r>
                    </a:p>
                  </a:txBody>
                  <a:tcPr/>
                </a:tc>
                <a:tc>
                  <a:txBody>
                    <a:bodyPr/>
                    <a:lstStyle/>
                    <a:p>
                      <a:r>
                        <a:rPr lang="en-US" sz="1000"/>
                        <a:t>0</a:t>
                      </a:r>
                    </a:p>
                  </a:txBody>
                  <a:tcPr/>
                </a:tc>
                <a:tc>
                  <a:txBody>
                    <a:bodyPr/>
                    <a:lstStyle/>
                    <a:p>
                      <a:r>
                        <a:rPr lang="en-US" sz="1000"/>
                        <a:t>1.5361 %</a:t>
                      </a:r>
                    </a:p>
                  </a:txBody>
                  <a:tcPr/>
                </a:tc>
                <a:tc>
                  <a:txBody>
                    <a:bodyPr/>
                    <a:lstStyle/>
                    <a:p>
                      <a:r>
                        <a:rPr lang="en-US" sz="1000"/>
                        <a:t>Photo</a:t>
                      </a:r>
                    </a:p>
                  </a:txBody>
                  <a:tcPr/>
                </a:tc>
                <a:extLst>
                  <a:ext uri="{0D108BD9-81ED-4DB2-BD59-A6C34878D82A}">
                    <a16:rowId xmlns:a16="http://schemas.microsoft.com/office/drawing/2014/main" val="3208683808"/>
                  </a:ext>
                </a:extLst>
              </a:tr>
              <a:tr h="370840">
                <a:tc>
                  <a:txBody>
                    <a:bodyPr/>
                    <a:lstStyle/>
                    <a:p>
                      <a:r>
                        <a:rPr lang="en-US" sz="1000" b="1"/>
                        <a:t> TMNA Services, LLC. (TMNAS) - 2018-07-25 15:37:51 </a:t>
                      </a:r>
                      <a:r>
                        <a:rPr lang="en-US" sz="1000"/>
                        <a:t>
  Cradles to Crayons provides children from birth to age 12, living in low-income and homeless situations, with the essential items they need to thrive – at home, at school, and at play.  They supply these items free of charge by engaging and connecting communities that have with communities that need. 
Thanks to our interns who volunteered this morning!  #cradlestocrayons #summerinterns #giveback #volunteering
</a:t>
                      </a:r>
                    </a:p>
                  </a:txBody>
                  <a:tcPr/>
                </a:tc>
                <a:tc>
                  <a:txBody>
                    <a:bodyPr/>
                    <a:lstStyle/>
                    <a:p>
                      <a:r>
                        <a:rPr lang="en-US" sz="1000"/>
                        <a:t>45</a:t>
                      </a:r>
                    </a:p>
                  </a:txBody>
                  <a:tcPr/>
                </a:tc>
                <a:tc>
                  <a:txBody>
                    <a:bodyPr/>
                    <a:lstStyle/>
                    <a:p>
                      <a:r>
                        <a:rPr lang="en-US" sz="1000"/>
                        <a:t>0</a:t>
                      </a:r>
                    </a:p>
                  </a:txBody>
                  <a:tcPr/>
                </a:tc>
                <a:tc>
                  <a:txBody>
                    <a:bodyPr/>
                    <a:lstStyle/>
                    <a:p>
                      <a:r>
                        <a:rPr lang="en-US" sz="1000"/>
                        <a:t>1.4277 %</a:t>
                      </a:r>
                    </a:p>
                  </a:txBody>
                  <a:tcPr/>
                </a:tc>
                <a:tc>
                  <a:txBody>
                    <a:bodyPr/>
                    <a:lstStyle/>
                    <a:p>
                      <a:r>
                        <a:rPr lang="en-US" sz="1000"/>
                        <a:t>Photo</a:t>
                      </a:r>
                    </a:p>
                  </a:txBody>
                  <a:tcPr/>
                </a:tc>
                <a:extLst>
                  <a:ext uri="{0D108BD9-81ED-4DB2-BD59-A6C34878D82A}">
                    <a16:rowId xmlns:a16="http://schemas.microsoft.com/office/drawing/2014/main" val="1432943908"/>
                  </a:ext>
                </a:extLst>
              </a:tr>
            </a:tbl>
          </a:graphicData>
        </a:graphic>
      </p:graphicFrame>
      <p:sp>
        <p:nvSpPr>
          <p:cNvPr id="4" name="Text Placeholder 3">
            <a:extLst>
              <a:ext uri="{FF2B5EF4-FFF2-40B4-BE49-F238E27FC236}">
                <a16:creationId xmlns:a16="http://schemas.microsoft.com/office/drawing/2014/main" id="{A1ECA88D-5DEA-45EA-A440-9B0B9FF1F17D}"/>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801614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3027E-4884-4330-81E9-D8A302340369}"/>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D35E97C4-DB4D-4432-9EC4-3CF5E23F0CB1}"/>
              </a:ext>
            </a:extLst>
          </p:cNvPr>
          <p:cNvGraphicFramePr>
            <a:graphicFrameLocks noGrp="1"/>
          </p:cNvGraphicFramePr>
          <p:nvPr>
            <p:ph type="tbl" sz="quarter" idx="13"/>
            <p:extLst>
              <p:ext uri="{D42A27DB-BD31-4B8C-83A1-F6EECF244321}">
                <p14:modId xmlns:p14="http://schemas.microsoft.com/office/powerpoint/2010/main" val="1246979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6494387"/>
                    </a:ext>
                  </a:extLst>
                </a:gridCol>
                <a:gridCol w="699516">
                  <a:extLst>
                    <a:ext uri="{9D8B030D-6E8A-4147-A177-3AD203B41FA5}">
                      <a16:colId xmlns:a16="http://schemas.microsoft.com/office/drawing/2014/main" val="3415336953"/>
                    </a:ext>
                  </a:extLst>
                </a:gridCol>
                <a:gridCol w="699516">
                  <a:extLst>
                    <a:ext uri="{9D8B030D-6E8A-4147-A177-3AD203B41FA5}">
                      <a16:colId xmlns:a16="http://schemas.microsoft.com/office/drawing/2014/main" val="3850579944"/>
                    </a:ext>
                  </a:extLst>
                </a:gridCol>
                <a:gridCol w="658368">
                  <a:extLst>
                    <a:ext uri="{9D8B030D-6E8A-4147-A177-3AD203B41FA5}">
                      <a16:colId xmlns:a16="http://schemas.microsoft.com/office/drawing/2014/main" val="1247563041"/>
                    </a:ext>
                  </a:extLst>
                </a:gridCol>
                <a:gridCol w="658368">
                  <a:extLst>
                    <a:ext uri="{9D8B030D-6E8A-4147-A177-3AD203B41FA5}">
                      <a16:colId xmlns:a16="http://schemas.microsoft.com/office/drawing/2014/main" val="751868289"/>
                    </a:ext>
                  </a:extLst>
                </a:gridCol>
                <a:gridCol w="658368">
                  <a:extLst>
                    <a:ext uri="{9D8B030D-6E8A-4147-A177-3AD203B41FA5}">
                      <a16:colId xmlns:a16="http://schemas.microsoft.com/office/drawing/2014/main" val="1609362488"/>
                    </a:ext>
                  </a:extLst>
                </a:gridCol>
                <a:gridCol w="699516">
                  <a:extLst>
                    <a:ext uri="{9D8B030D-6E8A-4147-A177-3AD203B41FA5}">
                      <a16:colId xmlns:a16="http://schemas.microsoft.com/office/drawing/2014/main" val="3327310515"/>
                    </a:ext>
                  </a:extLst>
                </a:gridCol>
                <a:gridCol w="699516">
                  <a:extLst>
                    <a:ext uri="{9D8B030D-6E8A-4147-A177-3AD203B41FA5}">
                      <a16:colId xmlns:a16="http://schemas.microsoft.com/office/drawing/2014/main" val="23441929"/>
                    </a:ext>
                  </a:extLst>
                </a:gridCol>
                <a:gridCol w="699516">
                  <a:extLst>
                    <a:ext uri="{9D8B030D-6E8A-4147-A177-3AD203B41FA5}">
                      <a16:colId xmlns:a16="http://schemas.microsoft.com/office/drawing/2014/main" val="3236848787"/>
                    </a:ext>
                  </a:extLst>
                </a:gridCol>
                <a:gridCol w="658368">
                  <a:extLst>
                    <a:ext uri="{9D8B030D-6E8A-4147-A177-3AD203B41FA5}">
                      <a16:colId xmlns:a16="http://schemas.microsoft.com/office/drawing/2014/main" val="295326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651866156"/>
                  </a:ext>
                </a:extLst>
              </a:tr>
              <a:tr h="370840">
                <a:tc>
                  <a:txBody>
                    <a:bodyPr/>
                    <a:lstStyle/>
                    <a:p>
                      <a:r>
                        <a:rPr lang="en-US" sz="1000"/>
                        <a:t>tmna_services</a:t>
                      </a:r>
                    </a:p>
                  </a:txBody>
                  <a:tcPr/>
                </a:tc>
                <a:tc>
                  <a:txBody>
                    <a:bodyPr/>
                    <a:lstStyle/>
                    <a:p>
                      <a:r>
                        <a:rPr lang="en-US" sz="1000"/>
                        <a:t>329</a:t>
                      </a:r>
                    </a:p>
                  </a:txBody>
                  <a:tcPr/>
                </a:tc>
                <a:tc>
                  <a:txBody>
                    <a:bodyPr/>
                    <a:lstStyle/>
                    <a:p>
                      <a:r>
                        <a:rPr lang="en-US" sz="1000"/>
                        <a:t>98</a:t>
                      </a:r>
                    </a:p>
                  </a:txBody>
                  <a:tcPr/>
                </a:tc>
                <a:tc>
                  <a:txBody>
                    <a:bodyPr/>
                    <a:lstStyle/>
                    <a:p>
                      <a:r>
                        <a:rPr lang="en-US" sz="1000"/>
                        <a:t>69</a:t>
                      </a:r>
                    </a:p>
                  </a:txBody>
                  <a:tcPr/>
                </a:tc>
                <a:tc>
                  <a:txBody>
                    <a:bodyPr/>
                    <a:lstStyle/>
                    <a:p>
                      <a:r>
                        <a:rPr lang="en-US" sz="1000"/>
                        <a:t>18</a:t>
                      </a:r>
                    </a:p>
                  </a:txBody>
                  <a:tcPr/>
                </a:tc>
                <a:tc>
                  <a:txBody>
                    <a:bodyPr/>
                    <a:lstStyle/>
                    <a:p>
                      <a:r>
                        <a:rPr lang="en-US" sz="1000"/>
                        <a:t>3</a:t>
                      </a:r>
                    </a:p>
                  </a:txBody>
                  <a:tcPr/>
                </a:tc>
                <a:tc>
                  <a:txBody>
                    <a:bodyPr/>
                    <a:lstStyle/>
                    <a:p>
                      <a:r>
                        <a:rPr lang="en-US" sz="1000"/>
                        <a:t>90</a:t>
                      </a:r>
                    </a:p>
                  </a:txBody>
                  <a:tcPr/>
                </a:tc>
                <a:tc>
                  <a:txBody>
                    <a:bodyPr/>
                    <a:lstStyle/>
                    <a:p>
                      <a:r>
                        <a:rPr lang="en-US" sz="1000"/>
                        <a:t>2466</a:t>
                      </a:r>
                    </a:p>
                  </a:txBody>
                  <a:tcPr/>
                </a:tc>
                <a:tc>
                  <a:txBody>
                    <a:bodyPr/>
                    <a:lstStyle/>
                    <a:p>
                      <a:r>
                        <a:rPr lang="en-US" sz="1000"/>
                        <a:t>94</a:t>
                      </a:r>
                    </a:p>
                  </a:txBody>
                  <a:tcPr/>
                </a:tc>
                <a:tc>
                  <a:txBody>
                    <a:bodyPr/>
                    <a:lstStyle/>
                    <a:p>
                      <a:r>
                        <a:rPr lang="en-US" sz="1000"/>
                        <a:t>10.1587 %</a:t>
                      </a:r>
                    </a:p>
                  </a:txBody>
                  <a:tcPr/>
                </a:tc>
                <a:extLst>
                  <a:ext uri="{0D108BD9-81ED-4DB2-BD59-A6C34878D82A}">
                    <a16:rowId xmlns:a16="http://schemas.microsoft.com/office/drawing/2014/main" val="3090722622"/>
                  </a:ext>
                </a:extLst>
              </a:tr>
            </a:tbl>
          </a:graphicData>
        </a:graphic>
      </p:graphicFrame>
      <p:sp>
        <p:nvSpPr>
          <p:cNvPr id="4" name="Text Placeholder 3">
            <a:extLst>
              <a:ext uri="{FF2B5EF4-FFF2-40B4-BE49-F238E27FC236}">
                <a16:creationId xmlns:a16="http://schemas.microsoft.com/office/drawing/2014/main" id="{6B2A9D02-F542-4EC9-9119-4D20B0DB4213}"/>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666412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42BB5-3B34-4099-89B9-105A7D111D48}"/>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C49F71EE-2711-4739-94DD-6F51092998EE}"/>
              </a:ext>
            </a:extLst>
          </p:cNvPr>
          <p:cNvGraphicFramePr>
            <a:graphicFrameLocks noGrp="1"/>
          </p:cNvGraphicFramePr>
          <p:nvPr>
            <p:ph type="chart" sz="quarter" idx="13"/>
            <p:extLst>
              <p:ext uri="{D42A27DB-BD31-4B8C-83A1-F6EECF244321}">
                <p14:modId xmlns:p14="http://schemas.microsoft.com/office/powerpoint/2010/main" val="3611648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094576-BFF4-449C-8701-16341C213CE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7A30064-8737-4DED-BA13-6EA9BB665B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9963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31112-75D3-49BC-B3AA-F655577FBA30}"/>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3E8194FF-D20B-4F32-AD19-E8F4E69180D9}"/>
              </a:ext>
            </a:extLst>
          </p:cNvPr>
          <p:cNvGraphicFramePr>
            <a:graphicFrameLocks noGrp="1"/>
          </p:cNvGraphicFramePr>
          <p:nvPr>
            <p:ph type="chart" sz="quarter" idx="13"/>
            <p:extLst>
              <p:ext uri="{D42A27DB-BD31-4B8C-83A1-F6EECF244321}">
                <p14:modId xmlns:p14="http://schemas.microsoft.com/office/powerpoint/2010/main" val="1797206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554D94-A749-42B5-AFBA-0C176DF8D6E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26CF0A7-D1ED-4479-B6D3-51CF85704B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0044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25585-F03A-4570-8A84-5A4DF96D4FC5}"/>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5B32CFD1-F490-4F83-9ECD-020BB3811C9B}"/>
              </a:ext>
            </a:extLst>
          </p:cNvPr>
          <p:cNvGraphicFramePr>
            <a:graphicFrameLocks noGrp="1"/>
          </p:cNvGraphicFramePr>
          <p:nvPr>
            <p:ph type="tbl" sz="quarter" idx="13"/>
            <p:extLst>
              <p:ext uri="{D42A27DB-BD31-4B8C-83A1-F6EECF244321}">
                <p14:modId xmlns:p14="http://schemas.microsoft.com/office/powerpoint/2010/main" val="673375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58808761"/>
                    </a:ext>
                  </a:extLst>
                </a:gridCol>
                <a:gridCol w="987552">
                  <a:extLst>
                    <a:ext uri="{9D8B030D-6E8A-4147-A177-3AD203B41FA5}">
                      <a16:colId xmlns:a16="http://schemas.microsoft.com/office/drawing/2014/main" val="394883101"/>
                    </a:ext>
                  </a:extLst>
                </a:gridCol>
                <a:gridCol w="987552">
                  <a:extLst>
                    <a:ext uri="{9D8B030D-6E8A-4147-A177-3AD203B41FA5}">
                      <a16:colId xmlns:a16="http://schemas.microsoft.com/office/drawing/2014/main" val="610293700"/>
                    </a:ext>
                  </a:extLst>
                </a:gridCol>
                <a:gridCol w="987552">
                  <a:extLst>
                    <a:ext uri="{9D8B030D-6E8A-4147-A177-3AD203B41FA5}">
                      <a16:colId xmlns:a16="http://schemas.microsoft.com/office/drawing/2014/main" val="3199861587"/>
                    </a:ext>
                  </a:extLst>
                </a:gridCol>
                <a:gridCol w="987552">
                  <a:extLst>
                    <a:ext uri="{9D8B030D-6E8A-4147-A177-3AD203B41FA5}">
                      <a16:colId xmlns:a16="http://schemas.microsoft.com/office/drawing/2014/main" val="3528424648"/>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300701977"/>
                  </a:ext>
                </a:extLst>
              </a:tr>
              <a:tr h="370840">
                <a:tc>
                  <a:txBody>
                    <a:bodyPr/>
                    <a:lstStyle/>
                    <a:p>
                      <a:r>
                        <a:rPr lang="en-US" sz="1000" b="1"/>
                        <a:t>tmna_services - 2018-09-06 17:24:59 </a:t>
                      </a:r>
                      <a:r>
                        <a:rPr lang="en-US" sz="1000"/>
                        <a:t>
 TMNAS employees celebrating the NFL Season Kick Off and National “I Love Food Day” with a tasty Potluck Picnic! Nothing beats some tasty treats and some football! 🏈🦅#GOEAGLES #nflkickoff #nationalilovefoodday</a:t>
                      </a:r>
                    </a:p>
                  </a:txBody>
                  <a:tcPr/>
                </a:tc>
                <a:tc>
                  <a:txBody>
                    <a:bodyPr/>
                    <a:lstStyle/>
                    <a:p>
                      <a:r>
                        <a:rPr lang="en-US" sz="1000"/>
                        <a:t>45</a:t>
                      </a:r>
                    </a:p>
                  </a:txBody>
                  <a:tcPr/>
                </a:tc>
                <a:tc>
                  <a:txBody>
                    <a:bodyPr/>
                    <a:lstStyle/>
                    <a:p>
                      <a:r>
                        <a:rPr lang="en-US" sz="1000"/>
                        <a:t>1</a:t>
                      </a:r>
                    </a:p>
                  </a:txBody>
                  <a:tcPr/>
                </a:tc>
                <a:tc>
                  <a:txBody>
                    <a:bodyPr/>
                    <a:lstStyle/>
                    <a:p>
                      <a:r>
                        <a:rPr lang="en-US" sz="1000"/>
                        <a:t>15.3846 %</a:t>
                      </a:r>
                    </a:p>
                  </a:txBody>
                  <a:tcPr/>
                </a:tc>
                <a:tc>
                  <a:txBody>
                    <a:bodyPr/>
                    <a:lstStyle/>
                    <a:p>
                      <a:r>
                        <a:rPr lang="en-US" sz="1000"/>
                        <a:t>Carousel</a:t>
                      </a:r>
                    </a:p>
                  </a:txBody>
                  <a:tcPr/>
                </a:tc>
                <a:extLst>
                  <a:ext uri="{0D108BD9-81ED-4DB2-BD59-A6C34878D82A}">
                    <a16:rowId xmlns:a16="http://schemas.microsoft.com/office/drawing/2014/main" val="1643179693"/>
                  </a:ext>
                </a:extLst>
              </a:tr>
              <a:tr h="370840">
                <a:tc>
                  <a:txBody>
                    <a:bodyPr/>
                    <a:lstStyle/>
                    <a:p>
                      <a:r>
                        <a:rPr lang="en-US" sz="1000" b="1"/>
                        <a:t>tmna_services - 2018-08-01 15:35:10 </a:t>
                      </a:r>
                      <a:r>
                        <a:rPr lang="en-US" sz="1000"/>
                        <a:t>
 Today our intern class presented their final project to our executive committee. They’ve been working tirelessly and have gone above and beyond our expectations. Great job all! We hope you enjoyed your summer here at TMNAS! Winner will be announced Friday. #summerinternship #ourinternsrock</a:t>
                      </a:r>
                    </a:p>
                  </a:txBody>
                  <a:tcPr/>
                </a:tc>
                <a:tc>
                  <a:txBody>
                    <a:bodyPr/>
                    <a:lstStyle/>
                    <a:p>
                      <a:r>
                        <a:rPr lang="en-US" sz="1000"/>
                        <a:t>45</a:t>
                      </a:r>
                    </a:p>
                  </a:txBody>
                  <a:tcPr/>
                </a:tc>
                <a:tc>
                  <a:txBody>
                    <a:bodyPr/>
                    <a:lstStyle/>
                    <a:p>
                      <a:r>
                        <a:rPr lang="en-US" sz="1000"/>
                        <a:t>1</a:t>
                      </a:r>
                    </a:p>
                  </a:txBody>
                  <a:tcPr/>
                </a:tc>
                <a:tc>
                  <a:txBody>
                    <a:bodyPr/>
                    <a:lstStyle/>
                    <a:p>
                      <a:r>
                        <a:rPr lang="en-US" sz="1000"/>
                        <a:t>15.9722 %</a:t>
                      </a:r>
                    </a:p>
                  </a:txBody>
                  <a:tcPr/>
                </a:tc>
                <a:tc>
                  <a:txBody>
                    <a:bodyPr/>
                    <a:lstStyle/>
                    <a:p>
                      <a:r>
                        <a:rPr lang="en-US" sz="1000"/>
                        <a:t>Image</a:t>
                      </a:r>
                    </a:p>
                  </a:txBody>
                  <a:tcPr/>
                </a:tc>
                <a:extLst>
                  <a:ext uri="{0D108BD9-81ED-4DB2-BD59-A6C34878D82A}">
                    <a16:rowId xmlns:a16="http://schemas.microsoft.com/office/drawing/2014/main" val="1573062832"/>
                  </a:ext>
                </a:extLst>
              </a:tr>
              <a:tr h="370840">
                <a:tc>
                  <a:txBody>
                    <a:bodyPr/>
                    <a:lstStyle/>
                    <a:p>
                      <a:r>
                        <a:rPr lang="en-US" sz="1000" b="1"/>
                        <a:t>tmna_services - 2018-09-19 17:04:22 </a:t>
                      </a:r>
                      <a:r>
                        <a:rPr lang="en-US" sz="1000"/>
                        <a:t>
 New hire orientation today at TMNAS! Welcome aboard, we are excited to have you!</a:t>
                      </a:r>
                    </a:p>
                  </a:txBody>
                  <a:tcPr/>
                </a:tc>
                <a:tc>
                  <a:txBody>
                    <a:bodyPr/>
                    <a:lstStyle/>
                    <a:p>
                      <a:r>
                        <a:rPr lang="en-US" sz="1000"/>
                        <a:t>44</a:t>
                      </a:r>
                    </a:p>
                  </a:txBody>
                  <a:tcPr/>
                </a:tc>
                <a:tc>
                  <a:txBody>
                    <a:bodyPr/>
                    <a:lstStyle/>
                    <a:p>
                      <a:r>
                        <a:rPr lang="en-US" sz="1000"/>
                        <a:t>0</a:t>
                      </a:r>
                    </a:p>
                  </a:txBody>
                  <a:tcPr/>
                </a:tc>
                <a:tc>
                  <a:txBody>
                    <a:bodyPr/>
                    <a:lstStyle/>
                    <a:p>
                      <a:r>
                        <a:rPr lang="en-US" sz="1000"/>
                        <a:t>13.9241 %</a:t>
                      </a:r>
                    </a:p>
                  </a:txBody>
                  <a:tcPr/>
                </a:tc>
                <a:tc>
                  <a:txBody>
                    <a:bodyPr/>
                    <a:lstStyle/>
                    <a:p>
                      <a:r>
                        <a:rPr lang="en-US" sz="1000"/>
                        <a:t>Image</a:t>
                      </a:r>
                    </a:p>
                  </a:txBody>
                  <a:tcPr/>
                </a:tc>
                <a:extLst>
                  <a:ext uri="{0D108BD9-81ED-4DB2-BD59-A6C34878D82A}">
                    <a16:rowId xmlns:a16="http://schemas.microsoft.com/office/drawing/2014/main" val="422392267"/>
                  </a:ext>
                </a:extLst>
              </a:tr>
              <a:tr h="370840">
                <a:tc>
                  <a:txBody>
                    <a:bodyPr/>
                    <a:lstStyle/>
                    <a:p>
                      <a:r>
                        <a:rPr lang="en-US" sz="1000" b="1"/>
                        <a:t>tmna_services - 2018-08-09 15:49:33 </a:t>
                      </a:r>
                      <a:r>
                        <a:rPr lang="en-US" sz="1000"/>
                        <a:t>
 Thank you to tmnathegoodlife and participating vendors for an awesome Healthy Picnic &amp; Wellness Fair!! 🏃‍♀️🏃‍♂️#healthyliving #healthypicnic</a:t>
                      </a:r>
                    </a:p>
                  </a:txBody>
                  <a:tcPr/>
                </a:tc>
                <a:tc>
                  <a:txBody>
                    <a:bodyPr/>
                    <a:lstStyle/>
                    <a:p>
                      <a:r>
                        <a:rPr lang="en-US" sz="1000"/>
                        <a:t>44</a:t>
                      </a:r>
                    </a:p>
                  </a:txBody>
                  <a:tcPr/>
                </a:tc>
                <a:tc>
                  <a:txBody>
                    <a:bodyPr/>
                    <a:lstStyle/>
                    <a:p>
                      <a:r>
                        <a:rPr lang="en-US" sz="1000"/>
                        <a:t>1</a:t>
                      </a:r>
                    </a:p>
                  </a:txBody>
                  <a:tcPr/>
                </a:tc>
                <a:tc>
                  <a:txBody>
                    <a:bodyPr/>
                    <a:lstStyle/>
                    <a:p>
                      <a:r>
                        <a:rPr lang="en-US" sz="1000"/>
                        <a:t>15.5172 %</a:t>
                      </a:r>
                    </a:p>
                  </a:txBody>
                  <a:tcPr/>
                </a:tc>
                <a:tc>
                  <a:txBody>
                    <a:bodyPr/>
                    <a:lstStyle/>
                    <a:p>
                      <a:r>
                        <a:rPr lang="en-US" sz="1000"/>
                        <a:t>Image</a:t>
                      </a:r>
                    </a:p>
                  </a:txBody>
                  <a:tcPr/>
                </a:tc>
                <a:extLst>
                  <a:ext uri="{0D108BD9-81ED-4DB2-BD59-A6C34878D82A}">
                    <a16:rowId xmlns:a16="http://schemas.microsoft.com/office/drawing/2014/main" val="2046865126"/>
                  </a:ext>
                </a:extLst>
              </a:tr>
              <a:tr h="370840">
                <a:tc>
                  <a:txBody>
                    <a:bodyPr/>
                    <a:lstStyle/>
                    <a:p>
                      <a:r>
                        <a:rPr lang="en-US" sz="1000" b="1"/>
                        <a:t>tmna_services - 2018-07-16 15:06:57 </a:t>
                      </a:r>
                      <a:r>
                        <a:rPr lang="en-US" sz="1000"/>
                        <a:t>
 TMNAS employees celebrating #NationalIceCreamDay this afternoon with a treat!🍦☀️</a:t>
                      </a:r>
                    </a:p>
                  </a:txBody>
                  <a:tcPr/>
                </a:tc>
                <a:tc>
                  <a:txBody>
                    <a:bodyPr/>
                    <a:lstStyle/>
                    <a:p>
                      <a:r>
                        <a:rPr lang="en-US" sz="1000"/>
                        <a:t>41</a:t>
                      </a:r>
                    </a:p>
                  </a:txBody>
                  <a:tcPr/>
                </a:tc>
                <a:tc>
                  <a:txBody>
                    <a:bodyPr/>
                    <a:lstStyle/>
                    <a:p>
                      <a:r>
                        <a:rPr lang="en-US" sz="1000"/>
                        <a:t>1</a:t>
                      </a:r>
                    </a:p>
                  </a:txBody>
                  <a:tcPr/>
                </a:tc>
                <a:tc>
                  <a:txBody>
                    <a:bodyPr/>
                    <a:lstStyle/>
                    <a:p>
                      <a:r>
                        <a:rPr lang="en-US" sz="1000"/>
                        <a:t>14.6853 %</a:t>
                      </a:r>
                    </a:p>
                  </a:txBody>
                  <a:tcPr/>
                </a:tc>
                <a:tc>
                  <a:txBody>
                    <a:bodyPr/>
                    <a:lstStyle/>
                    <a:p>
                      <a:r>
                        <a:rPr lang="en-US" sz="1000"/>
                        <a:t>Image</a:t>
                      </a:r>
                    </a:p>
                  </a:txBody>
                  <a:tcPr/>
                </a:tc>
                <a:extLst>
                  <a:ext uri="{0D108BD9-81ED-4DB2-BD59-A6C34878D82A}">
                    <a16:rowId xmlns:a16="http://schemas.microsoft.com/office/drawing/2014/main" val="2557592662"/>
                  </a:ext>
                </a:extLst>
              </a:tr>
            </a:tbl>
          </a:graphicData>
        </a:graphic>
      </p:graphicFrame>
      <p:sp>
        <p:nvSpPr>
          <p:cNvPr id="4" name="Text Placeholder 3">
            <a:extLst>
              <a:ext uri="{FF2B5EF4-FFF2-40B4-BE49-F238E27FC236}">
                <a16:creationId xmlns:a16="http://schemas.microsoft.com/office/drawing/2014/main" id="{05D6E469-0A27-45A5-977F-5C417ACE973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436201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D13B-75A2-48A7-8F6C-EAD2898CF590}"/>
              </a:ext>
            </a:extLst>
          </p:cNvPr>
          <p:cNvSpPr>
            <a:spLocks noGrp="1"/>
          </p:cNvSpPr>
          <p:nvPr>
            <p:ph type="title"/>
          </p:nvPr>
        </p:nvSpPr>
        <p:spPr/>
        <p:txBody>
          <a:bodyPr/>
          <a:lstStyle/>
          <a:p>
            <a:r>
              <a:rPr lang="en-US"/>
              <a:t>Instagram Total Interactions | TMNAS</a:t>
            </a:r>
          </a:p>
        </p:txBody>
      </p:sp>
      <p:graphicFrame>
        <p:nvGraphicFramePr>
          <p:cNvPr id="6" name="Chart Placeholder 5">
            <a:extLst>
              <a:ext uri="{FF2B5EF4-FFF2-40B4-BE49-F238E27FC236}">
                <a16:creationId xmlns:a16="http://schemas.microsoft.com/office/drawing/2014/main" id="{BF6BCA60-7611-4B6F-9BE4-12D53294C1AD}"/>
              </a:ext>
            </a:extLst>
          </p:cNvPr>
          <p:cNvGraphicFramePr>
            <a:graphicFrameLocks noGrp="1"/>
          </p:cNvGraphicFramePr>
          <p:nvPr>
            <p:ph type="chart" sz="quarter" idx="13"/>
            <p:extLst>
              <p:ext uri="{D42A27DB-BD31-4B8C-83A1-F6EECF244321}">
                <p14:modId xmlns:p14="http://schemas.microsoft.com/office/powerpoint/2010/main" val="2900512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6E33DC-4B4D-4616-B694-3D1B9B47D0F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5833D04-BC48-4BEC-B4E5-703286678E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8937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498</Words>
  <Application>Microsoft Office PowerPoint</Application>
  <PresentationFormat>On-screen Show (4:3)</PresentationFormat>
  <Paragraphs>196</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TMNAS Social Media_Quarterly</vt:lpstr>
      <vt:lpstr>Overall Overall Audience | TMNAS</vt:lpstr>
      <vt:lpstr>Twitter Key Metrics Table | TMNAS</vt:lpstr>
      <vt:lpstr>Twitter Twitter Followers Change | TMNAS</vt:lpstr>
      <vt:lpstr>Twitter Average Interactions Per Tweet | TMNAS</vt:lpstr>
      <vt:lpstr>Twitter Total Interactions | TMNAS</vt:lpstr>
      <vt:lpstr>Twitter Own Tweets Table | TMNAS</vt:lpstr>
      <vt:lpstr>LinkedIn Key Metrics Table | TMNAS</vt:lpstr>
      <vt:lpstr>LinkedIn LinkedIn Followers Change | TMNAS</vt:lpstr>
      <vt:lpstr>LinkedIn Average Interactions Per LinkedIn Update | TMNAS</vt:lpstr>
      <vt:lpstr>LinkedIn Total Interactions | TMNAS</vt:lpstr>
      <vt:lpstr>LinkedIn Updates Table | TMNAS</vt:lpstr>
      <vt:lpstr>Instagram Key Metrics Table | TMNAS</vt:lpstr>
      <vt:lpstr>Instagram Instagram Followers Change | TMNAS</vt:lpstr>
      <vt:lpstr>Instagram Average Interactions Per Instagram Post | TMNAS</vt:lpstr>
      <vt:lpstr>Instagram Top Instagram Posts Table | TMNAS</vt:lpstr>
      <vt:lpstr>Instagram Total Interactions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Media_Quarterly</dc:title>
  <dc:creator>Administrator</dc:creator>
  <cp:lastModifiedBy>Administrator</cp:lastModifiedBy>
  <cp:revision>1</cp:revision>
  <dcterms:created xsi:type="dcterms:W3CDTF">2018-10-04T15:37:10Z</dcterms:created>
  <dcterms:modified xsi:type="dcterms:W3CDTF">2018-10-04T15:40:12Z</dcterms:modified>
</cp:coreProperties>
</file>