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6" d="100"/>
          <a:sy n="106" d="100"/>
        </p:scale>
        <p:origin x="2250"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numCache>
            </c:numRef>
          </c:val>
          <c:extLst>
            <c:ext xmlns:c16="http://schemas.microsoft.com/office/drawing/2014/chart" uri="{C3380CC4-5D6E-409C-BE32-E72D297353CC}">
              <c16:uniqueId val="{00000000-BD89-4DB2-A49C-BD20FC42126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285</c:v>
                </c:pt>
              </c:numCache>
            </c:numRef>
          </c:val>
          <c:extLst>
            <c:ext xmlns:c16="http://schemas.microsoft.com/office/drawing/2014/chart" uri="{C3380CC4-5D6E-409C-BE32-E72D297353CC}">
              <c16:uniqueId val="{00000001-BD89-4DB2-A49C-BD20FC42126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3164</c:v>
                </c:pt>
              </c:numCache>
            </c:numRef>
          </c:val>
          <c:extLst>
            <c:ext xmlns:c16="http://schemas.microsoft.com/office/drawing/2014/chart" uri="{C3380CC4-5D6E-409C-BE32-E72D297353CC}">
              <c16:uniqueId val="{00000002-BD89-4DB2-A49C-BD20FC42126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43282</c:v>
                </c:pt>
              </c:numCache>
            </c:numRef>
          </c:cat>
          <c:val>
            <c:numRef>
              <c:f>Sheet1!$E$2</c:f>
              <c:numCache>
                <c:formatCode>General</c:formatCode>
                <c:ptCount val="1"/>
                <c:pt idx="0">
                  <c:v>136</c:v>
                </c:pt>
              </c:numCache>
            </c:numRef>
          </c:val>
          <c:extLst>
            <c:ext xmlns:c16="http://schemas.microsoft.com/office/drawing/2014/chart" uri="{C3380CC4-5D6E-409C-BE32-E72D297353CC}">
              <c16:uniqueId val="{00000003-BD89-4DB2-A49C-BD20FC421262}"/>
            </c:ext>
          </c:extLst>
        </c:ser>
        <c:dLbls>
          <c:showLegendKey val="0"/>
          <c:showVal val="0"/>
          <c:showCatName val="0"/>
          <c:showSerName val="0"/>
          <c:showPercent val="0"/>
          <c:showBubbleSize val="0"/>
        </c:dLbls>
        <c:gapWidth val="219"/>
        <c:overlap val="-27"/>
        <c:axId val="290003936"/>
        <c:axId val="290002952"/>
      </c:barChart>
      <c:dateAx>
        <c:axId val="29000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2952"/>
        <c:crosses val="autoZero"/>
        <c:auto val="1"/>
        <c:lblOffset val="100"/>
        <c:baseTimeUnit val="days"/>
      </c:dateAx>
      <c:valAx>
        <c:axId val="29000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0</c:v>
                </c:pt>
              </c:numCache>
            </c:numRef>
          </c:val>
          <c:extLst>
            <c:ext xmlns:c16="http://schemas.microsoft.com/office/drawing/2014/chart" uri="{C3380CC4-5D6E-409C-BE32-E72D297353CC}">
              <c16:uniqueId val="{00000000-1CF1-4917-A8B8-15AEE75AB49A}"/>
            </c:ext>
          </c:extLst>
        </c:ser>
        <c:dLbls>
          <c:showLegendKey val="0"/>
          <c:showVal val="0"/>
          <c:showCatName val="0"/>
          <c:showSerName val="0"/>
          <c:showPercent val="0"/>
          <c:showBubbleSize val="0"/>
        </c:dLbls>
        <c:gapWidth val="219"/>
        <c:overlap val="-27"/>
        <c:axId val="363997984"/>
        <c:axId val="363998312"/>
      </c:barChart>
      <c:dateAx>
        <c:axId val="36399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98312"/>
        <c:crosses val="autoZero"/>
        <c:auto val="1"/>
        <c:lblOffset val="100"/>
        <c:baseTimeUnit val="months"/>
      </c:dateAx>
      <c:valAx>
        <c:axId val="36399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2</c:v>
                </c:pt>
                <c:pt idx="3">
                  <c:v>1</c:v>
                </c:pt>
                <c:pt idx="4">
                  <c:v>2</c:v>
                </c:pt>
                <c:pt idx="5">
                  <c:v>1</c:v>
                </c:pt>
                <c:pt idx="6">
                  <c:v>2</c:v>
                </c:pt>
                <c:pt idx="7">
                  <c:v>4</c:v>
                </c:pt>
                <c:pt idx="8">
                  <c:v>3</c:v>
                </c:pt>
                <c:pt idx="9">
                  <c:v>2</c:v>
                </c:pt>
                <c:pt idx="10">
                  <c:v>0</c:v>
                </c:pt>
                <c:pt idx="11">
                  <c:v>0</c:v>
                </c:pt>
              </c:numCache>
            </c:numRef>
          </c:val>
          <c:extLst>
            <c:ext xmlns:c16="http://schemas.microsoft.com/office/drawing/2014/chart" uri="{C3380CC4-5D6E-409C-BE32-E72D297353CC}">
              <c16:uniqueId val="{00000000-DC99-4A6E-BF0F-EDC62082626C}"/>
            </c:ext>
          </c:extLst>
        </c:ser>
        <c:dLbls>
          <c:showLegendKey val="0"/>
          <c:showVal val="0"/>
          <c:showCatName val="0"/>
          <c:showSerName val="0"/>
          <c:showPercent val="0"/>
          <c:showBubbleSize val="0"/>
        </c:dLbls>
        <c:gapWidth val="219"/>
        <c:overlap val="-27"/>
        <c:axId val="365179616"/>
        <c:axId val="365179944"/>
      </c:barChart>
      <c:dateAx>
        <c:axId val="36517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79944"/>
        <c:crosses val="autoZero"/>
        <c:auto val="1"/>
        <c:lblOffset val="100"/>
        <c:baseTimeUnit val="months"/>
      </c:dateAx>
      <c:valAx>
        <c:axId val="36517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7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335E-4B45-92FC-397C6B606C1B}"/>
            </c:ext>
          </c:extLst>
        </c:ser>
        <c:dLbls>
          <c:showLegendKey val="0"/>
          <c:showVal val="0"/>
          <c:showCatName val="0"/>
          <c:showSerName val="0"/>
          <c:showPercent val="0"/>
          <c:showBubbleSize val="0"/>
        </c:dLbls>
        <c:gapWidth val="219"/>
        <c:overlap val="-27"/>
        <c:axId val="288168944"/>
        <c:axId val="366287416"/>
      </c:barChart>
      <c:catAx>
        <c:axId val="28816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87416"/>
        <c:crosses val="autoZero"/>
        <c:auto val="1"/>
        <c:lblAlgn val="ctr"/>
        <c:lblOffset val="100"/>
        <c:noMultiLvlLbl val="0"/>
      </c:catAx>
      <c:valAx>
        <c:axId val="36628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6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4</c:v>
                </c:pt>
              </c:numCache>
            </c:numRef>
          </c:val>
          <c:extLst>
            <c:ext xmlns:c16="http://schemas.microsoft.com/office/drawing/2014/chart" uri="{C3380CC4-5D6E-409C-BE32-E72D297353CC}">
              <c16:uniqueId val="{00000000-E9F3-4B63-8B9E-6C8B1827857E}"/>
            </c:ext>
          </c:extLst>
        </c:ser>
        <c:dLbls>
          <c:showLegendKey val="0"/>
          <c:showVal val="0"/>
          <c:showCatName val="0"/>
          <c:showSerName val="0"/>
          <c:showPercent val="0"/>
          <c:showBubbleSize val="0"/>
        </c:dLbls>
        <c:gapWidth val="219"/>
        <c:overlap val="-27"/>
        <c:axId val="370684256"/>
        <c:axId val="370684584"/>
      </c:barChart>
      <c:dateAx>
        <c:axId val="37068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4584"/>
        <c:crosses val="autoZero"/>
        <c:auto val="1"/>
        <c:lblOffset val="100"/>
        <c:baseTimeUnit val="months"/>
      </c:dateAx>
      <c:valAx>
        <c:axId val="37068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28</c:v>
                </c:pt>
                <c:pt idx="9">
                  <c:v>25</c:v>
                </c:pt>
                <c:pt idx="10">
                  <c:v>0</c:v>
                </c:pt>
                <c:pt idx="11">
                  <c:v>0</c:v>
                </c:pt>
              </c:numCache>
            </c:numRef>
          </c:val>
          <c:extLst>
            <c:ext xmlns:c16="http://schemas.microsoft.com/office/drawing/2014/chart" uri="{C3380CC4-5D6E-409C-BE32-E72D297353CC}">
              <c16:uniqueId val="{00000000-6870-421C-BAC2-30B1D1A6DEDD}"/>
            </c:ext>
          </c:extLst>
        </c:ser>
        <c:dLbls>
          <c:showLegendKey val="0"/>
          <c:showVal val="0"/>
          <c:showCatName val="0"/>
          <c:showSerName val="0"/>
          <c:showPercent val="0"/>
          <c:showBubbleSize val="0"/>
        </c:dLbls>
        <c:gapWidth val="219"/>
        <c:overlap val="-27"/>
        <c:axId val="370681632"/>
        <c:axId val="370674744"/>
      </c:barChart>
      <c:dateAx>
        <c:axId val="37068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74744"/>
        <c:crosses val="autoZero"/>
        <c:auto val="1"/>
        <c:lblOffset val="100"/>
        <c:baseTimeUnit val="months"/>
      </c:dateAx>
      <c:valAx>
        <c:axId val="37067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2324</c:v>
                </c:pt>
              </c:numCache>
            </c:numRef>
          </c:val>
          <c:extLst>
            <c:ext xmlns:c16="http://schemas.microsoft.com/office/drawing/2014/chart" uri="{C3380CC4-5D6E-409C-BE32-E72D297353CC}">
              <c16:uniqueId val="{00000000-2305-46BE-8EB3-D3B5D6725F3D}"/>
            </c:ext>
          </c:extLst>
        </c:ser>
        <c:dLbls>
          <c:showLegendKey val="0"/>
          <c:showVal val="0"/>
          <c:showCatName val="0"/>
          <c:showSerName val="0"/>
          <c:showPercent val="0"/>
          <c:showBubbleSize val="0"/>
        </c:dLbls>
        <c:gapWidth val="219"/>
        <c:overlap val="-27"/>
        <c:axId val="370687864"/>
        <c:axId val="370686880"/>
      </c:barChart>
      <c:catAx>
        <c:axId val="37068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6880"/>
        <c:crosses val="autoZero"/>
        <c:auto val="1"/>
        <c:lblAlgn val="ctr"/>
        <c:lblOffset val="100"/>
        <c:noMultiLvlLbl val="0"/>
      </c:catAx>
      <c:valAx>
        <c:axId val="3706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8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4</c:v>
                </c:pt>
              </c:numCache>
            </c:numRef>
          </c:val>
          <c:extLst>
            <c:ext xmlns:c16="http://schemas.microsoft.com/office/drawing/2014/chart" uri="{C3380CC4-5D6E-409C-BE32-E72D297353CC}">
              <c16:uniqueId val="{00000000-A861-4C87-ABE1-6ED4B2663AE8}"/>
            </c:ext>
          </c:extLst>
        </c:ser>
        <c:dLbls>
          <c:showLegendKey val="0"/>
          <c:showVal val="0"/>
          <c:showCatName val="0"/>
          <c:showSerName val="0"/>
          <c:showPercent val="0"/>
          <c:showBubbleSize val="0"/>
        </c:dLbls>
        <c:gapWidth val="219"/>
        <c:overlap val="-27"/>
        <c:axId val="373147776"/>
        <c:axId val="373145808"/>
      </c:barChart>
      <c:dateAx>
        <c:axId val="37314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45808"/>
        <c:crosses val="autoZero"/>
        <c:auto val="1"/>
        <c:lblOffset val="100"/>
        <c:baseTimeUnit val="months"/>
      </c:dateAx>
      <c:valAx>
        <c:axId val="3731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4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25</c:v>
                </c:pt>
                <c:pt idx="9">
                  <c:v>22</c:v>
                </c:pt>
                <c:pt idx="10">
                  <c:v>0</c:v>
                </c:pt>
                <c:pt idx="11">
                  <c:v>0</c:v>
                </c:pt>
              </c:numCache>
            </c:numRef>
          </c:val>
          <c:extLst>
            <c:ext xmlns:c16="http://schemas.microsoft.com/office/drawing/2014/chart" uri="{C3380CC4-5D6E-409C-BE32-E72D297353CC}">
              <c16:uniqueId val="{00000000-EE32-4CE4-9832-B5EE34201EA3}"/>
            </c:ext>
          </c:extLst>
        </c:ser>
        <c:dLbls>
          <c:showLegendKey val="0"/>
          <c:showVal val="0"/>
          <c:showCatName val="0"/>
          <c:showSerName val="0"/>
          <c:showPercent val="0"/>
          <c:showBubbleSize val="0"/>
        </c:dLbls>
        <c:gapWidth val="219"/>
        <c:overlap val="-27"/>
        <c:axId val="373148104"/>
        <c:axId val="373148432"/>
      </c:barChart>
      <c:dateAx>
        <c:axId val="37314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48432"/>
        <c:crosses val="autoZero"/>
        <c:auto val="1"/>
        <c:lblOffset val="100"/>
        <c:baseTimeUnit val="months"/>
      </c:dateAx>
      <c:valAx>
        <c:axId val="37314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4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2560</c:v>
                </c:pt>
              </c:numCache>
            </c:numRef>
          </c:val>
          <c:extLst>
            <c:ext xmlns:c16="http://schemas.microsoft.com/office/drawing/2014/chart" uri="{C3380CC4-5D6E-409C-BE32-E72D297353CC}">
              <c16:uniqueId val="{00000000-0B1C-4F80-9049-AAB8D031295B}"/>
            </c:ext>
          </c:extLst>
        </c:ser>
        <c:dLbls>
          <c:showLegendKey val="0"/>
          <c:showVal val="0"/>
          <c:showCatName val="0"/>
          <c:showSerName val="0"/>
          <c:showPercent val="0"/>
          <c:showBubbleSize val="0"/>
        </c:dLbls>
        <c:gapWidth val="219"/>
        <c:overlap val="-27"/>
        <c:axId val="375077136"/>
        <c:axId val="375082056"/>
      </c:barChart>
      <c:catAx>
        <c:axId val="37507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82056"/>
        <c:crosses val="autoZero"/>
        <c:auto val="1"/>
        <c:lblAlgn val="ctr"/>
        <c:lblOffset val="100"/>
        <c:noMultiLvlLbl val="0"/>
      </c:catAx>
      <c:valAx>
        <c:axId val="37508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7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2B797-529C-4C94-90F3-0C8AC47F51F4}"/>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DC8FF0ED-58C6-43FA-9A3C-2808325C1E3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79597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A303C-3E60-4D38-98DD-F4A264ECB9EA}"/>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608A02F1-AA73-4FEC-8B5A-D1D7B3ED8254}"/>
              </a:ext>
            </a:extLst>
          </p:cNvPr>
          <p:cNvGraphicFramePr>
            <a:graphicFrameLocks noGrp="1"/>
          </p:cNvGraphicFramePr>
          <p:nvPr>
            <p:ph type="chart" sz="quarter" idx="13"/>
            <p:extLst>
              <p:ext uri="{D42A27DB-BD31-4B8C-83A1-F6EECF244321}">
                <p14:modId xmlns:p14="http://schemas.microsoft.com/office/powerpoint/2010/main" val="2125053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06573-9C75-4431-A757-9DEF6F58262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F937237-DB01-4B1C-BDB9-C719DA2B00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86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50329-4884-4114-BB90-C7D00229EB69}"/>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18DF47C3-8AC3-40FD-9194-5DC327514798}"/>
              </a:ext>
            </a:extLst>
          </p:cNvPr>
          <p:cNvGraphicFramePr>
            <a:graphicFrameLocks noGrp="1"/>
          </p:cNvGraphicFramePr>
          <p:nvPr>
            <p:ph type="tbl" sz="quarter" idx="13"/>
            <p:extLst>
              <p:ext uri="{D42A27DB-BD31-4B8C-83A1-F6EECF244321}">
                <p14:modId xmlns:p14="http://schemas.microsoft.com/office/powerpoint/2010/main" val="259743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63858391"/>
                    </a:ext>
                  </a:extLst>
                </a:gridCol>
                <a:gridCol w="493776">
                  <a:extLst>
                    <a:ext uri="{9D8B030D-6E8A-4147-A177-3AD203B41FA5}">
                      <a16:colId xmlns:a16="http://schemas.microsoft.com/office/drawing/2014/main" val="3137611827"/>
                    </a:ext>
                  </a:extLst>
                </a:gridCol>
                <a:gridCol w="493776">
                  <a:extLst>
                    <a:ext uri="{9D8B030D-6E8A-4147-A177-3AD203B41FA5}">
                      <a16:colId xmlns:a16="http://schemas.microsoft.com/office/drawing/2014/main" val="602166980"/>
                    </a:ext>
                  </a:extLst>
                </a:gridCol>
                <a:gridCol w="493776">
                  <a:extLst>
                    <a:ext uri="{9D8B030D-6E8A-4147-A177-3AD203B41FA5}">
                      <a16:colId xmlns:a16="http://schemas.microsoft.com/office/drawing/2014/main" val="3078725435"/>
                    </a:ext>
                  </a:extLst>
                </a:gridCol>
                <a:gridCol w="493776">
                  <a:extLst>
                    <a:ext uri="{9D8B030D-6E8A-4147-A177-3AD203B41FA5}">
                      <a16:colId xmlns:a16="http://schemas.microsoft.com/office/drawing/2014/main" val="302490997"/>
                    </a:ext>
                  </a:extLst>
                </a:gridCol>
                <a:gridCol w="493776">
                  <a:extLst>
                    <a:ext uri="{9D8B030D-6E8A-4147-A177-3AD203B41FA5}">
                      <a16:colId xmlns:a16="http://schemas.microsoft.com/office/drawing/2014/main" val="329036687"/>
                    </a:ext>
                  </a:extLst>
                </a:gridCol>
                <a:gridCol w="493776">
                  <a:extLst>
                    <a:ext uri="{9D8B030D-6E8A-4147-A177-3AD203B41FA5}">
                      <a16:colId xmlns:a16="http://schemas.microsoft.com/office/drawing/2014/main" val="4241315373"/>
                    </a:ext>
                  </a:extLst>
                </a:gridCol>
                <a:gridCol w="493776">
                  <a:extLst>
                    <a:ext uri="{9D8B030D-6E8A-4147-A177-3AD203B41FA5}">
                      <a16:colId xmlns:a16="http://schemas.microsoft.com/office/drawing/2014/main" val="4031083458"/>
                    </a:ext>
                  </a:extLst>
                </a:gridCol>
                <a:gridCol w="493776">
                  <a:extLst>
                    <a:ext uri="{9D8B030D-6E8A-4147-A177-3AD203B41FA5}">
                      <a16:colId xmlns:a16="http://schemas.microsoft.com/office/drawing/2014/main" val="430075480"/>
                    </a:ext>
                  </a:extLst>
                </a:gridCol>
                <a:gridCol w="493776">
                  <a:extLst>
                    <a:ext uri="{9D8B030D-6E8A-4147-A177-3AD203B41FA5}">
                      <a16:colId xmlns:a16="http://schemas.microsoft.com/office/drawing/2014/main" val="3615052481"/>
                    </a:ext>
                  </a:extLst>
                </a:gridCol>
                <a:gridCol w="493776">
                  <a:extLst>
                    <a:ext uri="{9D8B030D-6E8A-4147-A177-3AD203B41FA5}">
                      <a16:colId xmlns:a16="http://schemas.microsoft.com/office/drawing/2014/main" val="19520432"/>
                    </a:ext>
                  </a:extLst>
                </a:gridCol>
                <a:gridCol w="493776">
                  <a:extLst>
                    <a:ext uri="{9D8B030D-6E8A-4147-A177-3AD203B41FA5}">
                      <a16:colId xmlns:a16="http://schemas.microsoft.com/office/drawing/2014/main" val="2623714389"/>
                    </a:ext>
                  </a:extLst>
                </a:gridCol>
                <a:gridCol w="493776">
                  <a:extLst>
                    <a:ext uri="{9D8B030D-6E8A-4147-A177-3AD203B41FA5}">
                      <a16:colId xmlns:a16="http://schemas.microsoft.com/office/drawing/2014/main" val="1915197365"/>
                    </a:ext>
                  </a:extLst>
                </a:gridCol>
                <a:gridCol w="493776">
                  <a:extLst>
                    <a:ext uri="{9D8B030D-6E8A-4147-A177-3AD203B41FA5}">
                      <a16:colId xmlns:a16="http://schemas.microsoft.com/office/drawing/2014/main" val="18488173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55615994"/>
                  </a:ext>
                </a:extLst>
              </a:tr>
              <a:tr h="370840">
                <a:tc>
                  <a:txBody>
                    <a:bodyPr/>
                    <a:lstStyle/>
                    <a:p>
                      <a:r>
                        <a:rPr lang="en-US" sz="1000"/>
                        <a:t>@TMNA_Services</a:t>
                      </a:r>
                    </a:p>
                  </a:txBody>
                  <a:tcPr/>
                </a:tc>
                <a:tc>
                  <a:txBody>
                    <a:bodyPr/>
                    <a:lstStyle/>
                    <a:p>
                      <a:r>
                        <a:rPr lang="en-US" sz="1000"/>
                        <a:t>153</a:t>
                      </a:r>
                    </a:p>
                  </a:txBody>
                  <a:tcPr/>
                </a:tc>
                <a:tc>
                  <a:txBody>
                    <a:bodyPr/>
                    <a:lstStyle/>
                    <a:p>
                      <a:r>
                        <a:rPr lang="en-US" sz="1000"/>
                        <a:t>40</a:t>
                      </a:r>
                    </a:p>
                  </a:txBody>
                  <a:tcPr/>
                </a:tc>
                <a:tc>
                  <a:txBody>
                    <a:bodyPr/>
                    <a:lstStyle/>
                    <a:p>
                      <a:r>
                        <a:rPr lang="en-US" sz="1000"/>
                        <a:t>94</a:t>
                      </a:r>
                    </a:p>
                  </a:txBody>
                  <a:tcPr/>
                </a:tc>
                <a:tc>
                  <a:txBody>
                    <a:bodyPr/>
                    <a:lstStyle/>
                    <a:p>
                      <a:r>
                        <a:rPr lang="en-US" sz="1000"/>
                        <a:t>68</a:t>
                      </a:r>
                    </a:p>
                  </a:txBody>
                  <a:tcPr/>
                </a:tc>
                <a:tc>
                  <a:txBody>
                    <a:bodyPr/>
                    <a:lstStyle/>
                    <a:p>
                      <a:r>
                        <a:rPr lang="en-US" sz="1000"/>
                        <a:t>15</a:t>
                      </a:r>
                    </a:p>
                  </a:txBody>
                  <a:tcPr/>
                </a:tc>
                <a:tc>
                  <a:txBody>
                    <a:bodyPr/>
                    <a:lstStyle/>
                    <a:p>
                      <a:r>
                        <a:rPr lang="en-US" sz="1000"/>
                        <a:t>11</a:t>
                      </a:r>
                    </a:p>
                  </a:txBody>
                  <a:tcPr/>
                </a:tc>
                <a:tc>
                  <a:txBody>
                    <a:bodyPr/>
                    <a:lstStyle/>
                    <a:p>
                      <a:r>
                        <a:rPr lang="en-US" sz="1000"/>
                        <a:t>24</a:t>
                      </a:r>
                    </a:p>
                  </a:txBody>
                  <a:tcPr/>
                </a:tc>
                <a:tc>
                  <a:txBody>
                    <a:bodyPr/>
                    <a:lstStyle/>
                    <a:p>
                      <a:r>
                        <a:rPr lang="en-US" sz="1000"/>
                        <a:t>22</a:t>
                      </a:r>
                    </a:p>
                  </a:txBody>
                  <a:tcPr/>
                </a:tc>
                <a:tc>
                  <a:txBody>
                    <a:bodyPr/>
                    <a:lstStyle/>
                    <a:p>
                      <a:r>
                        <a:rPr lang="en-US" sz="1000"/>
                        <a:t>158</a:t>
                      </a:r>
                    </a:p>
                  </a:txBody>
                  <a:tcPr/>
                </a:tc>
                <a:tc>
                  <a:txBody>
                    <a:bodyPr/>
                    <a:lstStyle/>
                    <a:p>
                      <a:r>
                        <a:rPr lang="en-US" sz="1000"/>
                        <a:t>0</a:t>
                      </a:r>
                    </a:p>
                  </a:txBody>
                  <a:tcPr/>
                </a:tc>
                <a:tc>
                  <a:txBody>
                    <a:bodyPr/>
                    <a:lstStyle/>
                    <a:p>
                      <a:r>
                        <a:rPr lang="en-US" sz="1000"/>
                        <a:t>42</a:t>
                      </a:r>
                    </a:p>
                  </a:txBody>
                  <a:tcPr/>
                </a:tc>
                <a:tc>
                  <a:txBody>
                    <a:bodyPr/>
                    <a:lstStyle/>
                    <a:p>
                      <a:r>
                        <a:rPr lang="en-US" sz="1000"/>
                        <a:t>1.9903 %</a:t>
                      </a:r>
                    </a:p>
                  </a:txBody>
                  <a:tcPr/>
                </a:tc>
                <a:tc>
                  <a:txBody>
                    <a:bodyPr/>
                    <a:lstStyle/>
                    <a:p>
                      <a:r>
                        <a:rPr lang="en-US" sz="1000"/>
                        <a:t>16.7 %</a:t>
                      </a:r>
                    </a:p>
                  </a:txBody>
                  <a:tcPr/>
                </a:tc>
                <a:extLst>
                  <a:ext uri="{0D108BD9-81ED-4DB2-BD59-A6C34878D82A}">
                    <a16:rowId xmlns:a16="http://schemas.microsoft.com/office/drawing/2014/main" val="4121859137"/>
                  </a:ext>
                </a:extLst>
              </a:tr>
            </a:tbl>
          </a:graphicData>
        </a:graphic>
      </p:graphicFrame>
      <p:sp>
        <p:nvSpPr>
          <p:cNvPr id="4" name="Text Placeholder 3">
            <a:extLst>
              <a:ext uri="{FF2B5EF4-FFF2-40B4-BE49-F238E27FC236}">
                <a16:creationId xmlns:a16="http://schemas.microsoft.com/office/drawing/2014/main" id="{0AB11D62-81B1-4766-B7E8-1F7AAEA3E50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70516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EF97-9491-42CE-A7B1-B5E235B8AC6D}"/>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10AF4021-A04A-4507-A6F2-02A999EADBAE}"/>
              </a:ext>
            </a:extLst>
          </p:cNvPr>
          <p:cNvGraphicFramePr>
            <a:graphicFrameLocks noGrp="1"/>
          </p:cNvGraphicFramePr>
          <p:nvPr>
            <p:ph type="chart" sz="quarter" idx="13"/>
            <p:extLst>
              <p:ext uri="{D42A27DB-BD31-4B8C-83A1-F6EECF244321}">
                <p14:modId xmlns:p14="http://schemas.microsoft.com/office/powerpoint/2010/main" val="253497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03C04-5752-463A-AF28-A1F8DBFFC1A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F2C3F89-28E5-4E87-9407-3328BD37EC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737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769F-9DAF-41FF-865E-356524608082}"/>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DAB51E61-A224-4192-A789-A07A7DF3FE1C}"/>
              </a:ext>
            </a:extLst>
          </p:cNvPr>
          <p:cNvGraphicFramePr>
            <a:graphicFrameLocks noGrp="1"/>
          </p:cNvGraphicFramePr>
          <p:nvPr>
            <p:ph type="chart" sz="quarter" idx="13"/>
            <p:extLst>
              <p:ext uri="{D42A27DB-BD31-4B8C-83A1-F6EECF244321}">
                <p14:modId xmlns:p14="http://schemas.microsoft.com/office/powerpoint/2010/main" val="4225608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CEF3C-1221-4A4F-B9E9-C55FC16048B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8EB0EA3-534F-42EE-92BE-C20232026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50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0EDEB-3353-43EA-86F8-F6DE9020E8D6}"/>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AD384293-1DC9-4B1A-946C-C0C2D9BCF052}"/>
              </a:ext>
            </a:extLst>
          </p:cNvPr>
          <p:cNvGraphicFramePr>
            <a:graphicFrameLocks noGrp="1"/>
          </p:cNvGraphicFramePr>
          <p:nvPr>
            <p:ph type="chart" sz="quarter" idx="13"/>
            <p:extLst>
              <p:ext uri="{D42A27DB-BD31-4B8C-83A1-F6EECF244321}">
                <p14:modId xmlns:p14="http://schemas.microsoft.com/office/powerpoint/2010/main" val="54822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F078E-D65D-4365-B1C6-AC7CFD05A87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E7D2BF1-FA0E-4E37-842B-B7C700B86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440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5B5C-C1B3-42C1-9F51-2BB110B33429}"/>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4A665DC8-F2B1-4555-AA9F-423B0E48BC95}"/>
              </a:ext>
            </a:extLst>
          </p:cNvPr>
          <p:cNvGraphicFramePr>
            <a:graphicFrameLocks noGrp="1"/>
          </p:cNvGraphicFramePr>
          <p:nvPr>
            <p:ph type="tbl" sz="quarter" idx="13"/>
            <p:extLst>
              <p:ext uri="{D42A27DB-BD31-4B8C-83A1-F6EECF244321}">
                <p14:modId xmlns:p14="http://schemas.microsoft.com/office/powerpoint/2010/main" val="394997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1897371"/>
                    </a:ext>
                  </a:extLst>
                </a:gridCol>
                <a:gridCol w="822960">
                  <a:extLst>
                    <a:ext uri="{9D8B030D-6E8A-4147-A177-3AD203B41FA5}">
                      <a16:colId xmlns:a16="http://schemas.microsoft.com/office/drawing/2014/main" val="712963220"/>
                    </a:ext>
                  </a:extLst>
                </a:gridCol>
                <a:gridCol w="822960">
                  <a:extLst>
                    <a:ext uri="{9D8B030D-6E8A-4147-A177-3AD203B41FA5}">
                      <a16:colId xmlns:a16="http://schemas.microsoft.com/office/drawing/2014/main" val="3334056020"/>
                    </a:ext>
                  </a:extLst>
                </a:gridCol>
                <a:gridCol w="822960">
                  <a:extLst>
                    <a:ext uri="{9D8B030D-6E8A-4147-A177-3AD203B41FA5}">
                      <a16:colId xmlns:a16="http://schemas.microsoft.com/office/drawing/2014/main" val="354329255"/>
                    </a:ext>
                  </a:extLst>
                </a:gridCol>
                <a:gridCol w="822960">
                  <a:extLst>
                    <a:ext uri="{9D8B030D-6E8A-4147-A177-3AD203B41FA5}">
                      <a16:colId xmlns:a16="http://schemas.microsoft.com/office/drawing/2014/main" val="28873307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03491557"/>
                  </a:ext>
                </a:extLst>
              </a:tr>
              <a:tr h="370840">
                <a:tc>
                  <a:txBody>
                    <a:bodyPr/>
                    <a:lstStyle/>
                    <a:p>
                      <a:r>
                        <a:rPr lang="en-US" sz="1000" b="1"/>
                        <a:t> @TMNA_Services - 2018-08-15 10:24:54 </a:t>
                      </a:r>
                      <a:r>
                        <a:rPr lang="en-US" sz="1000"/>
                        <a:t>
  Enjoying our #exsummit training today @ex_summit #powerplantproductions https://t.co/mNhN3jNmek</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7.3529 %</a:t>
                      </a:r>
                    </a:p>
                  </a:txBody>
                  <a:tcPr/>
                </a:tc>
                <a:extLst>
                  <a:ext uri="{0D108BD9-81ED-4DB2-BD59-A6C34878D82A}">
                    <a16:rowId xmlns:a16="http://schemas.microsoft.com/office/drawing/2014/main" val="1720261737"/>
                  </a:ext>
                </a:extLst>
              </a:tr>
              <a:tr h="370840">
                <a:tc>
                  <a:txBody>
                    <a:bodyPr/>
                    <a:lstStyle/>
                    <a:p>
                      <a:r>
                        <a:rPr lang="en-US" sz="1000" b="1"/>
                        <a:t> @TMNA_Services - 2018-08-09 16:41:19 </a:t>
                      </a:r>
                      <a:r>
                        <a:rPr lang="en-US" sz="1000"/>
                        <a:t>
  Beautiful day for a Healthy Picnic and Wellness Fair! Thanks to our sponsors @Fidelity @IBX @EyeMedVision @933WMMR (to name a few) for making it a great event! https://t.co/ATzRfICKEJ</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1258033003"/>
                  </a:ext>
                </a:extLst>
              </a:tr>
              <a:tr h="370840">
                <a:tc>
                  <a:txBody>
                    <a:bodyPr/>
                    <a:lstStyle/>
                    <a:p>
                      <a:r>
                        <a:rPr lang="en-US" sz="1000" b="1"/>
                        <a:t> @TMNA_Services - 2018-09-06 13:39:09 </a:t>
                      </a:r>
                      <a:r>
                        <a:rPr lang="en-US" sz="1000"/>
                        <a:t>
  We’re here @binghamtonu fall career fair! @FleishmanCareer @BinghamtonSOM come see us at table 18! #hirebing https://t.co/Oe2OYFtGCV</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4.3478 %</a:t>
                      </a:r>
                    </a:p>
                  </a:txBody>
                  <a:tcPr/>
                </a:tc>
                <a:extLst>
                  <a:ext uri="{0D108BD9-81ED-4DB2-BD59-A6C34878D82A}">
                    <a16:rowId xmlns:a16="http://schemas.microsoft.com/office/drawing/2014/main" val="1811503336"/>
                  </a:ext>
                </a:extLst>
              </a:tr>
              <a:tr h="370840">
                <a:tc>
                  <a:txBody>
                    <a:bodyPr/>
                    <a:lstStyle/>
                    <a:p>
                      <a:r>
                        <a:rPr lang="en-US" sz="1000" b="1"/>
                        <a:t> @TMNA_Services - 2018-09-12 14:31:42 </a:t>
                      </a:r>
                      <a:r>
                        <a:rPr lang="en-US" sz="1000"/>
                        <a:t>
  Come see us at table 171! #fallcareerfair #getajob #globalcareer @vucareercenter @VU_Business https://t.co/QKZmE9VRXB</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4.3165 %</a:t>
                      </a:r>
                    </a:p>
                  </a:txBody>
                  <a:tcPr/>
                </a:tc>
                <a:extLst>
                  <a:ext uri="{0D108BD9-81ED-4DB2-BD59-A6C34878D82A}">
                    <a16:rowId xmlns:a16="http://schemas.microsoft.com/office/drawing/2014/main" val="629822499"/>
                  </a:ext>
                </a:extLst>
              </a:tr>
              <a:tr h="370840">
                <a:tc>
                  <a:txBody>
                    <a:bodyPr/>
                    <a:lstStyle/>
                    <a:p>
                      <a:r>
                        <a:rPr lang="en-US" sz="1000" b="1"/>
                        <a:t> @TMNA_Services - 2018-08-17 15:16:00 </a:t>
                      </a:r>
                      <a:r>
                        <a:rPr lang="en-US" sz="1000"/>
                        <a:t>
  What a great night it was at #CitizensBankPark! Thank you to all employees, family and friends for coming out to our Annual Summer Picnic at the #Phillies! We also collected 3 heaping boxes full of food items, which will be donated to #Philabundance. https://t.co/4qigYrS4gP</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3.6765 %</a:t>
                      </a:r>
                    </a:p>
                  </a:txBody>
                  <a:tcPr/>
                </a:tc>
                <a:extLst>
                  <a:ext uri="{0D108BD9-81ED-4DB2-BD59-A6C34878D82A}">
                    <a16:rowId xmlns:a16="http://schemas.microsoft.com/office/drawing/2014/main" val="461909878"/>
                  </a:ext>
                </a:extLst>
              </a:tr>
            </a:tbl>
          </a:graphicData>
        </a:graphic>
      </p:graphicFrame>
      <p:sp>
        <p:nvSpPr>
          <p:cNvPr id="4" name="Text Placeholder 3">
            <a:extLst>
              <a:ext uri="{FF2B5EF4-FFF2-40B4-BE49-F238E27FC236}">
                <a16:creationId xmlns:a16="http://schemas.microsoft.com/office/drawing/2014/main" id="{47B80BA8-72E9-433F-B21F-FEECFE49741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41236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391BA-88EA-4FF2-9C13-249215ADE577}"/>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F098D25-8A7C-4434-9E20-A94385C268D3}"/>
              </a:ext>
            </a:extLst>
          </p:cNvPr>
          <p:cNvGraphicFramePr>
            <a:graphicFrameLocks noGrp="1"/>
          </p:cNvGraphicFramePr>
          <p:nvPr>
            <p:ph type="tbl" sz="quarter" idx="13"/>
            <p:extLst>
              <p:ext uri="{D42A27DB-BD31-4B8C-83A1-F6EECF244321}">
                <p14:modId xmlns:p14="http://schemas.microsoft.com/office/powerpoint/2010/main" val="127069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7288649"/>
                    </a:ext>
                  </a:extLst>
                </a:gridCol>
                <a:gridCol w="1069848">
                  <a:extLst>
                    <a:ext uri="{9D8B030D-6E8A-4147-A177-3AD203B41FA5}">
                      <a16:colId xmlns:a16="http://schemas.microsoft.com/office/drawing/2014/main" val="2252958893"/>
                    </a:ext>
                  </a:extLst>
                </a:gridCol>
                <a:gridCol w="1069848">
                  <a:extLst>
                    <a:ext uri="{9D8B030D-6E8A-4147-A177-3AD203B41FA5}">
                      <a16:colId xmlns:a16="http://schemas.microsoft.com/office/drawing/2014/main" val="3464197101"/>
                    </a:ext>
                  </a:extLst>
                </a:gridCol>
                <a:gridCol w="1069848">
                  <a:extLst>
                    <a:ext uri="{9D8B030D-6E8A-4147-A177-3AD203B41FA5}">
                      <a16:colId xmlns:a16="http://schemas.microsoft.com/office/drawing/2014/main" val="4058598063"/>
                    </a:ext>
                  </a:extLst>
                </a:gridCol>
                <a:gridCol w="1069848">
                  <a:extLst>
                    <a:ext uri="{9D8B030D-6E8A-4147-A177-3AD203B41FA5}">
                      <a16:colId xmlns:a16="http://schemas.microsoft.com/office/drawing/2014/main" val="1890670153"/>
                    </a:ext>
                  </a:extLst>
                </a:gridCol>
                <a:gridCol w="1069848">
                  <a:extLst>
                    <a:ext uri="{9D8B030D-6E8A-4147-A177-3AD203B41FA5}">
                      <a16:colId xmlns:a16="http://schemas.microsoft.com/office/drawing/2014/main" val="3391357239"/>
                    </a:ext>
                  </a:extLst>
                </a:gridCol>
                <a:gridCol w="1069848">
                  <a:extLst>
                    <a:ext uri="{9D8B030D-6E8A-4147-A177-3AD203B41FA5}">
                      <a16:colId xmlns:a16="http://schemas.microsoft.com/office/drawing/2014/main" val="4669622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60330266"/>
                  </a:ext>
                </a:extLst>
              </a:tr>
              <a:tr h="370840">
                <a:tc>
                  <a:txBody>
                    <a:bodyPr/>
                    <a:lstStyle/>
                    <a:p>
                      <a:r>
                        <a:rPr lang="en-US" sz="1000"/>
                        <a:t>TMNA Services, LLC. (TMNAS)</a:t>
                      </a:r>
                    </a:p>
                  </a:txBody>
                  <a:tcPr/>
                </a:tc>
                <a:tc>
                  <a:txBody>
                    <a:bodyPr/>
                    <a:lstStyle/>
                    <a:p>
                      <a:r>
                        <a:rPr lang="en-US" sz="1000"/>
                        <a:t>3255</a:t>
                      </a:r>
                    </a:p>
                  </a:txBody>
                  <a:tcPr/>
                </a:tc>
                <a:tc>
                  <a:txBody>
                    <a:bodyPr/>
                    <a:lstStyle/>
                    <a:p>
                      <a:r>
                        <a:rPr lang="en-US" sz="1000"/>
                        <a:t>415</a:t>
                      </a:r>
                    </a:p>
                  </a:txBody>
                  <a:tcPr/>
                </a:tc>
                <a:tc>
                  <a:txBody>
                    <a:bodyPr/>
                    <a:lstStyle/>
                    <a:p>
                      <a:r>
                        <a:rPr lang="en-US" sz="1000"/>
                        <a:t>77</a:t>
                      </a:r>
                    </a:p>
                  </a:txBody>
                  <a:tcPr/>
                </a:tc>
                <a:tc>
                  <a:txBody>
                    <a:bodyPr/>
                    <a:lstStyle/>
                    <a:p>
                      <a:r>
                        <a:rPr lang="en-US" sz="1000"/>
                        <a:t>2282</a:t>
                      </a:r>
                    </a:p>
                  </a:txBody>
                  <a:tcPr/>
                </a:tc>
                <a:tc>
                  <a:txBody>
                    <a:bodyPr/>
                    <a:lstStyle/>
                    <a:p>
                      <a:r>
                        <a:rPr lang="en-US" sz="1000"/>
                        <a:t>42</a:t>
                      </a:r>
                    </a:p>
                  </a:txBody>
                  <a:tcPr/>
                </a:tc>
                <a:tc>
                  <a:txBody>
                    <a:bodyPr/>
                    <a:lstStyle/>
                    <a:p>
                      <a:r>
                        <a:rPr lang="en-US" sz="1000"/>
                        <a:t>0.9905 %</a:t>
                      </a:r>
                    </a:p>
                  </a:txBody>
                  <a:tcPr/>
                </a:tc>
                <a:extLst>
                  <a:ext uri="{0D108BD9-81ED-4DB2-BD59-A6C34878D82A}">
                    <a16:rowId xmlns:a16="http://schemas.microsoft.com/office/drawing/2014/main" val="2854380889"/>
                  </a:ext>
                </a:extLst>
              </a:tr>
            </a:tbl>
          </a:graphicData>
        </a:graphic>
      </p:graphicFrame>
      <p:sp>
        <p:nvSpPr>
          <p:cNvPr id="4" name="Text Placeholder 3">
            <a:extLst>
              <a:ext uri="{FF2B5EF4-FFF2-40B4-BE49-F238E27FC236}">
                <a16:creationId xmlns:a16="http://schemas.microsoft.com/office/drawing/2014/main" id="{A9652531-D9D2-49BA-AF5A-BAD1538A4F3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04383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3A3F-9DF5-48AB-86C8-23D85F27A55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E52C02A-444D-45A0-8A6D-82E4959E045D}"/>
              </a:ext>
            </a:extLst>
          </p:cNvPr>
          <p:cNvGraphicFramePr>
            <a:graphicFrameLocks noGrp="1"/>
          </p:cNvGraphicFramePr>
          <p:nvPr>
            <p:ph type="chart" sz="quarter" idx="13"/>
            <p:extLst>
              <p:ext uri="{D42A27DB-BD31-4B8C-83A1-F6EECF244321}">
                <p14:modId xmlns:p14="http://schemas.microsoft.com/office/powerpoint/2010/main" val="3198097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19987-5C6E-4EEB-8AC0-D9327BB83CB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02840CB-736F-4E1C-9294-2443A5112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180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D0C76-FBD3-4187-A3ED-6EC04422392C}"/>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99CEF79F-1C8B-4803-96D7-27A9AD772266}"/>
              </a:ext>
            </a:extLst>
          </p:cNvPr>
          <p:cNvGraphicFramePr>
            <a:graphicFrameLocks noGrp="1"/>
          </p:cNvGraphicFramePr>
          <p:nvPr>
            <p:ph type="chart" sz="quarter" idx="13"/>
            <p:extLst>
              <p:ext uri="{D42A27DB-BD31-4B8C-83A1-F6EECF244321}">
                <p14:modId xmlns:p14="http://schemas.microsoft.com/office/powerpoint/2010/main" val="2586053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51D3A-E3D3-42CD-A9D2-20C50E78B6D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FA52131-D7A3-49AC-BCF2-EBA0D60BEE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098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8B8E4-5AAC-4A7D-8231-5B25B916FB4D}"/>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D0C27FE1-6F1B-4FCF-8A85-C9812C7DA6D7}"/>
              </a:ext>
            </a:extLst>
          </p:cNvPr>
          <p:cNvGraphicFramePr>
            <a:graphicFrameLocks noGrp="1"/>
          </p:cNvGraphicFramePr>
          <p:nvPr>
            <p:ph type="chart" sz="quarter" idx="13"/>
            <p:extLst>
              <p:ext uri="{D42A27DB-BD31-4B8C-83A1-F6EECF244321}">
                <p14:modId xmlns:p14="http://schemas.microsoft.com/office/powerpoint/2010/main" val="3807505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B4D5A-EE2B-4F3B-B8F0-9489C105E77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B78D3E8-D1E7-4F81-9E6A-18F9242D2C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335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2873F-2CB3-40E6-91AA-F8EF0F3378BF}"/>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B8102A99-2277-4B11-905A-46F60F883F19}"/>
              </a:ext>
            </a:extLst>
          </p:cNvPr>
          <p:cNvGraphicFramePr>
            <a:graphicFrameLocks noGrp="1"/>
          </p:cNvGraphicFramePr>
          <p:nvPr>
            <p:ph type="tbl" sz="quarter" idx="13"/>
            <p:extLst>
              <p:ext uri="{D42A27DB-BD31-4B8C-83A1-F6EECF244321}">
                <p14:modId xmlns:p14="http://schemas.microsoft.com/office/powerpoint/2010/main" val="142069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0878591"/>
                    </a:ext>
                  </a:extLst>
                </a:gridCol>
                <a:gridCol w="987552">
                  <a:extLst>
                    <a:ext uri="{9D8B030D-6E8A-4147-A177-3AD203B41FA5}">
                      <a16:colId xmlns:a16="http://schemas.microsoft.com/office/drawing/2014/main" val="3482182290"/>
                    </a:ext>
                  </a:extLst>
                </a:gridCol>
                <a:gridCol w="987552">
                  <a:extLst>
                    <a:ext uri="{9D8B030D-6E8A-4147-A177-3AD203B41FA5}">
                      <a16:colId xmlns:a16="http://schemas.microsoft.com/office/drawing/2014/main" val="4080652327"/>
                    </a:ext>
                  </a:extLst>
                </a:gridCol>
                <a:gridCol w="987552">
                  <a:extLst>
                    <a:ext uri="{9D8B030D-6E8A-4147-A177-3AD203B41FA5}">
                      <a16:colId xmlns:a16="http://schemas.microsoft.com/office/drawing/2014/main" val="2852254164"/>
                    </a:ext>
                  </a:extLst>
                </a:gridCol>
                <a:gridCol w="987552">
                  <a:extLst>
                    <a:ext uri="{9D8B030D-6E8A-4147-A177-3AD203B41FA5}">
                      <a16:colId xmlns:a16="http://schemas.microsoft.com/office/drawing/2014/main" val="365632778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41166577"/>
                  </a:ext>
                </a:extLst>
              </a:tr>
              <a:tr h="370840">
                <a:tc>
                  <a:txBody>
                    <a:bodyPr/>
                    <a:lstStyle/>
                    <a:p>
                      <a:r>
                        <a:rPr lang="en-US" sz="1000" b="1"/>
                        <a:t> TMNA Services, LLC. (TMNAS) - 2018-09-26 15:27:48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r>
                        <a:rPr lang="en-US" sz="1000"/>
                        <a:t>68</a:t>
                      </a:r>
                    </a:p>
                  </a:txBody>
                  <a:tcPr/>
                </a:tc>
                <a:tc>
                  <a:txBody>
                    <a:bodyPr/>
                    <a:lstStyle/>
                    <a:p>
                      <a:r>
                        <a:rPr lang="en-US" sz="1000"/>
                        <a:t>2</a:t>
                      </a:r>
                    </a:p>
                  </a:txBody>
                  <a:tcPr/>
                </a:tc>
                <a:tc>
                  <a:txBody>
                    <a:bodyPr/>
                    <a:lstStyle/>
                    <a:p>
                      <a:r>
                        <a:rPr lang="en-US" sz="1000"/>
                        <a:t>2.1605 %</a:t>
                      </a:r>
                    </a:p>
                  </a:txBody>
                  <a:tcPr/>
                </a:tc>
                <a:tc>
                  <a:txBody>
                    <a:bodyPr/>
                    <a:lstStyle/>
                    <a:p>
                      <a:r>
                        <a:rPr lang="en-US" sz="1000"/>
                        <a:t>Photo</a:t>
                      </a:r>
                    </a:p>
                  </a:txBody>
                  <a:tcPr/>
                </a:tc>
                <a:extLst>
                  <a:ext uri="{0D108BD9-81ED-4DB2-BD59-A6C34878D82A}">
                    <a16:rowId xmlns:a16="http://schemas.microsoft.com/office/drawing/2014/main" val="645041140"/>
                  </a:ext>
                </a:extLst>
              </a:tr>
              <a:tr h="370840">
                <a:tc>
                  <a:txBody>
                    <a:bodyPr/>
                    <a:lstStyle/>
                    <a:p>
                      <a:r>
                        <a:rPr lang="en-US" sz="1000" b="1"/>
                        <a:t> TMNA Services, LLC. (TMNAS) - 2018-08-01 15:19:16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r>
                        <a:rPr lang="en-US" sz="1000"/>
                        <a:t>53</a:t>
                      </a:r>
                    </a:p>
                  </a:txBody>
                  <a:tcPr/>
                </a:tc>
                <a:tc>
                  <a:txBody>
                    <a:bodyPr/>
                    <a:lstStyle/>
                    <a:p>
                      <a:r>
                        <a:rPr lang="en-US" sz="1000"/>
                        <a:t>3</a:t>
                      </a:r>
                    </a:p>
                  </a:txBody>
                  <a:tcPr/>
                </a:tc>
                <a:tc>
                  <a:txBody>
                    <a:bodyPr/>
                    <a:lstStyle/>
                    <a:p>
                      <a:r>
                        <a:rPr lang="en-US" sz="1000"/>
                        <a:t>1.7705 %</a:t>
                      </a:r>
                    </a:p>
                  </a:txBody>
                  <a:tcPr/>
                </a:tc>
                <a:tc>
                  <a:txBody>
                    <a:bodyPr/>
                    <a:lstStyle/>
                    <a:p>
                      <a:r>
                        <a:rPr lang="en-US" sz="1000"/>
                        <a:t>Photo</a:t>
                      </a:r>
                    </a:p>
                  </a:txBody>
                  <a:tcPr/>
                </a:tc>
                <a:extLst>
                  <a:ext uri="{0D108BD9-81ED-4DB2-BD59-A6C34878D82A}">
                    <a16:rowId xmlns:a16="http://schemas.microsoft.com/office/drawing/2014/main" val="1629370485"/>
                  </a:ext>
                </a:extLst>
              </a:tr>
              <a:tr h="370840">
                <a:tc>
                  <a:txBody>
                    <a:bodyPr/>
                    <a:lstStyle/>
                    <a:p>
                      <a:r>
                        <a:rPr lang="en-US" sz="1000" b="1"/>
                        <a:t> TMNA Services, LLC. (TMNAS) - 2018-08-28 11:18:33 </a:t>
                      </a:r>
                      <a:r>
                        <a:rPr lang="en-US" sz="1000"/>
                        <a:t>
  TMNA Services Dragon Boat team practice #2 on the Schuylkill.  Gearing up for the Philadelphia Dragon Boat Festival on October 6th.  2018 marks our 5th year participating!  #teamwork #itscooleronthewater</a:t>
                      </a:r>
                    </a:p>
                  </a:txBody>
                  <a:tcPr/>
                </a:tc>
                <a:tc>
                  <a:txBody>
                    <a:bodyPr/>
                    <a:lstStyle/>
                    <a:p>
                      <a:r>
                        <a:rPr lang="en-US" sz="1000"/>
                        <a:t>55</a:t>
                      </a:r>
                    </a:p>
                  </a:txBody>
                  <a:tcPr/>
                </a:tc>
                <a:tc>
                  <a:txBody>
                    <a:bodyPr/>
                    <a:lstStyle/>
                    <a:p>
                      <a:r>
                        <a:rPr lang="en-US" sz="1000"/>
                        <a:t>0</a:t>
                      </a:r>
                    </a:p>
                  </a:txBody>
                  <a:tcPr/>
                </a:tc>
                <a:tc>
                  <a:txBody>
                    <a:bodyPr/>
                    <a:lstStyle/>
                    <a:p>
                      <a:r>
                        <a:rPr lang="en-US" sz="1000"/>
                        <a:t>1.7188 %</a:t>
                      </a:r>
                    </a:p>
                  </a:txBody>
                  <a:tcPr/>
                </a:tc>
                <a:tc>
                  <a:txBody>
                    <a:bodyPr/>
                    <a:lstStyle/>
                    <a:p>
                      <a:r>
                        <a:rPr lang="en-US" sz="1000"/>
                        <a:t>Photo</a:t>
                      </a:r>
                    </a:p>
                  </a:txBody>
                  <a:tcPr/>
                </a:tc>
                <a:extLst>
                  <a:ext uri="{0D108BD9-81ED-4DB2-BD59-A6C34878D82A}">
                    <a16:rowId xmlns:a16="http://schemas.microsoft.com/office/drawing/2014/main" val="612442803"/>
                  </a:ext>
                </a:extLst>
              </a:tr>
              <a:tr h="370840">
                <a:tc>
                  <a:txBody>
                    <a:bodyPr/>
                    <a:lstStyle/>
                    <a:p>
                      <a:r>
                        <a:rPr lang="en-US" sz="1000" b="1"/>
                        <a:t> TMNA Services, LLC. (TMNAS) - 2018-08-17 14:49:04 </a:t>
                      </a:r>
                      <a:r>
                        <a:rPr lang="en-US" sz="1000"/>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r>
                        <a:rPr lang="en-US" sz="1000"/>
                        <a:t>49</a:t>
                      </a:r>
                    </a:p>
                  </a:txBody>
                  <a:tcPr/>
                </a:tc>
                <a:tc>
                  <a:txBody>
                    <a:bodyPr/>
                    <a:lstStyle/>
                    <a:p>
                      <a:r>
                        <a:rPr lang="en-US" sz="1000"/>
                        <a:t>0</a:t>
                      </a:r>
                    </a:p>
                  </a:txBody>
                  <a:tcPr/>
                </a:tc>
                <a:tc>
                  <a:txBody>
                    <a:bodyPr/>
                    <a:lstStyle/>
                    <a:p>
                      <a:r>
                        <a:rPr lang="en-US" sz="1000"/>
                        <a:t>1.5361 %</a:t>
                      </a:r>
                    </a:p>
                  </a:txBody>
                  <a:tcPr/>
                </a:tc>
                <a:tc>
                  <a:txBody>
                    <a:bodyPr/>
                    <a:lstStyle/>
                    <a:p>
                      <a:r>
                        <a:rPr lang="en-US" sz="1000"/>
                        <a:t>Photo</a:t>
                      </a:r>
                    </a:p>
                  </a:txBody>
                  <a:tcPr/>
                </a:tc>
                <a:extLst>
                  <a:ext uri="{0D108BD9-81ED-4DB2-BD59-A6C34878D82A}">
                    <a16:rowId xmlns:a16="http://schemas.microsoft.com/office/drawing/2014/main" val="880313204"/>
                  </a:ext>
                </a:extLst>
              </a:tr>
              <a:tr h="370840">
                <a:tc>
                  <a:txBody>
                    <a:bodyPr/>
                    <a:lstStyle/>
                    <a:p>
                      <a:r>
                        <a:rPr lang="en-US" sz="1000" b="1"/>
                        <a:t> TMNA Services, LLC. (TMNAS) - 2018-07-25 15:37:51 </a:t>
                      </a:r>
                      <a:r>
                        <a:rPr lang="en-US" sz="1000"/>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r>
                        <a:rPr lang="en-US" sz="1000"/>
                        <a:t>45</a:t>
                      </a:r>
                    </a:p>
                  </a:txBody>
                  <a:tcPr/>
                </a:tc>
                <a:tc>
                  <a:txBody>
                    <a:bodyPr/>
                    <a:lstStyle/>
                    <a:p>
                      <a:r>
                        <a:rPr lang="en-US" sz="1000"/>
                        <a:t>0</a:t>
                      </a:r>
                    </a:p>
                  </a:txBody>
                  <a:tcPr/>
                </a:tc>
                <a:tc>
                  <a:txBody>
                    <a:bodyPr/>
                    <a:lstStyle/>
                    <a:p>
                      <a:r>
                        <a:rPr lang="en-US" sz="1000"/>
                        <a:t>1.4277 %</a:t>
                      </a:r>
                    </a:p>
                  </a:txBody>
                  <a:tcPr/>
                </a:tc>
                <a:tc>
                  <a:txBody>
                    <a:bodyPr/>
                    <a:lstStyle/>
                    <a:p>
                      <a:r>
                        <a:rPr lang="en-US" sz="1000"/>
                        <a:t>Photo</a:t>
                      </a:r>
                    </a:p>
                  </a:txBody>
                  <a:tcPr/>
                </a:tc>
                <a:extLst>
                  <a:ext uri="{0D108BD9-81ED-4DB2-BD59-A6C34878D82A}">
                    <a16:rowId xmlns:a16="http://schemas.microsoft.com/office/drawing/2014/main" val="3641613149"/>
                  </a:ext>
                </a:extLst>
              </a:tr>
            </a:tbl>
          </a:graphicData>
        </a:graphic>
      </p:graphicFrame>
      <p:sp>
        <p:nvSpPr>
          <p:cNvPr id="4" name="Text Placeholder 3">
            <a:extLst>
              <a:ext uri="{FF2B5EF4-FFF2-40B4-BE49-F238E27FC236}">
                <a16:creationId xmlns:a16="http://schemas.microsoft.com/office/drawing/2014/main" id="{FCF21557-6FCA-4D04-98D5-0A552768EFA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726513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4481A-3459-4D65-9B72-A6E901EE60AF}"/>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A013CC64-253B-4C64-BF3E-4C7114681ACE}"/>
              </a:ext>
            </a:extLst>
          </p:cNvPr>
          <p:cNvGraphicFramePr>
            <a:graphicFrameLocks noGrp="1"/>
          </p:cNvGraphicFramePr>
          <p:nvPr>
            <p:ph type="tbl" sz="quarter" idx="13"/>
            <p:extLst>
              <p:ext uri="{D42A27DB-BD31-4B8C-83A1-F6EECF244321}">
                <p14:modId xmlns:p14="http://schemas.microsoft.com/office/powerpoint/2010/main" val="349510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2055843"/>
                    </a:ext>
                  </a:extLst>
                </a:gridCol>
                <a:gridCol w="699516">
                  <a:extLst>
                    <a:ext uri="{9D8B030D-6E8A-4147-A177-3AD203B41FA5}">
                      <a16:colId xmlns:a16="http://schemas.microsoft.com/office/drawing/2014/main" val="1824282828"/>
                    </a:ext>
                  </a:extLst>
                </a:gridCol>
                <a:gridCol w="699516">
                  <a:extLst>
                    <a:ext uri="{9D8B030D-6E8A-4147-A177-3AD203B41FA5}">
                      <a16:colId xmlns:a16="http://schemas.microsoft.com/office/drawing/2014/main" val="2906362124"/>
                    </a:ext>
                  </a:extLst>
                </a:gridCol>
                <a:gridCol w="658368">
                  <a:extLst>
                    <a:ext uri="{9D8B030D-6E8A-4147-A177-3AD203B41FA5}">
                      <a16:colId xmlns:a16="http://schemas.microsoft.com/office/drawing/2014/main" val="580020136"/>
                    </a:ext>
                  </a:extLst>
                </a:gridCol>
                <a:gridCol w="658368">
                  <a:extLst>
                    <a:ext uri="{9D8B030D-6E8A-4147-A177-3AD203B41FA5}">
                      <a16:colId xmlns:a16="http://schemas.microsoft.com/office/drawing/2014/main" val="3393216138"/>
                    </a:ext>
                  </a:extLst>
                </a:gridCol>
                <a:gridCol w="658368">
                  <a:extLst>
                    <a:ext uri="{9D8B030D-6E8A-4147-A177-3AD203B41FA5}">
                      <a16:colId xmlns:a16="http://schemas.microsoft.com/office/drawing/2014/main" val="1302421092"/>
                    </a:ext>
                  </a:extLst>
                </a:gridCol>
                <a:gridCol w="699516">
                  <a:extLst>
                    <a:ext uri="{9D8B030D-6E8A-4147-A177-3AD203B41FA5}">
                      <a16:colId xmlns:a16="http://schemas.microsoft.com/office/drawing/2014/main" val="2694142862"/>
                    </a:ext>
                  </a:extLst>
                </a:gridCol>
                <a:gridCol w="699516">
                  <a:extLst>
                    <a:ext uri="{9D8B030D-6E8A-4147-A177-3AD203B41FA5}">
                      <a16:colId xmlns:a16="http://schemas.microsoft.com/office/drawing/2014/main" val="3226248120"/>
                    </a:ext>
                  </a:extLst>
                </a:gridCol>
                <a:gridCol w="699516">
                  <a:extLst>
                    <a:ext uri="{9D8B030D-6E8A-4147-A177-3AD203B41FA5}">
                      <a16:colId xmlns:a16="http://schemas.microsoft.com/office/drawing/2014/main" val="2417567532"/>
                    </a:ext>
                  </a:extLst>
                </a:gridCol>
                <a:gridCol w="658368">
                  <a:extLst>
                    <a:ext uri="{9D8B030D-6E8A-4147-A177-3AD203B41FA5}">
                      <a16:colId xmlns:a16="http://schemas.microsoft.com/office/drawing/2014/main" val="42456837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53370489"/>
                  </a:ext>
                </a:extLst>
              </a:tr>
              <a:tr h="370840">
                <a:tc>
                  <a:txBody>
                    <a:bodyPr/>
                    <a:lstStyle/>
                    <a:p>
                      <a:r>
                        <a:rPr lang="en-US" sz="1000"/>
                        <a:t>tmna_services</a:t>
                      </a:r>
                    </a:p>
                  </a:txBody>
                  <a:tcPr/>
                </a:tc>
                <a:tc>
                  <a:txBody>
                    <a:bodyPr/>
                    <a:lstStyle/>
                    <a:p>
                      <a:r>
                        <a:rPr lang="en-US" sz="1000"/>
                        <a:t>329</a:t>
                      </a:r>
                    </a:p>
                  </a:txBody>
                  <a:tcPr/>
                </a:tc>
                <a:tc>
                  <a:txBody>
                    <a:bodyPr/>
                    <a:lstStyle/>
                    <a:p>
                      <a:r>
                        <a:rPr lang="en-US" sz="1000"/>
                        <a:t>98</a:t>
                      </a:r>
                    </a:p>
                  </a:txBody>
                  <a:tcPr/>
                </a:tc>
                <a:tc>
                  <a:txBody>
                    <a:bodyPr/>
                    <a:lstStyle/>
                    <a:p>
                      <a:r>
                        <a:rPr lang="en-US" sz="1000"/>
                        <a:t>69</a:t>
                      </a:r>
                    </a:p>
                  </a:txBody>
                  <a:tcPr/>
                </a:tc>
                <a:tc>
                  <a:txBody>
                    <a:bodyPr/>
                    <a:lstStyle/>
                    <a:p>
                      <a:r>
                        <a:rPr lang="en-US" sz="1000"/>
                        <a:t>18</a:t>
                      </a:r>
                    </a:p>
                  </a:txBody>
                  <a:tcPr/>
                </a:tc>
                <a:tc>
                  <a:txBody>
                    <a:bodyPr/>
                    <a:lstStyle/>
                    <a:p>
                      <a:r>
                        <a:rPr lang="en-US" sz="1000"/>
                        <a:t>3</a:t>
                      </a:r>
                    </a:p>
                  </a:txBody>
                  <a:tcPr/>
                </a:tc>
                <a:tc>
                  <a:txBody>
                    <a:bodyPr/>
                    <a:lstStyle/>
                    <a:p>
                      <a:r>
                        <a:rPr lang="en-US" sz="1000"/>
                        <a:t>90</a:t>
                      </a:r>
                    </a:p>
                  </a:txBody>
                  <a:tcPr/>
                </a:tc>
                <a:tc>
                  <a:txBody>
                    <a:bodyPr/>
                    <a:lstStyle/>
                    <a:p>
                      <a:r>
                        <a:rPr lang="en-US" sz="1000"/>
                        <a:t>2466</a:t>
                      </a:r>
                    </a:p>
                  </a:txBody>
                  <a:tcPr/>
                </a:tc>
                <a:tc>
                  <a:txBody>
                    <a:bodyPr/>
                    <a:lstStyle/>
                    <a:p>
                      <a:r>
                        <a:rPr lang="en-US" sz="1000"/>
                        <a:t>94</a:t>
                      </a:r>
                    </a:p>
                  </a:txBody>
                  <a:tcPr/>
                </a:tc>
                <a:tc>
                  <a:txBody>
                    <a:bodyPr/>
                    <a:lstStyle/>
                    <a:p>
                      <a:r>
                        <a:rPr lang="en-US" sz="1000"/>
                        <a:t>10.1587 %</a:t>
                      </a:r>
                    </a:p>
                  </a:txBody>
                  <a:tcPr/>
                </a:tc>
                <a:extLst>
                  <a:ext uri="{0D108BD9-81ED-4DB2-BD59-A6C34878D82A}">
                    <a16:rowId xmlns:a16="http://schemas.microsoft.com/office/drawing/2014/main" val="2401547782"/>
                  </a:ext>
                </a:extLst>
              </a:tr>
            </a:tbl>
          </a:graphicData>
        </a:graphic>
      </p:graphicFrame>
      <p:sp>
        <p:nvSpPr>
          <p:cNvPr id="4" name="Text Placeholder 3">
            <a:extLst>
              <a:ext uri="{FF2B5EF4-FFF2-40B4-BE49-F238E27FC236}">
                <a16:creationId xmlns:a16="http://schemas.microsoft.com/office/drawing/2014/main" id="{E2A60BF1-6AC1-4238-A04C-2CB82FDDFEF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481242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21B1E-31F8-4F08-B936-A5EC6C47B458}"/>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BAB476BD-006F-4DD1-9147-30BAFA4BF817}"/>
              </a:ext>
            </a:extLst>
          </p:cNvPr>
          <p:cNvGraphicFramePr>
            <a:graphicFrameLocks noGrp="1"/>
          </p:cNvGraphicFramePr>
          <p:nvPr>
            <p:ph type="chart" sz="quarter" idx="13"/>
            <p:extLst>
              <p:ext uri="{D42A27DB-BD31-4B8C-83A1-F6EECF244321}">
                <p14:modId xmlns:p14="http://schemas.microsoft.com/office/powerpoint/2010/main" val="3355327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7DA8A-158F-41A0-9CF8-CAF4BA8D304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77A69D1-7BE8-4D29-93B8-14974FFA6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57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7320B-9F94-40A5-B230-9041F0826F3B}"/>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B2164D3A-992D-46CA-9078-3C6522B5308D}"/>
              </a:ext>
            </a:extLst>
          </p:cNvPr>
          <p:cNvGraphicFramePr>
            <a:graphicFrameLocks noGrp="1"/>
          </p:cNvGraphicFramePr>
          <p:nvPr>
            <p:ph type="chart" sz="quarter" idx="13"/>
            <p:extLst>
              <p:ext uri="{D42A27DB-BD31-4B8C-83A1-F6EECF244321}">
                <p14:modId xmlns:p14="http://schemas.microsoft.com/office/powerpoint/2010/main" val="97384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57420-92AD-48BB-A5B0-28D19F5E542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D110652-8DBE-4E1E-B8D1-2E8BF7106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295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C420D-9BD7-43B4-B78D-C62C0B88C618}"/>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55D8FC81-C1D3-4DFB-8E1D-7301D892E87C}"/>
              </a:ext>
            </a:extLst>
          </p:cNvPr>
          <p:cNvGraphicFramePr>
            <a:graphicFrameLocks noGrp="1"/>
          </p:cNvGraphicFramePr>
          <p:nvPr>
            <p:ph type="tbl" sz="quarter" idx="13"/>
            <p:extLst>
              <p:ext uri="{D42A27DB-BD31-4B8C-83A1-F6EECF244321}">
                <p14:modId xmlns:p14="http://schemas.microsoft.com/office/powerpoint/2010/main" val="331255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51060034"/>
                    </a:ext>
                  </a:extLst>
                </a:gridCol>
                <a:gridCol w="987552">
                  <a:extLst>
                    <a:ext uri="{9D8B030D-6E8A-4147-A177-3AD203B41FA5}">
                      <a16:colId xmlns:a16="http://schemas.microsoft.com/office/drawing/2014/main" val="3524893555"/>
                    </a:ext>
                  </a:extLst>
                </a:gridCol>
                <a:gridCol w="987552">
                  <a:extLst>
                    <a:ext uri="{9D8B030D-6E8A-4147-A177-3AD203B41FA5}">
                      <a16:colId xmlns:a16="http://schemas.microsoft.com/office/drawing/2014/main" val="1062920697"/>
                    </a:ext>
                  </a:extLst>
                </a:gridCol>
                <a:gridCol w="987552">
                  <a:extLst>
                    <a:ext uri="{9D8B030D-6E8A-4147-A177-3AD203B41FA5}">
                      <a16:colId xmlns:a16="http://schemas.microsoft.com/office/drawing/2014/main" val="3067568238"/>
                    </a:ext>
                  </a:extLst>
                </a:gridCol>
                <a:gridCol w="987552">
                  <a:extLst>
                    <a:ext uri="{9D8B030D-6E8A-4147-A177-3AD203B41FA5}">
                      <a16:colId xmlns:a16="http://schemas.microsoft.com/office/drawing/2014/main" val="169847191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7139923"/>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45</a:t>
                      </a:r>
                    </a:p>
                  </a:txBody>
                  <a:tcPr/>
                </a:tc>
                <a:tc>
                  <a:txBody>
                    <a:bodyPr/>
                    <a:lstStyle/>
                    <a:p>
                      <a:r>
                        <a:rPr lang="en-US" sz="1000"/>
                        <a:t>1</a:t>
                      </a:r>
                    </a:p>
                  </a:txBody>
                  <a:tcPr/>
                </a:tc>
                <a:tc>
                  <a:txBody>
                    <a:bodyPr/>
                    <a:lstStyle/>
                    <a:p>
                      <a:r>
                        <a:rPr lang="en-US" sz="1000"/>
                        <a:t>15.3846 %</a:t>
                      </a:r>
                    </a:p>
                  </a:txBody>
                  <a:tcPr/>
                </a:tc>
                <a:tc>
                  <a:txBody>
                    <a:bodyPr/>
                    <a:lstStyle/>
                    <a:p>
                      <a:r>
                        <a:rPr lang="en-US" sz="1000"/>
                        <a:t>Carousel</a:t>
                      </a:r>
                    </a:p>
                  </a:txBody>
                  <a:tcPr/>
                </a:tc>
                <a:extLst>
                  <a:ext uri="{0D108BD9-81ED-4DB2-BD59-A6C34878D82A}">
                    <a16:rowId xmlns:a16="http://schemas.microsoft.com/office/drawing/2014/main" val="73377757"/>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15.9722 %</a:t>
                      </a:r>
                    </a:p>
                  </a:txBody>
                  <a:tcPr/>
                </a:tc>
                <a:tc>
                  <a:txBody>
                    <a:bodyPr/>
                    <a:lstStyle/>
                    <a:p>
                      <a:r>
                        <a:rPr lang="en-US" sz="1000"/>
                        <a:t>Image</a:t>
                      </a:r>
                    </a:p>
                  </a:txBody>
                  <a:tcPr/>
                </a:tc>
                <a:extLst>
                  <a:ext uri="{0D108BD9-81ED-4DB2-BD59-A6C34878D82A}">
                    <a16:rowId xmlns:a16="http://schemas.microsoft.com/office/drawing/2014/main" val="868661881"/>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44</a:t>
                      </a:r>
                    </a:p>
                  </a:txBody>
                  <a:tcPr/>
                </a:tc>
                <a:tc>
                  <a:txBody>
                    <a:bodyPr/>
                    <a:lstStyle/>
                    <a:p>
                      <a:r>
                        <a:rPr lang="en-US" sz="1000"/>
                        <a:t>0</a:t>
                      </a:r>
                    </a:p>
                  </a:txBody>
                  <a:tcPr/>
                </a:tc>
                <a:tc>
                  <a:txBody>
                    <a:bodyPr/>
                    <a:lstStyle/>
                    <a:p>
                      <a:r>
                        <a:rPr lang="en-US" sz="1000"/>
                        <a:t>13.9241 %</a:t>
                      </a:r>
                    </a:p>
                  </a:txBody>
                  <a:tcPr/>
                </a:tc>
                <a:tc>
                  <a:txBody>
                    <a:bodyPr/>
                    <a:lstStyle/>
                    <a:p>
                      <a:r>
                        <a:rPr lang="en-US" sz="1000"/>
                        <a:t>Image</a:t>
                      </a:r>
                    </a:p>
                  </a:txBody>
                  <a:tcPr/>
                </a:tc>
                <a:extLst>
                  <a:ext uri="{0D108BD9-81ED-4DB2-BD59-A6C34878D82A}">
                    <a16:rowId xmlns:a16="http://schemas.microsoft.com/office/drawing/2014/main" val="1892884283"/>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15.5172 %</a:t>
                      </a:r>
                    </a:p>
                  </a:txBody>
                  <a:tcPr/>
                </a:tc>
                <a:tc>
                  <a:txBody>
                    <a:bodyPr/>
                    <a:lstStyle/>
                    <a:p>
                      <a:r>
                        <a:rPr lang="en-US" sz="1000"/>
                        <a:t>Image</a:t>
                      </a:r>
                    </a:p>
                  </a:txBody>
                  <a:tcPr/>
                </a:tc>
                <a:extLst>
                  <a:ext uri="{0D108BD9-81ED-4DB2-BD59-A6C34878D82A}">
                    <a16:rowId xmlns:a16="http://schemas.microsoft.com/office/drawing/2014/main" val="937173262"/>
                  </a:ext>
                </a:extLst>
              </a:tr>
              <a:tr h="370840">
                <a:tc>
                  <a:txBody>
                    <a:bodyPr/>
                    <a:lstStyle/>
                    <a:p>
                      <a:r>
                        <a:rPr lang="en-US" sz="1000" b="1"/>
                        <a:t>tmna_services - 2018-07-16 15:06:57 </a:t>
                      </a:r>
                      <a:r>
                        <a:rPr lang="en-US" sz="1000"/>
                        <a:t>
 TMNAS employees celebrating #NationalIceCreamDay this afternoon with a treat!🍦☀️</a:t>
                      </a:r>
                    </a:p>
                  </a:txBody>
                  <a:tcPr/>
                </a:tc>
                <a:tc>
                  <a:txBody>
                    <a:bodyPr/>
                    <a:lstStyle/>
                    <a:p>
                      <a:r>
                        <a:rPr lang="en-US" sz="1000"/>
                        <a:t>41</a:t>
                      </a:r>
                    </a:p>
                  </a:txBody>
                  <a:tcPr/>
                </a:tc>
                <a:tc>
                  <a:txBody>
                    <a:bodyPr/>
                    <a:lstStyle/>
                    <a:p>
                      <a:r>
                        <a:rPr lang="en-US" sz="1000"/>
                        <a:t>1</a:t>
                      </a:r>
                    </a:p>
                  </a:txBody>
                  <a:tcPr/>
                </a:tc>
                <a:tc>
                  <a:txBody>
                    <a:bodyPr/>
                    <a:lstStyle/>
                    <a:p>
                      <a:r>
                        <a:rPr lang="en-US" sz="1000"/>
                        <a:t>14.6853 %</a:t>
                      </a:r>
                    </a:p>
                  </a:txBody>
                  <a:tcPr/>
                </a:tc>
                <a:tc>
                  <a:txBody>
                    <a:bodyPr/>
                    <a:lstStyle/>
                    <a:p>
                      <a:r>
                        <a:rPr lang="en-US" sz="1000"/>
                        <a:t>Image</a:t>
                      </a:r>
                    </a:p>
                  </a:txBody>
                  <a:tcPr/>
                </a:tc>
                <a:extLst>
                  <a:ext uri="{0D108BD9-81ED-4DB2-BD59-A6C34878D82A}">
                    <a16:rowId xmlns:a16="http://schemas.microsoft.com/office/drawing/2014/main" val="3703707202"/>
                  </a:ext>
                </a:extLst>
              </a:tr>
            </a:tbl>
          </a:graphicData>
        </a:graphic>
      </p:graphicFrame>
      <p:sp>
        <p:nvSpPr>
          <p:cNvPr id="4" name="Text Placeholder 3">
            <a:extLst>
              <a:ext uri="{FF2B5EF4-FFF2-40B4-BE49-F238E27FC236}">
                <a16:creationId xmlns:a16="http://schemas.microsoft.com/office/drawing/2014/main" id="{3FA9B4D5-C40B-4ACA-8D32-F6151067451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74183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45C80-A05C-4A83-8D1E-0DACA8284D58}"/>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EEB9F761-07A3-4535-ADB3-E1710414A810}"/>
              </a:ext>
            </a:extLst>
          </p:cNvPr>
          <p:cNvGraphicFramePr>
            <a:graphicFrameLocks noGrp="1"/>
          </p:cNvGraphicFramePr>
          <p:nvPr>
            <p:ph type="chart" sz="quarter" idx="13"/>
            <p:extLst>
              <p:ext uri="{D42A27DB-BD31-4B8C-83A1-F6EECF244321}">
                <p14:modId xmlns:p14="http://schemas.microsoft.com/office/powerpoint/2010/main" val="3035785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ABFCF-EBC3-47B9-8EBE-C77D2558BDC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395E763-0F8B-4DC2-AC5C-186C92D6A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81016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498</Words>
  <Application>Microsoft Office PowerPoint</Application>
  <PresentationFormat>On-screen Show (4:3)</PresentationFormat>
  <Paragraphs>196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2018-10-04T15:28:05Z</dcterms:created>
  <dcterms:modified xsi:type="dcterms:W3CDTF">2018-10-04T15:32:01Z</dcterms:modified>
</cp:coreProperties>
</file>