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43313</c:v>
                </c:pt>
              </c:numCache>
            </c:numRef>
          </c:cat>
          <c:val>
            <c:numRef>
              <c:f>Sheet1!$B$2</c:f>
              <c:numCache>
                <c:formatCode>General</c:formatCode>
                <c:ptCount val="1"/>
                <c:pt idx="0">
                  <c:v>1626</c:v>
                </c:pt>
              </c:numCache>
            </c:numRef>
          </c:val>
          <c:extLst>
            <c:ext xmlns:c16="http://schemas.microsoft.com/office/drawing/2014/chart" uri="{C3380CC4-5D6E-409C-BE32-E72D297353CC}">
              <c16:uniqueId val="{00000000-4AA8-4E2F-ACAC-B4789A1B7EB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43313</c:v>
                </c:pt>
              </c:numCache>
            </c:numRef>
          </c:cat>
          <c:val>
            <c:numRef>
              <c:f>Sheet1!$C$2</c:f>
              <c:numCache>
                <c:formatCode>General</c:formatCode>
                <c:ptCount val="1"/>
                <c:pt idx="0">
                  <c:v>2382</c:v>
                </c:pt>
              </c:numCache>
            </c:numRef>
          </c:val>
          <c:extLst>
            <c:ext xmlns:c16="http://schemas.microsoft.com/office/drawing/2014/chart" uri="{C3380CC4-5D6E-409C-BE32-E72D297353CC}">
              <c16:uniqueId val="{00000001-4AA8-4E2F-ACAC-B4789A1B7EB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43313</c:v>
                </c:pt>
              </c:numCache>
            </c:numRef>
          </c:cat>
          <c:val>
            <c:numRef>
              <c:f>Sheet1!$D$2</c:f>
              <c:numCache>
                <c:formatCode>General</c:formatCode>
                <c:ptCount val="1"/>
                <c:pt idx="0">
                  <c:v>1041</c:v>
                </c:pt>
              </c:numCache>
            </c:numRef>
          </c:val>
          <c:extLst>
            <c:ext xmlns:c16="http://schemas.microsoft.com/office/drawing/2014/chart" uri="{C3380CC4-5D6E-409C-BE32-E72D297353CC}">
              <c16:uniqueId val="{00000002-4AA8-4E2F-ACAC-B4789A1B7EB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43313</c:v>
                </c:pt>
              </c:numCache>
            </c:numRef>
          </c:cat>
          <c:val>
            <c:numRef>
              <c:f>Sheet1!$E$2</c:f>
              <c:numCache>
                <c:formatCode>General</c:formatCode>
                <c:ptCount val="1"/>
                <c:pt idx="0">
                  <c:v>1226</c:v>
                </c:pt>
              </c:numCache>
            </c:numRef>
          </c:val>
          <c:extLst>
            <c:ext xmlns:c16="http://schemas.microsoft.com/office/drawing/2014/chart" uri="{C3380CC4-5D6E-409C-BE32-E72D297353CC}">
              <c16:uniqueId val="{00000003-4AA8-4E2F-ACAC-B4789A1B7EBA}"/>
            </c:ext>
          </c:extLst>
        </c:ser>
        <c:dLbls>
          <c:showLegendKey val="0"/>
          <c:showVal val="0"/>
          <c:showCatName val="0"/>
          <c:showSerName val="0"/>
          <c:showPercent val="0"/>
          <c:showBubbleSize val="0"/>
        </c:dLbls>
        <c:gapWidth val="219"/>
        <c:overlap val="-27"/>
        <c:axId val="286291064"/>
        <c:axId val="289822664"/>
      </c:barChart>
      <c:dateAx>
        <c:axId val="286291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22664"/>
        <c:crosses val="autoZero"/>
        <c:auto val="1"/>
        <c:lblOffset val="100"/>
        <c:baseTimeUnit val="days"/>
      </c:dateAx>
      <c:valAx>
        <c:axId val="28982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9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0</c:v>
                </c:pt>
                <c:pt idx="3">
                  <c:v>23</c:v>
                </c:pt>
                <c:pt idx="4">
                  <c:v>20</c:v>
                </c:pt>
                <c:pt idx="5">
                  <c:v>4</c:v>
                </c:pt>
                <c:pt idx="6">
                  <c:v>14</c:v>
                </c:pt>
                <c:pt idx="7">
                  <c:v>-2</c:v>
                </c:pt>
                <c:pt idx="8">
                  <c:v>1</c:v>
                </c:pt>
              </c:numCache>
            </c:numRef>
          </c:val>
          <c:extLst>
            <c:ext xmlns:c16="http://schemas.microsoft.com/office/drawing/2014/chart" uri="{C3380CC4-5D6E-409C-BE32-E72D297353CC}">
              <c16:uniqueId val="{00000000-ACBB-4819-BD55-33D7C75A5BC3}"/>
            </c:ext>
          </c:extLst>
        </c:ser>
        <c:dLbls>
          <c:showLegendKey val="0"/>
          <c:showVal val="0"/>
          <c:showCatName val="0"/>
          <c:showSerName val="0"/>
          <c:showPercent val="0"/>
          <c:showBubbleSize val="0"/>
        </c:dLbls>
        <c:gapWidth val="219"/>
        <c:overlap val="-27"/>
        <c:axId val="353233360"/>
        <c:axId val="353235000"/>
      </c:barChart>
      <c:dateAx>
        <c:axId val="353233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35000"/>
        <c:crosses val="autoZero"/>
        <c:auto val="1"/>
        <c:lblOffset val="100"/>
        <c:baseTimeUnit val="months"/>
      </c:dateAx>
      <c:valAx>
        <c:axId val="35323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3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29</c:v>
                </c:pt>
                <c:pt idx="2">
                  <c:v>37</c:v>
                </c:pt>
                <c:pt idx="3">
                  <c:v>39</c:v>
                </c:pt>
                <c:pt idx="4">
                  <c:v>37</c:v>
                </c:pt>
                <c:pt idx="5">
                  <c:v>30</c:v>
                </c:pt>
                <c:pt idx="6">
                  <c:v>23</c:v>
                </c:pt>
                <c:pt idx="7">
                  <c:v>20</c:v>
                </c:pt>
                <c:pt idx="8">
                  <c:v>0</c:v>
                </c:pt>
                <c:pt idx="9">
                  <c:v>0</c:v>
                </c:pt>
                <c:pt idx="10">
                  <c:v>0</c:v>
                </c:pt>
                <c:pt idx="11">
                  <c:v>0</c:v>
                </c:pt>
              </c:numCache>
            </c:numRef>
          </c:val>
          <c:extLst>
            <c:ext xmlns:c16="http://schemas.microsoft.com/office/drawing/2014/chart" uri="{C3380CC4-5D6E-409C-BE32-E72D297353CC}">
              <c16:uniqueId val="{00000000-E060-4193-BA46-39A06425CC5B}"/>
            </c:ext>
          </c:extLst>
        </c:ser>
        <c:dLbls>
          <c:showLegendKey val="0"/>
          <c:showVal val="0"/>
          <c:showCatName val="0"/>
          <c:showSerName val="0"/>
          <c:showPercent val="0"/>
          <c:showBubbleSize val="0"/>
        </c:dLbls>
        <c:gapWidth val="219"/>
        <c:overlap val="-27"/>
        <c:axId val="353532816"/>
        <c:axId val="353531176"/>
      </c:barChart>
      <c:dateAx>
        <c:axId val="353532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31176"/>
        <c:crosses val="autoZero"/>
        <c:auto val="1"/>
        <c:lblOffset val="100"/>
        <c:baseTimeUnit val="months"/>
      </c:dateAx>
      <c:valAx>
        <c:axId val="35353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3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21377</c:v>
                </c:pt>
                <c:pt idx="3">
                  <c:v>35068</c:v>
                </c:pt>
                <c:pt idx="4">
                  <c:v>21295</c:v>
                </c:pt>
                <c:pt idx="5">
                  <c:v>25244</c:v>
                </c:pt>
                <c:pt idx="6">
                  <c:v>35520</c:v>
                </c:pt>
                <c:pt idx="7">
                  <c:v>19502</c:v>
                </c:pt>
                <c:pt idx="8">
                  <c:v>101</c:v>
                </c:pt>
              </c:numCache>
            </c:numRef>
          </c:val>
          <c:extLst>
            <c:ext xmlns:c16="http://schemas.microsoft.com/office/drawing/2014/chart" uri="{C3380CC4-5D6E-409C-BE32-E72D297353CC}">
              <c16:uniqueId val="{00000000-3302-4885-90C6-6D1F698BECD2}"/>
            </c:ext>
          </c:extLst>
        </c:ser>
        <c:dLbls>
          <c:showLegendKey val="0"/>
          <c:showVal val="0"/>
          <c:showCatName val="0"/>
          <c:showSerName val="0"/>
          <c:showPercent val="0"/>
          <c:showBubbleSize val="0"/>
        </c:dLbls>
        <c:gapWidth val="219"/>
        <c:overlap val="-27"/>
        <c:axId val="353690512"/>
        <c:axId val="353683952"/>
      </c:barChart>
      <c:dateAx>
        <c:axId val="353690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83952"/>
        <c:crosses val="autoZero"/>
        <c:auto val="1"/>
        <c:lblOffset val="100"/>
        <c:baseTimeUnit val="months"/>
      </c:dateAx>
      <c:valAx>
        <c:axId val="353683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9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pt idx="3">
                  <c:v>5</c:v>
                </c:pt>
                <c:pt idx="4">
                  <c:v>-2</c:v>
                </c:pt>
                <c:pt idx="5">
                  <c:v>9</c:v>
                </c:pt>
                <c:pt idx="6">
                  <c:v>-1</c:v>
                </c:pt>
                <c:pt idx="7">
                  <c:v>-24</c:v>
                </c:pt>
                <c:pt idx="8">
                  <c:v>1</c:v>
                </c:pt>
              </c:numCache>
            </c:numRef>
          </c:val>
          <c:extLst>
            <c:ext xmlns:c16="http://schemas.microsoft.com/office/drawing/2014/chart" uri="{C3380CC4-5D6E-409C-BE32-E72D297353CC}">
              <c16:uniqueId val="{00000000-96C1-4E7B-A8A6-228CB7BFE1FA}"/>
            </c:ext>
          </c:extLst>
        </c:ser>
        <c:dLbls>
          <c:showLegendKey val="0"/>
          <c:showVal val="0"/>
          <c:showCatName val="0"/>
          <c:showSerName val="0"/>
          <c:showPercent val="0"/>
          <c:showBubbleSize val="0"/>
        </c:dLbls>
        <c:gapWidth val="219"/>
        <c:overlap val="-27"/>
        <c:axId val="356822144"/>
        <c:axId val="356820176"/>
      </c:barChart>
      <c:dateAx>
        <c:axId val="356822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20176"/>
        <c:crosses val="autoZero"/>
        <c:auto val="1"/>
        <c:lblOffset val="100"/>
        <c:baseTimeUnit val="months"/>
      </c:dateAx>
      <c:valAx>
        <c:axId val="35682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2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1</c:v>
                </c:pt>
                <c:pt idx="3">
                  <c:v>1</c:v>
                </c:pt>
                <c:pt idx="4">
                  <c:v>1</c:v>
                </c:pt>
                <c:pt idx="5">
                  <c:v>1</c:v>
                </c:pt>
                <c:pt idx="6">
                  <c:v>1</c:v>
                </c:pt>
                <c:pt idx="7">
                  <c:v>1</c:v>
                </c:pt>
                <c:pt idx="8">
                  <c:v>1</c:v>
                </c:pt>
                <c:pt idx="9">
                  <c:v>0</c:v>
                </c:pt>
                <c:pt idx="10">
                  <c:v>0</c:v>
                </c:pt>
                <c:pt idx="11">
                  <c:v>0</c:v>
                </c:pt>
              </c:numCache>
            </c:numRef>
          </c:val>
          <c:extLst>
            <c:ext xmlns:c16="http://schemas.microsoft.com/office/drawing/2014/chart" uri="{C3380CC4-5D6E-409C-BE32-E72D297353CC}">
              <c16:uniqueId val="{00000000-D2B2-4BAF-B743-2443CAFE04C1}"/>
            </c:ext>
          </c:extLst>
        </c:ser>
        <c:dLbls>
          <c:showLegendKey val="0"/>
          <c:showVal val="0"/>
          <c:showCatName val="0"/>
          <c:showSerName val="0"/>
          <c:showPercent val="0"/>
          <c:showBubbleSize val="0"/>
        </c:dLbls>
        <c:gapWidth val="219"/>
        <c:overlap val="-27"/>
        <c:axId val="357580608"/>
        <c:axId val="357582248"/>
      </c:barChart>
      <c:dateAx>
        <c:axId val="357580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82248"/>
        <c:crosses val="autoZero"/>
        <c:auto val="1"/>
        <c:lblOffset val="100"/>
        <c:baseTimeUnit val="months"/>
      </c:dateAx>
      <c:valAx>
        <c:axId val="35758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8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8</c:v>
                </c:pt>
                <c:pt idx="3">
                  <c:v>18</c:v>
                </c:pt>
                <c:pt idx="4">
                  <c:v>15</c:v>
                </c:pt>
                <c:pt idx="5">
                  <c:v>15</c:v>
                </c:pt>
                <c:pt idx="6">
                  <c:v>10</c:v>
                </c:pt>
                <c:pt idx="7">
                  <c:v>28</c:v>
                </c:pt>
                <c:pt idx="8">
                  <c:v>4</c:v>
                </c:pt>
              </c:numCache>
            </c:numRef>
          </c:val>
          <c:extLst>
            <c:ext xmlns:c16="http://schemas.microsoft.com/office/drawing/2014/chart" uri="{C3380CC4-5D6E-409C-BE32-E72D297353CC}">
              <c16:uniqueId val="{00000000-22B0-456E-87A6-20871F807ECF}"/>
            </c:ext>
          </c:extLst>
        </c:ser>
        <c:dLbls>
          <c:showLegendKey val="0"/>
          <c:showVal val="0"/>
          <c:showCatName val="0"/>
          <c:showSerName val="0"/>
          <c:showPercent val="0"/>
          <c:showBubbleSize val="0"/>
        </c:dLbls>
        <c:gapWidth val="219"/>
        <c:overlap val="-27"/>
        <c:axId val="359528264"/>
        <c:axId val="359529576"/>
      </c:barChart>
      <c:dateAx>
        <c:axId val="359528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29576"/>
        <c:crosses val="autoZero"/>
        <c:auto val="1"/>
        <c:lblOffset val="100"/>
        <c:baseTimeUnit val="months"/>
      </c:dateAx>
      <c:valAx>
        <c:axId val="35952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2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34</c:v>
                </c:pt>
                <c:pt idx="2">
                  <c:v>26</c:v>
                </c:pt>
                <c:pt idx="3">
                  <c:v>30</c:v>
                </c:pt>
                <c:pt idx="4">
                  <c:v>34</c:v>
                </c:pt>
                <c:pt idx="5">
                  <c:v>33</c:v>
                </c:pt>
                <c:pt idx="6">
                  <c:v>27</c:v>
                </c:pt>
                <c:pt idx="7">
                  <c:v>26</c:v>
                </c:pt>
                <c:pt idx="8">
                  <c:v>0</c:v>
                </c:pt>
                <c:pt idx="9">
                  <c:v>0</c:v>
                </c:pt>
                <c:pt idx="10">
                  <c:v>0</c:v>
                </c:pt>
                <c:pt idx="11">
                  <c:v>0</c:v>
                </c:pt>
              </c:numCache>
            </c:numRef>
          </c:val>
          <c:extLst>
            <c:ext xmlns:c16="http://schemas.microsoft.com/office/drawing/2014/chart" uri="{C3380CC4-5D6E-409C-BE32-E72D297353CC}">
              <c16:uniqueId val="{00000000-54DA-4D49-8AA5-CA6785700EF5}"/>
            </c:ext>
          </c:extLst>
        </c:ser>
        <c:dLbls>
          <c:showLegendKey val="0"/>
          <c:showVal val="0"/>
          <c:showCatName val="0"/>
          <c:showSerName val="0"/>
          <c:showPercent val="0"/>
          <c:showBubbleSize val="0"/>
        </c:dLbls>
        <c:gapWidth val="219"/>
        <c:overlap val="-27"/>
        <c:axId val="362170640"/>
        <c:axId val="362174576"/>
      </c:barChart>
      <c:dateAx>
        <c:axId val="362170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174576"/>
        <c:crosses val="autoZero"/>
        <c:auto val="1"/>
        <c:lblOffset val="100"/>
        <c:baseTimeUnit val="months"/>
      </c:dateAx>
      <c:valAx>
        <c:axId val="36217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17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-12</c:v>
                </c:pt>
                <c:pt idx="3">
                  <c:v>14</c:v>
                </c:pt>
                <c:pt idx="4">
                  <c:v>2</c:v>
                </c:pt>
                <c:pt idx="5">
                  <c:v>0</c:v>
                </c:pt>
                <c:pt idx="6">
                  <c:v>-9</c:v>
                </c:pt>
                <c:pt idx="7">
                  <c:v>8</c:v>
                </c:pt>
                <c:pt idx="8">
                  <c:v>0</c:v>
                </c:pt>
              </c:numCache>
            </c:numRef>
          </c:val>
          <c:extLst>
            <c:ext xmlns:c16="http://schemas.microsoft.com/office/drawing/2014/chart" uri="{C3380CC4-5D6E-409C-BE32-E72D297353CC}">
              <c16:uniqueId val="{00000000-E8EB-492F-BE2D-EDE580A5534E}"/>
            </c:ext>
          </c:extLst>
        </c:ser>
        <c:dLbls>
          <c:showLegendKey val="0"/>
          <c:showVal val="0"/>
          <c:showCatName val="0"/>
          <c:showSerName val="0"/>
          <c:showPercent val="0"/>
          <c:showBubbleSize val="0"/>
        </c:dLbls>
        <c:gapWidth val="219"/>
        <c:overlap val="-27"/>
        <c:axId val="438579104"/>
        <c:axId val="438578120"/>
      </c:barChart>
      <c:dateAx>
        <c:axId val="43857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78120"/>
        <c:crosses val="autoZero"/>
        <c:auto val="1"/>
        <c:lblOffset val="100"/>
        <c:baseTimeUnit val="months"/>
      </c:dateAx>
      <c:valAx>
        <c:axId val="43857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7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32</c:v>
                </c:pt>
                <c:pt idx="4">
                  <c:v>28</c:v>
                </c:pt>
                <c:pt idx="5">
                  <c:v>26</c:v>
                </c:pt>
                <c:pt idx="6">
                  <c:v>25</c:v>
                </c:pt>
                <c:pt idx="7">
                  <c:v>23</c:v>
                </c:pt>
                <c:pt idx="8">
                  <c:v>0</c:v>
                </c:pt>
                <c:pt idx="9">
                  <c:v>0</c:v>
                </c:pt>
                <c:pt idx="10">
                  <c:v>0</c:v>
                </c:pt>
                <c:pt idx="11">
                  <c:v>0</c:v>
                </c:pt>
              </c:numCache>
            </c:numRef>
          </c:val>
          <c:extLst>
            <c:ext xmlns:c16="http://schemas.microsoft.com/office/drawing/2014/chart" uri="{C3380CC4-5D6E-409C-BE32-E72D297353CC}">
              <c16:uniqueId val="{00000000-2E89-4B90-958E-C8B6135DFBB4}"/>
            </c:ext>
          </c:extLst>
        </c:ser>
        <c:dLbls>
          <c:showLegendKey val="0"/>
          <c:showVal val="0"/>
          <c:showCatName val="0"/>
          <c:showSerName val="0"/>
          <c:showPercent val="0"/>
          <c:showBubbleSize val="0"/>
        </c:dLbls>
        <c:gapWidth val="219"/>
        <c:overlap val="-27"/>
        <c:axId val="438576480"/>
        <c:axId val="438589272"/>
      </c:barChart>
      <c:dateAx>
        <c:axId val="43857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89272"/>
        <c:crosses val="autoZero"/>
        <c:auto val="1"/>
        <c:lblOffset val="100"/>
        <c:baseTimeUnit val="months"/>
      </c:dateAx>
      <c:valAx>
        <c:axId val="438589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7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8028A-BD43-4D67-9EA4-D25219615ECE}"/>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D58F5832-0ECC-4798-A72A-B4D28F2EFC9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757950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A0C7B-5E77-4103-A849-3A85C27EB7AC}"/>
              </a:ext>
            </a:extLst>
          </p:cNvPr>
          <p:cNvSpPr>
            <a:spLocks noGrp="1"/>
          </p:cNvSpPr>
          <p:nvPr>
            <p:ph type="title"/>
          </p:nvPr>
        </p:nvSpPr>
        <p:spPr/>
        <p:txBody>
          <a:bodyPr/>
          <a:lstStyle/>
          <a:p>
            <a:r>
              <a:rPr lang="en-US"/>
              <a:t>Overall Audience | FICOH</a:t>
            </a:r>
          </a:p>
        </p:txBody>
      </p:sp>
      <p:graphicFrame>
        <p:nvGraphicFramePr>
          <p:cNvPr id="6" name="Chart Placeholder 5">
            <a:extLst>
              <a:ext uri="{FF2B5EF4-FFF2-40B4-BE49-F238E27FC236}">
                <a16:creationId xmlns:a16="http://schemas.microsoft.com/office/drawing/2014/main" id="{2C203CAE-692B-48D1-8B4C-5E39BB896431}"/>
              </a:ext>
            </a:extLst>
          </p:cNvPr>
          <p:cNvGraphicFramePr>
            <a:graphicFrameLocks noGrp="1"/>
          </p:cNvGraphicFramePr>
          <p:nvPr>
            <p:ph type="chart" sz="quarter" idx="13"/>
            <p:extLst>
              <p:ext uri="{D42A27DB-BD31-4B8C-83A1-F6EECF244321}">
                <p14:modId xmlns:p14="http://schemas.microsoft.com/office/powerpoint/2010/main" val="2760613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4B8C60-4C91-4EC7-B2EF-718B4440090B}"/>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F2E3028-A523-40DE-A362-F8D7E3213B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7223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0F2F2-15B1-47A2-8C00-7D6EBE1DFB7F}"/>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4DA1B9B8-3DE7-46DA-A676-E438C788441D}"/>
              </a:ext>
            </a:extLst>
          </p:cNvPr>
          <p:cNvGraphicFramePr>
            <a:graphicFrameLocks noGrp="1"/>
          </p:cNvGraphicFramePr>
          <p:nvPr>
            <p:ph type="tbl" sz="quarter" idx="13"/>
            <p:extLst>
              <p:ext uri="{D42A27DB-BD31-4B8C-83A1-F6EECF244321}">
                <p14:modId xmlns:p14="http://schemas.microsoft.com/office/powerpoint/2010/main" val="1977363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89949732"/>
                    </a:ext>
                  </a:extLst>
                </a:gridCol>
                <a:gridCol w="740664">
                  <a:extLst>
                    <a:ext uri="{9D8B030D-6E8A-4147-A177-3AD203B41FA5}">
                      <a16:colId xmlns:a16="http://schemas.microsoft.com/office/drawing/2014/main" val="3225882315"/>
                    </a:ext>
                  </a:extLst>
                </a:gridCol>
                <a:gridCol w="740664">
                  <a:extLst>
                    <a:ext uri="{9D8B030D-6E8A-4147-A177-3AD203B41FA5}">
                      <a16:colId xmlns:a16="http://schemas.microsoft.com/office/drawing/2014/main" val="1347184496"/>
                    </a:ext>
                  </a:extLst>
                </a:gridCol>
                <a:gridCol w="740664">
                  <a:extLst>
                    <a:ext uri="{9D8B030D-6E8A-4147-A177-3AD203B41FA5}">
                      <a16:colId xmlns:a16="http://schemas.microsoft.com/office/drawing/2014/main" val="3224336535"/>
                    </a:ext>
                  </a:extLst>
                </a:gridCol>
                <a:gridCol w="740664">
                  <a:extLst>
                    <a:ext uri="{9D8B030D-6E8A-4147-A177-3AD203B41FA5}">
                      <a16:colId xmlns:a16="http://schemas.microsoft.com/office/drawing/2014/main" val="4152638128"/>
                    </a:ext>
                  </a:extLst>
                </a:gridCol>
                <a:gridCol w="740664">
                  <a:extLst>
                    <a:ext uri="{9D8B030D-6E8A-4147-A177-3AD203B41FA5}">
                      <a16:colId xmlns:a16="http://schemas.microsoft.com/office/drawing/2014/main" val="1069525126"/>
                    </a:ext>
                  </a:extLst>
                </a:gridCol>
                <a:gridCol w="740664">
                  <a:extLst>
                    <a:ext uri="{9D8B030D-6E8A-4147-A177-3AD203B41FA5}">
                      <a16:colId xmlns:a16="http://schemas.microsoft.com/office/drawing/2014/main" val="2970766230"/>
                    </a:ext>
                  </a:extLst>
                </a:gridCol>
                <a:gridCol w="740664">
                  <a:extLst>
                    <a:ext uri="{9D8B030D-6E8A-4147-A177-3AD203B41FA5}">
                      <a16:colId xmlns:a16="http://schemas.microsoft.com/office/drawing/2014/main" val="2519337632"/>
                    </a:ext>
                  </a:extLst>
                </a:gridCol>
                <a:gridCol w="740664">
                  <a:extLst>
                    <a:ext uri="{9D8B030D-6E8A-4147-A177-3AD203B41FA5}">
                      <a16:colId xmlns:a16="http://schemas.microsoft.com/office/drawing/2014/main" val="3443683298"/>
                    </a:ext>
                  </a:extLst>
                </a:gridCol>
                <a:gridCol w="740664">
                  <a:extLst>
                    <a:ext uri="{9D8B030D-6E8A-4147-A177-3AD203B41FA5}">
                      <a16:colId xmlns:a16="http://schemas.microsoft.com/office/drawing/2014/main" val="22989348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86000738"/>
                  </a:ext>
                </a:extLst>
              </a:tr>
              <a:tr h="370840">
                <a:tc>
                  <a:txBody>
                    <a:bodyPr/>
                    <a:lstStyle/>
                    <a:p>
                      <a:r>
                        <a:rPr lang="en-US" sz="1000"/>
                        <a:t>First Insurance Company of Hawaii, LTD</a:t>
                      </a:r>
                    </a:p>
                  </a:txBody>
                  <a:tcPr/>
                </a:tc>
                <a:tc>
                  <a:txBody>
                    <a:bodyPr/>
                    <a:lstStyle/>
                    <a:p>
                      <a:r>
                        <a:rPr lang="en-US" sz="1000"/>
                        <a:t>1626</a:t>
                      </a:r>
                    </a:p>
                  </a:txBody>
                  <a:tcPr/>
                </a:tc>
                <a:tc>
                  <a:txBody>
                    <a:bodyPr/>
                    <a:lstStyle/>
                    <a:p>
                      <a:r>
                        <a:rPr lang="en-US" sz="1000"/>
                        <a:t>-2</a:t>
                      </a:r>
                    </a:p>
                  </a:txBody>
                  <a:tcPr/>
                </a:tc>
                <a:tc>
                  <a:txBody>
                    <a:bodyPr/>
                    <a:lstStyle/>
                    <a:p>
                      <a:r>
                        <a:rPr lang="en-US" sz="1000"/>
                        <a:t>21</a:t>
                      </a:r>
                    </a:p>
                  </a:txBody>
                  <a:tcPr/>
                </a:tc>
                <a:tc>
                  <a:txBody>
                    <a:bodyPr/>
                    <a:lstStyle/>
                    <a:p>
                      <a:r>
                        <a:rPr lang="en-US" sz="1000"/>
                        <a:t>391</a:t>
                      </a:r>
                    </a:p>
                  </a:txBody>
                  <a:tcPr/>
                </a:tc>
                <a:tc>
                  <a:txBody>
                    <a:bodyPr/>
                    <a:lstStyle/>
                    <a:p>
                      <a:r>
                        <a:rPr lang="en-US" sz="1000"/>
                        <a:t>20</a:t>
                      </a:r>
                    </a:p>
                  </a:txBody>
                  <a:tcPr/>
                </a:tc>
                <a:tc>
                  <a:txBody>
                    <a:bodyPr/>
                    <a:lstStyle/>
                    <a:p>
                      <a:r>
                        <a:rPr lang="en-US" sz="1000"/>
                        <a:t>31</a:t>
                      </a:r>
                    </a:p>
                  </a:txBody>
                  <a:tcPr/>
                </a:tc>
                <a:tc>
                  <a:txBody>
                    <a:bodyPr/>
                    <a:lstStyle/>
                    <a:p>
                      <a:r>
                        <a:rPr lang="en-US" sz="1000"/>
                        <a:t>1</a:t>
                      </a:r>
                    </a:p>
                  </a:txBody>
                  <a:tcPr/>
                </a:tc>
                <a:tc>
                  <a:txBody>
                    <a:bodyPr/>
                    <a:lstStyle/>
                    <a:p>
                      <a:r>
                        <a:rPr lang="en-US" sz="1000"/>
                        <a:t>1.2936 %</a:t>
                      </a:r>
                    </a:p>
                  </a:txBody>
                  <a:tcPr/>
                </a:tc>
                <a:tc>
                  <a:txBody>
                    <a:bodyPr/>
                    <a:lstStyle/>
                    <a:p>
                      <a:r>
                        <a:rPr lang="en-US" sz="1000"/>
                        <a:t>0.0 %</a:t>
                      </a:r>
                    </a:p>
                  </a:txBody>
                  <a:tcPr/>
                </a:tc>
                <a:extLst>
                  <a:ext uri="{0D108BD9-81ED-4DB2-BD59-A6C34878D82A}">
                    <a16:rowId xmlns:a16="http://schemas.microsoft.com/office/drawing/2014/main" val="1496316286"/>
                  </a:ext>
                </a:extLst>
              </a:tr>
            </a:tbl>
          </a:graphicData>
        </a:graphic>
      </p:graphicFrame>
      <p:sp>
        <p:nvSpPr>
          <p:cNvPr id="4" name="Text Placeholder 3">
            <a:extLst>
              <a:ext uri="{FF2B5EF4-FFF2-40B4-BE49-F238E27FC236}">
                <a16:creationId xmlns:a16="http://schemas.microsoft.com/office/drawing/2014/main" id="{5A14714F-90E6-472E-B5CA-CFD59EA972D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08484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22ED7-2458-4494-BC52-E0BB826C9084}"/>
              </a:ext>
            </a:extLst>
          </p:cNvPr>
          <p:cNvSpPr>
            <a:spLocks noGrp="1"/>
          </p:cNvSpPr>
          <p:nvPr>
            <p:ph type="title"/>
          </p:nvPr>
        </p:nvSpPr>
        <p:spPr/>
        <p:txBody>
          <a:bodyPr/>
          <a:lstStyle/>
          <a:p>
            <a:r>
              <a:rPr lang="en-US"/>
              <a:t>Facebook Fans Change | FICOH</a:t>
            </a:r>
          </a:p>
        </p:txBody>
      </p:sp>
      <p:graphicFrame>
        <p:nvGraphicFramePr>
          <p:cNvPr id="6" name="Chart Placeholder 5">
            <a:extLst>
              <a:ext uri="{FF2B5EF4-FFF2-40B4-BE49-F238E27FC236}">
                <a16:creationId xmlns:a16="http://schemas.microsoft.com/office/drawing/2014/main" id="{6C41F94D-362C-45E7-96B0-A717BFC05082}"/>
              </a:ext>
            </a:extLst>
          </p:cNvPr>
          <p:cNvGraphicFramePr>
            <a:graphicFrameLocks noGrp="1"/>
          </p:cNvGraphicFramePr>
          <p:nvPr>
            <p:ph type="chart" sz="quarter" idx="13"/>
            <p:extLst>
              <p:ext uri="{D42A27DB-BD31-4B8C-83A1-F6EECF244321}">
                <p14:modId xmlns:p14="http://schemas.microsoft.com/office/powerpoint/2010/main" val="2366604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20A56F-D6C6-428F-B1DF-AA34C8392EB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E29FBDC-473C-45E4-B3BB-A7FFD7C472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0512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D3CA-BDE5-42AD-9F3F-1BAF51035541}"/>
              </a:ext>
            </a:extLst>
          </p:cNvPr>
          <p:cNvSpPr>
            <a:spLocks noGrp="1"/>
          </p:cNvSpPr>
          <p:nvPr>
            <p:ph type="title"/>
          </p:nvPr>
        </p:nvSpPr>
        <p:spPr/>
        <p:txBody>
          <a:bodyPr/>
          <a:lstStyle/>
          <a:p>
            <a:r>
              <a:rPr lang="en-US"/>
              <a:t>Average Interactions Per Facebook Post | FICOH</a:t>
            </a:r>
          </a:p>
        </p:txBody>
      </p:sp>
      <p:graphicFrame>
        <p:nvGraphicFramePr>
          <p:cNvPr id="6" name="Chart Placeholder 5">
            <a:extLst>
              <a:ext uri="{FF2B5EF4-FFF2-40B4-BE49-F238E27FC236}">
                <a16:creationId xmlns:a16="http://schemas.microsoft.com/office/drawing/2014/main" id="{18A04FFE-3F32-4DC4-8318-A0EBB7E9FFB0}"/>
              </a:ext>
            </a:extLst>
          </p:cNvPr>
          <p:cNvGraphicFramePr>
            <a:graphicFrameLocks noGrp="1"/>
          </p:cNvGraphicFramePr>
          <p:nvPr>
            <p:ph type="chart" sz="quarter" idx="13"/>
            <p:extLst>
              <p:ext uri="{D42A27DB-BD31-4B8C-83A1-F6EECF244321}">
                <p14:modId xmlns:p14="http://schemas.microsoft.com/office/powerpoint/2010/main" val="1239490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CA114D-118C-4F9B-8038-F560ACE9ADF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E338D25-6E83-4C01-9830-43AF77BF64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0682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25D8A-954A-443E-96E7-A3994F779129}"/>
              </a:ext>
            </a:extLst>
          </p:cNvPr>
          <p:cNvSpPr>
            <a:spLocks noGrp="1"/>
          </p:cNvSpPr>
          <p:nvPr>
            <p:ph type="title"/>
          </p:nvPr>
        </p:nvSpPr>
        <p:spPr/>
        <p:txBody>
          <a:bodyPr/>
          <a:lstStyle/>
          <a:p>
            <a:r>
              <a:rPr lang="en-US"/>
              <a:t>Facebook Impressions | FICOH</a:t>
            </a:r>
          </a:p>
        </p:txBody>
      </p:sp>
      <p:graphicFrame>
        <p:nvGraphicFramePr>
          <p:cNvPr id="6" name="Chart Placeholder 5">
            <a:extLst>
              <a:ext uri="{FF2B5EF4-FFF2-40B4-BE49-F238E27FC236}">
                <a16:creationId xmlns:a16="http://schemas.microsoft.com/office/drawing/2014/main" id="{57280E87-44FE-4E56-8F05-343AC83B30FD}"/>
              </a:ext>
            </a:extLst>
          </p:cNvPr>
          <p:cNvGraphicFramePr>
            <a:graphicFrameLocks noGrp="1"/>
          </p:cNvGraphicFramePr>
          <p:nvPr>
            <p:ph type="chart" sz="quarter" idx="13"/>
            <p:extLst>
              <p:ext uri="{D42A27DB-BD31-4B8C-83A1-F6EECF244321}">
                <p14:modId xmlns:p14="http://schemas.microsoft.com/office/powerpoint/2010/main" val="398952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BED5AB-C942-4C8E-9AD3-CC9391B2234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33A48DF-9776-4E45-A1B0-4C62E531F1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6597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58564-348F-4BEB-BA61-8744A3756C88}"/>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3243B171-AB48-4B6E-9E5E-AE95E1E4CF89}"/>
              </a:ext>
            </a:extLst>
          </p:cNvPr>
          <p:cNvGraphicFramePr>
            <a:graphicFrameLocks noGrp="1"/>
          </p:cNvGraphicFramePr>
          <p:nvPr>
            <p:ph type="tbl" sz="quarter" idx="13"/>
            <p:extLst>
              <p:ext uri="{D42A27DB-BD31-4B8C-83A1-F6EECF244321}">
                <p14:modId xmlns:p14="http://schemas.microsoft.com/office/powerpoint/2010/main" val="4259555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80161800"/>
                    </a:ext>
                  </a:extLst>
                </a:gridCol>
                <a:gridCol w="658368">
                  <a:extLst>
                    <a:ext uri="{9D8B030D-6E8A-4147-A177-3AD203B41FA5}">
                      <a16:colId xmlns:a16="http://schemas.microsoft.com/office/drawing/2014/main" val="3446360353"/>
                    </a:ext>
                  </a:extLst>
                </a:gridCol>
                <a:gridCol w="658368">
                  <a:extLst>
                    <a:ext uri="{9D8B030D-6E8A-4147-A177-3AD203B41FA5}">
                      <a16:colId xmlns:a16="http://schemas.microsoft.com/office/drawing/2014/main" val="2038542787"/>
                    </a:ext>
                  </a:extLst>
                </a:gridCol>
                <a:gridCol w="658368">
                  <a:extLst>
                    <a:ext uri="{9D8B030D-6E8A-4147-A177-3AD203B41FA5}">
                      <a16:colId xmlns:a16="http://schemas.microsoft.com/office/drawing/2014/main" val="712097869"/>
                    </a:ext>
                  </a:extLst>
                </a:gridCol>
                <a:gridCol w="658368">
                  <a:extLst>
                    <a:ext uri="{9D8B030D-6E8A-4147-A177-3AD203B41FA5}">
                      <a16:colId xmlns:a16="http://schemas.microsoft.com/office/drawing/2014/main" val="2123186078"/>
                    </a:ext>
                  </a:extLst>
                </a:gridCol>
                <a:gridCol w="658368">
                  <a:extLst>
                    <a:ext uri="{9D8B030D-6E8A-4147-A177-3AD203B41FA5}">
                      <a16:colId xmlns:a16="http://schemas.microsoft.com/office/drawing/2014/main" val="693247150"/>
                    </a:ext>
                  </a:extLst>
                </a:gridCol>
                <a:gridCol w="658368">
                  <a:extLst>
                    <a:ext uri="{9D8B030D-6E8A-4147-A177-3AD203B41FA5}">
                      <a16:colId xmlns:a16="http://schemas.microsoft.com/office/drawing/2014/main" val="2261576476"/>
                    </a:ext>
                  </a:extLst>
                </a:gridCol>
                <a:gridCol w="658368">
                  <a:extLst>
                    <a:ext uri="{9D8B030D-6E8A-4147-A177-3AD203B41FA5}">
                      <a16:colId xmlns:a16="http://schemas.microsoft.com/office/drawing/2014/main" val="2278001796"/>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088503050"/>
                  </a:ext>
                </a:extLst>
              </a:tr>
              <a:tr h="370840">
                <a:tc>
                  <a:txBody>
                    <a:bodyPr/>
                    <a:lstStyle/>
                    <a:p>
                      <a:r>
                        <a:rPr lang="en-US" sz="1000" b="1"/>
                        <a:t> First Insurance Company of Hawaii, LTD - 2018-08-02 14:46:44 </a:t>
                      </a:r>
                      <a:r>
                        <a:rPr lang="en-US" sz="1000"/>
                        <a:t> 
 Congratulations to Darrell L., our 2nd quarter Kupono Award winner! Darrell is a longtime member of our IT department who has contributed to our technological evolution through the decades from paper to automated processes back in the early 80s to now as we transition to our new cloud-based systems. Today Darrell plays an instrumental role in ensuring the strength of our IT security and compliance measures so we can focus on serving our customers.</a:t>
                      </a:r>
                    </a:p>
                  </a:txBody>
                  <a:tcPr/>
                </a:tc>
                <a:tc>
                  <a:txBody>
                    <a:bodyPr/>
                    <a:lstStyle/>
                    <a:p>
                      <a:r>
                        <a:rPr lang="en-US" sz="1000"/>
                        <a:t>44</a:t>
                      </a:r>
                    </a:p>
                  </a:txBody>
                  <a:tcPr/>
                </a:tc>
                <a:tc>
                  <a:txBody>
                    <a:bodyPr/>
                    <a:lstStyle/>
                    <a:p>
                      <a:r>
                        <a:rPr lang="en-US" sz="1000"/>
                        <a:t>38</a:t>
                      </a:r>
                    </a:p>
                  </a:txBody>
                  <a:tcPr/>
                </a:tc>
                <a:tc>
                  <a:txBody>
                    <a:bodyPr/>
                    <a:lstStyle/>
                    <a:p>
                      <a:r>
                        <a:rPr lang="en-US" sz="1000"/>
                        <a:t>5</a:t>
                      </a:r>
                    </a:p>
                  </a:txBody>
                  <a:tcPr/>
                </a:tc>
                <a:tc>
                  <a:txBody>
                    <a:bodyPr/>
                    <a:lstStyle/>
                    <a:p>
                      <a:r>
                        <a:rPr lang="en-US" sz="1000"/>
                        <a:t>1</a:t>
                      </a:r>
                    </a:p>
                  </a:txBody>
                  <a:tcPr/>
                </a:tc>
                <a:tc>
                  <a:txBody>
                    <a:bodyPr/>
                    <a:lstStyle/>
                    <a:p>
                      <a:r>
                        <a:rPr lang="en-US" sz="1000"/>
                        <a:t>2.7027 %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78999776"/>
                  </a:ext>
                </a:extLst>
              </a:tr>
              <a:tr h="370840">
                <a:tc>
                  <a:txBody>
                    <a:bodyPr/>
                    <a:lstStyle/>
                    <a:p>
                      <a:r>
                        <a:rPr lang="en-US" sz="1000" b="1"/>
                        <a:t> First Insurance Company of Hawaii, LTD - 2018-08-22 14:33:34 </a:t>
                      </a:r>
                      <a:r>
                        <a:rPr lang="en-US" sz="1000"/>
                        <a:t> 
 </a:t>
                      </a:r>
                    </a:p>
                  </a:txBody>
                  <a:tcPr/>
                </a:tc>
                <a:tc>
                  <a:txBody>
                    <a:bodyPr/>
                    <a:lstStyle/>
                    <a:p>
                      <a:r>
                        <a:rPr lang="en-US" sz="1000"/>
                        <a:t>41</a:t>
                      </a:r>
                    </a:p>
                  </a:txBody>
                  <a:tcPr/>
                </a:tc>
                <a:tc>
                  <a:txBody>
                    <a:bodyPr/>
                    <a:lstStyle/>
                    <a:p>
                      <a:r>
                        <a:rPr lang="en-US" sz="1000"/>
                        <a:t>23</a:t>
                      </a:r>
                    </a:p>
                  </a:txBody>
                  <a:tcPr/>
                </a:tc>
                <a:tc>
                  <a:txBody>
                    <a:bodyPr/>
                    <a:lstStyle/>
                    <a:p>
                      <a:r>
                        <a:rPr lang="en-US" sz="1000"/>
                        <a:t>1</a:t>
                      </a:r>
                    </a:p>
                  </a:txBody>
                  <a:tcPr/>
                </a:tc>
                <a:tc>
                  <a:txBody>
                    <a:bodyPr/>
                    <a:lstStyle/>
                    <a:p>
                      <a:r>
                        <a:rPr lang="en-US" sz="1000"/>
                        <a:t>17</a:t>
                      </a:r>
                    </a:p>
                  </a:txBody>
                  <a:tcPr/>
                </a:tc>
                <a:tc>
                  <a:txBody>
                    <a:bodyPr/>
                    <a:lstStyle/>
                    <a:p>
                      <a:r>
                        <a:rPr lang="en-US" sz="1000"/>
                        <a:t>2.5200 %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098892742"/>
                  </a:ext>
                </a:extLst>
              </a:tr>
              <a:tr h="370840">
                <a:tc>
                  <a:txBody>
                    <a:bodyPr/>
                    <a:lstStyle/>
                    <a:p>
                      <a:r>
                        <a:rPr lang="en-US" sz="1000" b="1"/>
                        <a:t> First Insurance Company of Hawaii, LTD - 2018-08-09 13:00:00 </a:t>
                      </a:r>
                      <a:r>
                        <a:rPr lang="en-US" sz="1000"/>
                        <a:t> 
 Today is a HMoW - Hawaii Meals on Wheels delivery day! Want to to help more Oahu seniors get the nutrition they need? It's easy, just comment on this post with a favorite food memory involving a senior. For each comment, FICOH will donate  to Hawaii Meals on Wheels up to ,000. Campaign ends Sept. 20, 2018. Thanks for your support!</a:t>
                      </a:r>
                    </a:p>
                  </a:txBody>
                  <a:tcPr/>
                </a:tc>
                <a:tc>
                  <a:txBody>
                    <a:bodyPr/>
                    <a:lstStyle/>
                    <a:p>
                      <a:r>
                        <a:rPr lang="en-US" sz="1000"/>
                        <a:t>37</a:t>
                      </a:r>
                    </a:p>
                  </a:txBody>
                  <a:tcPr/>
                </a:tc>
                <a:tc>
                  <a:txBody>
                    <a:bodyPr/>
                    <a:lstStyle/>
                    <a:p>
                      <a:r>
                        <a:rPr lang="en-US" sz="1000"/>
                        <a:t>21</a:t>
                      </a:r>
                    </a:p>
                  </a:txBody>
                  <a:tcPr/>
                </a:tc>
                <a:tc>
                  <a:txBody>
                    <a:bodyPr/>
                    <a:lstStyle/>
                    <a:p>
                      <a:r>
                        <a:rPr lang="en-US" sz="1000"/>
                        <a:t>11</a:t>
                      </a:r>
                    </a:p>
                  </a:txBody>
                  <a:tcPr/>
                </a:tc>
                <a:tc>
                  <a:txBody>
                    <a:bodyPr/>
                    <a:lstStyle/>
                    <a:p>
                      <a:r>
                        <a:rPr lang="en-US" sz="1000"/>
                        <a:t>5</a:t>
                      </a:r>
                    </a:p>
                  </a:txBody>
                  <a:tcPr/>
                </a:tc>
                <a:tc>
                  <a:txBody>
                    <a:bodyPr/>
                    <a:lstStyle/>
                    <a:p>
                      <a:r>
                        <a:rPr lang="en-US" sz="1000"/>
                        <a:t>2.2741 %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381953348"/>
                  </a:ext>
                </a:extLst>
              </a:tr>
            </a:tbl>
          </a:graphicData>
        </a:graphic>
      </p:graphicFrame>
      <p:sp>
        <p:nvSpPr>
          <p:cNvPr id="4" name="Text Placeholder 3">
            <a:extLst>
              <a:ext uri="{FF2B5EF4-FFF2-40B4-BE49-F238E27FC236}">
                <a16:creationId xmlns:a16="http://schemas.microsoft.com/office/drawing/2014/main" id="{5F5BCF92-E2B2-4548-845C-26653A88393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45050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DD23-9C6E-40F2-A7EC-397044A8ECBE}"/>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36E4CB79-13DD-49E4-9068-4C250E967A1F}"/>
              </a:ext>
            </a:extLst>
          </p:cNvPr>
          <p:cNvGraphicFramePr>
            <a:graphicFrameLocks noGrp="1"/>
          </p:cNvGraphicFramePr>
          <p:nvPr>
            <p:ph type="tbl" sz="quarter" idx="13"/>
            <p:extLst>
              <p:ext uri="{D42A27DB-BD31-4B8C-83A1-F6EECF244321}">
                <p14:modId xmlns:p14="http://schemas.microsoft.com/office/powerpoint/2010/main" val="923234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662738313"/>
                    </a:ext>
                  </a:extLst>
                </a:gridCol>
                <a:gridCol w="493776">
                  <a:extLst>
                    <a:ext uri="{9D8B030D-6E8A-4147-A177-3AD203B41FA5}">
                      <a16:colId xmlns:a16="http://schemas.microsoft.com/office/drawing/2014/main" val="4060082221"/>
                    </a:ext>
                  </a:extLst>
                </a:gridCol>
                <a:gridCol w="493776">
                  <a:extLst>
                    <a:ext uri="{9D8B030D-6E8A-4147-A177-3AD203B41FA5}">
                      <a16:colId xmlns:a16="http://schemas.microsoft.com/office/drawing/2014/main" val="1326693718"/>
                    </a:ext>
                  </a:extLst>
                </a:gridCol>
                <a:gridCol w="493776">
                  <a:extLst>
                    <a:ext uri="{9D8B030D-6E8A-4147-A177-3AD203B41FA5}">
                      <a16:colId xmlns:a16="http://schemas.microsoft.com/office/drawing/2014/main" val="2051321373"/>
                    </a:ext>
                  </a:extLst>
                </a:gridCol>
                <a:gridCol w="493776">
                  <a:extLst>
                    <a:ext uri="{9D8B030D-6E8A-4147-A177-3AD203B41FA5}">
                      <a16:colId xmlns:a16="http://schemas.microsoft.com/office/drawing/2014/main" val="3300432938"/>
                    </a:ext>
                  </a:extLst>
                </a:gridCol>
                <a:gridCol w="493776">
                  <a:extLst>
                    <a:ext uri="{9D8B030D-6E8A-4147-A177-3AD203B41FA5}">
                      <a16:colId xmlns:a16="http://schemas.microsoft.com/office/drawing/2014/main" val="1768813238"/>
                    </a:ext>
                  </a:extLst>
                </a:gridCol>
                <a:gridCol w="493776">
                  <a:extLst>
                    <a:ext uri="{9D8B030D-6E8A-4147-A177-3AD203B41FA5}">
                      <a16:colId xmlns:a16="http://schemas.microsoft.com/office/drawing/2014/main" val="903072585"/>
                    </a:ext>
                  </a:extLst>
                </a:gridCol>
                <a:gridCol w="493776">
                  <a:extLst>
                    <a:ext uri="{9D8B030D-6E8A-4147-A177-3AD203B41FA5}">
                      <a16:colId xmlns:a16="http://schemas.microsoft.com/office/drawing/2014/main" val="1746587677"/>
                    </a:ext>
                  </a:extLst>
                </a:gridCol>
                <a:gridCol w="493776">
                  <a:extLst>
                    <a:ext uri="{9D8B030D-6E8A-4147-A177-3AD203B41FA5}">
                      <a16:colId xmlns:a16="http://schemas.microsoft.com/office/drawing/2014/main" val="632381700"/>
                    </a:ext>
                  </a:extLst>
                </a:gridCol>
                <a:gridCol w="493776">
                  <a:extLst>
                    <a:ext uri="{9D8B030D-6E8A-4147-A177-3AD203B41FA5}">
                      <a16:colId xmlns:a16="http://schemas.microsoft.com/office/drawing/2014/main" val="2483605867"/>
                    </a:ext>
                  </a:extLst>
                </a:gridCol>
                <a:gridCol w="493776">
                  <a:extLst>
                    <a:ext uri="{9D8B030D-6E8A-4147-A177-3AD203B41FA5}">
                      <a16:colId xmlns:a16="http://schemas.microsoft.com/office/drawing/2014/main" val="2182983212"/>
                    </a:ext>
                  </a:extLst>
                </a:gridCol>
                <a:gridCol w="493776">
                  <a:extLst>
                    <a:ext uri="{9D8B030D-6E8A-4147-A177-3AD203B41FA5}">
                      <a16:colId xmlns:a16="http://schemas.microsoft.com/office/drawing/2014/main" val="1620911654"/>
                    </a:ext>
                  </a:extLst>
                </a:gridCol>
                <a:gridCol w="493776">
                  <a:extLst>
                    <a:ext uri="{9D8B030D-6E8A-4147-A177-3AD203B41FA5}">
                      <a16:colId xmlns:a16="http://schemas.microsoft.com/office/drawing/2014/main" val="3837923098"/>
                    </a:ext>
                  </a:extLst>
                </a:gridCol>
                <a:gridCol w="493776">
                  <a:extLst>
                    <a:ext uri="{9D8B030D-6E8A-4147-A177-3AD203B41FA5}">
                      <a16:colId xmlns:a16="http://schemas.microsoft.com/office/drawing/2014/main" val="267879598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54858042"/>
                  </a:ext>
                </a:extLst>
              </a:tr>
              <a:tr h="370840">
                <a:tc>
                  <a:txBody>
                    <a:bodyPr/>
                    <a:lstStyle/>
                    <a:p>
                      <a:r>
                        <a:rPr lang="en-US" sz="1000"/>
                        <a:t>@FirstInsHI</a:t>
                      </a:r>
                    </a:p>
                  </a:txBody>
                  <a:tcPr/>
                </a:tc>
                <a:tc>
                  <a:txBody>
                    <a:bodyPr/>
                    <a:lstStyle/>
                    <a:p>
                      <a:r>
                        <a:rPr lang="en-US" sz="1000"/>
                        <a:t>1226</a:t>
                      </a:r>
                    </a:p>
                  </a:txBody>
                  <a:tcPr/>
                </a:tc>
                <a:tc>
                  <a:txBody>
                    <a:bodyPr/>
                    <a:lstStyle/>
                    <a:p>
                      <a:r>
                        <a:rPr lang="en-US" sz="1000"/>
                        <a:t>-24</a:t>
                      </a:r>
                    </a:p>
                  </a:txBody>
                  <a:tcPr/>
                </a:tc>
                <a:tc>
                  <a:txBody>
                    <a:bodyPr/>
                    <a:lstStyle/>
                    <a:p>
                      <a:r>
                        <a:rPr lang="en-US" sz="1000"/>
                        <a:t>27</a:t>
                      </a:r>
                    </a:p>
                  </a:txBody>
                  <a:tcPr/>
                </a:tc>
                <a:tc>
                  <a:txBody>
                    <a:bodyPr/>
                    <a:lstStyle/>
                    <a:p>
                      <a:r>
                        <a:rPr lang="en-US" sz="1000"/>
                        <a:t>27</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5</a:t>
                      </a:r>
                    </a:p>
                  </a:txBody>
                  <a:tcPr/>
                </a:tc>
                <a:tc>
                  <a:txBody>
                    <a:bodyPr/>
                    <a:lstStyle/>
                    <a:p>
                      <a:r>
                        <a:rPr lang="en-US" sz="1000"/>
                        <a:t>29</a:t>
                      </a:r>
                    </a:p>
                  </a:txBody>
                  <a:tcPr/>
                </a:tc>
                <a:tc>
                  <a:txBody>
                    <a:bodyPr/>
                    <a:lstStyle/>
                    <a:p>
                      <a:r>
                        <a:rPr lang="en-US" sz="1000"/>
                        <a:t>2</a:t>
                      </a:r>
                    </a:p>
                  </a:txBody>
                  <a:tcPr/>
                </a:tc>
                <a:tc>
                  <a:txBody>
                    <a:bodyPr/>
                    <a:lstStyle/>
                    <a:p>
                      <a:r>
                        <a:rPr lang="en-US" sz="1000"/>
                        <a:t>4</a:t>
                      </a:r>
                    </a:p>
                  </a:txBody>
                  <a:tcPr/>
                </a:tc>
                <a:tc>
                  <a:txBody>
                    <a:bodyPr/>
                    <a:lstStyle/>
                    <a:p>
                      <a:r>
                        <a:rPr lang="en-US" sz="1000"/>
                        <a:t>0.1077 %</a:t>
                      </a:r>
                    </a:p>
                  </a:txBody>
                  <a:tcPr/>
                </a:tc>
                <a:tc>
                  <a:txBody>
                    <a:bodyPr/>
                    <a:lstStyle/>
                    <a:p>
                      <a:r>
                        <a:rPr lang="en-US" sz="1000"/>
                        <a:t>0.0 %</a:t>
                      </a:r>
                    </a:p>
                  </a:txBody>
                  <a:tcPr/>
                </a:tc>
                <a:extLst>
                  <a:ext uri="{0D108BD9-81ED-4DB2-BD59-A6C34878D82A}">
                    <a16:rowId xmlns:a16="http://schemas.microsoft.com/office/drawing/2014/main" val="1329697538"/>
                  </a:ext>
                </a:extLst>
              </a:tr>
            </a:tbl>
          </a:graphicData>
        </a:graphic>
      </p:graphicFrame>
      <p:sp>
        <p:nvSpPr>
          <p:cNvPr id="4" name="Text Placeholder 3">
            <a:extLst>
              <a:ext uri="{FF2B5EF4-FFF2-40B4-BE49-F238E27FC236}">
                <a16:creationId xmlns:a16="http://schemas.microsoft.com/office/drawing/2014/main" id="{2A7AE6D1-7DF1-4208-8963-7E2E51D868C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35346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42CDE-7C33-4982-A637-F0D06ED9BECB}"/>
              </a:ext>
            </a:extLst>
          </p:cNvPr>
          <p:cNvSpPr>
            <a:spLocks noGrp="1"/>
          </p:cNvSpPr>
          <p:nvPr>
            <p:ph type="title"/>
          </p:nvPr>
        </p:nvSpPr>
        <p:spPr/>
        <p:txBody>
          <a:bodyPr/>
          <a:lstStyle/>
          <a:p>
            <a:r>
              <a:rPr lang="en-US"/>
              <a:t>Twitter Followers Change | FICOH</a:t>
            </a:r>
          </a:p>
        </p:txBody>
      </p:sp>
      <p:graphicFrame>
        <p:nvGraphicFramePr>
          <p:cNvPr id="6" name="Chart Placeholder 5">
            <a:extLst>
              <a:ext uri="{FF2B5EF4-FFF2-40B4-BE49-F238E27FC236}">
                <a16:creationId xmlns:a16="http://schemas.microsoft.com/office/drawing/2014/main" id="{07DF7161-D86C-4425-9A6F-8D9587F158AD}"/>
              </a:ext>
            </a:extLst>
          </p:cNvPr>
          <p:cNvGraphicFramePr>
            <a:graphicFrameLocks noGrp="1"/>
          </p:cNvGraphicFramePr>
          <p:nvPr>
            <p:ph type="chart" sz="quarter" idx="13"/>
            <p:extLst>
              <p:ext uri="{D42A27DB-BD31-4B8C-83A1-F6EECF244321}">
                <p14:modId xmlns:p14="http://schemas.microsoft.com/office/powerpoint/2010/main" val="1870606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BF296B-3565-46D3-927C-C9B4F4D6EFE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C33D538-B7CF-44BA-B716-22934BDEE9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5707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6DC06-BAB3-4019-8360-556D38AF5DF3}"/>
              </a:ext>
            </a:extLst>
          </p:cNvPr>
          <p:cNvSpPr>
            <a:spLocks noGrp="1"/>
          </p:cNvSpPr>
          <p:nvPr>
            <p:ph type="title"/>
          </p:nvPr>
        </p:nvSpPr>
        <p:spPr/>
        <p:txBody>
          <a:bodyPr/>
          <a:lstStyle/>
          <a:p>
            <a:r>
              <a:rPr lang="en-US"/>
              <a:t>Average Interactions Per Tweet | FICOH</a:t>
            </a:r>
          </a:p>
        </p:txBody>
      </p:sp>
      <p:graphicFrame>
        <p:nvGraphicFramePr>
          <p:cNvPr id="6" name="Chart Placeholder 5">
            <a:extLst>
              <a:ext uri="{FF2B5EF4-FFF2-40B4-BE49-F238E27FC236}">
                <a16:creationId xmlns:a16="http://schemas.microsoft.com/office/drawing/2014/main" id="{E6684788-5813-4ACD-9981-15F260D6903E}"/>
              </a:ext>
            </a:extLst>
          </p:cNvPr>
          <p:cNvGraphicFramePr>
            <a:graphicFrameLocks noGrp="1"/>
          </p:cNvGraphicFramePr>
          <p:nvPr>
            <p:ph type="chart" sz="quarter" idx="13"/>
            <p:extLst>
              <p:ext uri="{D42A27DB-BD31-4B8C-83A1-F6EECF244321}">
                <p14:modId xmlns:p14="http://schemas.microsoft.com/office/powerpoint/2010/main" val="3470004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896823-E2A4-453F-BE2C-36E687FD360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0D31152-8D75-4309-A687-883FDE176D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5178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F39E4-36B5-4642-B9F2-005DDC056DA9}"/>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DB01D523-F883-4A90-98F3-5FB725BED0CF}"/>
              </a:ext>
            </a:extLst>
          </p:cNvPr>
          <p:cNvGraphicFramePr>
            <a:graphicFrameLocks noGrp="1"/>
          </p:cNvGraphicFramePr>
          <p:nvPr>
            <p:ph type="tbl" sz="quarter" idx="13"/>
            <p:extLst>
              <p:ext uri="{D42A27DB-BD31-4B8C-83A1-F6EECF244321}">
                <p14:modId xmlns:p14="http://schemas.microsoft.com/office/powerpoint/2010/main" val="2081561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53125894"/>
                    </a:ext>
                  </a:extLst>
                </a:gridCol>
                <a:gridCol w="822960">
                  <a:extLst>
                    <a:ext uri="{9D8B030D-6E8A-4147-A177-3AD203B41FA5}">
                      <a16:colId xmlns:a16="http://schemas.microsoft.com/office/drawing/2014/main" val="1487988411"/>
                    </a:ext>
                  </a:extLst>
                </a:gridCol>
                <a:gridCol w="822960">
                  <a:extLst>
                    <a:ext uri="{9D8B030D-6E8A-4147-A177-3AD203B41FA5}">
                      <a16:colId xmlns:a16="http://schemas.microsoft.com/office/drawing/2014/main" val="82501500"/>
                    </a:ext>
                  </a:extLst>
                </a:gridCol>
                <a:gridCol w="822960">
                  <a:extLst>
                    <a:ext uri="{9D8B030D-6E8A-4147-A177-3AD203B41FA5}">
                      <a16:colId xmlns:a16="http://schemas.microsoft.com/office/drawing/2014/main" val="1879902170"/>
                    </a:ext>
                  </a:extLst>
                </a:gridCol>
                <a:gridCol w="822960">
                  <a:extLst>
                    <a:ext uri="{9D8B030D-6E8A-4147-A177-3AD203B41FA5}">
                      <a16:colId xmlns:a16="http://schemas.microsoft.com/office/drawing/2014/main" val="2952314700"/>
                    </a:ext>
                  </a:extLst>
                </a:gridCol>
                <a:gridCol w="822960">
                  <a:extLst>
                    <a:ext uri="{9D8B030D-6E8A-4147-A177-3AD203B41FA5}">
                      <a16:colId xmlns:a16="http://schemas.microsoft.com/office/drawing/2014/main" val="3082310595"/>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79810412"/>
                  </a:ext>
                </a:extLst>
              </a:tr>
              <a:tr h="370840">
                <a:tc>
                  <a:txBody>
                    <a:bodyPr/>
                    <a:lstStyle/>
                    <a:p>
                      <a:r>
                        <a:rPr lang="en-US" sz="1000" b="1"/>
                        <a:t> @FirstInsHI - 2018-08-09 14:15:11 </a:t>
                      </a:r>
                      <a:r>
                        <a:rPr lang="en-US" sz="1000"/>
                        <a:t>
  Today is a @HawaiiMOW delivery day! Want to to help more Oahu seniors get the nutrition they need? Reply with a favorite food memory involving a senior. For each comment, FICOH will donate  to Hawaii Meals on Wheels up to ,000. Campaign ends 9/20/18. #malamaourkupuna https://t.co/no4oA7UMq8</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1</a:t>
                      </a:r>
                    </a:p>
                  </a:txBody>
                  <a:tcPr/>
                </a:tc>
                <a:tc>
                  <a:txBody>
                    <a:bodyPr/>
                    <a:lstStyle/>
                    <a:p>
                      <a:r>
                        <a:rPr lang="en-US" sz="1000"/>
                        <a:t>0.5618 %</a:t>
                      </a:r>
                    </a:p>
                  </a:txBody>
                  <a:tcPr/>
                </a:tc>
                <a:extLst>
                  <a:ext uri="{0D108BD9-81ED-4DB2-BD59-A6C34878D82A}">
                    <a16:rowId xmlns:a16="http://schemas.microsoft.com/office/drawing/2014/main" val="2239394569"/>
                  </a:ext>
                </a:extLst>
              </a:tr>
              <a:tr h="370840">
                <a:tc>
                  <a:txBody>
                    <a:bodyPr/>
                    <a:lstStyle/>
                    <a:p>
                      <a:r>
                        <a:rPr lang="en-US" sz="1000" b="1"/>
                        <a:t> @FirstInsHI - 2018-08-06 14:15:22 </a:t>
                      </a:r>
                      <a:r>
                        <a:rPr lang="en-US" sz="1000"/>
                        <a:t>
  Our volunteers enjoyed an awesome day officiating the #BocceBall tournament at @SOHawaii Aukake Classic at Wai'au District Park on Saturday! #specialolympicshawaii #ficohinthecommunity #teamficoh #aukakeclassic https://t.co/ZKuEtkeFR9</a:t>
                      </a:r>
                    </a:p>
                  </a:txBody>
                  <a:tcPr/>
                </a:tc>
                <a:tc>
                  <a:txBody>
                    <a:bodyPr/>
                    <a:lstStyle/>
                    <a:p>
                      <a:r>
                        <a:rPr lang="en-US" sz="1000"/>
                        <a:t>No</a:t>
                      </a:r>
                    </a:p>
                  </a:txBody>
                  <a:tcPr/>
                </a:tc>
                <a:tc>
                  <a:txBody>
                    <a:bodyPr/>
                    <a:lstStyle/>
                    <a:p>
                      <a:r>
                        <a:rPr lang="en-US" sz="1000"/>
                        <a:t>0</a:t>
                      </a:r>
                    </a:p>
                  </a:txBody>
                  <a:tcPr/>
                </a:tc>
                <a:tc>
                  <a:txBody>
                    <a:bodyPr/>
                    <a:lstStyle/>
                    <a:p>
                      <a:r>
                        <a:rPr lang="en-US" sz="1000"/>
                        <a:t>4</a:t>
                      </a:r>
                    </a:p>
                  </a:txBody>
                  <a:tcPr/>
                </a:tc>
                <a:tc>
                  <a:txBody>
                    <a:bodyPr/>
                    <a:lstStyle/>
                    <a:p>
                      <a:r>
                        <a:rPr lang="en-US" sz="1000"/>
                        <a:t>1</a:t>
                      </a:r>
                    </a:p>
                  </a:txBody>
                  <a:tcPr/>
                </a:tc>
                <a:tc>
                  <a:txBody>
                    <a:bodyPr/>
                    <a:lstStyle/>
                    <a:p>
                      <a:r>
                        <a:rPr lang="en-US" sz="1000"/>
                        <a:t>0.4003 %</a:t>
                      </a:r>
                    </a:p>
                  </a:txBody>
                  <a:tcPr/>
                </a:tc>
                <a:extLst>
                  <a:ext uri="{0D108BD9-81ED-4DB2-BD59-A6C34878D82A}">
                    <a16:rowId xmlns:a16="http://schemas.microsoft.com/office/drawing/2014/main" val="1754484705"/>
                  </a:ext>
                </a:extLst>
              </a:tr>
              <a:tr h="370840">
                <a:tc>
                  <a:txBody>
                    <a:bodyPr/>
                    <a:lstStyle/>
                    <a:p>
                      <a:r>
                        <a:rPr lang="en-US" sz="1000" b="1"/>
                        <a:t> @FirstInsHI - 2018-08-07 13:01:46 </a:t>
                      </a:r>
                      <a:r>
                        <a:rPr lang="en-US" sz="1000"/>
                        <a:t>
  Waiting til the last minute to enter our recipe contest? You have 2 more weeks to dig through your family's old recipes and submit your favorite. Enter at https://t.co/ioHegtV8Q3! @crave_hi #lovetocook #familyfavorites #hawaiirecipes #malamaourkupuna https://t.co/yTHIItjVt9</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0.2408 %</a:t>
                      </a:r>
                    </a:p>
                  </a:txBody>
                  <a:tcPr/>
                </a:tc>
                <a:extLst>
                  <a:ext uri="{0D108BD9-81ED-4DB2-BD59-A6C34878D82A}">
                    <a16:rowId xmlns:a16="http://schemas.microsoft.com/office/drawing/2014/main" val="1670832771"/>
                  </a:ext>
                </a:extLst>
              </a:tr>
            </a:tbl>
          </a:graphicData>
        </a:graphic>
      </p:graphicFrame>
      <p:sp>
        <p:nvSpPr>
          <p:cNvPr id="4" name="Text Placeholder 3">
            <a:extLst>
              <a:ext uri="{FF2B5EF4-FFF2-40B4-BE49-F238E27FC236}">
                <a16:creationId xmlns:a16="http://schemas.microsoft.com/office/drawing/2014/main" id="{0102D585-9529-4EBF-AE54-3E3A3CD944F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641544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C63BD-38A1-4E27-AE4E-44253899195C}"/>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57C523FA-CBC2-47CD-BA86-6B034C0E3575}"/>
              </a:ext>
            </a:extLst>
          </p:cNvPr>
          <p:cNvGraphicFramePr>
            <a:graphicFrameLocks noGrp="1"/>
          </p:cNvGraphicFramePr>
          <p:nvPr>
            <p:ph type="tbl" sz="quarter" idx="13"/>
            <p:extLst>
              <p:ext uri="{D42A27DB-BD31-4B8C-83A1-F6EECF244321}">
                <p14:modId xmlns:p14="http://schemas.microsoft.com/office/powerpoint/2010/main" val="3282876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92892991"/>
                    </a:ext>
                  </a:extLst>
                </a:gridCol>
                <a:gridCol w="1069848">
                  <a:extLst>
                    <a:ext uri="{9D8B030D-6E8A-4147-A177-3AD203B41FA5}">
                      <a16:colId xmlns:a16="http://schemas.microsoft.com/office/drawing/2014/main" val="4093565407"/>
                    </a:ext>
                  </a:extLst>
                </a:gridCol>
                <a:gridCol w="1069848">
                  <a:extLst>
                    <a:ext uri="{9D8B030D-6E8A-4147-A177-3AD203B41FA5}">
                      <a16:colId xmlns:a16="http://schemas.microsoft.com/office/drawing/2014/main" val="1632029295"/>
                    </a:ext>
                  </a:extLst>
                </a:gridCol>
                <a:gridCol w="1069848">
                  <a:extLst>
                    <a:ext uri="{9D8B030D-6E8A-4147-A177-3AD203B41FA5}">
                      <a16:colId xmlns:a16="http://schemas.microsoft.com/office/drawing/2014/main" val="2764418557"/>
                    </a:ext>
                  </a:extLst>
                </a:gridCol>
                <a:gridCol w="1069848">
                  <a:extLst>
                    <a:ext uri="{9D8B030D-6E8A-4147-A177-3AD203B41FA5}">
                      <a16:colId xmlns:a16="http://schemas.microsoft.com/office/drawing/2014/main" val="2850926888"/>
                    </a:ext>
                  </a:extLst>
                </a:gridCol>
                <a:gridCol w="1069848">
                  <a:extLst>
                    <a:ext uri="{9D8B030D-6E8A-4147-A177-3AD203B41FA5}">
                      <a16:colId xmlns:a16="http://schemas.microsoft.com/office/drawing/2014/main" val="1505129100"/>
                    </a:ext>
                  </a:extLst>
                </a:gridCol>
                <a:gridCol w="1069848">
                  <a:extLst>
                    <a:ext uri="{9D8B030D-6E8A-4147-A177-3AD203B41FA5}">
                      <a16:colId xmlns:a16="http://schemas.microsoft.com/office/drawing/2014/main" val="223976191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54889813"/>
                  </a:ext>
                </a:extLst>
              </a:tr>
              <a:tr h="370840">
                <a:tc>
                  <a:txBody>
                    <a:bodyPr/>
                    <a:lstStyle/>
                    <a:p>
                      <a:r>
                        <a:rPr lang="en-US" sz="1000"/>
                        <a:t>First Insurance Company of Hawaii</a:t>
                      </a:r>
                    </a:p>
                  </a:txBody>
                  <a:tcPr/>
                </a:tc>
                <a:tc>
                  <a:txBody>
                    <a:bodyPr/>
                    <a:lstStyle/>
                    <a:p>
                      <a:r>
                        <a:rPr lang="en-US" sz="1000"/>
                        <a:t>1041</a:t>
                      </a:r>
                    </a:p>
                  </a:txBody>
                  <a:tcPr/>
                </a:tc>
                <a:tc>
                  <a:txBody>
                    <a:bodyPr/>
                    <a:lstStyle/>
                    <a:p>
                      <a:r>
                        <a:rPr lang="en-US" sz="1000"/>
                        <a:t>28</a:t>
                      </a:r>
                    </a:p>
                  </a:txBody>
                  <a:tcPr/>
                </a:tc>
                <a:tc>
                  <a:txBody>
                    <a:bodyPr/>
                    <a:lstStyle/>
                    <a:p>
                      <a:r>
                        <a:rPr lang="en-US" sz="1000"/>
                        <a:t>5</a:t>
                      </a:r>
                    </a:p>
                  </a:txBody>
                  <a:tcPr/>
                </a:tc>
                <a:tc>
                  <a:txBody>
                    <a:bodyPr/>
                    <a:lstStyle/>
                    <a:p>
                      <a:r>
                        <a:rPr lang="en-US" sz="1000"/>
                        <a:t>127</a:t>
                      </a:r>
                    </a:p>
                  </a:txBody>
                  <a:tcPr/>
                </a:tc>
                <a:tc>
                  <a:txBody>
                    <a:bodyPr/>
                    <a:lstStyle/>
                    <a:p>
                      <a:r>
                        <a:rPr lang="en-US" sz="1000"/>
                        <a:t>3</a:t>
                      </a:r>
                    </a:p>
                  </a:txBody>
                  <a:tcPr/>
                </a:tc>
                <a:tc>
                  <a:txBody>
                    <a:bodyPr/>
                    <a:lstStyle/>
                    <a:p>
                      <a:r>
                        <a:rPr lang="en-US" sz="1000"/>
                        <a:t>2.5316 %</a:t>
                      </a:r>
                    </a:p>
                  </a:txBody>
                  <a:tcPr/>
                </a:tc>
                <a:extLst>
                  <a:ext uri="{0D108BD9-81ED-4DB2-BD59-A6C34878D82A}">
                    <a16:rowId xmlns:a16="http://schemas.microsoft.com/office/drawing/2014/main" val="2459425114"/>
                  </a:ext>
                </a:extLst>
              </a:tr>
            </a:tbl>
          </a:graphicData>
        </a:graphic>
      </p:graphicFrame>
      <p:sp>
        <p:nvSpPr>
          <p:cNvPr id="4" name="Text Placeholder 3">
            <a:extLst>
              <a:ext uri="{FF2B5EF4-FFF2-40B4-BE49-F238E27FC236}">
                <a16:creationId xmlns:a16="http://schemas.microsoft.com/office/drawing/2014/main" id="{A1765D50-B265-46E2-88B5-27DE419F92C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10788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AC5ED-2B2D-4D98-BF17-BBC1282A2F88}"/>
              </a:ext>
            </a:extLst>
          </p:cNvPr>
          <p:cNvSpPr>
            <a:spLocks noGrp="1"/>
          </p:cNvSpPr>
          <p:nvPr>
            <p:ph type="title"/>
          </p:nvPr>
        </p:nvSpPr>
        <p:spPr/>
        <p:txBody>
          <a:bodyPr/>
          <a:lstStyle/>
          <a:p>
            <a:r>
              <a:rPr lang="en-US"/>
              <a:t>LinkedIn Followers Change | FICOH</a:t>
            </a:r>
          </a:p>
        </p:txBody>
      </p:sp>
      <p:graphicFrame>
        <p:nvGraphicFramePr>
          <p:cNvPr id="6" name="Chart Placeholder 5">
            <a:extLst>
              <a:ext uri="{FF2B5EF4-FFF2-40B4-BE49-F238E27FC236}">
                <a16:creationId xmlns:a16="http://schemas.microsoft.com/office/drawing/2014/main" id="{87D044FE-8E48-4D3B-BD76-E6AE50572CE9}"/>
              </a:ext>
            </a:extLst>
          </p:cNvPr>
          <p:cNvGraphicFramePr>
            <a:graphicFrameLocks noGrp="1"/>
          </p:cNvGraphicFramePr>
          <p:nvPr>
            <p:ph type="chart" sz="quarter" idx="13"/>
            <p:extLst>
              <p:ext uri="{D42A27DB-BD31-4B8C-83A1-F6EECF244321}">
                <p14:modId xmlns:p14="http://schemas.microsoft.com/office/powerpoint/2010/main" val="2505025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536ECA-B9E2-4B74-BD02-31706BE3D90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8171A70-AF99-410C-B596-5234923EC3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7593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ACBB0-93BC-4B2D-965C-2BD51121F921}"/>
              </a:ext>
            </a:extLst>
          </p:cNvPr>
          <p:cNvSpPr>
            <a:spLocks noGrp="1"/>
          </p:cNvSpPr>
          <p:nvPr>
            <p:ph type="title"/>
          </p:nvPr>
        </p:nvSpPr>
        <p:spPr/>
        <p:txBody>
          <a:bodyPr/>
          <a:lstStyle/>
          <a:p>
            <a:r>
              <a:rPr lang="en-US"/>
              <a:t>Average Interactions Per LinkedIn Update | FICOH</a:t>
            </a:r>
          </a:p>
        </p:txBody>
      </p:sp>
      <p:graphicFrame>
        <p:nvGraphicFramePr>
          <p:cNvPr id="6" name="Chart Placeholder 5">
            <a:extLst>
              <a:ext uri="{FF2B5EF4-FFF2-40B4-BE49-F238E27FC236}">
                <a16:creationId xmlns:a16="http://schemas.microsoft.com/office/drawing/2014/main" id="{C3E6215E-C83A-433A-B46A-29D98A14E4AF}"/>
              </a:ext>
            </a:extLst>
          </p:cNvPr>
          <p:cNvGraphicFramePr>
            <a:graphicFrameLocks noGrp="1"/>
          </p:cNvGraphicFramePr>
          <p:nvPr>
            <p:ph type="chart" sz="quarter" idx="13"/>
            <p:extLst>
              <p:ext uri="{D42A27DB-BD31-4B8C-83A1-F6EECF244321}">
                <p14:modId xmlns:p14="http://schemas.microsoft.com/office/powerpoint/2010/main" val="2966606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9DBF88-1EE8-4BBE-81AB-5B0A07F9753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080D53A-DAF9-4F3D-8A93-250E350CCC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1993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84B5E-AF07-45F4-B3CE-46055E6BA2FF}"/>
              </a:ext>
            </a:extLst>
          </p:cNvPr>
          <p:cNvSpPr>
            <a:spLocks noGrp="1"/>
          </p:cNvSpPr>
          <p:nvPr>
            <p:ph type="title"/>
          </p:nvPr>
        </p:nvSpPr>
        <p:spPr/>
        <p:txBody>
          <a:bodyPr/>
          <a:lstStyle/>
          <a:p>
            <a:r>
              <a:rPr lang="en-US"/>
              <a:t>LinkedIn Updates Table | FICOH</a:t>
            </a:r>
          </a:p>
        </p:txBody>
      </p:sp>
      <p:graphicFrame>
        <p:nvGraphicFramePr>
          <p:cNvPr id="5" name="Table Placeholder 4">
            <a:extLst>
              <a:ext uri="{FF2B5EF4-FFF2-40B4-BE49-F238E27FC236}">
                <a16:creationId xmlns:a16="http://schemas.microsoft.com/office/drawing/2014/main" id="{6CF29BDF-2A25-467F-830E-1DB65C5D8024}"/>
              </a:ext>
            </a:extLst>
          </p:cNvPr>
          <p:cNvGraphicFramePr>
            <a:graphicFrameLocks noGrp="1"/>
          </p:cNvGraphicFramePr>
          <p:nvPr>
            <p:ph type="tbl" sz="quarter" idx="13"/>
            <p:extLst>
              <p:ext uri="{D42A27DB-BD31-4B8C-83A1-F6EECF244321}">
                <p14:modId xmlns:p14="http://schemas.microsoft.com/office/powerpoint/2010/main" val="3855708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93731758"/>
                    </a:ext>
                  </a:extLst>
                </a:gridCol>
                <a:gridCol w="987552">
                  <a:extLst>
                    <a:ext uri="{9D8B030D-6E8A-4147-A177-3AD203B41FA5}">
                      <a16:colId xmlns:a16="http://schemas.microsoft.com/office/drawing/2014/main" val="528077008"/>
                    </a:ext>
                  </a:extLst>
                </a:gridCol>
                <a:gridCol w="987552">
                  <a:extLst>
                    <a:ext uri="{9D8B030D-6E8A-4147-A177-3AD203B41FA5}">
                      <a16:colId xmlns:a16="http://schemas.microsoft.com/office/drawing/2014/main" val="2721485997"/>
                    </a:ext>
                  </a:extLst>
                </a:gridCol>
                <a:gridCol w="987552">
                  <a:extLst>
                    <a:ext uri="{9D8B030D-6E8A-4147-A177-3AD203B41FA5}">
                      <a16:colId xmlns:a16="http://schemas.microsoft.com/office/drawing/2014/main" val="2796509614"/>
                    </a:ext>
                  </a:extLst>
                </a:gridCol>
                <a:gridCol w="987552">
                  <a:extLst>
                    <a:ext uri="{9D8B030D-6E8A-4147-A177-3AD203B41FA5}">
                      <a16:colId xmlns:a16="http://schemas.microsoft.com/office/drawing/2014/main" val="521507859"/>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136966289"/>
                  </a:ext>
                </a:extLst>
              </a:tr>
              <a:tr h="370840">
                <a:tc>
                  <a:txBody>
                    <a:bodyPr/>
                    <a:lstStyle/>
                    <a:p>
                      <a:r>
                        <a:rPr lang="en-US" sz="1000" b="1"/>
                        <a:t> First Insurance Company of Hawaii - 2018-08-01 13:41:47 </a:t>
                      </a:r>
                      <a:r>
                        <a:rPr lang="en-US" sz="1000"/>
                        <a:t>
  Congratulations to Darrell Lum of our ITS department who is our 2nd quarter Kupono Award winner! Darrell is a longtime veteran of FICOH's IT department who has contributed to our technological evolution through the decades from paper to automated processes back in the early 80s to now as we transition to new cloud-based systems. As our current lead on ITS governance, today Darrell plays an instrumental role in ensuring the strength of our IT security and compliance measures so that we can focus on serving our customers.</a:t>
                      </a:r>
                    </a:p>
                  </a:txBody>
                  <a:tcPr/>
                </a:tc>
                <a:tc>
                  <a:txBody>
                    <a:bodyPr/>
                    <a:lstStyle/>
                    <a:p>
                      <a:r>
                        <a:rPr lang="en-US" sz="1000"/>
                        <a:t>34</a:t>
                      </a:r>
                    </a:p>
                  </a:txBody>
                  <a:tcPr/>
                </a:tc>
                <a:tc>
                  <a:txBody>
                    <a:bodyPr/>
                    <a:lstStyle/>
                    <a:p>
                      <a:r>
                        <a:rPr lang="en-US" sz="1000"/>
                        <a:t>2</a:t>
                      </a:r>
                    </a:p>
                  </a:txBody>
                  <a:tcPr/>
                </a:tc>
                <a:tc>
                  <a:txBody>
                    <a:bodyPr/>
                    <a:lstStyle/>
                    <a:p>
                      <a:r>
                        <a:rPr lang="en-US" sz="1000"/>
                        <a:t>3.5538 %</a:t>
                      </a:r>
                    </a:p>
                  </a:txBody>
                  <a:tcPr/>
                </a:tc>
                <a:tc>
                  <a:txBody>
                    <a:bodyPr/>
                    <a:lstStyle/>
                    <a:p>
                      <a:r>
                        <a:rPr lang="en-US" sz="1000"/>
                        <a:t>Photo</a:t>
                      </a:r>
                    </a:p>
                  </a:txBody>
                  <a:tcPr/>
                </a:tc>
                <a:extLst>
                  <a:ext uri="{0D108BD9-81ED-4DB2-BD59-A6C34878D82A}">
                    <a16:rowId xmlns:a16="http://schemas.microsoft.com/office/drawing/2014/main" val="733639937"/>
                  </a:ext>
                </a:extLst>
              </a:tr>
              <a:tr h="370840">
                <a:tc>
                  <a:txBody>
                    <a:bodyPr/>
                    <a:lstStyle/>
                    <a:p>
                      <a:r>
                        <a:rPr lang="en-US" sz="1000" b="1"/>
                        <a:t> First Insurance Company of Hawaii - 2018-08-20 14:53:41 </a:t>
                      </a:r>
                      <a:r>
                        <a:rPr lang="en-US" sz="1000"/>
                        <a:t>
  It's a whole new world for our 5th floor Personal Lines department, which is moving into their new cubicles this morning!</a:t>
                      </a:r>
                    </a:p>
                  </a:txBody>
                  <a:tcPr/>
                </a:tc>
                <a:tc>
                  <a:txBody>
                    <a:bodyPr/>
                    <a:lstStyle/>
                    <a:p>
                      <a:r>
                        <a:rPr lang="en-US" sz="1000"/>
                        <a:t>33</a:t>
                      </a:r>
                    </a:p>
                  </a:txBody>
                  <a:tcPr/>
                </a:tc>
                <a:tc>
                  <a:txBody>
                    <a:bodyPr/>
                    <a:lstStyle/>
                    <a:p>
                      <a:r>
                        <a:rPr lang="en-US" sz="1000"/>
                        <a:t>1</a:t>
                      </a:r>
                    </a:p>
                  </a:txBody>
                  <a:tcPr/>
                </a:tc>
                <a:tc>
                  <a:txBody>
                    <a:bodyPr/>
                    <a:lstStyle/>
                    <a:p>
                      <a:r>
                        <a:rPr lang="en-US" sz="1000"/>
                        <a:t>3.2978 %</a:t>
                      </a:r>
                    </a:p>
                  </a:txBody>
                  <a:tcPr/>
                </a:tc>
                <a:tc>
                  <a:txBody>
                    <a:bodyPr/>
                    <a:lstStyle/>
                    <a:p>
                      <a:r>
                        <a:rPr lang="en-US" sz="1000"/>
                        <a:t>Photo</a:t>
                      </a:r>
                    </a:p>
                  </a:txBody>
                  <a:tcPr/>
                </a:tc>
                <a:extLst>
                  <a:ext uri="{0D108BD9-81ED-4DB2-BD59-A6C34878D82A}">
                    <a16:rowId xmlns:a16="http://schemas.microsoft.com/office/drawing/2014/main" val="3253826599"/>
                  </a:ext>
                </a:extLst>
              </a:tr>
              <a:tr h="370840">
                <a:tc>
                  <a:txBody>
                    <a:bodyPr/>
                    <a:lstStyle/>
                    <a:p>
                      <a:r>
                        <a:rPr lang="en-US" sz="1000" b="1"/>
                        <a:t> First Insurance Company of Hawaii - 2018-08-31 16:18:38 </a:t>
                      </a:r>
                      <a:r>
                        <a:rPr lang="en-US" sz="1000"/>
                        <a:t>
  We hope our valued agency partners enjoyed themselves at our 2018 Agency Appreciation Golf Tournament &amp; Banquet!</a:t>
                      </a:r>
                    </a:p>
                  </a:txBody>
                  <a:tcPr/>
                </a:tc>
                <a:tc>
                  <a:txBody>
                    <a:bodyPr/>
                    <a:lstStyle/>
                    <a:p>
                      <a:r>
                        <a:rPr lang="en-US" sz="1000"/>
                        <a:t>33</a:t>
                      </a:r>
                    </a:p>
                  </a:txBody>
                  <a:tcPr/>
                </a:tc>
                <a:tc>
                  <a:txBody>
                    <a:bodyPr/>
                    <a:lstStyle/>
                    <a:p>
                      <a:r>
                        <a:rPr lang="en-US" sz="1000"/>
                        <a:t>0</a:t>
                      </a:r>
                    </a:p>
                  </a:txBody>
                  <a:tcPr/>
                </a:tc>
                <a:tc>
                  <a:txBody>
                    <a:bodyPr/>
                    <a:lstStyle/>
                    <a:p>
                      <a:r>
                        <a:rPr lang="en-US" sz="1000"/>
                        <a:t>3.1700 %</a:t>
                      </a:r>
                    </a:p>
                  </a:txBody>
                  <a:tcPr/>
                </a:tc>
                <a:tc>
                  <a:txBody>
                    <a:bodyPr/>
                    <a:lstStyle/>
                    <a:p>
                      <a:r>
                        <a:rPr lang="en-US" sz="1000"/>
                        <a:t>Photo</a:t>
                      </a:r>
                    </a:p>
                  </a:txBody>
                  <a:tcPr/>
                </a:tc>
                <a:extLst>
                  <a:ext uri="{0D108BD9-81ED-4DB2-BD59-A6C34878D82A}">
                    <a16:rowId xmlns:a16="http://schemas.microsoft.com/office/drawing/2014/main" val="1030660117"/>
                  </a:ext>
                </a:extLst>
              </a:tr>
            </a:tbl>
          </a:graphicData>
        </a:graphic>
      </p:graphicFrame>
      <p:sp>
        <p:nvSpPr>
          <p:cNvPr id="4" name="Text Placeholder 3">
            <a:extLst>
              <a:ext uri="{FF2B5EF4-FFF2-40B4-BE49-F238E27FC236}">
                <a16:creationId xmlns:a16="http://schemas.microsoft.com/office/drawing/2014/main" id="{14BAE8DC-618C-447C-AB1E-A3761B2FB71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643632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7DE8E-DBC7-4F36-8272-8FEFC0FABF49}"/>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7AE431D8-1792-46B7-8018-B2E1EB62FA24}"/>
              </a:ext>
            </a:extLst>
          </p:cNvPr>
          <p:cNvGraphicFramePr>
            <a:graphicFrameLocks noGrp="1"/>
          </p:cNvGraphicFramePr>
          <p:nvPr>
            <p:ph type="tbl" sz="quarter" idx="13"/>
            <p:extLst>
              <p:ext uri="{D42A27DB-BD31-4B8C-83A1-F6EECF244321}">
                <p14:modId xmlns:p14="http://schemas.microsoft.com/office/powerpoint/2010/main" val="2074208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55771604"/>
                    </a:ext>
                  </a:extLst>
                </a:gridCol>
                <a:gridCol w="699516">
                  <a:extLst>
                    <a:ext uri="{9D8B030D-6E8A-4147-A177-3AD203B41FA5}">
                      <a16:colId xmlns:a16="http://schemas.microsoft.com/office/drawing/2014/main" val="2897277505"/>
                    </a:ext>
                  </a:extLst>
                </a:gridCol>
                <a:gridCol w="699516">
                  <a:extLst>
                    <a:ext uri="{9D8B030D-6E8A-4147-A177-3AD203B41FA5}">
                      <a16:colId xmlns:a16="http://schemas.microsoft.com/office/drawing/2014/main" val="1981083326"/>
                    </a:ext>
                  </a:extLst>
                </a:gridCol>
                <a:gridCol w="658368">
                  <a:extLst>
                    <a:ext uri="{9D8B030D-6E8A-4147-A177-3AD203B41FA5}">
                      <a16:colId xmlns:a16="http://schemas.microsoft.com/office/drawing/2014/main" val="2349658248"/>
                    </a:ext>
                  </a:extLst>
                </a:gridCol>
                <a:gridCol w="658368">
                  <a:extLst>
                    <a:ext uri="{9D8B030D-6E8A-4147-A177-3AD203B41FA5}">
                      <a16:colId xmlns:a16="http://schemas.microsoft.com/office/drawing/2014/main" val="2684635007"/>
                    </a:ext>
                  </a:extLst>
                </a:gridCol>
                <a:gridCol w="658368">
                  <a:extLst>
                    <a:ext uri="{9D8B030D-6E8A-4147-A177-3AD203B41FA5}">
                      <a16:colId xmlns:a16="http://schemas.microsoft.com/office/drawing/2014/main" val="1814936504"/>
                    </a:ext>
                  </a:extLst>
                </a:gridCol>
                <a:gridCol w="699516">
                  <a:extLst>
                    <a:ext uri="{9D8B030D-6E8A-4147-A177-3AD203B41FA5}">
                      <a16:colId xmlns:a16="http://schemas.microsoft.com/office/drawing/2014/main" val="1612302260"/>
                    </a:ext>
                  </a:extLst>
                </a:gridCol>
                <a:gridCol w="699516">
                  <a:extLst>
                    <a:ext uri="{9D8B030D-6E8A-4147-A177-3AD203B41FA5}">
                      <a16:colId xmlns:a16="http://schemas.microsoft.com/office/drawing/2014/main" val="675747240"/>
                    </a:ext>
                  </a:extLst>
                </a:gridCol>
                <a:gridCol w="699516">
                  <a:extLst>
                    <a:ext uri="{9D8B030D-6E8A-4147-A177-3AD203B41FA5}">
                      <a16:colId xmlns:a16="http://schemas.microsoft.com/office/drawing/2014/main" val="365551274"/>
                    </a:ext>
                  </a:extLst>
                </a:gridCol>
                <a:gridCol w="658368">
                  <a:extLst>
                    <a:ext uri="{9D8B030D-6E8A-4147-A177-3AD203B41FA5}">
                      <a16:colId xmlns:a16="http://schemas.microsoft.com/office/drawing/2014/main" val="400617369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802525764"/>
                  </a:ext>
                </a:extLst>
              </a:tr>
              <a:tr h="370840">
                <a:tc>
                  <a:txBody>
                    <a:bodyPr/>
                    <a:lstStyle/>
                    <a:p>
                      <a:r>
                        <a:rPr lang="en-US" sz="1000"/>
                        <a:t>firstinshi</a:t>
                      </a:r>
                    </a:p>
                  </a:txBody>
                  <a:tcPr/>
                </a:tc>
                <a:tc>
                  <a:txBody>
                    <a:bodyPr/>
                    <a:lstStyle/>
                    <a:p>
                      <a:r>
                        <a:rPr lang="en-US" sz="1000"/>
                        <a:t>2382</a:t>
                      </a:r>
                    </a:p>
                  </a:txBody>
                  <a:tcPr/>
                </a:tc>
                <a:tc>
                  <a:txBody>
                    <a:bodyPr/>
                    <a:lstStyle/>
                    <a:p>
                      <a:r>
                        <a:rPr lang="en-US" sz="1000"/>
                        <a:t>8</a:t>
                      </a:r>
                    </a:p>
                  </a:txBody>
                  <a:tcPr/>
                </a:tc>
                <a:tc>
                  <a:txBody>
                    <a:bodyPr/>
                    <a:lstStyle/>
                    <a:p>
                      <a:r>
                        <a:rPr lang="en-US" sz="1000"/>
                        <a:t>16</a:t>
                      </a:r>
                    </a:p>
                  </a:txBody>
                  <a:tcPr/>
                </a:tc>
                <a:tc>
                  <a:txBody>
                    <a:bodyPr/>
                    <a:lstStyle/>
                    <a:p>
                      <a:r>
                        <a:rPr lang="en-US" sz="1000"/>
                        <a:t>3</a:t>
                      </a:r>
                    </a:p>
                  </a:txBody>
                  <a:tcPr/>
                </a:tc>
                <a:tc>
                  <a:txBody>
                    <a:bodyPr/>
                    <a:lstStyle/>
                    <a:p>
                      <a:r>
                        <a:rPr lang="en-US" sz="1000"/>
                        <a:t>0</a:t>
                      </a:r>
                    </a:p>
                  </a:txBody>
                  <a:tcPr/>
                </a:tc>
                <a:tc>
                  <a:txBody>
                    <a:bodyPr/>
                    <a:lstStyle/>
                    <a:p>
                      <a:r>
                        <a:rPr lang="en-US" sz="1000"/>
                        <a:t>19</a:t>
                      </a:r>
                    </a:p>
                  </a:txBody>
                  <a:tcPr/>
                </a:tc>
                <a:tc>
                  <a:txBody>
                    <a:bodyPr/>
                    <a:lstStyle/>
                    <a:p>
                      <a:r>
                        <a:rPr lang="en-US" sz="1000"/>
                        <a:t>447</a:t>
                      </a:r>
                    </a:p>
                  </a:txBody>
                  <a:tcPr/>
                </a:tc>
                <a:tc>
                  <a:txBody>
                    <a:bodyPr/>
                    <a:lstStyle/>
                    <a:p>
                      <a:r>
                        <a:rPr lang="en-US" sz="1000"/>
                        <a:t>5</a:t>
                      </a:r>
                    </a:p>
                  </a:txBody>
                  <a:tcPr/>
                </a:tc>
                <a:tc>
                  <a:txBody>
                    <a:bodyPr/>
                    <a:lstStyle/>
                    <a:p>
                      <a:r>
                        <a:rPr lang="en-US" sz="1000"/>
                        <a:t>1.0004 %</a:t>
                      </a:r>
                    </a:p>
                  </a:txBody>
                  <a:tcPr/>
                </a:tc>
                <a:extLst>
                  <a:ext uri="{0D108BD9-81ED-4DB2-BD59-A6C34878D82A}">
                    <a16:rowId xmlns:a16="http://schemas.microsoft.com/office/drawing/2014/main" val="4234341143"/>
                  </a:ext>
                </a:extLst>
              </a:tr>
            </a:tbl>
          </a:graphicData>
        </a:graphic>
      </p:graphicFrame>
      <p:sp>
        <p:nvSpPr>
          <p:cNvPr id="4" name="Text Placeholder 3">
            <a:extLst>
              <a:ext uri="{FF2B5EF4-FFF2-40B4-BE49-F238E27FC236}">
                <a16:creationId xmlns:a16="http://schemas.microsoft.com/office/drawing/2014/main" id="{AEE618DE-B090-40BB-8289-290BA3C86D1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54934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6D123-A71A-4745-B988-20E5B935A9D8}"/>
              </a:ext>
            </a:extLst>
          </p:cNvPr>
          <p:cNvSpPr>
            <a:spLocks noGrp="1"/>
          </p:cNvSpPr>
          <p:nvPr>
            <p:ph type="title"/>
          </p:nvPr>
        </p:nvSpPr>
        <p:spPr/>
        <p:txBody>
          <a:bodyPr/>
          <a:lstStyle/>
          <a:p>
            <a:r>
              <a:rPr lang="en-US"/>
              <a:t>Instagram Followers Change | FICOH</a:t>
            </a:r>
          </a:p>
        </p:txBody>
      </p:sp>
      <p:graphicFrame>
        <p:nvGraphicFramePr>
          <p:cNvPr id="6" name="Chart Placeholder 5">
            <a:extLst>
              <a:ext uri="{FF2B5EF4-FFF2-40B4-BE49-F238E27FC236}">
                <a16:creationId xmlns:a16="http://schemas.microsoft.com/office/drawing/2014/main" id="{4FED5594-78E3-4354-B848-5C716387772A}"/>
              </a:ext>
            </a:extLst>
          </p:cNvPr>
          <p:cNvGraphicFramePr>
            <a:graphicFrameLocks noGrp="1"/>
          </p:cNvGraphicFramePr>
          <p:nvPr>
            <p:ph type="chart" sz="quarter" idx="13"/>
            <p:extLst>
              <p:ext uri="{D42A27DB-BD31-4B8C-83A1-F6EECF244321}">
                <p14:modId xmlns:p14="http://schemas.microsoft.com/office/powerpoint/2010/main" val="482754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B67FD5-6293-4D5D-877D-16D965EF587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D7B9092-AF2A-4CBF-985E-F096E8FBB5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0978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64EE0-7F46-4179-A97F-2AD5A389570B}"/>
              </a:ext>
            </a:extLst>
          </p:cNvPr>
          <p:cNvSpPr>
            <a:spLocks noGrp="1"/>
          </p:cNvSpPr>
          <p:nvPr>
            <p:ph type="title"/>
          </p:nvPr>
        </p:nvSpPr>
        <p:spPr/>
        <p:txBody>
          <a:bodyPr/>
          <a:lstStyle/>
          <a:p>
            <a:r>
              <a:rPr lang="en-US"/>
              <a:t>Average Interactions Per Instagram Post | FICOH</a:t>
            </a:r>
          </a:p>
        </p:txBody>
      </p:sp>
      <p:graphicFrame>
        <p:nvGraphicFramePr>
          <p:cNvPr id="6" name="Chart Placeholder 5">
            <a:extLst>
              <a:ext uri="{FF2B5EF4-FFF2-40B4-BE49-F238E27FC236}">
                <a16:creationId xmlns:a16="http://schemas.microsoft.com/office/drawing/2014/main" id="{7C3D780D-5ED3-4E61-A9CC-18DA82478DAE}"/>
              </a:ext>
            </a:extLst>
          </p:cNvPr>
          <p:cNvGraphicFramePr>
            <a:graphicFrameLocks noGrp="1"/>
          </p:cNvGraphicFramePr>
          <p:nvPr>
            <p:ph type="chart" sz="quarter" idx="13"/>
            <p:extLst>
              <p:ext uri="{D42A27DB-BD31-4B8C-83A1-F6EECF244321}">
                <p14:modId xmlns:p14="http://schemas.microsoft.com/office/powerpoint/2010/main" val="2566721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5D1397-76D0-4EC3-BAEF-FB162D75016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612E21D-236E-4D63-82AD-9116CA0A08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399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794B0-E00A-47C4-9B66-451FE4EBD279}"/>
              </a:ext>
            </a:extLst>
          </p:cNvPr>
          <p:cNvSpPr>
            <a:spLocks noGrp="1"/>
          </p:cNvSpPr>
          <p:nvPr>
            <p:ph type="title"/>
          </p:nvPr>
        </p:nvSpPr>
        <p:spPr/>
        <p:txBody>
          <a:bodyPr/>
          <a:lstStyle/>
          <a:p>
            <a:r>
              <a:rPr lang="en-US"/>
              <a:t>Top Instagram Posts Table | FICOH</a:t>
            </a:r>
          </a:p>
        </p:txBody>
      </p:sp>
      <p:graphicFrame>
        <p:nvGraphicFramePr>
          <p:cNvPr id="5" name="Table Placeholder 4">
            <a:extLst>
              <a:ext uri="{FF2B5EF4-FFF2-40B4-BE49-F238E27FC236}">
                <a16:creationId xmlns:a16="http://schemas.microsoft.com/office/drawing/2014/main" id="{6CD6E66C-4BF1-42F8-ADCA-E59E14B699C5}"/>
              </a:ext>
            </a:extLst>
          </p:cNvPr>
          <p:cNvGraphicFramePr>
            <a:graphicFrameLocks noGrp="1"/>
          </p:cNvGraphicFramePr>
          <p:nvPr>
            <p:ph type="tbl" sz="quarter" idx="13"/>
            <p:extLst>
              <p:ext uri="{D42A27DB-BD31-4B8C-83A1-F6EECF244321}">
                <p14:modId xmlns:p14="http://schemas.microsoft.com/office/powerpoint/2010/main" val="406594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00932417"/>
                    </a:ext>
                  </a:extLst>
                </a:gridCol>
                <a:gridCol w="987552">
                  <a:extLst>
                    <a:ext uri="{9D8B030D-6E8A-4147-A177-3AD203B41FA5}">
                      <a16:colId xmlns:a16="http://schemas.microsoft.com/office/drawing/2014/main" val="3191491687"/>
                    </a:ext>
                  </a:extLst>
                </a:gridCol>
                <a:gridCol w="987552">
                  <a:extLst>
                    <a:ext uri="{9D8B030D-6E8A-4147-A177-3AD203B41FA5}">
                      <a16:colId xmlns:a16="http://schemas.microsoft.com/office/drawing/2014/main" val="1320327416"/>
                    </a:ext>
                  </a:extLst>
                </a:gridCol>
                <a:gridCol w="987552">
                  <a:extLst>
                    <a:ext uri="{9D8B030D-6E8A-4147-A177-3AD203B41FA5}">
                      <a16:colId xmlns:a16="http://schemas.microsoft.com/office/drawing/2014/main" val="1765723388"/>
                    </a:ext>
                  </a:extLst>
                </a:gridCol>
                <a:gridCol w="987552">
                  <a:extLst>
                    <a:ext uri="{9D8B030D-6E8A-4147-A177-3AD203B41FA5}">
                      <a16:colId xmlns:a16="http://schemas.microsoft.com/office/drawing/2014/main" val="415198720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328590030"/>
                  </a:ext>
                </a:extLst>
              </a:tr>
              <a:tr h="370840">
                <a:tc>
                  <a:txBody>
                    <a:bodyPr/>
                    <a:lstStyle/>
                    <a:p>
                      <a:r>
                        <a:rPr lang="en-US" sz="1000" b="1"/>
                        <a:t>firstinshi - 2018-08-28 13:47:50 </a:t>
                      </a:r>
                      <a:r>
                        <a:rPr lang="en-US" sz="1000"/>
                        <a:t>
 How will you spend #LaborDay weekend? #Fishing perhaps? Photo by Lance K. or our Commercial Underwriting department. #labordayweekend #hawaii #longweekend #tidepools #oahu</a:t>
                      </a:r>
                    </a:p>
                  </a:txBody>
                  <a:tcPr/>
                </a:tc>
                <a:tc>
                  <a:txBody>
                    <a:bodyPr/>
                    <a:lstStyle/>
                    <a:p>
                      <a:r>
                        <a:rPr lang="en-US" sz="1000"/>
                        <a:t>34</a:t>
                      </a:r>
                    </a:p>
                  </a:txBody>
                  <a:tcPr/>
                </a:tc>
                <a:tc>
                  <a:txBody>
                    <a:bodyPr/>
                    <a:lstStyle/>
                    <a:p>
                      <a:r>
                        <a:rPr lang="en-US" sz="1000"/>
                        <a:t>0</a:t>
                      </a:r>
                    </a:p>
                  </a:txBody>
                  <a:tcPr/>
                </a:tc>
                <a:tc>
                  <a:txBody>
                    <a:bodyPr/>
                    <a:lstStyle/>
                    <a:p>
                      <a:r>
                        <a:rPr lang="en-US" sz="1000"/>
                        <a:t>1.4292 %</a:t>
                      </a:r>
                    </a:p>
                  </a:txBody>
                  <a:tcPr/>
                </a:tc>
                <a:tc>
                  <a:txBody>
                    <a:bodyPr/>
                    <a:lstStyle/>
                    <a:p>
                      <a:r>
                        <a:rPr lang="en-US" sz="1000"/>
                        <a:t>Image</a:t>
                      </a:r>
                    </a:p>
                  </a:txBody>
                  <a:tcPr/>
                </a:tc>
                <a:extLst>
                  <a:ext uri="{0D108BD9-81ED-4DB2-BD59-A6C34878D82A}">
                    <a16:rowId xmlns:a16="http://schemas.microsoft.com/office/drawing/2014/main" val="4108808559"/>
                  </a:ext>
                </a:extLst>
              </a:tr>
              <a:tr h="370840">
                <a:tc>
                  <a:txBody>
                    <a:bodyPr/>
                    <a:lstStyle/>
                    <a:p>
                      <a:r>
                        <a:rPr lang="en-US" sz="1000" b="1"/>
                        <a:t>firstinshi - 2018-08-22 14:40:54 </a:t>
                      </a:r>
                      <a:r>
                        <a:rPr lang="en-US" sz="1000"/>
                        <a:t>
 #hurricanelane #hurricanepreparedness #hiwx #hurricane</a:t>
                      </a:r>
                    </a:p>
                  </a:txBody>
                  <a:tcPr/>
                </a:tc>
                <a:tc>
                  <a:txBody>
                    <a:bodyPr/>
                    <a:lstStyle/>
                    <a:p>
                      <a:r>
                        <a:rPr lang="en-US" sz="1000"/>
                        <a:t>32</a:t>
                      </a:r>
                    </a:p>
                  </a:txBody>
                  <a:tcPr/>
                </a:tc>
                <a:tc>
                  <a:txBody>
                    <a:bodyPr/>
                    <a:lstStyle/>
                    <a:p>
                      <a:r>
                        <a:rPr lang="en-US" sz="1000"/>
                        <a:t>1</a:t>
                      </a:r>
                    </a:p>
                  </a:txBody>
                  <a:tcPr/>
                </a:tc>
                <a:tc>
                  <a:txBody>
                    <a:bodyPr/>
                    <a:lstStyle/>
                    <a:p>
                      <a:r>
                        <a:rPr lang="en-US" sz="1000"/>
                        <a:t>1.3860 %</a:t>
                      </a:r>
                    </a:p>
                  </a:txBody>
                  <a:tcPr/>
                </a:tc>
                <a:tc>
                  <a:txBody>
                    <a:bodyPr/>
                    <a:lstStyle/>
                    <a:p>
                      <a:r>
                        <a:rPr lang="en-US" sz="1000"/>
                        <a:t>Image</a:t>
                      </a:r>
                    </a:p>
                  </a:txBody>
                  <a:tcPr/>
                </a:tc>
                <a:extLst>
                  <a:ext uri="{0D108BD9-81ED-4DB2-BD59-A6C34878D82A}">
                    <a16:rowId xmlns:a16="http://schemas.microsoft.com/office/drawing/2014/main" val="2603124811"/>
                  </a:ext>
                </a:extLst>
              </a:tr>
              <a:tr h="370840">
                <a:tc>
                  <a:txBody>
                    <a:bodyPr/>
                    <a:lstStyle/>
                    <a:p>
                      <a:r>
                        <a:rPr lang="en-US" sz="1000" b="1"/>
                        <a:t>firstinshi - 2018-08-03 12:35:10 </a:t>
                      </a:r>
                      <a:r>
                        <a:rPr lang="en-US" sz="1000"/>
                        <a:t>
 Love Bon dances? You won't want to miss tomorrow's Obon festival at Byodo-In Temple, which is also celebrating its 50th anniversary this year. This photo of the temple was taken by Laurie K. of our Legal department. #bondance #obonfestival #byodointemple</a:t>
                      </a:r>
                    </a:p>
                  </a:txBody>
                  <a:tcPr/>
                </a:tc>
                <a:tc>
                  <a:txBody>
                    <a:bodyPr/>
                    <a:lstStyle/>
                    <a:p>
                      <a:r>
                        <a:rPr lang="en-US" sz="1000"/>
                        <a:t>32</a:t>
                      </a:r>
                    </a:p>
                  </a:txBody>
                  <a:tcPr/>
                </a:tc>
                <a:tc>
                  <a:txBody>
                    <a:bodyPr/>
                    <a:lstStyle/>
                    <a:p>
                      <a:r>
                        <a:rPr lang="en-US" sz="1000"/>
                        <a:t>0</a:t>
                      </a:r>
                    </a:p>
                  </a:txBody>
                  <a:tcPr/>
                </a:tc>
                <a:tc>
                  <a:txBody>
                    <a:bodyPr/>
                    <a:lstStyle/>
                    <a:p>
                      <a:r>
                        <a:rPr lang="en-US" sz="1000"/>
                        <a:t>1.3479 %</a:t>
                      </a:r>
                    </a:p>
                  </a:txBody>
                  <a:tcPr/>
                </a:tc>
                <a:tc>
                  <a:txBody>
                    <a:bodyPr/>
                    <a:lstStyle/>
                    <a:p>
                      <a:r>
                        <a:rPr lang="en-US" sz="1000"/>
                        <a:t>Image</a:t>
                      </a:r>
                    </a:p>
                  </a:txBody>
                  <a:tcPr/>
                </a:tc>
                <a:extLst>
                  <a:ext uri="{0D108BD9-81ED-4DB2-BD59-A6C34878D82A}">
                    <a16:rowId xmlns:a16="http://schemas.microsoft.com/office/drawing/2014/main" val="1055813129"/>
                  </a:ext>
                </a:extLst>
              </a:tr>
              <a:tr h="370840">
                <a:tc>
                  <a:txBody>
                    <a:bodyPr/>
                    <a:lstStyle/>
                    <a:p>
                      <a:r>
                        <a:rPr lang="en-US" sz="1000" b="1"/>
                        <a:t>firstinshi - 2018-08-23 14:38:35 </a:t>
                      </a:r>
                      <a:r>
                        <a:rPr lang="en-US" sz="1000"/>
                        <a:t>
 FICOH offices will be closed Thu, 8/23 and Fri, 8/24 due to Hurricane Lane. To report storm-related claims, call 1-888-FICOH4U. If you're trying to make a payment, go to www.ficoh.com and click "Pay Online Now." Thanks everyone and please stay safe out there. #hurricanelane #hurricane #staysafe #hiwx</a:t>
                      </a:r>
                    </a:p>
                  </a:txBody>
                  <a:tcPr/>
                </a:tc>
                <a:tc>
                  <a:txBody>
                    <a:bodyPr/>
                    <a:lstStyle/>
                    <a:p>
                      <a:r>
                        <a:rPr lang="en-US" sz="1000"/>
                        <a:t>31</a:t>
                      </a:r>
                    </a:p>
                  </a:txBody>
                  <a:tcPr/>
                </a:tc>
                <a:tc>
                  <a:txBody>
                    <a:bodyPr/>
                    <a:lstStyle/>
                    <a:p>
                      <a:r>
                        <a:rPr lang="en-US" sz="1000"/>
                        <a:t>0</a:t>
                      </a:r>
                    </a:p>
                  </a:txBody>
                  <a:tcPr/>
                </a:tc>
                <a:tc>
                  <a:txBody>
                    <a:bodyPr/>
                    <a:lstStyle/>
                    <a:p>
                      <a:r>
                        <a:rPr lang="en-US" sz="1000"/>
                        <a:t>1.3025 %</a:t>
                      </a:r>
                    </a:p>
                  </a:txBody>
                  <a:tcPr/>
                </a:tc>
                <a:tc>
                  <a:txBody>
                    <a:bodyPr/>
                    <a:lstStyle/>
                    <a:p>
                      <a:r>
                        <a:rPr lang="en-US" sz="1000"/>
                        <a:t>Image</a:t>
                      </a:r>
                    </a:p>
                  </a:txBody>
                  <a:tcPr/>
                </a:tc>
                <a:extLst>
                  <a:ext uri="{0D108BD9-81ED-4DB2-BD59-A6C34878D82A}">
                    <a16:rowId xmlns:a16="http://schemas.microsoft.com/office/drawing/2014/main" val="794057104"/>
                  </a:ext>
                </a:extLst>
              </a:tr>
              <a:tr h="370840">
                <a:tc>
                  <a:txBody>
                    <a:bodyPr/>
                    <a:lstStyle/>
                    <a:p>
                      <a:r>
                        <a:rPr lang="en-US" sz="1000" b="1"/>
                        <a:t>firstinshi - 2018-08-13 22:56:56 </a:t>
                      </a:r>
                      <a:r>
                        <a:rPr lang="en-US" sz="1000"/>
                        <a:t>
 Mahalo to our associates, friends and family who came out to support the AHAHeart Walk on Aug 11 hearthawaii  #oahuheartwalk</a:t>
                      </a:r>
                    </a:p>
                  </a:txBody>
                  <a:tcPr/>
                </a:tc>
                <a:tc>
                  <a:txBody>
                    <a:bodyPr/>
                    <a:lstStyle/>
                    <a:p>
                      <a:r>
                        <a:rPr lang="en-US" sz="1000"/>
                        <a:t>30</a:t>
                      </a:r>
                    </a:p>
                  </a:txBody>
                  <a:tcPr/>
                </a:tc>
                <a:tc>
                  <a:txBody>
                    <a:bodyPr/>
                    <a:lstStyle/>
                    <a:p>
                      <a:r>
                        <a:rPr lang="en-US" sz="1000"/>
                        <a:t>1</a:t>
                      </a:r>
                    </a:p>
                  </a:txBody>
                  <a:tcPr/>
                </a:tc>
                <a:tc>
                  <a:txBody>
                    <a:bodyPr/>
                    <a:lstStyle/>
                    <a:p>
                      <a:r>
                        <a:rPr lang="en-US" sz="1000"/>
                        <a:t>1.3020 %</a:t>
                      </a:r>
                    </a:p>
                  </a:txBody>
                  <a:tcPr/>
                </a:tc>
                <a:tc>
                  <a:txBody>
                    <a:bodyPr/>
                    <a:lstStyle/>
                    <a:p>
                      <a:r>
                        <a:rPr lang="en-US" sz="1000"/>
                        <a:t>Image</a:t>
                      </a:r>
                    </a:p>
                  </a:txBody>
                  <a:tcPr/>
                </a:tc>
                <a:extLst>
                  <a:ext uri="{0D108BD9-81ED-4DB2-BD59-A6C34878D82A}">
                    <a16:rowId xmlns:a16="http://schemas.microsoft.com/office/drawing/2014/main" val="1838039063"/>
                  </a:ext>
                </a:extLst>
              </a:tr>
            </a:tbl>
          </a:graphicData>
        </a:graphic>
      </p:graphicFrame>
      <p:sp>
        <p:nvSpPr>
          <p:cNvPr id="4" name="Text Placeholder 3">
            <a:extLst>
              <a:ext uri="{FF2B5EF4-FFF2-40B4-BE49-F238E27FC236}">
                <a16:creationId xmlns:a16="http://schemas.microsoft.com/office/drawing/2014/main" id="{A89E3346-A2F1-44AD-91E7-40951E035E2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1224182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525</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Audience | FICOH</vt:lpstr>
      <vt:lpstr>Facebook Key Metrics Table | FICOH</vt:lpstr>
      <vt:lpstr>Facebook Fans Change | FICOH</vt:lpstr>
      <vt:lpstr>Average Interactions Per Facebook Post | FICOH</vt:lpstr>
      <vt:lpstr>Facebook Impressions | FICOH</vt:lpstr>
      <vt:lpstr>Facebook Own Posts Table | FICOH</vt:lpstr>
      <vt:lpstr>Twitter Key Metrics Table | FICOH</vt:lpstr>
      <vt:lpstr>Twitter Followers Change | FICOH</vt:lpstr>
      <vt:lpstr>Average Interactions Per Tweet | FICOH</vt:lpstr>
      <vt:lpstr>Twitter Own and Retweeted Tweets Table | FICOH</vt:lpstr>
      <vt:lpstr>LinkedIn Key Metrics Table | FICOH</vt:lpstr>
      <vt:lpstr>LinkedIn Followers Change | FICOH</vt:lpstr>
      <vt:lpstr>Average Interactions Per LinkedIn Update | FICOH</vt:lpstr>
      <vt:lpstr>LinkedIn Updates Table | FICOH</vt:lpstr>
      <vt:lpstr>Instagram Key Metrics Table | FICOH</vt:lpstr>
      <vt:lpstr>Instagram Followers Change | FICOH</vt:lpstr>
      <vt:lpstr>Average Interactions Per Instagram Post | FICOH</vt:lpstr>
      <vt:lpstr>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2018-09-04T20:49:08Z</dcterms:created>
  <dcterms:modified xsi:type="dcterms:W3CDTF">2018-09-04T20:49:41Z</dcterms:modified>
</cp:coreProperties>
</file>