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43313</c:v>
                </c:pt>
              </c:numCache>
            </c:numRef>
          </c:cat>
          <c:val>
            <c:numRef>
              <c:f>Sheet1!$B$2</c:f>
              <c:numCache>
                <c:formatCode>General</c:formatCode>
                <c:ptCount val="1"/>
                <c:pt idx="0">
                  <c:v>3679</c:v>
                </c:pt>
              </c:numCache>
            </c:numRef>
          </c:val>
          <c:extLst>
            <c:ext xmlns:c16="http://schemas.microsoft.com/office/drawing/2014/chart" uri="{C3380CC4-5D6E-409C-BE32-E72D297353CC}">
              <c16:uniqueId val="{00000000-650F-42DC-8E07-F9019ADFAE32}"/>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43313</c:v>
                </c:pt>
              </c:numCache>
            </c:numRef>
          </c:cat>
          <c:val>
            <c:numRef>
              <c:f>Sheet1!$C$2</c:f>
              <c:numCache>
                <c:formatCode>General</c:formatCode>
                <c:ptCount val="1"/>
                <c:pt idx="0">
                  <c:v>1051</c:v>
                </c:pt>
              </c:numCache>
            </c:numRef>
          </c:val>
          <c:extLst>
            <c:ext xmlns:c16="http://schemas.microsoft.com/office/drawing/2014/chart" uri="{C3380CC4-5D6E-409C-BE32-E72D297353CC}">
              <c16:uniqueId val="{00000001-650F-42DC-8E07-F9019ADFAE32}"/>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43313</c:v>
                </c:pt>
              </c:numCache>
            </c:numRef>
          </c:cat>
          <c:val>
            <c:numRef>
              <c:f>Sheet1!$D$2</c:f>
              <c:numCache>
                <c:formatCode>General</c:formatCode>
                <c:ptCount val="1"/>
                <c:pt idx="0">
                  <c:v>15622</c:v>
                </c:pt>
              </c:numCache>
            </c:numRef>
          </c:val>
          <c:extLst>
            <c:ext xmlns:c16="http://schemas.microsoft.com/office/drawing/2014/chart" uri="{C3380CC4-5D6E-409C-BE32-E72D297353CC}">
              <c16:uniqueId val="{00000002-650F-42DC-8E07-F9019ADFAE32}"/>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43313</c:v>
                </c:pt>
              </c:numCache>
            </c:numRef>
          </c:cat>
          <c:val>
            <c:numRef>
              <c:f>Sheet1!$E$2</c:f>
              <c:numCache>
                <c:formatCode>General</c:formatCode>
                <c:ptCount val="1"/>
                <c:pt idx="0">
                  <c:v>3064</c:v>
                </c:pt>
              </c:numCache>
            </c:numRef>
          </c:val>
          <c:extLst>
            <c:ext xmlns:c16="http://schemas.microsoft.com/office/drawing/2014/chart" uri="{C3380CC4-5D6E-409C-BE32-E72D297353CC}">
              <c16:uniqueId val="{00000003-650F-42DC-8E07-F9019ADFAE32}"/>
            </c:ext>
          </c:extLst>
        </c:ser>
        <c:dLbls>
          <c:showLegendKey val="0"/>
          <c:showVal val="0"/>
          <c:showCatName val="0"/>
          <c:showSerName val="0"/>
          <c:showPercent val="0"/>
          <c:showBubbleSize val="0"/>
        </c:dLbls>
        <c:gapWidth val="219"/>
        <c:overlap val="-27"/>
        <c:axId val="289179016"/>
        <c:axId val="289177048"/>
      </c:barChart>
      <c:dateAx>
        <c:axId val="289179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77048"/>
        <c:crosses val="autoZero"/>
        <c:auto val="1"/>
        <c:lblOffset val="100"/>
        <c:baseTimeUnit val="days"/>
      </c:dateAx>
      <c:valAx>
        <c:axId val="28917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7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50</c:v>
                </c:pt>
                <c:pt idx="6">
                  <c:v>29</c:v>
                </c:pt>
                <c:pt idx="7">
                  <c:v>58</c:v>
                </c:pt>
                <c:pt idx="8">
                  <c:v>-1</c:v>
                </c:pt>
              </c:numCache>
            </c:numRef>
          </c:val>
          <c:extLst>
            <c:ext xmlns:c16="http://schemas.microsoft.com/office/drawing/2014/chart" uri="{C3380CC4-5D6E-409C-BE32-E72D297353CC}">
              <c16:uniqueId val="{00000000-532C-4513-955E-90457F75E345}"/>
            </c:ext>
          </c:extLst>
        </c:ser>
        <c:dLbls>
          <c:showLegendKey val="0"/>
          <c:showVal val="0"/>
          <c:showCatName val="0"/>
          <c:showSerName val="0"/>
          <c:showPercent val="0"/>
          <c:showBubbleSize val="0"/>
        </c:dLbls>
        <c:gapWidth val="219"/>
        <c:overlap val="-27"/>
        <c:axId val="290321440"/>
        <c:axId val="180010344"/>
      </c:barChart>
      <c:dateAx>
        <c:axId val="290321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010344"/>
        <c:crosses val="autoZero"/>
        <c:auto val="1"/>
        <c:lblOffset val="100"/>
        <c:baseTimeUnit val="months"/>
      </c:dateAx>
      <c:valAx>
        <c:axId val="18001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32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22</c:v>
                </c:pt>
                <c:pt idx="5">
                  <c:v>20</c:v>
                </c:pt>
                <c:pt idx="6">
                  <c:v>22</c:v>
                </c:pt>
                <c:pt idx="7">
                  <c:v>25</c:v>
                </c:pt>
                <c:pt idx="8">
                  <c:v>0</c:v>
                </c:pt>
                <c:pt idx="9">
                  <c:v>0</c:v>
                </c:pt>
                <c:pt idx="10">
                  <c:v>0</c:v>
                </c:pt>
                <c:pt idx="11">
                  <c:v>0</c:v>
                </c:pt>
              </c:numCache>
            </c:numRef>
          </c:val>
          <c:extLst>
            <c:ext xmlns:c16="http://schemas.microsoft.com/office/drawing/2014/chart" uri="{C3380CC4-5D6E-409C-BE32-E72D297353CC}">
              <c16:uniqueId val="{00000000-78F5-4827-8E09-C1088FF72538}"/>
            </c:ext>
          </c:extLst>
        </c:ser>
        <c:dLbls>
          <c:showLegendKey val="0"/>
          <c:showVal val="0"/>
          <c:showCatName val="0"/>
          <c:showSerName val="0"/>
          <c:showPercent val="0"/>
          <c:showBubbleSize val="0"/>
        </c:dLbls>
        <c:gapWidth val="219"/>
        <c:overlap val="-27"/>
        <c:axId val="180009032"/>
        <c:axId val="345874304"/>
      </c:barChart>
      <c:dateAx>
        <c:axId val="180009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74304"/>
        <c:crosses val="autoZero"/>
        <c:auto val="1"/>
        <c:lblOffset val="100"/>
        <c:baseTimeUnit val="months"/>
      </c:dateAx>
      <c:valAx>
        <c:axId val="34587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009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201938</c:v>
                </c:pt>
                <c:pt idx="5">
                  <c:v>91474</c:v>
                </c:pt>
                <c:pt idx="6">
                  <c:v>431611</c:v>
                </c:pt>
                <c:pt idx="7">
                  <c:v>263887</c:v>
                </c:pt>
                <c:pt idx="8">
                  <c:v>2331</c:v>
                </c:pt>
              </c:numCache>
            </c:numRef>
          </c:val>
          <c:extLst>
            <c:ext xmlns:c16="http://schemas.microsoft.com/office/drawing/2014/chart" uri="{C3380CC4-5D6E-409C-BE32-E72D297353CC}">
              <c16:uniqueId val="{00000000-2C52-4751-B588-CFF4EA037F66}"/>
            </c:ext>
          </c:extLst>
        </c:ser>
        <c:dLbls>
          <c:showLegendKey val="0"/>
          <c:showVal val="0"/>
          <c:showCatName val="0"/>
          <c:showSerName val="0"/>
          <c:showPercent val="0"/>
          <c:showBubbleSize val="0"/>
        </c:dLbls>
        <c:gapWidth val="219"/>
        <c:overlap val="-27"/>
        <c:axId val="345872336"/>
        <c:axId val="345875616"/>
      </c:barChart>
      <c:dateAx>
        <c:axId val="345872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75616"/>
        <c:crosses val="autoZero"/>
        <c:auto val="1"/>
        <c:lblOffset val="100"/>
        <c:baseTimeUnit val="months"/>
      </c:dateAx>
      <c:valAx>
        <c:axId val="34587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7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61</c:v>
                </c:pt>
                <c:pt idx="2">
                  <c:v>379</c:v>
                </c:pt>
                <c:pt idx="3">
                  <c:v>501</c:v>
                </c:pt>
                <c:pt idx="4">
                  <c:v>551</c:v>
                </c:pt>
                <c:pt idx="5">
                  <c:v>457</c:v>
                </c:pt>
                <c:pt idx="6">
                  <c:v>196</c:v>
                </c:pt>
              </c:numCache>
            </c:numRef>
          </c:val>
          <c:extLst>
            <c:ext xmlns:c16="http://schemas.microsoft.com/office/drawing/2014/chart" uri="{C3380CC4-5D6E-409C-BE32-E72D297353CC}">
              <c16:uniqueId val="{00000000-5088-4AE8-BD0B-DCA4871A128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57</c:v>
                </c:pt>
                <c:pt idx="2">
                  <c:v>287</c:v>
                </c:pt>
                <c:pt idx="3">
                  <c:v>368</c:v>
                </c:pt>
                <c:pt idx="4">
                  <c:v>317</c:v>
                </c:pt>
                <c:pt idx="5">
                  <c:v>279</c:v>
                </c:pt>
                <c:pt idx="6">
                  <c:v>167</c:v>
                </c:pt>
              </c:numCache>
            </c:numRef>
          </c:val>
          <c:extLst>
            <c:ext xmlns:c16="http://schemas.microsoft.com/office/drawing/2014/chart" uri="{C3380CC4-5D6E-409C-BE32-E72D297353CC}">
              <c16:uniqueId val="{00000001-5088-4AE8-BD0B-DCA4871A1284}"/>
            </c:ext>
          </c:extLst>
        </c:ser>
        <c:dLbls>
          <c:showLegendKey val="0"/>
          <c:showVal val="0"/>
          <c:showCatName val="0"/>
          <c:showSerName val="0"/>
          <c:showPercent val="0"/>
          <c:showBubbleSize val="0"/>
        </c:dLbls>
        <c:gapWidth val="219"/>
        <c:overlap val="-27"/>
        <c:axId val="357698328"/>
        <c:axId val="357695704"/>
      </c:barChart>
      <c:catAx>
        <c:axId val="357698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95704"/>
        <c:crosses val="autoZero"/>
        <c:auto val="1"/>
        <c:lblAlgn val="ctr"/>
        <c:lblOffset val="100"/>
        <c:noMultiLvlLbl val="0"/>
      </c:catAx>
      <c:valAx>
        <c:axId val="35769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9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51</c:v>
                </c:pt>
                <c:pt idx="5">
                  <c:v>24</c:v>
                </c:pt>
                <c:pt idx="6">
                  <c:v>19</c:v>
                </c:pt>
                <c:pt idx="7">
                  <c:v>3</c:v>
                </c:pt>
                <c:pt idx="8">
                  <c:v>2</c:v>
                </c:pt>
              </c:numCache>
            </c:numRef>
          </c:val>
          <c:extLst>
            <c:ext xmlns:c16="http://schemas.microsoft.com/office/drawing/2014/chart" uri="{C3380CC4-5D6E-409C-BE32-E72D297353CC}">
              <c16:uniqueId val="{00000000-9D12-4297-A4CD-14795D8FAD57}"/>
            </c:ext>
          </c:extLst>
        </c:ser>
        <c:dLbls>
          <c:showLegendKey val="0"/>
          <c:showVal val="0"/>
          <c:showCatName val="0"/>
          <c:showSerName val="0"/>
          <c:showPercent val="0"/>
          <c:showBubbleSize val="0"/>
        </c:dLbls>
        <c:gapWidth val="219"/>
        <c:overlap val="-27"/>
        <c:axId val="417343720"/>
        <c:axId val="417341424"/>
      </c:barChart>
      <c:dateAx>
        <c:axId val="417343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41424"/>
        <c:crosses val="autoZero"/>
        <c:auto val="1"/>
        <c:lblOffset val="100"/>
        <c:baseTimeUnit val="months"/>
      </c:dateAx>
      <c:valAx>
        <c:axId val="41734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4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5</c:v>
                </c:pt>
                <c:pt idx="4">
                  <c:v>5</c:v>
                </c:pt>
                <c:pt idx="5">
                  <c:v>5</c:v>
                </c:pt>
                <c:pt idx="6">
                  <c:v>4</c:v>
                </c:pt>
                <c:pt idx="7">
                  <c:v>5</c:v>
                </c:pt>
                <c:pt idx="8">
                  <c:v>0</c:v>
                </c:pt>
                <c:pt idx="9">
                  <c:v>0</c:v>
                </c:pt>
                <c:pt idx="10">
                  <c:v>0</c:v>
                </c:pt>
                <c:pt idx="11">
                  <c:v>0</c:v>
                </c:pt>
              </c:numCache>
            </c:numRef>
          </c:val>
          <c:extLst>
            <c:ext xmlns:c16="http://schemas.microsoft.com/office/drawing/2014/chart" uri="{C3380CC4-5D6E-409C-BE32-E72D297353CC}">
              <c16:uniqueId val="{00000000-0474-4EAD-90C2-99D06AF84B4D}"/>
            </c:ext>
          </c:extLst>
        </c:ser>
        <c:dLbls>
          <c:showLegendKey val="0"/>
          <c:showVal val="0"/>
          <c:showCatName val="0"/>
          <c:showSerName val="0"/>
          <c:showPercent val="0"/>
          <c:showBubbleSize val="0"/>
        </c:dLbls>
        <c:gapWidth val="219"/>
        <c:overlap val="-27"/>
        <c:axId val="419005616"/>
        <c:axId val="419006272"/>
      </c:barChart>
      <c:dateAx>
        <c:axId val="419005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006272"/>
        <c:crosses val="autoZero"/>
        <c:auto val="1"/>
        <c:lblOffset val="100"/>
        <c:baseTimeUnit val="months"/>
      </c:dateAx>
      <c:valAx>
        <c:axId val="41900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00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29</c:v>
                </c:pt>
                <c:pt idx="5">
                  <c:v>18</c:v>
                </c:pt>
                <c:pt idx="6">
                  <c:v>14</c:v>
                </c:pt>
                <c:pt idx="7">
                  <c:v>19</c:v>
                </c:pt>
                <c:pt idx="8">
                  <c:v>0</c:v>
                </c:pt>
                <c:pt idx="9">
                  <c:v>0</c:v>
                </c:pt>
                <c:pt idx="10">
                  <c:v>0</c:v>
                </c:pt>
                <c:pt idx="11">
                  <c:v>0</c:v>
                </c:pt>
              </c:numCache>
            </c:numRef>
          </c:val>
          <c:extLst>
            <c:ext xmlns:c16="http://schemas.microsoft.com/office/drawing/2014/chart" uri="{C3380CC4-5D6E-409C-BE32-E72D297353CC}">
              <c16:uniqueId val="{00000000-2F4A-4CB3-A35A-AA3CC9064C02}"/>
            </c:ext>
          </c:extLst>
        </c:ser>
        <c:dLbls>
          <c:showLegendKey val="0"/>
          <c:showVal val="0"/>
          <c:showCatName val="0"/>
          <c:showSerName val="0"/>
          <c:showPercent val="0"/>
          <c:showBubbleSize val="0"/>
        </c:dLbls>
        <c:gapWidth val="219"/>
        <c:overlap val="-27"/>
        <c:axId val="419010208"/>
        <c:axId val="419005944"/>
      </c:barChart>
      <c:dateAx>
        <c:axId val="419010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005944"/>
        <c:crosses val="autoZero"/>
        <c:auto val="1"/>
        <c:lblOffset val="100"/>
        <c:baseTimeUnit val="months"/>
      </c:dateAx>
      <c:valAx>
        <c:axId val="41900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01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248</c:v>
                </c:pt>
                <c:pt idx="5">
                  <c:v>279</c:v>
                </c:pt>
                <c:pt idx="6">
                  <c:v>323</c:v>
                </c:pt>
                <c:pt idx="7">
                  <c:v>285</c:v>
                </c:pt>
                <c:pt idx="8">
                  <c:v>22</c:v>
                </c:pt>
              </c:numCache>
            </c:numRef>
          </c:val>
          <c:extLst>
            <c:ext xmlns:c16="http://schemas.microsoft.com/office/drawing/2014/chart" uri="{C3380CC4-5D6E-409C-BE32-E72D297353CC}">
              <c16:uniqueId val="{00000000-EFAE-4F23-A878-804B561C0D92}"/>
            </c:ext>
          </c:extLst>
        </c:ser>
        <c:dLbls>
          <c:showLegendKey val="0"/>
          <c:showVal val="0"/>
          <c:showCatName val="0"/>
          <c:showSerName val="0"/>
          <c:showPercent val="0"/>
          <c:showBubbleSize val="0"/>
        </c:dLbls>
        <c:gapWidth val="219"/>
        <c:overlap val="-27"/>
        <c:axId val="428048928"/>
        <c:axId val="428056800"/>
      </c:barChart>
      <c:dateAx>
        <c:axId val="428048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56800"/>
        <c:crosses val="autoZero"/>
        <c:auto val="1"/>
        <c:lblOffset val="100"/>
        <c:baseTimeUnit val="months"/>
      </c:dateAx>
      <c:valAx>
        <c:axId val="42805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4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40</c:v>
                </c:pt>
                <c:pt idx="5">
                  <c:v>42</c:v>
                </c:pt>
                <c:pt idx="6">
                  <c:v>47</c:v>
                </c:pt>
                <c:pt idx="7">
                  <c:v>40</c:v>
                </c:pt>
                <c:pt idx="8">
                  <c:v>0</c:v>
                </c:pt>
                <c:pt idx="9">
                  <c:v>0</c:v>
                </c:pt>
                <c:pt idx="10">
                  <c:v>0</c:v>
                </c:pt>
                <c:pt idx="11">
                  <c:v>0</c:v>
                </c:pt>
              </c:numCache>
            </c:numRef>
          </c:val>
          <c:extLst>
            <c:ext xmlns:c16="http://schemas.microsoft.com/office/drawing/2014/chart" uri="{C3380CC4-5D6E-409C-BE32-E72D297353CC}">
              <c16:uniqueId val="{00000000-0663-43E1-BA6E-1DF331BAA512}"/>
            </c:ext>
          </c:extLst>
        </c:ser>
        <c:dLbls>
          <c:showLegendKey val="0"/>
          <c:showVal val="0"/>
          <c:showCatName val="0"/>
          <c:showSerName val="0"/>
          <c:showPercent val="0"/>
          <c:showBubbleSize val="0"/>
        </c:dLbls>
        <c:gapWidth val="219"/>
        <c:overlap val="-27"/>
        <c:axId val="428046960"/>
        <c:axId val="428051552"/>
      </c:barChart>
      <c:dateAx>
        <c:axId val="42804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51552"/>
        <c:crosses val="autoZero"/>
        <c:auto val="1"/>
        <c:lblOffset val="100"/>
        <c:baseTimeUnit val="months"/>
      </c:dateAx>
      <c:valAx>
        <c:axId val="42805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4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21</c:v>
                </c:pt>
                <c:pt idx="5">
                  <c:v>24</c:v>
                </c:pt>
                <c:pt idx="6">
                  <c:v>19</c:v>
                </c:pt>
                <c:pt idx="7">
                  <c:v>29</c:v>
                </c:pt>
                <c:pt idx="8">
                  <c:v>-4</c:v>
                </c:pt>
              </c:numCache>
            </c:numRef>
          </c:val>
          <c:extLst>
            <c:ext xmlns:c16="http://schemas.microsoft.com/office/drawing/2014/chart" uri="{C3380CC4-5D6E-409C-BE32-E72D297353CC}">
              <c16:uniqueId val="{00000000-5A24-46DC-87D1-3B5AC9E23CD1}"/>
            </c:ext>
          </c:extLst>
        </c:ser>
        <c:dLbls>
          <c:showLegendKey val="0"/>
          <c:showVal val="0"/>
          <c:showCatName val="0"/>
          <c:showSerName val="0"/>
          <c:showPercent val="0"/>
          <c:showBubbleSize val="0"/>
        </c:dLbls>
        <c:gapWidth val="219"/>
        <c:overlap val="-27"/>
        <c:axId val="226856536"/>
        <c:axId val="226856864"/>
      </c:barChart>
      <c:dateAx>
        <c:axId val="226856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856864"/>
        <c:crosses val="autoZero"/>
        <c:auto val="1"/>
        <c:lblOffset val="100"/>
        <c:baseTimeUnit val="months"/>
      </c:dateAx>
      <c:valAx>
        <c:axId val="22685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85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63</c:v>
                </c:pt>
                <c:pt idx="1">
                  <c:v>51</c:v>
                </c:pt>
                <c:pt idx="2">
                  <c:v>55</c:v>
                </c:pt>
                <c:pt idx="3">
                  <c:v>57</c:v>
                </c:pt>
                <c:pt idx="4">
                  <c:v>58</c:v>
                </c:pt>
                <c:pt idx="5">
                  <c:v>61</c:v>
                </c:pt>
                <c:pt idx="6">
                  <c:v>70</c:v>
                </c:pt>
                <c:pt idx="7">
                  <c:v>64</c:v>
                </c:pt>
                <c:pt idx="8">
                  <c:v>55</c:v>
                </c:pt>
                <c:pt idx="9">
                  <c:v>63</c:v>
                </c:pt>
                <c:pt idx="10">
                  <c:v>60</c:v>
                </c:pt>
                <c:pt idx="11">
                  <c:v>63</c:v>
                </c:pt>
              </c:numCache>
            </c:numRef>
          </c:val>
          <c:extLst>
            <c:ext xmlns:c16="http://schemas.microsoft.com/office/drawing/2014/chart" uri="{C3380CC4-5D6E-409C-BE32-E72D297353CC}">
              <c16:uniqueId val="{00000000-D6BE-45D7-8DEC-2D2EF0B14020}"/>
            </c:ext>
          </c:extLst>
        </c:ser>
        <c:dLbls>
          <c:showLegendKey val="0"/>
          <c:showVal val="0"/>
          <c:showCatName val="0"/>
          <c:showSerName val="0"/>
          <c:showPercent val="0"/>
          <c:showBubbleSize val="0"/>
        </c:dLbls>
        <c:gapWidth val="219"/>
        <c:overlap val="-27"/>
        <c:axId val="226858832"/>
        <c:axId val="226853256"/>
      </c:barChart>
      <c:dateAx>
        <c:axId val="226858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853256"/>
        <c:crosses val="autoZero"/>
        <c:auto val="1"/>
        <c:lblOffset val="100"/>
        <c:baseTimeUnit val="months"/>
      </c:dateAx>
      <c:valAx>
        <c:axId val="22685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85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F7447-7C0D-420B-952B-3FF41310AACA}"/>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51FA57D1-69EF-4A62-BBCE-9AA193EBFD2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406650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274C2-A1C8-4332-ACFC-A14667BC9A34}"/>
              </a:ext>
            </a:extLst>
          </p:cNvPr>
          <p:cNvSpPr>
            <a:spLocks noGrp="1"/>
          </p:cNvSpPr>
          <p:nvPr>
            <p:ph type="title"/>
          </p:nvPr>
        </p:nvSpPr>
        <p:spPr/>
        <p:txBody>
          <a:bodyPr/>
          <a:lstStyle/>
          <a:p>
            <a:r>
              <a:rPr lang="en-US"/>
              <a:t>Overall Audience | Philadelphia Insurance</a:t>
            </a:r>
          </a:p>
        </p:txBody>
      </p:sp>
      <p:graphicFrame>
        <p:nvGraphicFramePr>
          <p:cNvPr id="6" name="Chart Placeholder 5">
            <a:extLst>
              <a:ext uri="{FF2B5EF4-FFF2-40B4-BE49-F238E27FC236}">
                <a16:creationId xmlns:a16="http://schemas.microsoft.com/office/drawing/2014/main" id="{7413F0BC-314C-4C52-8017-A0F3B1D3E9FE}"/>
              </a:ext>
            </a:extLst>
          </p:cNvPr>
          <p:cNvGraphicFramePr>
            <a:graphicFrameLocks noGrp="1"/>
          </p:cNvGraphicFramePr>
          <p:nvPr>
            <p:ph type="chart" sz="quarter" idx="13"/>
            <p:extLst>
              <p:ext uri="{D42A27DB-BD31-4B8C-83A1-F6EECF244321}">
                <p14:modId xmlns:p14="http://schemas.microsoft.com/office/powerpoint/2010/main" val="1696736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ABF8BF-6F60-4F24-9FCF-B5477A88F1A0}"/>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4E43F6A-C8C4-4F55-BF8B-A15E35D6D2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056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4743C-935E-4255-BF64-BD0D0831ACFD}"/>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16A9E666-921B-4F3F-B5E4-F9011EA38373}"/>
              </a:ext>
            </a:extLst>
          </p:cNvPr>
          <p:cNvGraphicFramePr>
            <a:graphicFrameLocks noGrp="1"/>
          </p:cNvGraphicFramePr>
          <p:nvPr>
            <p:ph type="tbl" sz="quarter" idx="13"/>
            <p:extLst>
              <p:ext uri="{D42A27DB-BD31-4B8C-83A1-F6EECF244321}">
                <p14:modId xmlns:p14="http://schemas.microsoft.com/office/powerpoint/2010/main" val="163900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24966675"/>
                    </a:ext>
                  </a:extLst>
                </a:gridCol>
                <a:gridCol w="740664">
                  <a:extLst>
                    <a:ext uri="{9D8B030D-6E8A-4147-A177-3AD203B41FA5}">
                      <a16:colId xmlns:a16="http://schemas.microsoft.com/office/drawing/2014/main" val="3533012382"/>
                    </a:ext>
                  </a:extLst>
                </a:gridCol>
                <a:gridCol w="740664">
                  <a:extLst>
                    <a:ext uri="{9D8B030D-6E8A-4147-A177-3AD203B41FA5}">
                      <a16:colId xmlns:a16="http://schemas.microsoft.com/office/drawing/2014/main" val="2400020974"/>
                    </a:ext>
                  </a:extLst>
                </a:gridCol>
                <a:gridCol w="740664">
                  <a:extLst>
                    <a:ext uri="{9D8B030D-6E8A-4147-A177-3AD203B41FA5}">
                      <a16:colId xmlns:a16="http://schemas.microsoft.com/office/drawing/2014/main" val="459307788"/>
                    </a:ext>
                  </a:extLst>
                </a:gridCol>
                <a:gridCol w="740664">
                  <a:extLst>
                    <a:ext uri="{9D8B030D-6E8A-4147-A177-3AD203B41FA5}">
                      <a16:colId xmlns:a16="http://schemas.microsoft.com/office/drawing/2014/main" val="2944886778"/>
                    </a:ext>
                  </a:extLst>
                </a:gridCol>
                <a:gridCol w="740664">
                  <a:extLst>
                    <a:ext uri="{9D8B030D-6E8A-4147-A177-3AD203B41FA5}">
                      <a16:colId xmlns:a16="http://schemas.microsoft.com/office/drawing/2014/main" val="2992565347"/>
                    </a:ext>
                  </a:extLst>
                </a:gridCol>
                <a:gridCol w="740664">
                  <a:extLst>
                    <a:ext uri="{9D8B030D-6E8A-4147-A177-3AD203B41FA5}">
                      <a16:colId xmlns:a16="http://schemas.microsoft.com/office/drawing/2014/main" val="3989489100"/>
                    </a:ext>
                  </a:extLst>
                </a:gridCol>
                <a:gridCol w="740664">
                  <a:extLst>
                    <a:ext uri="{9D8B030D-6E8A-4147-A177-3AD203B41FA5}">
                      <a16:colId xmlns:a16="http://schemas.microsoft.com/office/drawing/2014/main" val="404252733"/>
                    </a:ext>
                  </a:extLst>
                </a:gridCol>
                <a:gridCol w="740664">
                  <a:extLst>
                    <a:ext uri="{9D8B030D-6E8A-4147-A177-3AD203B41FA5}">
                      <a16:colId xmlns:a16="http://schemas.microsoft.com/office/drawing/2014/main" val="483804162"/>
                    </a:ext>
                  </a:extLst>
                </a:gridCol>
                <a:gridCol w="740664">
                  <a:extLst>
                    <a:ext uri="{9D8B030D-6E8A-4147-A177-3AD203B41FA5}">
                      <a16:colId xmlns:a16="http://schemas.microsoft.com/office/drawing/2014/main" val="16073034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36821571"/>
                  </a:ext>
                </a:extLst>
              </a:tr>
              <a:tr h="370840">
                <a:tc>
                  <a:txBody>
                    <a:bodyPr/>
                    <a:lstStyle/>
                    <a:p>
                      <a:r>
                        <a:rPr lang="en-US" sz="1000"/>
                        <a:t>Philadelphia Insurance Companies</a:t>
                      </a:r>
                    </a:p>
                  </a:txBody>
                  <a:tcPr/>
                </a:tc>
                <a:tc>
                  <a:txBody>
                    <a:bodyPr/>
                    <a:lstStyle/>
                    <a:p>
                      <a:r>
                        <a:rPr lang="en-US" sz="1000"/>
                        <a:t>3679</a:t>
                      </a:r>
                    </a:p>
                  </a:txBody>
                  <a:tcPr/>
                </a:tc>
                <a:tc>
                  <a:txBody>
                    <a:bodyPr/>
                    <a:lstStyle/>
                    <a:p>
                      <a:r>
                        <a:rPr lang="en-US" sz="1000"/>
                        <a:t>58</a:t>
                      </a:r>
                    </a:p>
                  </a:txBody>
                  <a:tcPr/>
                </a:tc>
                <a:tc>
                  <a:txBody>
                    <a:bodyPr/>
                    <a:lstStyle/>
                    <a:p>
                      <a:r>
                        <a:rPr lang="en-US" sz="1000"/>
                        <a:t>30</a:t>
                      </a:r>
                    </a:p>
                  </a:txBody>
                  <a:tcPr/>
                </a:tc>
                <a:tc>
                  <a:txBody>
                    <a:bodyPr/>
                    <a:lstStyle/>
                    <a:p>
                      <a:r>
                        <a:rPr lang="en-US" sz="1000"/>
                        <a:t>639</a:t>
                      </a:r>
                    </a:p>
                  </a:txBody>
                  <a:tcPr/>
                </a:tc>
                <a:tc>
                  <a:txBody>
                    <a:bodyPr/>
                    <a:lstStyle/>
                    <a:p>
                      <a:r>
                        <a:rPr lang="en-US" sz="1000"/>
                        <a:t>19</a:t>
                      </a:r>
                    </a:p>
                  </a:txBody>
                  <a:tcPr/>
                </a:tc>
                <a:tc>
                  <a:txBody>
                    <a:bodyPr/>
                    <a:lstStyle/>
                    <a:p>
                      <a:r>
                        <a:rPr lang="en-US" sz="1000"/>
                        <a:t>113</a:t>
                      </a:r>
                    </a:p>
                  </a:txBody>
                  <a:tcPr/>
                </a:tc>
                <a:tc>
                  <a:txBody>
                    <a:bodyPr/>
                    <a:lstStyle/>
                    <a:p>
                      <a:r>
                        <a:rPr lang="en-US" sz="1000"/>
                        <a:t>1</a:t>
                      </a:r>
                    </a:p>
                  </a:txBody>
                  <a:tcPr/>
                </a:tc>
                <a:tc>
                  <a:txBody>
                    <a:bodyPr/>
                    <a:lstStyle/>
                    <a:p>
                      <a:r>
                        <a:rPr lang="en-US" sz="1000"/>
                        <a:t>0.7041 %</a:t>
                      </a:r>
                    </a:p>
                  </a:txBody>
                  <a:tcPr/>
                </a:tc>
                <a:tc>
                  <a:txBody>
                    <a:bodyPr/>
                    <a:lstStyle/>
                    <a:p>
                      <a:r>
                        <a:rPr lang="en-US" sz="1000"/>
                        <a:t>0.0 %</a:t>
                      </a:r>
                    </a:p>
                  </a:txBody>
                  <a:tcPr/>
                </a:tc>
                <a:extLst>
                  <a:ext uri="{0D108BD9-81ED-4DB2-BD59-A6C34878D82A}">
                    <a16:rowId xmlns:a16="http://schemas.microsoft.com/office/drawing/2014/main" val="1825816840"/>
                  </a:ext>
                </a:extLst>
              </a:tr>
            </a:tbl>
          </a:graphicData>
        </a:graphic>
      </p:graphicFrame>
      <p:sp>
        <p:nvSpPr>
          <p:cNvPr id="4" name="Text Placeholder 3">
            <a:extLst>
              <a:ext uri="{FF2B5EF4-FFF2-40B4-BE49-F238E27FC236}">
                <a16:creationId xmlns:a16="http://schemas.microsoft.com/office/drawing/2014/main" id="{B46F5675-8E5C-4E83-8BB1-E9AF9AA1E9D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46218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3C725-868F-4F84-A5CE-FA8360BF275D}"/>
              </a:ext>
            </a:extLst>
          </p:cNvPr>
          <p:cNvSpPr>
            <a:spLocks noGrp="1"/>
          </p:cNvSpPr>
          <p:nvPr>
            <p:ph type="title"/>
          </p:nvPr>
        </p:nvSpPr>
        <p:spPr/>
        <p:txBody>
          <a:bodyPr/>
          <a:lstStyle/>
          <a:p>
            <a:r>
              <a:rPr lang="en-US"/>
              <a:t>Facebook Fans Change | Philadelphia Insurance</a:t>
            </a:r>
          </a:p>
        </p:txBody>
      </p:sp>
      <p:graphicFrame>
        <p:nvGraphicFramePr>
          <p:cNvPr id="6" name="Chart Placeholder 5">
            <a:extLst>
              <a:ext uri="{FF2B5EF4-FFF2-40B4-BE49-F238E27FC236}">
                <a16:creationId xmlns:a16="http://schemas.microsoft.com/office/drawing/2014/main" id="{A752C7A1-00AC-49E0-9933-4934B3F1F9EA}"/>
              </a:ext>
            </a:extLst>
          </p:cNvPr>
          <p:cNvGraphicFramePr>
            <a:graphicFrameLocks noGrp="1"/>
          </p:cNvGraphicFramePr>
          <p:nvPr>
            <p:ph type="chart" sz="quarter" idx="13"/>
            <p:extLst>
              <p:ext uri="{D42A27DB-BD31-4B8C-83A1-F6EECF244321}">
                <p14:modId xmlns:p14="http://schemas.microsoft.com/office/powerpoint/2010/main" val="1991881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B1BCBA-44D9-43A8-83B0-09575D0C2AE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C68A186-56B2-4F64-9F45-070DF42536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439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038FF-A426-4E63-825F-DB456AC6774C}"/>
              </a:ext>
            </a:extLst>
          </p:cNvPr>
          <p:cNvSpPr>
            <a:spLocks noGrp="1"/>
          </p:cNvSpPr>
          <p:nvPr>
            <p:ph type="title"/>
          </p:nvPr>
        </p:nvSpPr>
        <p:spPr/>
        <p:txBody>
          <a:bodyPr/>
          <a:lstStyle/>
          <a:p>
            <a:r>
              <a:rPr lang="en-US"/>
              <a:t>Average Interactions Per Facebook Post | Philadelphia Insurance</a:t>
            </a:r>
          </a:p>
        </p:txBody>
      </p:sp>
      <p:graphicFrame>
        <p:nvGraphicFramePr>
          <p:cNvPr id="6" name="Chart Placeholder 5">
            <a:extLst>
              <a:ext uri="{FF2B5EF4-FFF2-40B4-BE49-F238E27FC236}">
                <a16:creationId xmlns:a16="http://schemas.microsoft.com/office/drawing/2014/main" id="{0A871F39-AE09-4248-9FB1-F19BA41960CE}"/>
              </a:ext>
            </a:extLst>
          </p:cNvPr>
          <p:cNvGraphicFramePr>
            <a:graphicFrameLocks noGrp="1"/>
          </p:cNvGraphicFramePr>
          <p:nvPr>
            <p:ph type="chart" sz="quarter" idx="13"/>
            <p:extLst>
              <p:ext uri="{D42A27DB-BD31-4B8C-83A1-F6EECF244321}">
                <p14:modId xmlns:p14="http://schemas.microsoft.com/office/powerpoint/2010/main" val="2764629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7EB105-329E-43D0-8C82-FD511999131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5E9A089-2FCC-4EB0-B4EF-362F61F477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0509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4EA21-BBC5-4972-813F-DF674138B79B}"/>
              </a:ext>
            </a:extLst>
          </p:cNvPr>
          <p:cNvSpPr>
            <a:spLocks noGrp="1"/>
          </p:cNvSpPr>
          <p:nvPr>
            <p:ph type="title"/>
          </p:nvPr>
        </p:nvSpPr>
        <p:spPr/>
        <p:txBody>
          <a:bodyPr/>
          <a:lstStyle/>
          <a:p>
            <a:r>
              <a:rPr lang="en-US"/>
              <a:t>Facebook Impressions | Philadelphia Insurance</a:t>
            </a:r>
          </a:p>
        </p:txBody>
      </p:sp>
      <p:graphicFrame>
        <p:nvGraphicFramePr>
          <p:cNvPr id="6" name="Chart Placeholder 5">
            <a:extLst>
              <a:ext uri="{FF2B5EF4-FFF2-40B4-BE49-F238E27FC236}">
                <a16:creationId xmlns:a16="http://schemas.microsoft.com/office/drawing/2014/main" id="{1FD3B317-0DE8-44C7-A357-3A464808BEDA}"/>
              </a:ext>
            </a:extLst>
          </p:cNvPr>
          <p:cNvGraphicFramePr>
            <a:graphicFrameLocks noGrp="1"/>
          </p:cNvGraphicFramePr>
          <p:nvPr>
            <p:ph type="chart" sz="quarter" idx="13"/>
            <p:extLst>
              <p:ext uri="{D42A27DB-BD31-4B8C-83A1-F6EECF244321}">
                <p14:modId xmlns:p14="http://schemas.microsoft.com/office/powerpoint/2010/main" val="1387996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78BDD0-13B6-4D88-80C3-8506E6D9420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2874ACF-026E-4EC6-A8A1-188524078C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9425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76321-0934-41C6-8801-12B5CB85F94E}"/>
              </a:ext>
            </a:extLst>
          </p:cNvPr>
          <p:cNvSpPr>
            <a:spLocks noGrp="1"/>
          </p:cNvSpPr>
          <p:nvPr>
            <p:ph type="title"/>
          </p:nvPr>
        </p:nvSpPr>
        <p:spPr/>
        <p:txBody>
          <a:bodyPr/>
          <a:lstStyle/>
          <a:p>
            <a:r>
              <a:rPr lang="en-US"/>
              <a:t>Facebook Own Posts Table | Philadelphia Insurance - 1 of 3</a:t>
            </a:r>
          </a:p>
        </p:txBody>
      </p:sp>
      <p:graphicFrame>
        <p:nvGraphicFramePr>
          <p:cNvPr id="5" name="Table Placeholder 4">
            <a:extLst>
              <a:ext uri="{FF2B5EF4-FFF2-40B4-BE49-F238E27FC236}">
                <a16:creationId xmlns:a16="http://schemas.microsoft.com/office/drawing/2014/main" id="{E57A5084-9765-4C62-8FF6-861FC4A54320}"/>
              </a:ext>
            </a:extLst>
          </p:cNvPr>
          <p:cNvGraphicFramePr>
            <a:graphicFrameLocks noGrp="1"/>
          </p:cNvGraphicFramePr>
          <p:nvPr>
            <p:ph type="tbl" sz="quarter" idx="13"/>
            <p:extLst>
              <p:ext uri="{D42A27DB-BD31-4B8C-83A1-F6EECF244321}">
                <p14:modId xmlns:p14="http://schemas.microsoft.com/office/powerpoint/2010/main" val="3064180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55894989"/>
                    </a:ext>
                  </a:extLst>
                </a:gridCol>
                <a:gridCol w="658368">
                  <a:extLst>
                    <a:ext uri="{9D8B030D-6E8A-4147-A177-3AD203B41FA5}">
                      <a16:colId xmlns:a16="http://schemas.microsoft.com/office/drawing/2014/main" val="3933759786"/>
                    </a:ext>
                  </a:extLst>
                </a:gridCol>
                <a:gridCol w="658368">
                  <a:extLst>
                    <a:ext uri="{9D8B030D-6E8A-4147-A177-3AD203B41FA5}">
                      <a16:colId xmlns:a16="http://schemas.microsoft.com/office/drawing/2014/main" val="3937756930"/>
                    </a:ext>
                  </a:extLst>
                </a:gridCol>
                <a:gridCol w="658368">
                  <a:extLst>
                    <a:ext uri="{9D8B030D-6E8A-4147-A177-3AD203B41FA5}">
                      <a16:colId xmlns:a16="http://schemas.microsoft.com/office/drawing/2014/main" val="830208874"/>
                    </a:ext>
                  </a:extLst>
                </a:gridCol>
                <a:gridCol w="658368">
                  <a:extLst>
                    <a:ext uri="{9D8B030D-6E8A-4147-A177-3AD203B41FA5}">
                      <a16:colId xmlns:a16="http://schemas.microsoft.com/office/drawing/2014/main" val="3425611885"/>
                    </a:ext>
                  </a:extLst>
                </a:gridCol>
                <a:gridCol w="658368">
                  <a:extLst>
                    <a:ext uri="{9D8B030D-6E8A-4147-A177-3AD203B41FA5}">
                      <a16:colId xmlns:a16="http://schemas.microsoft.com/office/drawing/2014/main" val="3635203899"/>
                    </a:ext>
                  </a:extLst>
                </a:gridCol>
                <a:gridCol w="658368">
                  <a:extLst>
                    <a:ext uri="{9D8B030D-6E8A-4147-A177-3AD203B41FA5}">
                      <a16:colId xmlns:a16="http://schemas.microsoft.com/office/drawing/2014/main" val="3293335789"/>
                    </a:ext>
                  </a:extLst>
                </a:gridCol>
                <a:gridCol w="658368">
                  <a:extLst>
                    <a:ext uri="{9D8B030D-6E8A-4147-A177-3AD203B41FA5}">
                      <a16:colId xmlns:a16="http://schemas.microsoft.com/office/drawing/2014/main" val="747333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7243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- 2018-08-07 17:33:00 </a:t>
                      </a:r>
                      <a:r>
                        <a:rPr kumimoji="0" lang="en-US" sz="1000" b="0" i="0" u="none" strike="noStrike" kern="1200" cap="none" spc="0" normalizeH="0" baseline="0" noProof="0">
                          <a:ln>
                            <a:noFill/>
                          </a:ln>
                          <a:solidFill>
                            <a:prstClr val="black"/>
                          </a:solidFill>
                          <a:effectLst/>
                          <a:uLnTx/>
                          <a:uFillTx/>
                          <a:latin typeface="+mn-lt"/>
                          <a:ea typeface="+mn-ea"/>
                          <a:cs typeface="+mn-cs"/>
                        </a:rPr>
                        <a:t> 
 That’s a wrap! Earlier today, our Summer Associates ended their internship program by delivering their final presentations to PHLY’s senior leadership team. Over the past 10 weeks, our interns gained practical experience through hands-on job training and career mentorship, and concluded with the completion of a team case study. Congratulations Summer Associates Class of 2018 on a successful program, we wish you the best of luck in your future endeavors!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3509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- 2018-08-20 10:00:02 </a:t>
                      </a:r>
                      <a:r>
                        <a:rPr kumimoji="0" lang="en-US" sz="1000" b="0" i="0" u="none" strike="noStrike" kern="1200" cap="none" spc="0" normalizeH="0" baseline="0" noProof="0">
                          <a:ln>
                            <a:noFill/>
                          </a:ln>
                          <a:solidFill>
                            <a:prstClr val="black"/>
                          </a:solidFill>
                          <a:effectLst/>
                          <a:uLnTx/>
                          <a:uFillTx/>
                          <a:latin typeface="+mn-lt"/>
                          <a:ea typeface="+mn-ea"/>
                          <a:cs typeface="+mn-cs"/>
                        </a:rPr>
                        <a:t> 
 School buses are filling the roads again as school resumes in many areas of the country. Passing vehicles are responsible for the majority of school bus loading and unloading fatalities. Help keep students safe by sharing this reminder to follow the school bus signals.
Did you know PHLY insures School Bus Contractors? Learn about the risks school bus drivers face and solutions to help manage the risks: https://goo.gl/Ducm2F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7911191"/>
                  </a:ext>
                </a:extLst>
              </a:tr>
            </a:tbl>
          </a:graphicData>
        </a:graphic>
      </p:graphicFrame>
      <p:sp>
        <p:nvSpPr>
          <p:cNvPr id="4" name="Text Placeholder 3">
            <a:extLst>
              <a:ext uri="{FF2B5EF4-FFF2-40B4-BE49-F238E27FC236}">
                <a16:creationId xmlns:a16="http://schemas.microsoft.com/office/drawing/2014/main" id="{0F8E7974-41C5-4E65-B7FE-33B9062E28D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29474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996CB-D86D-463F-804E-5230EB55362A}"/>
              </a:ext>
            </a:extLst>
          </p:cNvPr>
          <p:cNvSpPr>
            <a:spLocks noGrp="1"/>
          </p:cNvSpPr>
          <p:nvPr>
            <p:ph type="title"/>
          </p:nvPr>
        </p:nvSpPr>
        <p:spPr/>
        <p:txBody>
          <a:bodyPr/>
          <a:lstStyle/>
          <a:p>
            <a:r>
              <a:rPr lang="en-US"/>
              <a:t>Facebook Own Posts Table | Philadelphia Insurance - 2 of 3</a:t>
            </a:r>
          </a:p>
        </p:txBody>
      </p:sp>
      <p:graphicFrame>
        <p:nvGraphicFramePr>
          <p:cNvPr id="5" name="Table Placeholder 4">
            <a:extLst>
              <a:ext uri="{FF2B5EF4-FFF2-40B4-BE49-F238E27FC236}">
                <a16:creationId xmlns:a16="http://schemas.microsoft.com/office/drawing/2014/main" id="{B5D98912-28A8-4D1E-801E-9FD5D8D9FA73}"/>
              </a:ext>
            </a:extLst>
          </p:cNvPr>
          <p:cNvGraphicFramePr>
            <a:graphicFrameLocks noGrp="1"/>
          </p:cNvGraphicFramePr>
          <p:nvPr>
            <p:ph type="tbl" sz="quarter" idx="13"/>
            <p:extLst>
              <p:ext uri="{D42A27DB-BD31-4B8C-83A1-F6EECF244321}">
                <p14:modId xmlns:p14="http://schemas.microsoft.com/office/powerpoint/2010/main" val="3578434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77644193"/>
                    </a:ext>
                  </a:extLst>
                </a:gridCol>
                <a:gridCol w="658368">
                  <a:extLst>
                    <a:ext uri="{9D8B030D-6E8A-4147-A177-3AD203B41FA5}">
                      <a16:colId xmlns:a16="http://schemas.microsoft.com/office/drawing/2014/main" val="437306259"/>
                    </a:ext>
                  </a:extLst>
                </a:gridCol>
                <a:gridCol w="658368">
                  <a:extLst>
                    <a:ext uri="{9D8B030D-6E8A-4147-A177-3AD203B41FA5}">
                      <a16:colId xmlns:a16="http://schemas.microsoft.com/office/drawing/2014/main" val="2047650171"/>
                    </a:ext>
                  </a:extLst>
                </a:gridCol>
                <a:gridCol w="658368">
                  <a:extLst>
                    <a:ext uri="{9D8B030D-6E8A-4147-A177-3AD203B41FA5}">
                      <a16:colId xmlns:a16="http://schemas.microsoft.com/office/drawing/2014/main" val="2300620013"/>
                    </a:ext>
                  </a:extLst>
                </a:gridCol>
                <a:gridCol w="658368">
                  <a:extLst>
                    <a:ext uri="{9D8B030D-6E8A-4147-A177-3AD203B41FA5}">
                      <a16:colId xmlns:a16="http://schemas.microsoft.com/office/drawing/2014/main" val="664325587"/>
                    </a:ext>
                  </a:extLst>
                </a:gridCol>
                <a:gridCol w="658368">
                  <a:extLst>
                    <a:ext uri="{9D8B030D-6E8A-4147-A177-3AD203B41FA5}">
                      <a16:colId xmlns:a16="http://schemas.microsoft.com/office/drawing/2014/main" val="3338232043"/>
                    </a:ext>
                  </a:extLst>
                </a:gridCol>
                <a:gridCol w="658368">
                  <a:extLst>
                    <a:ext uri="{9D8B030D-6E8A-4147-A177-3AD203B41FA5}">
                      <a16:colId xmlns:a16="http://schemas.microsoft.com/office/drawing/2014/main" val="2456207532"/>
                    </a:ext>
                  </a:extLst>
                </a:gridCol>
                <a:gridCol w="658368">
                  <a:extLst>
                    <a:ext uri="{9D8B030D-6E8A-4147-A177-3AD203B41FA5}">
                      <a16:colId xmlns:a16="http://schemas.microsoft.com/office/drawing/2014/main" val="2881217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7287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- 2018-08-03 15:59:01 </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 Zone program for the 2018 - 2019 season! 
PHLY and the Eagles will recognize charitable organizations for their outstanding community work during Eagles home games this season. As a leading insurer of non-profits, PHLY is committed to giving back through partnerships with charitable organizations, causes, and events. Stay tuned as we kick off the program in the coming weeks! #PhiladelphiaEagles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5834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- 2018-08-06 16:10:55 </a:t>
                      </a:r>
                      <a:r>
                        <a:rPr kumimoji="0" lang="en-US" sz="1000" b="0" i="0" u="none" strike="noStrike" kern="1200" cap="none" spc="0" normalizeH="0" baseline="0" noProof="0">
                          <a:ln>
                            <a:noFill/>
                          </a:ln>
                          <a:solidFill>
                            <a:prstClr val="black"/>
                          </a:solidFill>
                          <a:effectLst/>
                          <a:uLnTx/>
                          <a:uFillTx/>
                          <a:latin typeface="+mn-lt"/>
                          <a:ea typeface="+mn-ea"/>
                          <a:cs typeface="+mn-cs"/>
                        </a:rPr>
                        <a:t> 
 Today marks the beginning of our Health and Wellness Week! At PHLY, we are dedicated to promoting healthy lifestyles and during our annual healthy week there are various events scheduled for employees in the Home Office. To kick it off, our fitness center staff rolled through the office with a snack cart chock-full of healthy goodies!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4107989"/>
                  </a:ext>
                </a:extLst>
              </a:tr>
            </a:tbl>
          </a:graphicData>
        </a:graphic>
      </p:graphicFrame>
      <p:sp>
        <p:nvSpPr>
          <p:cNvPr id="4" name="Text Placeholder 3">
            <a:extLst>
              <a:ext uri="{FF2B5EF4-FFF2-40B4-BE49-F238E27FC236}">
                <a16:creationId xmlns:a16="http://schemas.microsoft.com/office/drawing/2014/main" id="{4D47D286-555A-428D-89F2-76745D3878F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74558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467C3-0496-4A94-8677-D179D18AF989}"/>
              </a:ext>
            </a:extLst>
          </p:cNvPr>
          <p:cNvSpPr>
            <a:spLocks noGrp="1"/>
          </p:cNvSpPr>
          <p:nvPr>
            <p:ph type="title"/>
          </p:nvPr>
        </p:nvSpPr>
        <p:spPr/>
        <p:txBody>
          <a:bodyPr/>
          <a:lstStyle/>
          <a:p>
            <a:r>
              <a:rPr lang="en-US"/>
              <a:t>Facebook Own Posts Table | Philadelphia Insurance - 3 of 3</a:t>
            </a:r>
          </a:p>
        </p:txBody>
      </p:sp>
      <p:graphicFrame>
        <p:nvGraphicFramePr>
          <p:cNvPr id="5" name="Table Placeholder 4">
            <a:extLst>
              <a:ext uri="{FF2B5EF4-FFF2-40B4-BE49-F238E27FC236}">
                <a16:creationId xmlns:a16="http://schemas.microsoft.com/office/drawing/2014/main" id="{AB2F2CD8-B9C6-4DDB-92A1-846253B42A76}"/>
              </a:ext>
            </a:extLst>
          </p:cNvPr>
          <p:cNvGraphicFramePr>
            <a:graphicFrameLocks noGrp="1"/>
          </p:cNvGraphicFramePr>
          <p:nvPr>
            <p:ph type="tbl" sz="quarter" idx="13"/>
            <p:extLst>
              <p:ext uri="{D42A27DB-BD31-4B8C-83A1-F6EECF244321}">
                <p14:modId xmlns:p14="http://schemas.microsoft.com/office/powerpoint/2010/main" val="3992561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72656490"/>
                    </a:ext>
                  </a:extLst>
                </a:gridCol>
                <a:gridCol w="658368">
                  <a:extLst>
                    <a:ext uri="{9D8B030D-6E8A-4147-A177-3AD203B41FA5}">
                      <a16:colId xmlns:a16="http://schemas.microsoft.com/office/drawing/2014/main" val="762230375"/>
                    </a:ext>
                  </a:extLst>
                </a:gridCol>
                <a:gridCol w="658368">
                  <a:extLst>
                    <a:ext uri="{9D8B030D-6E8A-4147-A177-3AD203B41FA5}">
                      <a16:colId xmlns:a16="http://schemas.microsoft.com/office/drawing/2014/main" val="1363192995"/>
                    </a:ext>
                  </a:extLst>
                </a:gridCol>
                <a:gridCol w="658368">
                  <a:extLst>
                    <a:ext uri="{9D8B030D-6E8A-4147-A177-3AD203B41FA5}">
                      <a16:colId xmlns:a16="http://schemas.microsoft.com/office/drawing/2014/main" val="775136978"/>
                    </a:ext>
                  </a:extLst>
                </a:gridCol>
                <a:gridCol w="658368">
                  <a:extLst>
                    <a:ext uri="{9D8B030D-6E8A-4147-A177-3AD203B41FA5}">
                      <a16:colId xmlns:a16="http://schemas.microsoft.com/office/drawing/2014/main" val="3699836476"/>
                    </a:ext>
                  </a:extLst>
                </a:gridCol>
                <a:gridCol w="658368">
                  <a:extLst>
                    <a:ext uri="{9D8B030D-6E8A-4147-A177-3AD203B41FA5}">
                      <a16:colId xmlns:a16="http://schemas.microsoft.com/office/drawing/2014/main" val="2902069518"/>
                    </a:ext>
                  </a:extLst>
                </a:gridCol>
                <a:gridCol w="658368">
                  <a:extLst>
                    <a:ext uri="{9D8B030D-6E8A-4147-A177-3AD203B41FA5}">
                      <a16:colId xmlns:a16="http://schemas.microsoft.com/office/drawing/2014/main" val="924469384"/>
                    </a:ext>
                  </a:extLst>
                </a:gridCol>
                <a:gridCol w="658368">
                  <a:extLst>
                    <a:ext uri="{9D8B030D-6E8A-4147-A177-3AD203B41FA5}">
                      <a16:colId xmlns:a16="http://schemas.microsoft.com/office/drawing/2014/main" val="681282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212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- 2018-08-20 16:37:00 </a:t>
                      </a:r>
                      <a:r>
                        <a:rPr kumimoji="0" lang="en-US" sz="1000" b="0" i="0" u="none" strike="noStrike" kern="1200" cap="none" spc="0" normalizeH="0" baseline="0" noProof="0">
                          <a:ln>
                            <a:noFill/>
                          </a:ln>
                          <a:solidFill>
                            <a:prstClr val="black"/>
                          </a:solidFill>
                          <a:effectLst/>
                          <a:uLnTx/>
                          <a:uFillTx/>
                          <a:latin typeface="+mn-lt"/>
                          <a:ea typeface="+mn-ea"/>
                          <a:cs typeface="+mn-cs"/>
                        </a:rPr>
                        <a:t> 
 Recently, a group of PHLY employees competed in the 8th annual Atlantic City Triathlon! Noted as the ultimate training race for Atlantic City’s Ironman, TRI AC is a challenging course that combines Sprint and Olympic distance races consisting of swimming, biking, and running down at the Jersey shore. Go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97171447"/>
                  </a:ext>
                </a:extLst>
              </a:tr>
            </a:tbl>
          </a:graphicData>
        </a:graphic>
      </p:graphicFrame>
      <p:sp>
        <p:nvSpPr>
          <p:cNvPr id="4" name="Text Placeholder 3">
            <a:extLst>
              <a:ext uri="{FF2B5EF4-FFF2-40B4-BE49-F238E27FC236}">
                <a16:creationId xmlns:a16="http://schemas.microsoft.com/office/drawing/2014/main" id="{52AA343C-2C45-43D2-9EFD-475EF823B4B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72200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D6128-D2DC-4DCD-AAE2-8A3FEFC1C427}"/>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4FDEA576-D4E5-4954-ABD5-4E5ED1819171}"/>
              </a:ext>
            </a:extLst>
          </p:cNvPr>
          <p:cNvGraphicFramePr>
            <a:graphicFrameLocks noGrp="1"/>
          </p:cNvGraphicFramePr>
          <p:nvPr>
            <p:ph type="chart" sz="quarter" idx="13"/>
            <p:extLst>
              <p:ext uri="{D42A27DB-BD31-4B8C-83A1-F6EECF244321}">
                <p14:modId xmlns:p14="http://schemas.microsoft.com/office/powerpoint/2010/main" val="2356682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8602AC-9810-425B-A50E-131142F490F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E2D3385-4B0A-4F26-86B0-4785E9B633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0522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1D8E2-9E6E-4C28-BFE1-024C58AE6AC1}"/>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DADAB3AE-59F9-466F-9F70-82DA60C5FF45}"/>
              </a:ext>
            </a:extLst>
          </p:cNvPr>
          <p:cNvGraphicFramePr>
            <a:graphicFrameLocks noGrp="1"/>
          </p:cNvGraphicFramePr>
          <p:nvPr>
            <p:ph type="tbl" sz="quarter" idx="13"/>
            <p:extLst>
              <p:ext uri="{D42A27DB-BD31-4B8C-83A1-F6EECF244321}">
                <p14:modId xmlns:p14="http://schemas.microsoft.com/office/powerpoint/2010/main" val="4219469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952387299"/>
                    </a:ext>
                  </a:extLst>
                </a:gridCol>
                <a:gridCol w="493776">
                  <a:extLst>
                    <a:ext uri="{9D8B030D-6E8A-4147-A177-3AD203B41FA5}">
                      <a16:colId xmlns:a16="http://schemas.microsoft.com/office/drawing/2014/main" val="3039099323"/>
                    </a:ext>
                  </a:extLst>
                </a:gridCol>
                <a:gridCol w="493776">
                  <a:extLst>
                    <a:ext uri="{9D8B030D-6E8A-4147-A177-3AD203B41FA5}">
                      <a16:colId xmlns:a16="http://schemas.microsoft.com/office/drawing/2014/main" val="2319132311"/>
                    </a:ext>
                  </a:extLst>
                </a:gridCol>
                <a:gridCol w="493776">
                  <a:extLst>
                    <a:ext uri="{9D8B030D-6E8A-4147-A177-3AD203B41FA5}">
                      <a16:colId xmlns:a16="http://schemas.microsoft.com/office/drawing/2014/main" val="1293287359"/>
                    </a:ext>
                  </a:extLst>
                </a:gridCol>
                <a:gridCol w="493776">
                  <a:extLst>
                    <a:ext uri="{9D8B030D-6E8A-4147-A177-3AD203B41FA5}">
                      <a16:colId xmlns:a16="http://schemas.microsoft.com/office/drawing/2014/main" val="93348804"/>
                    </a:ext>
                  </a:extLst>
                </a:gridCol>
                <a:gridCol w="493776">
                  <a:extLst>
                    <a:ext uri="{9D8B030D-6E8A-4147-A177-3AD203B41FA5}">
                      <a16:colId xmlns:a16="http://schemas.microsoft.com/office/drawing/2014/main" val="2406404461"/>
                    </a:ext>
                  </a:extLst>
                </a:gridCol>
                <a:gridCol w="493776">
                  <a:extLst>
                    <a:ext uri="{9D8B030D-6E8A-4147-A177-3AD203B41FA5}">
                      <a16:colId xmlns:a16="http://schemas.microsoft.com/office/drawing/2014/main" val="2803136467"/>
                    </a:ext>
                  </a:extLst>
                </a:gridCol>
                <a:gridCol w="493776">
                  <a:extLst>
                    <a:ext uri="{9D8B030D-6E8A-4147-A177-3AD203B41FA5}">
                      <a16:colId xmlns:a16="http://schemas.microsoft.com/office/drawing/2014/main" val="1423778722"/>
                    </a:ext>
                  </a:extLst>
                </a:gridCol>
                <a:gridCol w="493776">
                  <a:extLst>
                    <a:ext uri="{9D8B030D-6E8A-4147-A177-3AD203B41FA5}">
                      <a16:colId xmlns:a16="http://schemas.microsoft.com/office/drawing/2014/main" val="2988589216"/>
                    </a:ext>
                  </a:extLst>
                </a:gridCol>
                <a:gridCol w="493776">
                  <a:extLst>
                    <a:ext uri="{9D8B030D-6E8A-4147-A177-3AD203B41FA5}">
                      <a16:colId xmlns:a16="http://schemas.microsoft.com/office/drawing/2014/main" val="1850866618"/>
                    </a:ext>
                  </a:extLst>
                </a:gridCol>
                <a:gridCol w="493776">
                  <a:extLst>
                    <a:ext uri="{9D8B030D-6E8A-4147-A177-3AD203B41FA5}">
                      <a16:colId xmlns:a16="http://schemas.microsoft.com/office/drawing/2014/main" val="2169813565"/>
                    </a:ext>
                  </a:extLst>
                </a:gridCol>
                <a:gridCol w="493776">
                  <a:extLst>
                    <a:ext uri="{9D8B030D-6E8A-4147-A177-3AD203B41FA5}">
                      <a16:colId xmlns:a16="http://schemas.microsoft.com/office/drawing/2014/main" val="1899666052"/>
                    </a:ext>
                  </a:extLst>
                </a:gridCol>
                <a:gridCol w="493776">
                  <a:extLst>
                    <a:ext uri="{9D8B030D-6E8A-4147-A177-3AD203B41FA5}">
                      <a16:colId xmlns:a16="http://schemas.microsoft.com/office/drawing/2014/main" val="3024358154"/>
                    </a:ext>
                  </a:extLst>
                </a:gridCol>
                <a:gridCol w="493776">
                  <a:extLst>
                    <a:ext uri="{9D8B030D-6E8A-4147-A177-3AD203B41FA5}">
                      <a16:colId xmlns:a16="http://schemas.microsoft.com/office/drawing/2014/main" val="38260916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2653196"/>
                  </a:ext>
                </a:extLst>
              </a:tr>
              <a:tr h="370840">
                <a:tc>
                  <a:txBody>
                    <a:bodyPr/>
                    <a:lstStyle/>
                    <a:p>
                      <a:r>
                        <a:rPr lang="en-US" sz="1000"/>
                        <a:t>@PHLYINS</a:t>
                      </a:r>
                    </a:p>
                  </a:txBody>
                  <a:tcPr/>
                </a:tc>
                <a:tc>
                  <a:txBody>
                    <a:bodyPr/>
                    <a:lstStyle/>
                    <a:p>
                      <a:r>
                        <a:rPr lang="en-US" sz="1000"/>
                        <a:t>3064</a:t>
                      </a:r>
                    </a:p>
                  </a:txBody>
                  <a:tcPr/>
                </a:tc>
                <a:tc>
                  <a:txBody>
                    <a:bodyPr/>
                    <a:lstStyle/>
                    <a:p>
                      <a:r>
                        <a:rPr lang="en-US" sz="1000"/>
                        <a:t>3</a:t>
                      </a:r>
                    </a:p>
                  </a:txBody>
                  <a:tcPr/>
                </a:tc>
                <a:tc>
                  <a:txBody>
                    <a:bodyPr/>
                    <a:lstStyle/>
                    <a:p>
                      <a:r>
                        <a:rPr lang="en-US" sz="1000"/>
                        <a:t>51</a:t>
                      </a:r>
                    </a:p>
                  </a:txBody>
                  <a:tcPr/>
                </a:tc>
                <a:tc>
                  <a:txBody>
                    <a:bodyPr/>
                    <a:lstStyle/>
                    <a:p>
                      <a:r>
                        <a:rPr lang="en-US" sz="1000"/>
                        <a:t>39</a:t>
                      </a:r>
                    </a:p>
                  </a:txBody>
                  <a:tcPr/>
                </a:tc>
                <a:tc>
                  <a:txBody>
                    <a:bodyPr/>
                    <a:lstStyle/>
                    <a:p>
                      <a:r>
                        <a:rPr lang="en-US" sz="1000"/>
                        <a:t>10</a:t>
                      </a:r>
                    </a:p>
                  </a:txBody>
                  <a:tcPr/>
                </a:tc>
                <a:tc>
                  <a:txBody>
                    <a:bodyPr/>
                    <a:lstStyle/>
                    <a:p>
                      <a:r>
                        <a:rPr lang="en-US" sz="1000"/>
                        <a:t>2</a:t>
                      </a:r>
                    </a:p>
                  </a:txBody>
                  <a:tcPr/>
                </a:tc>
                <a:tc>
                  <a:txBody>
                    <a:bodyPr/>
                    <a:lstStyle/>
                    <a:p>
                      <a:r>
                        <a:rPr lang="en-US" sz="1000"/>
                        <a:t>35</a:t>
                      </a:r>
                    </a:p>
                  </a:txBody>
                  <a:tcPr/>
                </a:tc>
                <a:tc>
                  <a:txBody>
                    <a:bodyPr/>
                    <a:lstStyle/>
                    <a:p>
                      <a:r>
                        <a:rPr lang="en-US" sz="1000"/>
                        <a:t>35</a:t>
                      </a:r>
                    </a:p>
                  </a:txBody>
                  <a:tcPr/>
                </a:tc>
                <a:tc>
                  <a:txBody>
                    <a:bodyPr/>
                    <a:lstStyle/>
                    <a:p>
                      <a:r>
                        <a:rPr lang="en-US" sz="1000"/>
                        <a:t>184</a:t>
                      </a:r>
                    </a:p>
                  </a:txBody>
                  <a:tcPr/>
                </a:tc>
                <a:tc>
                  <a:txBody>
                    <a:bodyPr/>
                    <a:lstStyle/>
                    <a:p>
                      <a:r>
                        <a:rPr lang="en-US" sz="1000"/>
                        <a:t>2</a:t>
                      </a:r>
                    </a:p>
                  </a:txBody>
                  <a:tcPr/>
                </a:tc>
                <a:tc>
                  <a:txBody>
                    <a:bodyPr/>
                    <a:lstStyle/>
                    <a:p>
                      <a:r>
                        <a:rPr lang="en-US" sz="1000"/>
                        <a:t>19</a:t>
                      </a:r>
                    </a:p>
                  </a:txBody>
                  <a:tcPr/>
                </a:tc>
                <a:tc>
                  <a:txBody>
                    <a:bodyPr/>
                    <a:lstStyle/>
                    <a:p>
                      <a:r>
                        <a:rPr lang="en-US" sz="1000"/>
                        <a:t>0.1851 %</a:t>
                      </a:r>
                    </a:p>
                  </a:txBody>
                  <a:tcPr/>
                </a:tc>
                <a:tc>
                  <a:txBody>
                    <a:bodyPr/>
                    <a:lstStyle/>
                    <a:p>
                      <a:r>
                        <a:rPr lang="en-US" sz="1000"/>
                        <a:t>0.0 %</a:t>
                      </a:r>
                    </a:p>
                  </a:txBody>
                  <a:tcPr/>
                </a:tc>
                <a:extLst>
                  <a:ext uri="{0D108BD9-81ED-4DB2-BD59-A6C34878D82A}">
                    <a16:rowId xmlns:a16="http://schemas.microsoft.com/office/drawing/2014/main" val="2039931223"/>
                  </a:ext>
                </a:extLst>
              </a:tr>
            </a:tbl>
          </a:graphicData>
        </a:graphic>
      </p:graphicFrame>
      <p:sp>
        <p:nvSpPr>
          <p:cNvPr id="4" name="Text Placeholder 3">
            <a:extLst>
              <a:ext uri="{FF2B5EF4-FFF2-40B4-BE49-F238E27FC236}">
                <a16:creationId xmlns:a16="http://schemas.microsoft.com/office/drawing/2014/main" id="{F7809AF1-E225-4F8C-821E-80A3B9A5C4A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03751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356ED-B3B2-437D-BDB7-9BEE73F84420}"/>
              </a:ext>
            </a:extLst>
          </p:cNvPr>
          <p:cNvSpPr>
            <a:spLocks noGrp="1"/>
          </p:cNvSpPr>
          <p:nvPr>
            <p:ph type="title"/>
          </p:nvPr>
        </p:nvSpPr>
        <p:spPr/>
        <p:txBody>
          <a:bodyPr/>
          <a:lstStyle/>
          <a:p>
            <a:r>
              <a:rPr lang="en-US"/>
              <a:t>Twitter Followers Change | Philadelphia Insurance</a:t>
            </a:r>
          </a:p>
        </p:txBody>
      </p:sp>
      <p:graphicFrame>
        <p:nvGraphicFramePr>
          <p:cNvPr id="6" name="Chart Placeholder 5">
            <a:extLst>
              <a:ext uri="{FF2B5EF4-FFF2-40B4-BE49-F238E27FC236}">
                <a16:creationId xmlns:a16="http://schemas.microsoft.com/office/drawing/2014/main" id="{CA5430C3-D506-4D9F-8FCE-43B62F2E97FE}"/>
              </a:ext>
            </a:extLst>
          </p:cNvPr>
          <p:cNvGraphicFramePr>
            <a:graphicFrameLocks noGrp="1"/>
          </p:cNvGraphicFramePr>
          <p:nvPr>
            <p:ph type="chart" sz="quarter" idx="13"/>
            <p:extLst>
              <p:ext uri="{D42A27DB-BD31-4B8C-83A1-F6EECF244321}">
                <p14:modId xmlns:p14="http://schemas.microsoft.com/office/powerpoint/2010/main" val="989076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B90766-564E-428A-9BA3-D7FA02EC325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66D2B04-2C30-4604-880C-27B57C8D57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9864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56B6C-4B52-4737-A7AB-E6AA9737919A}"/>
              </a:ext>
            </a:extLst>
          </p:cNvPr>
          <p:cNvSpPr>
            <a:spLocks noGrp="1"/>
          </p:cNvSpPr>
          <p:nvPr>
            <p:ph type="title"/>
          </p:nvPr>
        </p:nvSpPr>
        <p:spPr/>
        <p:txBody>
          <a:bodyPr/>
          <a:lstStyle/>
          <a:p>
            <a:r>
              <a:rPr lang="en-US"/>
              <a:t>Average Interactions Per Tweet | Philadelphia Insurance</a:t>
            </a:r>
          </a:p>
        </p:txBody>
      </p:sp>
      <p:graphicFrame>
        <p:nvGraphicFramePr>
          <p:cNvPr id="6" name="Chart Placeholder 5">
            <a:extLst>
              <a:ext uri="{FF2B5EF4-FFF2-40B4-BE49-F238E27FC236}">
                <a16:creationId xmlns:a16="http://schemas.microsoft.com/office/drawing/2014/main" id="{F58ADFED-342E-4FD1-8952-8FBA17CCD03B}"/>
              </a:ext>
            </a:extLst>
          </p:cNvPr>
          <p:cNvGraphicFramePr>
            <a:graphicFrameLocks noGrp="1"/>
          </p:cNvGraphicFramePr>
          <p:nvPr>
            <p:ph type="chart" sz="quarter" idx="13"/>
            <p:extLst>
              <p:ext uri="{D42A27DB-BD31-4B8C-83A1-F6EECF244321}">
                <p14:modId xmlns:p14="http://schemas.microsoft.com/office/powerpoint/2010/main" val="1266902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263543-6B41-4D66-B76A-F48A60C0158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F91976C-C6DC-4C90-BEB3-3A9AA02BD5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0270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7F770-73B4-4954-BC7B-D470404B9BCD}"/>
              </a:ext>
            </a:extLst>
          </p:cNvPr>
          <p:cNvSpPr>
            <a:spLocks noGrp="1"/>
          </p:cNvSpPr>
          <p:nvPr>
            <p:ph type="title"/>
          </p:nvPr>
        </p:nvSpPr>
        <p:spPr/>
        <p:txBody>
          <a:bodyPr/>
          <a:lstStyle/>
          <a:p>
            <a:r>
              <a:rPr lang="en-US"/>
              <a:t>PHLY Twitter Mentions | Philadelphia Insurance</a:t>
            </a:r>
          </a:p>
        </p:txBody>
      </p:sp>
      <p:graphicFrame>
        <p:nvGraphicFramePr>
          <p:cNvPr id="6" name="Chart Placeholder 5">
            <a:extLst>
              <a:ext uri="{FF2B5EF4-FFF2-40B4-BE49-F238E27FC236}">
                <a16:creationId xmlns:a16="http://schemas.microsoft.com/office/drawing/2014/main" id="{AE9FF850-7BF5-421A-97AA-4488F1DD3192}"/>
              </a:ext>
            </a:extLst>
          </p:cNvPr>
          <p:cNvGraphicFramePr>
            <a:graphicFrameLocks noGrp="1"/>
          </p:cNvGraphicFramePr>
          <p:nvPr>
            <p:ph type="chart" sz="quarter" idx="13"/>
            <p:extLst>
              <p:ext uri="{D42A27DB-BD31-4B8C-83A1-F6EECF244321}">
                <p14:modId xmlns:p14="http://schemas.microsoft.com/office/powerpoint/2010/main" val="2709764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D930D3-2799-4E05-AFA9-2BB881DB1A5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75A027B-61CF-44F1-A1CA-645BAA0159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4237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5AEB2-A41C-4FD2-9E4B-68E55087FE60}"/>
              </a:ext>
            </a:extLst>
          </p:cNvPr>
          <p:cNvSpPr>
            <a:spLocks noGrp="1"/>
          </p:cNvSpPr>
          <p:nvPr>
            <p:ph type="title"/>
          </p:nvPr>
        </p:nvSpPr>
        <p:spPr/>
        <p:txBody>
          <a:bodyPr/>
          <a:lstStyle/>
          <a:p>
            <a:r>
              <a:rPr lang="en-US"/>
              <a:t>Twitter Mentions Table | Philadelphia Insurance</a:t>
            </a:r>
          </a:p>
        </p:txBody>
      </p:sp>
      <p:graphicFrame>
        <p:nvGraphicFramePr>
          <p:cNvPr id="5" name="Table Placeholder 4">
            <a:extLst>
              <a:ext uri="{FF2B5EF4-FFF2-40B4-BE49-F238E27FC236}">
                <a16:creationId xmlns:a16="http://schemas.microsoft.com/office/drawing/2014/main" id="{5BCB6029-D61D-4483-A60D-3A16A5E2028A}"/>
              </a:ext>
            </a:extLst>
          </p:cNvPr>
          <p:cNvGraphicFramePr>
            <a:graphicFrameLocks noGrp="1"/>
          </p:cNvGraphicFramePr>
          <p:nvPr>
            <p:ph type="tbl" sz="quarter" idx="13"/>
            <p:extLst>
              <p:ext uri="{D42A27DB-BD31-4B8C-83A1-F6EECF244321}">
                <p14:modId xmlns:p14="http://schemas.microsoft.com/office/powerpoint/2010/main" val="3272967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83189492"/>
                    </a:ext>
                  </a:extLst>
                </a:gridCol>
                <a:gridCol w="1645920">
                  <a:extLst>
                    <a:ext uri="{9D8B030D-6E8A-4147-A177-3AD203B41FA5}">
                      <a16:colId xmlns:a16="http://schemas.microsoft.com/office/drawing/2014/main" val="3863987488"/>
                    </a:ext>
                  </a:extLst>
                </a:gridCol>
                <a:gridCol w="822960">
                  <a:extLst>
                    <a:ext uri="{9D8B030D-6E8A-4147-A177-3AD203B41FA5}">
                      <a16:colId xmlns:a16="http://schemas.microsoft.com/office/drawing/2014/main" val="373503120"/>
                    </a:ext>
                  </a:extLst>
                </a:gridCol>
                <a:gridCol w="822960">
                  <a:extLst>
                    <a:ext uri="{9D8B030D-6E8A-4147-A177-3AD203B41FA5}">
                      <a16:colId xmlns:a16="http://schemas.microsoft.com/office/drawing/2014/main" val="1051183184"/>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902570209"/>
                  </a:ext>
                </a:extLst>
              </a:tr>
              <a:tr h="370840">
                <a:tc>
                  <a:txBody>
                    <a:bodyPr/>
                    <a:lstStyle/>
                    <a:p>
                      <a:r>
                        <a:rPr lang="en-US" sz="1000" b="1"/>
                        <a:t> @PHLYINS </a:t>
                      </a:r>
                      <a:r>
                        <a:rPr lang="en-US" sz="1000"/>
                        <a:t> was mentioned by </a:t>
                      </a:r>
                      <a:r>
                        <a:rPr lang="en-US" sz="1000" b="1"/>
                        <a:t> @EaglesCommunity - 2018-08-23 11:29:53 </a:t>
                      </a:r>
                      <a:r>
                        <a:rPr lang="en-US" sz="1000"/>
                        <a:t>
 Free Library of Philadelphia was a featured @PHLYINS Community RedZone organization at #PITvsPHI. @FreeLibrary adva… https://t.co/z2exrv2eUP</a:t>
                      </a:r>
                    </a:p>
                  </a:txBody>
                  <a:tcPr/>
                </a:tc>
                <a:tc>
                  <a:txBody>
                    <a:bodyPr/>
                    <a:lstStyle/>
                    <a:p>
                      <a:r>
                        <a:rPr lang="en-US" sz="1000"/>
                        <a:t>n/a</a:t>
                      </a:r>
                    </a:p>
                  </a:txBody>
                  <a:tcPr/>
                </a:tc>
                <a:tc>
                  <a:txBody>
                    <a:bodyPr/>
                    <a:lstStyle/>
                    <a:p>
                      <a:r>
                        <a:rPr lang="en-US" sz="1000"/>
                        <a:t>1</a:t>
                      </a:r>
                    </a:p>
                  </a:txBody>
                  <a:tcPr/>
                </a:tc>
                <a:tc>
                  <a:txBody>
                    <a:bodyPr/>
                    <a:lstStyle/>
                    <a:p>
                      <a:r>
                        <a:rPr lang="en-US" sz="1000"/>
                        <a:t>5</a:t>
                      </a:r>
                    </a:p>
                  </a:txBody>
                  <a:tcPr/>
                </a:tc>
                <a:extLst>
                  <a:ext uri="{0D108BD9-81ED-4DB2-BD59-A6C34878D82A}">
                    <a16:rowId xmlns:a16="http://schemas.microsoft.com/office/drawing/2014/main" val="3511183635"/>
                  </a:ext>
                </a:extLst>
              </a:tr>
              <a:tr h="370840">
                <a:tc>
                  <a:txBody>
                    <a:bodyPr/>
                    <a:lstStyle/>
                    <a:p>
                      <a:r>
                        <a:rPr lang="en-US" sz="1000" b="1"/>
                        <a:t> @PHLYINS </a:t>
                      </a:r>
                      <a:r>
                        <a:rPr lang="en-US" sz="1000"/>
                        <a:t> was mentioned by </a:t>
                      </a:r>
                      <a:r>
                        <a:rPr lang="en-US" sz="1000" b="1"/>
                        <a:t> @EaglesCommunity - 2018-08-28 20:34:08 </a:t>
                      </a:r>
                      <a:r>
                        <a:rPr lang="en-US" sz="1000"/>
                        <a:t>
 Team IMPACT will be a featured @PHLYINS Community RedZone organization at #NYJvsPHI. @GoTeamIMPACT connects childre… https://t.co/xRzMdELq5l</a:t>
                      </a:r>
                    </a:p>
                  </a:txBody>
                  <a:tcPr/>
                </a:tc>
                <a:tc>
                  <a:txBody>
                    <a:bodyPr/>
                    <a:lstStyle/>
                    <a:p>
                      <a:r>
                        <a:rPr lang="en-US" sz="1000"/>
                        <a:t>n/a</a:t>
                      </a:r>
                    </a:p>
                  </a:txBody>
                  <a:tcPr/>
                </a:tc>
                <a:tc>
                  <a:txBody>
                    <a:bodyPr/>
                    <a:lstStyle/>
                    <a:p>
                      <a:r>
                        <a:rPr lang="en-US" sz="1000"/>
                        <a:t>1</a:t>
                      </a:r>
                    </a:p>
                  </a:txBody>
                  <a:tcPr/>
                </a:tc>
                <a:tc>
                  <a:txBody>
                    <a:bodyPr/>
                    <a:lstStyle/>
                    <a:p>
                      <a:r>
                        <a:rPr lang="en-US" sz="1000"/>
                        <a:t>5</a:t>
                      </a:r>
                    </a:p>
                  </a:txBody>
                  <a:tcPr/>
                </a:tc>
                <a:extLst>
                  <a:ext uri="{0D108BD9-81ED-4DB2-BD59-A6C34878D82A}">
                    <a16:rowId xmlns:a16="http://schemas.microsoft.com/office/drawing/2014/main" val="3601941248"/>
                  </a:ext>
                </a:extLst>
              </a:tr>
              <a:tr h="370840">
                <a:tc>
                  <a:txBody>
                    <a:bodyPr/>
                    <a:lstStyle/>
                    <a:p>
                      <a:r>
                        <a:rPr lang="en-US" sz="1000" b="1"/>
                        <a:t> @PHLYINS </a:t>
                      </a:r>
                      <a:r>
                        <a:rPr lang="en-US" sz="1000"/>
                        <a:t> was mentioned by </a:t>
                      </a:r>
                      <a:r>
                        <a:rPr lang="en-US" sz="1000" b="1"/>
                        <a:t> @EaglesCommunity - 2018-08-28 20:34:06 </a:t>
                      </a:r>
                      <a:r>
                        <a:rPr lang="en-US" sz="1000"/>
                        <a:t>
 Jaden’s Voice will be a featured @PHLYINS Community RedZone organization at #NYJvsPHI. @jadensvoice helps those dia… https://t.co/B5l3L4rtNC</a:t>
                      </a:r>
                    </a:p>
                  </a:txBody>
                  <a:tcPr/>
                </a:tc>
                <a:tc>
                  <a:txBody>
                    <a:bodyPr/>
                    <a:lstStyle/>
                    <a:p>
                      <a:r>
                        <a:rPr lang="en-US" sz="1000"/>
                        <a:t>n/a</a:t>
                      </a:r>
                    </a:p>
                  </a:txBody>
                  <a:tcPr/>
                </a:tc>
                <a:tc>
                  <a:txBody>
                    <a:bodyPr/>
                    <a:lstStyle/>
                    <a:p>
                      <a:r>
                        <a:rPr lang="en-US" sz="1000"/>
                        <a:t>1</a:t>
                      </a:r>
                    </a:p>
                  </a:txBody>
                  <a:tcPr/>
                </a:tc>
                <a:tc>
                  <a:txBody>
                    <a:bodyPr/>
                    <a:lstStyle/>
                    <a:p>
                      <a:r>
                        <a:rPr lang="en-US" sz="1000"/>
                        <a:t>4</a:t>
                      </a:r>
                    </a:p>
                  </a:txBody>
                  <a:tcPr/>
                </a:tc>
                <a:extLst>
                  <a:ext uri="{0D108BD9-81ED-4DB2-BD59-A6C34878D82A}">
                    <a16:rowId xmlns:a16="http://schemas.microsoft.com/office/drawing/2014/main" val="1209420038"/>
                  </a:ext>
                </a:extLst>
              </a:tr>
              <a:tr h="370840">
                <a:tc>
                  <a:txBody>
                    <a:bodyPr/>
                    <a:lstStyle/>
                    <a:p>
                      <a:r>
                        <a:rPr lang="en-US" sz="1000" b="1"/>
                        <a:t> @PHLYINS </a:t>
                      </a:r>
                      <a:r>
                        <a:rPr lang="en-US" sz="1000"/>
                        <a:t> was mentioned by </a:t>
                      </a:r>
                      <a:r>
                        <a:rPr lang="en-US" sz="1000" b="1"/>
                        <a:t> @EaglesCommunity - 2018-08-23 11:29:54 </a:t>
                      </a:r>
                      <a:r>
                        <a:rPr lang="en-US" sz="1000"/>
                        <a:t>
 Rebuilding Together Philadelphia was a featured @PHLYINS Community RedZone organization at #PITvsPHI.… https://t.co/DgNuCSZNvl</a:t>
                      </a:r>
                    </a:p>
                  </a:txBody>
                  <a:tcPr/>
                </a:tc>
                <a:tc>
                  <a:txBody>
                    <a:bodyPr/>
                    <a:lstStyle/>
                    <a:p>
                      <a:r>
                        <a:rPr lang="en-US" sz="1000"/>
                        <a:t>n/a</a:t>
                      </a:r>
                    </a:p>
                  </a:txBody>
                  <a:tcPr/>
                </a:tc>
                <a:tc>
                  <a:txBody>
                    <a:bodyPr/>
                    <a:lstStyle/>
                    <a:p>
                      <a:r>
                        <a:rPr lang="en-US" sz="1000"/>
                        <a:t>1</a:t>
                      </a:r>
                    </a:p>
                  </a:txBody>
                  <a:tcPr/>
                </a:tc>
                <a:tc>
                  <a:txBody>
                    <a:bodyPr/>
                    <a:lstStyle/>
                    <a:p>
                      <a:r>
                        <a:rPr lang="en-US" sz="1000"/>
                        <a:t>3</a:t>
                      </a:r>
                    </a:p>
                  </a:txBody>
                  <a:tcPr/>
                </a:tc>
                <a:extLst>
                  <a:ext uri="{0D108BD9-81ED-4DB2-BD59-A6C34878D82A}">
                    <a16:rowId xmlns:a16="http://schemas.microsoft.com/office/drawing/2014/main" val="1319966520"/>
                  </a:ext>
                </a:extLst>
              </a:tr>
              <a:tr h="370840">
                <a:tc>
                  <a:txBody>
                    <a:bodyPr/>
                    <a:lstStyle/>
                    <a:p>
                      <a:r>
                        <a:rPr lang="en-US" sz="1000" b="1"/>
                        <a:t> @PHLYINS </a:t>
                      </a:r>
                      <a:r>
                        <a:rPr lang="en-US" sz="1000"/>
                        <a:t> was mentioned by </a:t>
                      </a:r>
                      <a:r>
                        <a:rPr lang="en-US" sz="1000" b="1"/>
                        <a:t> @EaglesCommunity - 2018-08-28 20:34:09 </a:t>
                      </a:r>
                      <a:r>
                        <a:rPr lang="en-US" sz="1000"/>
                        <a:t>
 The Arc of Atlantic County will be a featured @PHLYINS Community RedZone organization at #NYJvsPHI. @TheArcAtlantic… https://t.co/HRlK96Cows</a:t>
                      </a:r>
                    </a:p>
                  </a:txBody>
                  <a:tcPr/>
                </a:tc>
                <a:tc>
                  <a:txBody>
                    <a:bodyPr/>
                    <a:lstStyle/>
                    <a:p>
                      <a:r>
                        <a:rPr lang="en-US" sz="1000"/>
                        <a:t>n/a</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3339406580"/>
                  </a:ext>
                </a:extLst>
              </a:tr>
            </a:tbl>
          </a:graphicData>
        </a:graphic>
      </p:graphicFrame>
      <p:sp>
        <p:nvSpPr>
          <p:cNvPr id="4" name="Text Placeholder 3">
            <a:extLst>
              <a:ext uri="{FF2B5EF4-FFF2-40B4-BE49-F238E27FC236}">
                <a16:creationId xmlns:a16="http://schemas.microsoft.com/office/drawing/2014/main" id="{91177583-A4BC-40A3-AE82-3ED9333F687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99597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C3FD3-A1AC-4DD2-B250-5DD1969C1FFE}"/>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551921B7-1321-4AE3-B77E-72DD7A06FA1B}"/>
              </a:ext>
            </a:extLst>
          </p:cNvPr>
          <p:cNvGraphicFramePr>
            <a:graphicFrameLocks noGrp="1"/>
          </p:cNvGraphicFramePr>
          <p:nvPr>
            <p:ph type="tbl" sz="quarter" idx="13"/>
            <p:extLst>
              <p:ext uri="{D42A27DB-BD31-4B8C-83A1-F6EECF244321}">
                <p14:modId xmlns:p14="http://schemas.microsoft.com/office/powerpoint/2010/main" val="3306521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95130786"/>
                    </a:ext>
                  </a:extLst>
                </a:gridCol>
                <a:gridCol w="2468880">
                  <a:extLst>
                    <a:ext uri="{9D8B030D-6E8A-4147-A177-3AD203B41FA5}">
                      <a16:colId xmlns:a16="http://schemas.microsoft.com/office/drawing/2014/main" val="2606828504"/>
                    </a:ext>
                  </a:extLst>
                </a:gridCol>
                <a:gridCol w="2468880">
                  <a:extLst>
                    <a:ext uri="{9D8B030D-6E8A-4147-A177-3AD203B41FA5}">
                      <a16:colId xmlns:a16="http://schemas.microsoft.com/office/drawing/2014/main" val="19566661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747768442"/>
                  </a:ext>
                </a:extLst>
              </a:tr>
              <a:tr h="370840">
                <a:tc>
                  <a:txBody>
                    <a:bodyPr/>
                    <a:lstStyle/>
                    <a:p>
                      <a:r>
                        <a:rPr lang="en-US" sz="1000" b="1"/>
                        <a:t>@SilversSteve</a:t>
                      </a:r>
                    </a:p>
                  </a:txBody>
                  <a:tcPr/>
                </a:tc>
                <a:tc>
                  <a:txBody>
                    <a:bodyPr/>
                    <a:lstStyle/>
                    <a:p>
                      <a:r>
                        <a:rPr lang="en-US" sz="1000"/>
                        <a:t>@PHLYINS (93)</a:t>
                      </a:r>
                    </a:p>
                  </a:txBody>
                  <a:tcPr/>
                </a:tc>
                <a:tc>
                  <a:txBody>
                    <a:bodyPr/>
                    <a:lstStyle/>
                    <a:p>
                      <a:r>
                        <a:rPr lang="en-US" sz="1000"/>
                        <a:t>93</a:t>
                      </a:r>
                    </a:p>
                  </a:txBody>
                  <a:tcPr/>
                </a:tc>
                <a:extLst>
                  <a:ext uri="{0D108BD9-81ED-4DB2-BD59-A6C34878D82A}">
                    <a16:rowId xmlns:a16="http://schemas.microsoft.com/office/drawing/2014/main" val="341257666"/>
                  </a:ext>
                </a:extLst>
              </a:tr>
              <a:tr h="370840">
                <a:tc>
                  <a:txBody>
                    <a:bodyPr/>
                    <a:lstStyle/>
                    <a:p>
                      <a:r>
                        <a:rPr lang="en-US" sz="1000" b="1"/>
                        <a:t>@MyHorizonIns</a:t>
                      </a:r>
                    </a:p>
                  </a:txBody>
                  <a:tcPr/>
                </a:tc>
                <a:tc>
                  <a:txBody>
                    <a:bodyPr/>
                    <a:lstStyle/>
                    <a:p>
                      <a:r>
                        <a:rPr lang="en-US" sz="1000"/>
                        <a:t>@PHLYINS (62)</a:t>
                      </a:r>
                    </a:p>
                  </a:txBody>
                  <a:tcPr/>
                </a:tc>
                <a:tc>
                  <a:txBody>
                    <a:bodyPr/>
                    <a:lstStyle/>
                    <a:p>
                      <a:r>
                        <a:rPr lang="en-US" sz="1000"/>
                        <a:t>62</a:t>
                      </a:r>
                    </a:p>
                  </a:txBody>
                  <a:tcPr/>
                </a:tc>
                <a:extLst>
                  <a:ext uri="{0D108BD9-81ED-4DB2-BD59-A6C34878D82A}">
                    <a16:rowId xmlns:a16="http://schemas.microsoft.com/office/drawing/2014/main" val="809368793"/>
                  </a:ext>
                </a:extLst>
              </a:tr>
              <a:tr h="370840">
                <a:tc>
                  <a:txBody>
                    <a:bodyPr/>
                    <a:lstStyle/>
                    <a:p>
                      <a:r>
                        <a:rPr lang="en-US" sz="1000" b="1"/>
                        <a:t>@Regore2</a:t>
                      </a:r>
                    </a:p>
                  </a:txBody>
                  <a:tcPr/>
                </a:tc>
                <a:tc>
                  <a:txBody>
                    <a:bodyPr/>
                    <a:lstStyle/>
                    <a:p>
                      <a:r>
                        <a:rPr lang="en-US" sz="1000"/>
                        <a:t>@PHLYINS (58)</a:t>
                      </a:r>
                    </a:p>
                  </a:txBody>
                  <a:tcPr/>
                </a:tc>
                <a:tc>
                  <a:txBody>
                    <a:bodyPr/>
                    <a:lstStyle/>
                    <a:p>
                      <a:r>
                        <a:rPr lang="en-US" sz="1000"/>
                        <a:t>58</a:t>
                      </a:r>
                    </a:p>
                  </a:txBody>
                  <a:tcPr/>
                </a:tc>
                <a:extLst>
                  <a:ext uri="{0D108BD9-81ED-4DB2-BD59-A6C34878D82A}">
                    <a16:rowId xmlns:a16="http://schemas.microsoft.com/office/drawing/2014/main" val="2277702925"/>
                  </a:ext>
                </a:extLst>
              </a:tr>
              <a:tr h="370840">
                <a:tc>
                  <a:txBody>
                    <a:bodyPr/>
                    <a:lstStyle/>
                    <a:p>
                      <a:r>
                        <a:rPr lang="en-US" sz="1000" b="1"/>
                        <a:t>@MargueriteTort</a:t>
                      </a:r>
                    </a:p>
                  </a:txBody>
                  <a:tcPr/>
                </a:tc>
                <a:tc>
                  <a:txBody>
                    <a:bodyPr/>
                    <a:lstStyle/>
                    <a:p>
                      <a:r>
                        <a:rPr lang="en-US" sz="1000"/>
                        <a:t>@PHLYINS (35)</a:t>
                      </a:r>
                    </a:p>
                  </a:txBody>
                  <a:tcPr/>
                </a:tc>
                <a:tc>
                  <a:txBody>
                    <a:bodyPr/>
                    <a:lstStyle/>
                    <a:p>
                      <a:r>
                        <a:rPr lang="en-US" sz="1000"/>
                        <a:t>35</a:t>
                      </a:r>
                    </a:p>
                  </a:txBody>
                  <a:tcPr/>
                </a:tc>
                <a:extLst>
                  <a:ext uri="{0D108BD9-81ED-4DB2-BD59-A6C34878D82A}">
                    <a16:rowId xmlns:a16="http://schemas.microsoft.com/office/drawing/2014/main" val="1238236386"/>
                  </a:ext>
                </a:extLst>
              </a:tr>
              <a:tr h="370840">
                <a:tc>
                  <a:txBody>
                    <a:bodyPr/>
                    <a:lstStyle/>
                    <a:p>
                      <a:r>
                        <a:rPr lang="en-US" sz="1000" b="1"/>
                        <a:t>@Bill_Procopio</a:t>
                      </a:r>
                    </a:p>
                  </a:txBody>
                  <a:tcPr/>
                </a:tc>
                <a:tc>
                  <a:txBody>
                    <a:bodyPr/>
                    <a:lstStyle/>
                    <a:p>
                      <a:r>
                        <a:rPr lang="en-US" sz="1000"/>
                        <a:t>@PHLYINS (24)</a:t>
                      </a:r>
                    </a:p>
                  </a:txBody>
                  <a:tcPr/>
                </a:tc>
                <a:tc>
                  <a:txBody>
                    <a:bodyPr/>
                    <a:lstStyle/>
                    <a:p>
                      <a:r>
                        <a:rPr lang="en-US" sz="1000"/>
                        <a:t>24</a:t>
                      </a:r>
                    </a:p>
                  </a:txBody>
                  <a:tcPr/>
                </a:tc>
                <a:extLst>
                  <a:ext uri="{0D108BD9-81ED-4DB2-BD59-A6C34878D82A}">
                    <a16:rowId xmlns:a16="http://schemas.microsoft.com/office/drawing/2014/main" val="3065972051"/>
                  </a:ext>
                </a:extLst>
              </a:tr>
              <a:tr h="370840">
                <a:tc>
                  <a:txBody>
                    <a:bodyPr/>
                    <a:lstStyle/>
                    <a:p>
                      <a:r>
                        <a:rPr lang="en-US" sz="1000" b="1"/>
                        <a:t>@ChristinaVerish</a:t>
                      </a:r>
                    </a:p>
                  </a:txBody>
                  <a:tcPr/>
                </a:tc>
                <a:tc>
                  <a:txBody>
                    <a:bodyPr/>
                    <a:lstStyle/>
                    <a:p>
                      <a:r>
                        <a:rPr lang="en-US" sz="1000"/>
                        <a:t>@PHLYINS (22)</a:t>
                      </a:r>
                    </a:p>
                  </a:txBody>
                  <a:tcPr/>
                </a:tc>
                <a:tc>
                  <a:txBody>
                    <a:bodyPr/>
                    <a:lstStyle/>
                    <a:p>
                      <a:r>
                        <a:rPr lang="en-US" sz="1000"/>
                        <a:t>22</a:t>
                      </a:r>
                    </a:p>
                  </a:txBody>
                  <a:tcPr/>
                </a:tc>
                <a:extLst>
                  <a:ext uri="{0D108BD9-81ED-4DB2-BD59-A6C34878D82A}">
                    <a16:rowId xmlns:a16="http://schemas.microsoft.com/office/drawing/2014/main" val="997483501"/>
                  </a:ext>
                </a:extLst>
              </a:tr>
              <a:tr h="370840">
                <a:tc>
                  <a:txBody>
                    <a:bodyPr/>
                    <a:lstStyle/>
                    <a:p>
                      <a:r>
                        <a:rPr lang="en-US" sz="1000" b="1"/>
                        <a:t>@JSMBrokerage</a:t>
                      </a:r>
                    </a:p>
                  </a:txBody>
                  <a:tcPr/>
                </a:tc>
                <a:tc>
                  <a:txBody>
                    <a:bodyPr/>
                    <a:lstStyle/>
                    <a:p>
                      <a:r>
                        <a:rPr lang="en-US" sz="1000"/>
                        <a:t>@PHLYINS (20)</a:t>
                      </a:r>
                    </a:p>
                  </a:txBody>
                  <a:tcPr/>
                </a:tc>
                <a:tc>
                  <a:txBody>
                    <a:bodyPr/>
                    <a:lstStyle/>
                    <a:p>
                      <a:r>
                        <a:rPr lang="en-US" sz="1000"/>
                        <a:t>20</a:t>
                      </a:r>
                    </a:p>
                  </a:txBody>
                  <a:tcPr/>
                </a:tc>
                <a:extLst>
                  <a:ext uri="{0D108BD9-81ED-4DB2-BD59-A6C34878D82A}">
                    <a16:rowId xmlns:a16="http://schemas.microsoft.com/office/drawing/2014/main" val="196766690"/>
                  </a:ext>
                </a:extLst>
              </a:tr>
              <a:tr h="370840">
                <a:tc>
                  <a:txBody>
                    <a:bodyPr/>
                    <a:lstStyle/>
                    <a:p>
                      <a:r>
                        <a:rPr lang="en-US" sz="1000" b="1"/>
                        <a:t>@StoverIns</a:t>
                      </a:r>
                    </a:p>
                  </a:txBody>
                  <a:tcPr/>
                </a:tc>
                <a:tc>
                  <a:txBody>
                    <a:bodyPr/>
                    <a:lstStyle/>
                    <a:p>
                      <a:r>
                        <a:rPr lang="en-US" sz="1000"/>
                        <a:t>@PHLYINS (16)</a:t>
                      </a:r>
                    </a:p>
                  </a:txBody>
                  <a:tcPr/>
                </a:tc>
                <a:tc>
                  <a:txBody>
                    <a:bodyPr/>
                    <a:lstStyle/>
                    <a:p>
                      <a:r>
                        <a:rPr lang="en-US" sz="1000"/>
                        <a:t>16</a:t>
                      </a:r>
                    </a:p>
                  </a:txBody>
                  <a:tcPr/>
                </a:tc>
                <a:extLst>
                  <a:ext uri="{0D108BD9-81ED-4DB2-BD59-A6C34878D82A}">
                    <a16:rowId xmlns:a16="http://schemas.microsoft.com/office/drawing/2014/main" val="2227640616"/>
                  </a:ext>
                </a:extLst>
              </a:tr>
              <a:tr h="370840">
                <a:tc>
                  <a:txBody>
                    <a:bodyPr/>
                    <a:lstStyle/>
                    <a:p>
                      <a:r>
                        <a:rPr lang="en-US" sz="1000" b="1"/>
                        <a:t>@TMNA_Services</a:t>
                      </a:r>
                    </a:p>
                  </a:txBody>
                  <a:tcPr/>
                </a:tc>
                <a:tc>
                  <a:txBody>
                    <a:bodyPr/>
                    <a:lstStyle/>
                    <a:p>
                      <a:r>
                        <a:rPr lang="en-US" sz="1000"/>
                        <a:t>@PHLYINS (12)</a:t>
                      </a:r>
                    </a:p>
                  </a:txBody>
                  <a:tcPr/>
                </a:tc>
                <a:tc>
                  <a:txBody>
                    <a:bodyPr/>
                    <a:lstStyle/>
                    <a:p>
                      <a:r>
                        <a:rPr lang="en-US" sz="1000"/>
                        <a:t>12</a:t>
                      </a:r>
                    </a:p>
                  </a:txBody>
                  <a:tcPr/>
                </a:tc>
                <a:extLst>
                  <a:ext uri="{0D108BD9-81ED-4DB2-BD59-A6C34878D82A}">
                    <a16:rowId xmlns:a16="http://schemas.microsoft.com/office/drawing/2014/main" val="1629890067"/>
                  </a:ext>
                </a:extLst>
              </a:tr>
              <a:tr h="370840">
                <a:tc>
                  <a:txBody>
                    <a:bodyPr/>
                    <a:lstStyle/>
                    <a:p>
                      <a:r>
                        <a:rPr lang="en-US" sz="1000" b="1"/>
                        <a:t>@treesareinbloom</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632824088"/>
                  </a:ext>
                </a:extLst>
              </a:tr>
            </a:tbl>
          </a:graphicData>
        </a:graphic>
      </p:graphicFrame>
      <p:sp>
        <p:nvSpPr>
          <p:cNvPr id="4" name="Text Placeholder 3">
            <a:extLst>
              <a:ext uri="{FF2B5EF4-FFF2-40B4-BE49-F238E27FC236}">
                <a16:creationId xmlns:a16="http://schemas.microsoft.com/office/drawing/2014/main" id="{913407C9-A626-4DAE-AF52-905B9F39D3C3}"/>
              </a:ext>
            </a:extLst>
          </p:cNvPr>
          <p:cNvSpPr>
            <a:spLocks noGrp="1"/>
          </p:cNvSpPr>
          <p:nvPr>
            <p:ph type="body" sz="quarter" idx="14"/>
          </p:nvPr>
        </p:nvSpPr>
        <p:spPr/>
        <p:txBody>
          <a:bodyPr/>
          <a:lstStyle/>
          <a:p>
            <a:r>
              <a:rPr lang="en-US"/>
              <a:t>08/01/2017 - 08/31/2018</a:t>
            </a:r>
          </a:p>
        </p:txBody>
      </p:sp>
    </p:spTree>
    <p:extLst>
      <p:ext uri="{BB962C8B-B14F-4D97-AF65-F5344CB8AC3E}">
        <p14:creationId xmlns:p14="http://schemas.microsoft.com/office/powerpoint/2010/main" val="26284826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A24F8-35E4-4782-BC48-C78E205D8AD6}"/>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ED0E9A74-A039-4C43-8049-8C11A08DBA51}"/>
              </a:ext>
            </a:extLst>
          </p:cNvPr>
          <p:cNvGraphicFramePr>
            <a:graphicFrameLocks noGrp="1"/>
          </p:cNvGraphicFramePr>
          <p:nvPr>
            <p:ph type="tbl" sz="quarter" idx="13"/>
            <p:extLst>
              <p:ext uri="{D42A27DB-BD31-4B8C-83A1-F6EECF244321}">
                <p14:modId xmlns:p14="http://schemas.microsoft.com/office/powerpoint/2010/main" val="1387407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94102192"/>
                    </a:ext>
                  </a:extLst>
                </a:gridCol>
                <a:gridCol w="822960">
                  <a:extLst>
                    <a:ext uri="{9D8B030D-6E8A-4147-A177-3AD203B41FA5}">
                      <a16:colId xmlns:a16="http://schemas.microsoft.com/office/drawing/2014/main" val="996183609"/>
                    </a:ext>
                  </a:extLst>
                </a:gridCol>
                <a:gridCol w="822960">
                  <a:extLst>
                    <a:ext uri="{9D8B030D-6E8A-4147-A177-3AD203B41FA5}">
                      <a16:colId xmlns:a16="http://schemas.microsoft.com/office/drawing/2014/main" val="440175555"/>
                    </a:ext>
                  </a:extLst>
                </a:gridCol>
                <a:gridCol w="822960">
                  <a:extLst>
                    <a:ext uri="{9D8B030D-6E8A-4147-A177-3AD203B41FA5}">
                      <a16:colId xmlns:a16="http://schemas.microsoft.com/office/drawing/2014/main" val="3628042203"/>
                    </a:ext>
                  </a:extLst>
                </a:gridCol>
                <a:gridCol w="822960">
                  <a:extLst>
                    <a:ext uri="{9D8B030D-6E8A-4147-A177-3AD203B41FA5}">
                      <a16:colId xmlns:a16="http://schemas.microsoft.com/office/drawing/2014/main" val="1984114070"/>
                    </a:ext>
                  </a:extLst>
                </a:gridCol>
                <a:gridCol w="822960">
                  <a:extLst>
                    <a:ext uri="{9D8B030D-6E8A-4147-A177-3AD203B41FA5}">
                      <a16:colId xmlns:a16="http://schemas.microsoft.com/office/drawing/2014/main" val="3236357385"/>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113030564"/>
                  </a:ext>
                </a:extLst>
              </a:tr>
              <a:tr h="370840">
                <a:tc>
                  <a:txBody>
                    <a:bodyPr/>
                    <a:lstStyle/>
                    <a:p>
                      <a:r>
                        <a:rPr lang="en-US" sz="1000" b="1"/>
                        <a:t> @PHLYINS - 2018-08-29 12:46:16 </a:t>
                      </a:r>
                      <a:r>
                        <a:rPr lang="en-US" sz="1000"/>
                        <a:t>
  #PHLY is proud to partner with the #PhiladelphiaEagles to honor local non-profits at @Eagles home games. Congratulations to @GoTeamIMPACT for being selected to be honored at #NYJvsPHI! 
Nominate a local #nonprofit for the Eagles Community Red Zone: https://t.co/KJYQs476Hu https://t.co/vlKcxZ8Aij</a:t>
                      </a:r>
                    </a:p>
                  </a:txBody>
                  <a:tcPr/>
                </a:tc>
                <a:tc>
                  <a:txBody>
                    <a:bodyPr/>
                    <a:lstStyle/>
                    <a:p>
                      <a:r>
                        <a:rPr lang="en-US" sz="1000"/>
                        <a:t>No</a:t>
                      </a:r>
                    </a:p>
                  </a:txBody>
                  <a:tcPr/>
                </a:tc>
                <a:tc>
                  <a:txBody>
                    <a:bodyPr/>
                    <a:lstStyle/>
                    <a:p>
                      <a:r>
                        <a:rPr lang="en-US" sz="1000"/>
                        <a:t>3</a:t>
                      </a:r>
                    </a:p>
                  </a:txBody>
                  <a:tcPr/>
                </a:tc>
                <a:tc>
                  <a:txBody>
                    <a:bodyPr/>
                    <a:lstStyle/>
                    <a:p>
                      <a:r>
                        <a:rPr lang="en-US" sz="1000"/>
                        <a:t>14</a:t>
                      </a:r>
                    </a:p>
                  </a:txBody>
                  <a:tcPr/>
                </a:tc>
                <a:tc>
                  <a:txBody>
                    <a:bodyPr/>
                    <a:lstStyle/>
                    <a:p>
                      <a:r>
                        <a:rPr lang="en-US" sz="1000"/>
                        <a:t>0</a:t>
                      </a:r>
                    </a:p>
                  </a:txBody>
                  <a:tcPr/>
                </a:tc>
                <a:tc>
                  <a:txBody>
                    <a:bodyPr/>
                    <a:lstStyle/>
                    <a:p>
                      <a:r>
                        <a:rPr lang="en-US" sz="1000"/>
                        <a:t>0.5550 %</a:t>
                      </a:r>
                    </a:p>
                  </a:txBody>
                  <a:tcPr/>
                </a:tc>
                <a:extLst>
                  <a:ext uri="{0D108BD9-81ED-4DB2-BD59-A6C34878D82A}">
                    <a16:rowId xmlns:a16="http://schemas.microsoft.com/office/drawing/2014/main" val="822852126"/>
                  </a:ext>
                </a:extLst>
              </a:tr>
              <a:tr h="370840">
                <a:tc>
                  <a:txBody>
                    <a:bodyPr/>
                    <a:lstStyle/>
                    <a:p>
                      <a:r>
                        <a:rPr lang="en-US" sz="1000" b="1"/>
                        <a:t> @PHLYINS - 2018-08-21 16:48:41 </a:t>
                      </a:r>
                      <a:r>
                        <a:rPr lang="en-US" sz="1000"/>
                        <a:t>
  #TEAMPHLY has been raising money to help @AmDiabetesAssn (ADA) send children with #diabetes to camp. Today, #PHLY employees joined ADA campers and their families for a summer cookout &amp;amp; learned about the impact of our donations. #GiveBack https://t.co/sltMvCs1oL</a:t>
                      </a:r>
                    </a:p>
                  </a:txBody>
                  <a:tcPr/>
                </a:tc>
                <a:tc>
                  <a:txBody>
                    <a:bodyPr/>
                    <a:lstStyle/>
                    <a:p>
                      <a:r>
                        <a:rPr lang="en-US" sz="1000"/>
                        <a:t>No</a:t>
                      </a:r>
                    </a:p>
                  </a:txBody>
                  <a:tcPr/>
                </a:tc>
                <a:tc>
                  <a:txBody>
                    <a:bodyPr/>
                    <a:lstStyle/>
                    <a:p>
                      <a:r>
                        <a:rPr lang="en-US" sz="1000"/>
                        <a:t>2</a:t>
                      </a:r>
                    </a:p>
                  </a:txBody>
                  <a:tcPr/>
                </a:tc>
                <a:tc>
                  <a:txBody>
                    <a:bodyPr/>
                    <a:lstStyle/>
                    <a:p>
                      <a:r>
                        <a:rPr lang="en-US" sz="1000"/>
                        <a:t>12</a:t>
                      </a:r>
                    </a:p>
                  </a:txBody>
                  <a:tcPr/>
                </a:tc>
                <a:tc>
                  <a:txBody>
                    <a:bodyPr/>
                    <a:lstStyle/>
                    <a:p>
                      <a:r>
                        <a:rPr lang="en-US" sz="1000"/>
                        <a:t>0</a:t>
                      </a:r>
                    </a:p>
                  </a:txBody>
                  <a:tcPr/>
                </a:tc>
                <a:tc>
                  <a:txBody>
                    <a:bodyPr/>
                    <a:lstStyle/>
                    <a:p>
                      <a:r>
                        <a:rPr lang="en-US" sz="1000"/>
                        <a:t>0.4589 %</a:t>
                      </a:r>
                    </a:p>
                  </a:txBody>
                  <a:tcPr/>
                </a:tc>
                <a:extLst>
                  <a:ext uri="{0D108BD9-81ED-4DB2-BD59-A6C34878D82A}">
                    <a16:rowId xmlns:a16="http://schemas.microsoft.com/office/drawing/2014/main" val="3300332414"/>
                  </a:ext>
                </a:extLst>
              </a:tr>
              <a:tr h="370840">
                <a:tc>
                  <a:txBody>
                    <a:bodyPr/>
                    <a:lstStyle/>
                    <a:p>
                      <a:r>
                        <a:rPr lang="en-US" sz="1000" b="1"/>
                        <a:t> @PHLYINS - 2018-08-06 15:50:34 </a:t>
                      </a:r>
                      <a:r>
                        <a:rPr lang="en-US" sz="1000"/>
                        <a:t>
  #PHLY's Health &amp;amp; Wellness Week started today! To promote #healthy lifestyles, we've scheduled various events this week for Home Office employees. To kick it off, our fitness center staff rolled through the office with a snack cart chock-full of healthy goodies! #MotivationMonday https://t.co/hvTCI8NKR1</a:t>
                      </a:r>
                    </a:p>
                  </a:txBody>
                  <a:tcPr/>
                </a:tc>
                <a:tc>
                  <a:txBody>
                    <a:bodyPr/>
                    <a:lstStyle/>
                    <a:p>
                      <a:r>
                        <a:rPr lang="en-US" sz="1000"/>
                        <a:t>No</a:t>
                      </a:r>
                    </a:p>
                  </a:txBody>
                  <a:tcPr/>
                </a:tc>
                <a:tc>
                  <a:txBody>
                    <a:bodyPr/>
                    <a:lstStyle/>
                    <a:p>
                      <a:r>
                        <a:rPr lang="en-US" sz="1000"/>
                        <a:t>3</a:t>
                      </a:r>
                    </a:p>
                  </a:txBody>
                  <a:tcPr/>
                </a:tc>
                <a:tc>
                  <a:txBody>
                    <a:bodyPr/>
                    <a:lstStyle/>
                    <a:p>
                      <a:r>
                        <a:rPr lang="en-US" sz="1000"/>
                        <a:t>10</a:t>
                      </a:r>
                    </a:p>
                  </a:txBody>
                  <a:tcPr/>
                </a:tc>
                <a:tc>
                  <a:txBody>
                    <a:bodyPr/>
                    <a:lstStyle/>
                    <a:p>
                      <a:r>
                        <a:rPr lang="en-US" sz="1000"/>
                        <a:t>0</a:t>
                      </a:r>
                    </a:p>
                  </a:txBody>
                  <a:tcPr/>
                </a:tc>
                <a:tc>
                  <a:txBody>
                    <a:bodyPr/>
                    <a:lstStyle/>
                    <a:p>
                      <a:r>
                        <a:rPr lang="en-US" sz="1000"/>
                        <a:t>0.4241 %</a:t>
                      </a:r>
                    </a:p>
                  </a:txBody>
                  <a:tcPr/>
                </a:tc>
                <a:extLst>
                  <a:ext uri="{0D108BD9-81ED-4DB2-BD59-A6C34878D82A}">
                    <a16:rowId xmlns:a16="http://schemas.microsoft.com/office/drawing/2014/main" val="3887840725"/>
                  </a:ext>
                </a:extLst>
              </a:tr>
              <a:tr h="370840">
                <a:tc>
                  <a:txBody>
                    <a:bodyPr/>
                    <a:lstStyle/>
                    <a:p>
                      <a:r>
                        <a:rPr lang="en-US" sz="1000" b="1"/>
                        <a:t> @PHLYINS - 2018-08-03 11:55:12 </a:t>
                      </a:r>
                      <a:r>
                        <a:rPr lang="en-US" sz="1000"/>
                        <a:t>
  PHLY is proud to be the Presenting Sponsor of the @Eagles Community Red Zone program. Through this partnership, PHLY &amp;amp; @EaglesCommunity will select charities to highlight at #Eagles home games throughout the season. Stay tuned as we kick off the program in the coming weeks! https://t.co/jAlWQPzcih</a:t>
                      </a:r>
                    </a:p>
                  </a:txBody>
                  <a:tcPr/>
                </a:tc>
                <a:tc>
                  <a:txBody>
                    <a:bodyPr/>
                    <a:lstStyle/>
                    <a:p>
                      <a:r>
                        <a:rPr lang="en-US" sz="1000"/>
                        <a:t>No</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0.3592 %</a:t>
                      </a:r>
                    </a:p>
                  </a:txBody>
                  <a:tcPr/>
                </a:tc>
                <a:extLst>
                  <a:ext uri="{0D108BD9-81ED-4DB2-BD59-A6C34878D82A}">
                    <a16:rowId xmlns:a16="http://schemas.microsoft.com/office/drawing/2014/main" val="1415644839"/>
                  </a:ext>
                </a:extLst>
              </a:tr>
              <a:tr h="370840">
                <a:tc>
                  <a:txBody>
                    <a:bodyPr/>
                    <a:lstStyle/>
                    <a:p>
                      <a:r>
                        <a:rPr lang="en-US" sz="1000" b="1"/>
                        <a:t> @PHLYINS - 2018-08-20 15:25:08 </a:t>
                      </a:r>
                      <a:r>
                        <a:rPr lang="en-US" sz="1000"/>
                        <a:t>
  #PHLY employees competed in the Atlantic City #Triathlon! Noted as the ultimate training race for Atlantic City’s Ironman, #TRIAC is a challenging course combining Sprint &amp;amp; Olympic distance races consisting of swimming, biking, &amp;amp; running down at the Jersey shore. Go #TEAMPHLY! https://t.co/StPQgSCRad</a:t>
                      </a:r>
                    </a:p>
                  </a:txBody>
                  <a:tcPr/>
                </a:tc>
                <a:tc>
                  <a:txBody>
                    <a:bodyPr/>
                    <a:lstStyle/>
                    <a:p>
                      <a:r>
                        <a:rPr lang="en-US" sz="1000"/>
                        <a:t>No</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0.3278 %</a:t>
                      </a:r>
                    </a:p>
                  </a:txBody>
                  <a:tcPr/>
                </a:tc>
                <a:extLst>
                  <a:ext uri="{0D108BD9-81ED-4DB2-BD59-A6C34878D82A}">
                    <a16:rowId xmlns:a16="http://schemas.microsoft.com/office/drawing/2014/main" val="666061161"/>
                  </a:ext>
                </a:extLst>
              </a:tr>
            </a:tbl>
          </a:graphicData>
        </a:graphic>
      </p:graphicFrame>
      <p:sp>
        <p:nvSpPr>
          <p:cNvPr id="4" name="Text Placeholder 3">
            <a:extLst>
              <a:ext uri="{FF2B5EF4-FFF2-40B4-BE49-F238E27FC236}">
                <a16:creationId xmlns:a16="http://schemas.microsoft.com/office/drawing/2014/main" id="{0206B154-6AAE-4C93-B10F-F9CF0A8C315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64252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E4C55-C78B-4D14-8148-446AB32A7097}"/>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E11B6E2E-FDD9-417F-8983-1F91AF77FA5C}"/>
              </a:ext>
            </a:extLst>
          </p:cNvPr>
          <p:cNvGraphicFramePr>
            <a:graphicFrameLocks noGrp="1"/>
          </p:cNvGraphicFramePr>
          <p:nvPr>
            <p:ph type="tbl" sz="quarter" idx="13"/>
            <p:extLst>
              <p:ext uri="{D42A27DB-BD31-4B8C-83A1-F6EECF244321}">
                <p14:modId xmlns:p14="http://schemas.microsoft.com/office/powerpoint/2010/main" val="3128099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33599372"/>
                    </a:ext>
                  </a:extLst>
                </a:gridCol>
                <a:gridCol w="1069848">
                  <a:extLst>
                    <a:ext uri="{9D8B030D-6E8A-4147-A177-3AD203B41FA5}">
                      <a16:colId xmlns:a16="http://schemas.microsoft.com/office/drawing/2014/main" val="297803546"/>
                    </a:ext>
                  </a:extLst>
                </a:gridCol>
                <a:gridCol w="1069848">
                  <a:extLst>
                    <a:ext uri="{9D8B030D-6E8A-4147-A177-3AD203B41FA5}">
                      <a16:colId xmlns:a16="http://schemas.microsoft.com/office/drawing/2014/main" val="1854098896"/>
                    </a:ext>
                  </a:extLst>
                </a:gridCol>
                <a:gridCol w="1069848">
                  <a:extLst>
                    <a:ext uri="{9D8B030D-6E8A-4147-A177-3AD203B41FA5}">
                      <a16:colId xmlns:a16="http://schemas.microsoft.com/office/drawing/2014/main" val="1125999406"/>
                    </a:ext>
                  </a:extLst>
                </a:gridCol>
                <a:gridCol w="1069848">
                  <a:extLst>
                    <a:ext uri="{9D8B030D-6E8A-4147-A177-3AD203B41FA5}">
                      <a16:colId xmlns:a16="http://schemas.microsoft.com/office/drawing/2014/main" val="2532080296"/>
                    </a:ext>
                  </a:extLst>
                </a:gridCol>
                <a:gridCol w="1069848">
                  <a:extLst>
                    <a:ext uri="{9D8B030D-6E8A-4147-A177-3AD203B41FA5}">
                      <a16:colId xmlns:a16="http://schemas.microsoft.com/office/drawing/2014/main" val="661856021"/>
                    </a:ext>
                  </a:extLst>
                </a:gridCol>
                <a:gridCol w="1069848">
                  <a:extLst>
                    <a:ext uri="{9D8B030D-6E8A-4147-A177-3AD203B41FA5}">
                      <a16:colId xmlns:a16="http://schemas.microsoft.com/office/drawing/2014/main" val="242793755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49713315"/>
                  </a:ext>
                </a:extLst>
              </a:tr>
              <a:tr h="370840">
                <a:tc>
                  <a:txBody>
                    <a:bodyPr/>
                    <a:lstStyle/>
                    <a:p>
                      <a:r>
                        <a:rPr lang="en-US" sz="1000"/>
                        <a:t>Philadelphia Insurance Companies</a:t>
                      </a:r>
                    </a:p>
                  </a:txBody>
                  <a:tcPr/>
                </a:tc>
                <a:tc>
                  <a:txBody>
                    <a:bodyPr/>
                    <a:lstStyle/>
                    <a:p>
                      <a:r>
                        <a:rPr lang="en-US" sz="1000"/>
                        <a:t>15622</a:t>
                      </a:r>
                    </a:p>
                  </a:txBody>
                  <a:tcPr/>
                </a:tc>
                <a:tc>
                  <a:txBody>
                    <a:bodyPr/>
                    <a:lstStyle/>
                    <a:p>
                      <a:r>
                        <a:rPr lang="en-US" sz="1000"/>
                        <a:t>285</a:t>
                      </a:r>
                    </a:p>
                  </a:txBody>
                  <a:tcPr/>
                </a:tc>
                <a:tc>
                  <a:txBody>
                    <a:bodyPr/>
                    <a:lstStyle/>
                    <a:p>
                      <a:r>
                        <a:rPr lang="en-US" sz="1000"/>
                        <a:t>22</a:t>
                      </a:r>
                    </a:p>
                  </a:txBody>
                  <a:tcPr/>
                </a:tc>
                <a:tc>
                  <a:txBody>
                    <a:bodyPr/>
                    <a:lstStyle/>
                    <a:p>
                      <a:r>
                        <a:rPr lang="en-US" sz="1000"/>
                        <a:t>885</a:t>
                      </a:r>
                    </a:p>
                  </a:txBody>
                  <a:tcPr/>
                </a:tc>
                <a:tc>
                  <a:txBody>
                    <a:bodyPr/>
                    <a:lstStyle/>
                    <a:p>
                      <a:r>
                        <a:rPr lang="en-US" sz="1000"/>
                        <a:t>2</a:t>
                      </a:r>
                    </a:p>
                  </a:txBody>
                  <a:tcPr/>
                </a:tc>
                <a:tc>
                  <a:txBody>
                    <a:bodyPr/>
                    <a:lstStyle/>
                    <a:p>
                      <a:r>
                        <a:rPr lang="en-US" sz="1000"/>
                        <a:t>0.2605 %</a:t>
                      </a:r>
                    </a:p>
                  </a:txBody>
                  <a:tcPr/>
                </a:tc>
                <a:extLst>
                  <a:ext uri="{0D108BD9-81ED-4DB2-BD59-A6C34878D82A}">
                    <a16:rowId xmlns:a16="http://schemas.microsoft.com/office/drawing/2014/main" val="221270661"/>
                  </a:ext>
                </a:extLst>
              </a:tr>
            </a:tbl>
          </a:graphicData>
        </a:graphic>
      </p:graphicFrame>
      <p:sp>
        <p:nvSpPr>
          <p:cNvPr id="4" name="Text Placeholder 3">
            <a:extLst>
              <a:ext uri="{FF2B5EF4-FFF2-40B4-BE49-F238E27FC236}">
                <a16:creationId xmlns:a16="http://schemas.microsoft.com/office/drawing/2014/main" id="{CC277798-D8C9-4D9F-AA8B-5029AE5939C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996964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8977D-FB2D-4596-AB44-5EACFCBD22DC}"/>
              </a:ext>
            </a:extLst>
          </p:cNvPr>
          <p:cNvSpPr>
            <a:spLocks noGrp="1"/>
          </p:cNvSpPr>
          <p:nvPr>
            <p:ph type="title"/>
          </p:nvPr>
        </p:nvSpPr>
        <p:spPr/>
        <p:txBody>
          <a:bodyPr/>
          <a:lstStyle/>
          <a:p>
            <a:r>
              <a:rPr lang="en-US"/>
              <a:t>LinkedIn Followers Change | Philadelphia Insurance</a:t>
            </a:r>
          </a:p>
        </p:txBody>
      </p:sp>
      <p:graphicFrame>
        <p:nvGraphicFramePr>
          <p:cNvPr id="6" name="Chart Placeholder 5">
            <a:extLst>
              <a:ext uri="{FF2B5EF4-FFF2-40B4-BE49-F238E27FC236}">
                <a16:creationId xmlns:a16="http://schemas.microsoft.com/office/drawing/2014/main" id="{115178E9-52C4-4564-A837-C480BCF44C60}"/>
              </a:ext>
            </a:extLst>
          </p:cNvPr>
          <p:cNvGraphicFramePr>
            <a:graphicFrameLocks noGrp="1"/>
          </p:cNvGraphicFramePr>
          <p:nvPr>
            <p:ph type="chart" sz="quarter" idx="13"/>
            <p:extLst>
              <p:ext uri="{D42A27DB-BD31-4B8C-83A1-F6EECF244321}">
                <p14:modId xmlns:p14="http://schemas.microsoft.com/office/powerpoint/2010/main" val="1029958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D71C1E-E299-4BF1-879B-37FC515BBB0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A368CDD-3C7B-4EB4-A4B4-80142B81BA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8934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A6F5A-15F8-4782-B7FE-D1309EA55AAF}"/>
              </a:ext>
            </a:extLst>
          </p:cNvPr>
          <p:cNvSpPr>
            <a:spLocks noGrp="1"/>
          </p:cNvSpPr>
          <p:nvPr>
            <p:ph type="title"/>
          </p:nvPr>
        </p:nvSpPr>
        <p:spPr/>
        <p:txBody>
          <a:bodyPr/>
          <a:lstStyle/>
          <a:p>
            <a:r>
              <a:rPr lang="en-US"/>
              <a:t>Average Interactions Per LinkedIn Update | Philadelphia Insurance</a:t>
            </a:r>
          </a:p>
        </p:txBody>
      </p:sp>
      <p:graphicFrame>
        <p:nvGraphicFramePr>
          <p:cNvPr id="6" name="Chart Placeholder 5">
            <a:extLst>
              <a:ext uri="{FF2B5EF4-FFF2-40B4-BE49-F238E27FC236}">
                <a16:creationId xmlns:a16="http://schemas.microsoft.com/office/drawing/2014/main" id="{00189EB9-570A-491A-A842-6D00BA234BD9}"/>
              </a:ext>
            </a:extLst>
          </p:cNvPr>
          <p:cNvGraphicFramePr>
            <a:graphicFrameLocks noGrp="1"/>
          </p:cNvGraphicFramePr>
          <p:nvPr>
            <p:ph type="chart" sz="quarter" idx="13"/>
            <p:extLst>
              <p:ext uri="{D42A27DB-BD31-4B8C-83A1-F6EECF244321}">
                <p14:modId xmlns:p14="http://schemas.microsoft.com/office/powerpoint/2010/main" val="1186624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3C6F29-9A50-43D3-B0F5-4B975398648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AC59DB3-256F-4D35-A9B1-88511FB495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4577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82743-753F-433A-9CA5-60A5758A443D}"/>
              </a:ext>
            </a:extLst>
          </p:cNvPr>
          <p:cNvSpPr>
            <a:spLocks noGrp="1"/>
          </p:cNvSpPr>
          <p:nvPr>
            <p:ph type="title"/>
          </p:nvPr>
        </p:nvSpPr>
        <p:spPr/>
        <p:txBody>
          <a:bodyPr/>
          <a:lstStyle/>
          <a:p>
            <a:r>
              <a:rPr lang="en-US"/>
              <a:t>LinkedIn Updates Table | Philadelphia Insurance - 1 of 3</a:t>
            </a:r>
          </a:p>
        </p:txBody>
      </p:sp>
      <p:graphicFrame>
        <p:nvGraphicFramePr>
          <p:cNvPr id="5" name="Table Placeholder 4">
            <a:extLst>
              <a:ext uri="{FF2B5EF4-FFF2-40B4-BE49-F238E27FC236}">
                <a16:creationId xmlns:a16="http://schemas.microsoft.com/office/drawing/2014/main" id="{752D8E20-0291-4DA8-96E4-1EADCD0E43B6}"/>
              </a:ext>
            </a:extLst>
          </p:cNvPr>
          <p:cNvGraphicFramePr>
            <a:graphicFrameLocks noGrp="1"/>
          </p:cNvGraphicFramePr>
          <p:nvPr>
            <p:ph type="tbl" sz="quarter" idx="13"/>
            <p:extLst>
              <p:ext uri="{D42A27DB-BD31-4B8C-83A1-F6EECF244321}">
                <p14:modId xmlns:p14="http://schemas.microsoft.com/office/powerpoint/2010/main" val="3473267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38664697"/>
                    </a:ext>
                  </a:extLst>
                </a:gridCol>
                <a:gridCol w="987552">
                  <a:extLst>
                    <a:ext uri="{9D8B030D-6E8A-4147-A177-3AD203B41FA5}">
                      <a16:colId xmlns:a16="http://schemas.microsoft.com/office/drawing/2014/main" val="4229505121"/>
                    </a:ext>
                  </a:extLst>
                </a:gridCol>
                <a:gridCol w="987552">
                  <a:extLst>
                    <a:ext uri="{9D8B030D-6E8A-4147-A177-3AD203B41FA5}">
                      <a16:colId xmlns:a16="http://schemas.microsoft.com/office/drawing/2014/main" val="3298940763"/>
                    </a:ext>
                  </a:extLst>
                </a:gridCol>
                <a:gridCol w="987552">
                  <a:extLst>
                    <a:ext uri="{9D8B030D-6E8A-4147-A177-3AD203B41FA5}">
                      <a16:colId xmlns:a16="http://schemas.microsoft.com/office/drawing/2014/main" val="1603647706"/>
                    </a:ext>
                  </a:extLst>
                </a:gridCol>
                <a:gridCol w="987552">
                  <a:extLst>
                    <a:ext uri="{9D8B030D-6E8A-4147-A177-3AD203B41FA5}">
                      <a16:colId xmlns:a16="http://schemas.microsoft.com/office/drawing/2014/main" val="1398989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168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- 2018-08-07 15:59:03 </a:t>
                      </a:r>
                      <a:r>
                        <a:rPr kumimoji="0" lang="en-US" sz="1000" b="0" i="0" u="none" strike="noStrike" kern="1200" cap="none" spc="0" normalizeH="0" baseline="0" noProof="0">
                          <a:ln>
                            <a:noFill/>
                          </a:ln>
                          <a:solidFill>
                            <a:prstClr val="black"/>
                          </a:solidFill>
                          <a:effectLst/>
                          <a:uLnTx/>
                          <a:uFillTx/>
                          <a:latin typeface="+mn-lt"/>
                          <a:ea typeface="+mn-ea"/>
                          <a:cs typeface="+mn-cs"/>
                        </a:rPr>
                        <a:t>
  That’s a wrap! Earlier today, our Summer Associates ended their internship program by delivering their final presentations to PHLY’s senior leadership team. Over the past 10 weeks, our interns gained practical experience through hands-on job training and career mentorship, and concluded with the completion of a team case study. Congratulations Summer Associates Class of 2018 on a successful program, we wish you the best of luck in your future endeavors!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6901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- 2018-08-21 16:10:47 </a:t>
                      </a:r>
                      <a:r>
                        <a:rPr kumimoji="0" lang="en-US" sz="1000" b="0" i="0" u="none" strike="noStrike" kern="1200" cap="none" spc="0" normalizeH="0" baseline="0" noProof="0">
                          <a:ln>
                            <a:noFill/>
                          </a:ln>
                          <a:solidFill>
                            <a:prstClr val="black"/>
                          </a:solidFill>
                          <a:effectLst/>
                          <a:uLnTx/>
                          <a:uFillTx/>
                          <a:latin typeface="+mn-lt"/>
                          <a:ea typeface="+mn-ea"/>
                          <a:cs typeface="+mn-cs"/>
                        </a:rPr>
                        <a:t>
  #TEAMPHLY has been raising money to help the American Diabetes Association (ADA) send children with diabetes to camp. Today, Home Office employees joined former ADA campers and their families for an afternoon of food and fun at the Camp TEAMPHLY Cookout! TEAMPHLY not only enjoyed cookout classics and backyard party games, but most importantly we learned about the impact our donations have made in the lives of ADA campers across the country.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9192047"/>
                  </a:ext>
                </a:extLst>
              </a:tr>
            </a:tbl>
          </a:graphicData>
        </a:graphic>
      </p:graphicFrame>
      <p:sp>
        <p:nvSpPr>
          <p:cNvPr id="4" name="Text Placeholder 3">
            <a:extLst>
              <a:ext uri="{FF2B5EF4-FFF2-40B4-BE49-F238E27FC236}">
                <a16:creationId xmlns:a16="http://schemas.microsoft.com/office/drawing/2014/main" id="{98AF6108-9C09-40F7-A33C-E32CE52DF28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596962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ED68D-2C96-464C-ADBD-042FF41A74BA}"/>
              </a:ext>
            </a:extLst>
          </p:cNvPr>
          <p:cNvSpPr>
            <a:spLocks noGrp="1"/>
          </p:cNvSpPr>
          <p:nvPr>
            <p:ph type="title"/>
          </p:nvPr>
        </p:nvSpPr>
        <p:spPr/>
        <p:txBody>
          <a:bodyPr/>
          <a:lstStyle/>
          <a:p>
            <a:r>
              <a:rPr lang="en-US"/>
              <a:t>LinkedIn Updates Table | Philadelphia Insurance - 2 of 3</a:t>
            </a:r>
          </a:p>
        </p:txBody>
      </p:sp>
      <p:graphicFrame>
        <p:nvGraphicFramePr>
          <p:cNvPr id="5" name="Table Placeholder 4">
            <a:extLst>
              <a:ext uri="{FF2B5EF4-FFF2-40B4-BE49-F238E27FC236}">
                <a16:creationId xmlns:a16="http://schemas.microsoft.com/office/drawing/2014/main" id="{6DDFD12C-022F-4E39-9E09-4B005AD5EA48}"/>
              </a:ext>
            </a:extLst>
          </p:cNvPr>
          <p:cNvGraphicFramePr>
            <a:graphicFrameLocks noGrp="1"/>
          </p:cNvGraphicFramePr>
          <p:nvPr>
            <p:ph type="tbl" sz="quarter" idx="13"/>
            <p:extLst>
              <p:ext uri="{D42A27DB-BD31-4B8C-83A1-F6EECF244321}">
                <p14:modId xmlns:p14="http://schemas.microsoft.com/office/powerpoint/2010/main" val="1985907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20240178"/>
                    </a:ext>
                  </a:extLst>
                </a:gridCol>
                <a:gridCol w="987552">
                  <a:extLst>
                    <a:ext uri="{9D8B030D-6E8A-4147-A177-3AD203B41FA5}">
                      <a16:colId xmlns:a16="http://schemas.microsoft.com/office/drawing/2014/main" val="1193822744"/>
                    </a:ext>
                  </a:extLst>
                </a:gridCol>
                <a:gridCol w="987552">
                  <a:extLst>
                    <a:ext uri="{9D8B030D-6E8A-4147-A177-3AD203B41FA5}">
                      <a16:colId xmlns:a16="http://schemas.microsoft.com/office/drawing/2014/main" val="4082110489"/>
                    </a:ext>
                  </a:extLst>
                </a:gridCol>
                <a:gridCol w="987552">
                  <a:extLst>
                    <a:ext uri="{9D8B030D-6E8A-4147-A177-3AD203B41FA5}">
                      <a16:colId xmlns:a16="http://schemas.microsoft.com/office/drawing/2014/main" val="854541562"/>
                    </a:ext>
                  </a:extLst>
                </a:gridCol>
                <a:gridCol w="987552">
                  <a:extLst>
                    <a:ext uri="{9D8B030D-6E8A-4147-A177-3AD203B41FA5}">
                      <a16:colId xmlns:a16="http://schemas.microsoft.com/office/drawing/2014/main" val="2218833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7125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- 2018-08-16 14:44:21 </a:t>
                      </a:r>
                      <a:r>
                        <a:rPr kumimoji="0" lang="en-US" sz="1000" b="0" i="0" u="none" strike="noStrike" kern="1200" cap="none" spc="0" normalizeH="0" baseline="0" noProof="0">
                          <a:ln>
                            <a:noFill/>
                          </a:ln>
                          <a:solidFill>
                            <a:prstClr val="black"/>
                          </a:solidFill>
                          <a:effectLst/>
                          <a:uLnTx/>
                          <a:uFillTx/>
                          <a:latin typeface="+mn-lt"/>
                          <a:ea typeface="+mn-ea"/>
                          <a:cs typeface="+mn-cs"/>
                        </a:rPr>
                        <a:t>
  Some may know that Alpharetta, GA is a hotspot for insurance talent. As Georgia continues to rank as a top state for business, many insurance companies have situated themselves around the area. Did you know PHLY recently opened an office in Alpharetta? Here’s the view from our newest workspace! 
While we’re headquartered outside of Philadelphia, we have more than 50 offices spread across the country and we always have interesting opportunities available. We’re currently #hiring a Sr. Underwriter to join #TEAMPHLY in Alpharetta. To learn more and apply, click here: https://goo.gl/dzqLLf
You can also visit PHLY.com/careers to see all of our current job openings!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3057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- 2018-08-03 12:08:03 </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 Zone program for the 2018 - 2019 season! 
PHLY and the Eagles will recognize charitable organizations for their outstanding community work during Eagles home games this season. As a leading insurer of non-profits, PHLY is committed to giving back through partnerships with charitable organizations, causes, and events. Stay tuned as we kick off the program in the coming weeks!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4921222"/>
                  </a:ext>
                </a:extLst>
              </a:tr>
            </a:tbl>
          </a:graphicData>
        </a:graphic>
      </p:graphicFrame>
      <p:sp>
        <p:nvSpPr>
          <p:cNvPr id="4" name="Text Placeholder 3">
            <a:extLst>
              <a:ext uri="{FF2B5EF4-FFF2-40B4-BE49-F238E27FC236}">
                <a16:creationId xmlns:a16="http://schemas.microsoft.com/office/drawing/2014/main" id="{54B5B2BF-E42F-4418-B706-EB448F64148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07331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664F1-2C75-4C12-BDF8-9B36515F758C}"/>
              </a:ext>
            </a:extLst>
          </p:cNvPr>
          <p:cNvSpPr>
            <a:spLocks noGrp="1"/>
          </p:cNvSpPr>
          <p:nvPr>
            <p:ph type="title"/>
          </p:nvPr>
        </p:nvSpPr>
        <p:spPr/>
        <p:txBody>
          <a:bodyPr/>
          <a:lstStyle/>
          <a:p>
            <a:r>
              <a:rPr lang="en-US"/>
              <a:t>LinkedIn Updates Table | Philadelphia Insurance - 3 of 3</a:t>
            </a:r>
          </a:p>
        </p:txBody>
      </p:sp>
      <p:graphicFrame>
        <p:nvGraphicFramePr>
          <p:cNvPr id="5" name="Table Placeholder 4">
            <a:extLst>
              <a:ext uri="{FF2B5EF4-FFF2-40B4-BE49-F238E27FC236}">
                <a16:creationId xmlns:a16="http://schemas.microsoft.com/office/drawing/2014/main" id="{0B54BF3E-1418-4903-8AD3-748F7EC53541}"/>
              </a:ext>
            </a:extLst>
          </p:cNvPr>
          <p:cNvGraphicFramePr>
            <a:graphicFrameLocks noGrp="1"/>
          </p:cNvGraphicFramePr>
          <p:nvPr>
            <p:ph type="tbl" sz="quarter" idx="13"/>
            <p:extLst>
              <p:ext uri="{D42A27DB-BD31-4B8C-83A1-F6EECF244321}">
                <p14:modId xmlns:p14="http://schemas.microsoft.com/office/powerpoint/2010/main" val="3672668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28442313"/>
                    </a:ext>
                  </a:extLst>
                </a:gridCol>
                <a:gridCol w="987552">
                  <a:extLst>
                    <a:ext uri="{9D8B030D-6E8A-4147-A177-3AD203B41FA5}">
                      <a16:colId xmlns:a16="http://schemas.microsoft.com/office/drawing/2014/main" val="3838888679"/>
                    </a:ext>
                  </a:extLst>
                </a:gridCol>
                <a:gridCol w="987552">
                  <a:extLst>
                    <a:ext uri="{9D8B030D-6E8A-4147-A177-3AD203B41FA5}">
                      <a16:colId xmlns:a16="http://schemas.microsoft.com/office/drawing/2014/main" val="767179147"/>
                    </a:ext>
                  </a:extLst>
                </a:gridCol>
                <a:gridCol w="987552">
                  <a:extLst>
                    <a:ext uri="{9D8B030D-6E8A-4147-A177-3AD203B41FA5}">
                      <a16:colId xmlns:a16="http://schemas.microsoft.com/office/drawing/2014/main" val="480296952"/>
                    </a:ext>
                  </a:extLst>
                </a:gridCol>
                <a:gridCol w="987552">
                  <a:extLst>
                    <a:ext uri="{9D8B030D-6E8A-4147-A177-3AD203B41FA5}">
                      <a16:colId xmlns:a16="http://schemas.microsoft.com/office/drawing/2014/main" val="162466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610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- 2018-08-02 14:15:35 </a:t>
                      </a:r>
                      <a:r>
                        <a:rPr kumimoji="0" lang="en-US" sz="1000" b="0" i="0" u="none" strike="noStrike" kern="1200" cap="none" spc="0" normalizeH="0" baseline="0" noProof="0">
                          <a:ln>
                            <a:noFill/>
                          </a:ln>
                          <a:solidFill>
                            <a:prstClr val="black"/>
                          </a:solidFill>
                          <a:effectLst/>
                          <a:uLnTx/>
                          <a:uFillTx/>
                          <a:latin typeface="+mn-lt"/>
                          <a:ea typeface="+mn-ea"/>
                          <a:cs typeface="+mn-cs"/>
                        </a:rPr>
                        <a:t>
  Yesterday, the PHLY Women’s Leadership Series hosted a networking breakfast for our interns and trainees in the Home Office. Thirty women attended the Summer Associate and Trainee Networking Event which kicked off with an interactive icebreaker followed by an overview of PHLY’s Women’s Leadership development and networking offerings from VP of HR Laura Boylan. The event provided our interns and trainees with an opportunity to build professional connections with their peers and participate in engaging roundtable discussions about their experiences, successes, and challenges related to self-advocacy, inclusion, and work/life balance.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9570503"/>
                  </a:ext>
                </a:extLst>
              </a:tr>
            </a:tbl>
          </a:graphicData>
        </a:graphic>
      </p:graphicFrame>
      <p:sp>
        <p:nvSpPr>
          <p:cNvPr id="4" name="Text Placeholder 3">
            <a:extLst>
              <a:ext uri="{FF2B5EF4-FFF2-40B4-BE49-F238E27FC236}">
                <a16:creationId xmlns:a16="http://schemas.microsoft.com/office/drawing/2014/main" id="{A143B468-2932-4716-9266-070F63190BF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93970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75E5F-4644-4AB2-9F89-7395CF724036}"/>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DE1AFB94-231D-4053-BA08-2EA5AD289810}"/>
              </a:ext>
            </a:extLst>
          </p:cNvPr>
          <p:cNvGraphicFramePr>
            <a:graphicFrameLocks noGrp="1"/>
          </p:cNvGraphicFramePr>
          <p:nvPr>
            <p:ph type="tbl" sz="quarter" idx="13"/>
            <p:extLst>
              <p:ext uri="{D42A27DB-BD31-4B8C-83A1-F6EECF244321}">
                <p14:modId xmlns:p14="http://schemas.microsoft.com/office/powerpoint/2010/main" val="1315575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5732816"/>
                    </a:ext>
                  </a:extLst>
                </a:gridCol>
                <a:gridCol w="699516">
                  <a:extLst>
                    <a:ext uri="{9D8B030D-6E8A-4147-A177-3AD203B41FA5}">
                      <a16:colId xmlns:a16="http://schemas.microsoft.com/office/drawing/2014/main" val="773432841"/>
                    </a:ext>
                  </a:extLst>
                </a:gridCol>
                <a:gridCol w="699516">
                  <a:extLst>
                    <a:ext uri="{9D8B030D-6E8A-4147-A177-3AD203B41FA5}">
                      <a16:colId xmlns:a16="http://schemas.microsoft.com/office/drawing/2014/main" val="2661487394"/>
                    </a:ext>
                  </a:extLst>
                </a:gridCol>
                <a:gridCol w="658368">
                  <a:extLst>
                    <a:ext uri="{9D8B030D-6E8A-4147-A177-3AD203B41FA5}">
                      <a16:colId xmlns:a16="http://schemas.microsoft.com/office/drawing/2014/main" val="2585422998"/>
                    </a:ext>
                  </a:extLst>
                </a:gridCol>
                <a:gridCol w="658368">
                  <a:extLst>
                    <a:ext uri="{9D8B030D-6E8A-4147-A177-3AD203B41FA5}">
                      <a16:colId xmlns:a16="http://schemas.microsoft.com/office/drawing/2014/main" val="2637332189"/>
                    </a:ext>
                  </a:extLst>
                </a:gridCol>
                <a:gridCol w="658368">
                  <a:extLst>
                    <a:ext uri="{9D8B030D-6E8A-4147-A177-3AD203B41FA5}">
                      <a16:colId xmlns:a16="http://schemas.microsoft.com/office/drawing/2014/main" val="2093844513"/>
                    </a:ext>
                  </a:extLst>
                </a:gridCol>
                <a:gridCol w="699516">
                  <a:extLst>
                    <a:ext uri="{9D8B030D-6E8A-4147-A177-3AD203B41FA5}">
                      <a16:colId xmlns:a16="http://schemas.microsoft.com/office/drawing/2014/main" val="2233996747"/>
                    </a:ext>
                  </a:extLst>
                </a:gridCol>
                <a:gridCol w="699516">
                  <a:extLst>
                    <a:ext uri="{9D8B030D-6E8A-4147-A177-3AD203B41FA5}">
                      <a16:colId xmlns:a16="http://schemas.microsoft.com/office/drawing/2014/main" val="3343535971"/>
                    </a:ext>
                  </a:extLst>
                </a:gridCol>
                <a:gridCol w="699516">
                  <a:extLst>
                    <a:ext uri="{9D8B030D-6E8A-4147-A177-3AD203B41FA5}">
                      <a16:colId xmlns:a16="http://schemas.microsoft.com/office/drawing/2014/main" val="2569778842"/>
                    </a:ext>
                  </a:extLst>
                </a:gridCol>
                <a:gridCol w="658368">
                  <a:extLst>
                    <a:ext uri="{9D8B030D-6E8A-4147-A177-3AD203B41FA5}">
                      <a16:colId xmlns:a16="http://schemas.microsoft.com/office/drawing/2014/main" val="4602634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07721272"/>
                  </a:ext>
                </a:extLst>
              </a:tr>
              <a:tr h="370840">
                <a:tc>
                  <a:txBody>
                    <a:bodyPr/>
                    <a:lstStyle/>
                    <a:p>
                      <a:r>
                        <a:rPr lang="en-US" sz="1000"/>
                        <a:t>phlyinsurance</a:t>
                      </a:r>
                    </a:p>
                  </a:txBody>
                  <a:tcPr/>
                </a:tc>
                <a:tc>
                  <a:txBody>
                    <a:bodyPr/>
                    <a:lstStyle/>
                    <a:p>
                      <a:r>
                        <a:rPr lang="en-US" sz="1000"/>
                        <a:t>1051</a:t>
                      </a:r>
                    </a:p>
                  </a:txBody>
                  <a:tcPr/>
                </a:tc>
                <a:tc>
                  <a:txBody>
                    <a:bodyPr/>
                    <a:lstStyle/>
                    <a:p>
                      <a:r>
                        <a:rPr lang="en-US" sz="1000"/>
                        <a:t>29</a:t>
                      </a:r>
                    </a:p>
                  </a:txBody>
                  <a:tcPr/>
                </a:tc>
                <a:tc>
                  <a:txBody>
                    <a:bodyPr/>
                    <a:lstStyle/>
                    <a:p>
                      <a:r>
                        <a:rPr lang="en-US" sz="1000"/>
                        <a:t>13</a:t>
                      </a:r>
                    </a:p>
                  </a:txBody>
                  <a:tcPr/>
                </a:tc>
                <a:tc>
                  <a:txBody>
                    <a:bodyPr/>
                    <a:lstStyle/>
                    <a:p>
                      <a:r>
                        <a:rPr lang="en-US" sz="1000"/>
                        <a:t>8</a:t>
                      </a:r>
                    </a:p>
                  </a:txBody>
                  <a:tcPr/>
                </a:tc>
                <a:tc>
                  <a:txBody>
                    <a:bodyPr/>
                    <a:lstStyle/>
                    <a:p>
                      <a:r>
                        <a:rPr lang="en-US" sz="1000"/>
                        <a:t>3</a:t>
                      </a:r>
                    </a:p>
                  </a:txBody>
                  <a:tcPr/>
                </a:tc>
                <a:tc>
                  <a:txBody>
                    <a:bodyPr/>
                    <a:lstStyle/>
                    <a:p>
                      <a:r>
                        <a:rPr lang="en-US" sz="1000"/>
                        <a:t>24</a:t>
                      </a:r>
                    </a:p>
                  </a:txBody>
                  <a:tcPr/>
                </a:tc>
                <a:tc>
                  <a:txBody>
                    <a:bodyPr/>
                    <a:lstStyle/>
                    <a:p>
                      <a:r>
                        <a:rPr lang="en-US" sz="1000"/>
                        <a:t>1518</a:t>
                      </a:r>
                    </a:p>
                  </a:txBody>
                  <a:tcPr/>
                </a:tc>
                <a:tc>
                  <a:txBody>
                    <a:bodyPr/>
                    <a:lstStyle/>
                    <a:p>
                      <a:r>
                        <a:rPr lang="en-US" sz="1000"/>
                        <a:t>21</a:t>
                      </a:r>
                    </a:p>
                  </a:txBody>
                  <a:tcPr/>
                </a:tc>
                <a:tc>
                  <a:txBody>
                    <a:bodyPr/>
                    <a:lstStyle/>
                    <a:p>
                      <a:r>
                        <a:rPr lang="en-US" sz="1000"/>
                        <a:t>6.1897 %</a:t>
                      </a:r>
                    </a:p>
                  </a:txBody>
                  <a:tcPr/>
                </a:tc>
                <a:extLst>
                  <a:ext uri="{0D108BD9-81ED-4DB2-BD59-A6C34878D82A}">
                    <a16:rowId xmlns:a16="http://schemas.microsoft.com/office/drawing/2014/main" val="1866550400"/>
                  </a:ext>
                </a:extLst>
              </a:tr>
            </a:tbl>
          </a:graphicData>
        </a:graphic>
      </p:graphicFrame>
      <p:sp>
        <p:nvSpPr>
          <p:cNvPr id="4" name="Text Placeholder 3">
            <a:extLst>
              <a:ext uri="{FF2B5EF4-FFF2-40B4-BE49-F238E27FC236}">
                <a16:creationId xmlns:a16="http://schemas.microsoft.com/office/drawing/2014/main" id="{DC8F9944-0CFE-4646-BEBD-AD2EE5E3B34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37986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E887F-490A-4135-B98F-EA34188FADF0}"/>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11E1014F-55B5-48E1-BB31-D418CC3E55E7}"/>
              </a:ext>
            </a:extLst>
          </p:cNvPr>
          <p:cNvGraphicFramePr>
            <a:graphicFrameLocks noGrp="1"/>
          </p:cNvGraphicFramePr>
          <p:nvPr>
            <p:ph type="chart" sz="quarter" idx="13"/>
            <p:extLst>
              <p:ext uri="{D42A27DB-BD31-4B8C-83A1-F6EECF244321}">
                <p14:modId xmlns:p14="http://schemas.microsoft.com/office/powerpoint/2010/main" val="3263952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D33484-5646-4884-83C7-E394D7CD040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11D03C4-1228-4337-9DD0-FC31A93173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84513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C52A9-D992-455C-BD86-FE242E150412}"/>
              </a:ext>
            </a:extLst>
          </p:cNvPr>
          <p:cNvSpPr>
            <a:spLocks noGrp="1"/>
          </p:cNvSpPr>
          <p:nvPr>
            <p:ph type="title"/>
          </p:nvPr>
        </p:nvSpPr>
        <p:spPr/>
        <p:txBody>
          <a:bodyPr/>
          <a:lstStyle/>
          <a:p>
            <a:r>
              <a:rPr lang="en-US"/>
              <a:t>Average Interactions Per Instagram Post | Philadelphia Insurance</a:t>
            </a:r>
          </a:p>
        </p:txBody>
      </p:sp>
      <p:graphicFrame>
        <p:nvGraphicFramePr>
          <p:cNvPr id="6" name="Chart Placeholder 5">
            <a:extLst>
              <a:ext uri="{FF2B5EF4-FFF2-40B4-BE49-F238E27FC236}">
                <a16:creationId xmlns:a16="http://schemas.microsoft.com/office/drawing/2014/main" id="{AB38121B-B4A7-4F37-9013-7B6E51B2F292}"/>
              </a:ext>
            </a:extLst>
          </p:cNvPr>
          <p:cNvGraphicFramePr>
            <a:graphicFrameLocks noGrp="1"/>
          </p:cNvGraphicFramePr>
          <p:nvPr>
            <p:ph type="chart" sz="quarter" idx="13"/>
            <p:extLst>
              <p:ext uri="{D42A27DB-BD31-4B8C-83A1-F6EECF244321}">
                <p14:modId xmlns:p14="http://schemas.microsoft.com/office/powerpoint/2010/main" val="768266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63E22F-3C6A-4D28-9BC2-EF9A07DE3E1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F160C337-C592-41D3-8567-A9EF489A39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86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FC29-39DE-401A-90D9-1B64B7FA8257}"/>
              </a:ext>
            </a:extLst>
          </p:cNvPr>
          <p:cNvSpPr>
            <a:spLocks noGrp="1"/>
          </p:cNvSpPr>
          <p:nvPr>
            <p:ph type="title"/>
          </p:nvPr>
        </p:nvSpPr>
        <p:spPr/>
        <p:txBody>
          <a:bodyPr/>
          <a:lstStyle/>
          <a:p>
            <a:r>
              <a:rPr lang="en-US"/>
              <a:t>Instagram Posts Table | Philadelphia Insurance - 1 of 3</a:t>
            </a:r>
          </a:p>
        </p:txBody>
      </p:sp>
      <p:graphicFrame>
        <p:nvGraphicFramePr>
          <p:cNvPr id="5" name="Table Placeholder 4">
            <a:extLst>
              <a:ext uri="{FF2B5EF4-FFF2-40B4-BE49-F238E27FC236}">
                <a16:creationId xmlns:a16="http://schemas.microsoft.com/office/drawing/2014/main" id="{9BD68403-1B92-4689-8CA5-26C5E7F9843C}"/>
              </a:ext>
            </a:extLst>
          </p:cNvPr>
          <p:cNvGraphicFramePr>
            <a:graphicFrameLocks noGrp="1"/>
          </p:cNvGraphicFramePr>
          <p:nvPr>
            <p:ph type="tbl" sz="quarter" idx="13"/>
            <p:extLst>
              <p:ext uri="{D42A27DB-BD31-4B8C-83A1-F6EECF244321}">
                <p14:modId xmlns:p14="http://schemas.microsoft.com/office/powerpoint/2010/main" val="3902269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88891861"/>
                    </a:ext>
                  </a:extLst>
                </a:gridCol>
                <a:gridCol w="987552">
                  <a:extLst>
                    <a:ext uri="{9D8B030D-6E8A-4147-A177-3AD203B41FA5}">
                      <a16:colId xmlns:a16="http://schemas.microsoft.com/office/drawing/2014/main" val="2659020930"/>
                    </a:ext>
                  </a:extLst>
                </a:gridCol>
                <a:gridCol w="987552">
                  <a:extLst>
                    <a:ext uri="{9D8B030D-6E8A-4147-A177-3AD203B41FA5}">
                      <a16:colId xmlns:a16="http://schemas.microsoft.com/office/drawing/2014/main" val="994913088"/>
                    </a:ext>
                  </a:extLst>
                </a:gridCol>
                <a:gridCol w="987552">
                  <a:extLst>
                    <a:ext uri="{9D8B030D-6E8A-4147-A177-3AD203B41FA5}">
                      <a16:colId xmlns:a16="http://schemas.microsoft.com/office/drawing/2014/main" val="806498858"/>
                    </a:ext>
                  </a:extLst>
                </a:gridCol>
                <a:gridCol w="987552">
                  <a:extLst>
                    <a:ext uri="{9D8B030D-6E8A-4147-A177-3AD203B41FA5}">
                      <a16:colId xmlns:a16="http://schemas.microsoft.com/office/drawing/2014/main" val="3136067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5487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- 2018-08-07 16:28:38 </a:t>
                      </a:r>
                      <a:r>
                        <a:rPr kumimoji="0" lang="en-US" sz="1000" b="0" i="0" u="none" strike="noStrike" kern="1200" cap="none" spc="0" normalizeH="0" baseline="0" noProof="0">
                          <a:ln>
                            <a:noFill/>
                          </a:ln>
                          <a:solidFill>
                            <a:prstClr val="black"/>
                          </a:solidFill>
                          <a:effectLst/>
                          <a:uLnTx/>
                          <a:uFillTx/>
                          <a:latin typeface="+mn-lt"/>
                          <a:ea typeface="+mn-ea"/>
                          <a:cs typeface="+mn-cs"/>
                        </a:rPr>
                        <a:t>
 That’s a wrap! Earlier today, our #Summer Associates ended their #internship program by delivering their final presentations to #PHLY’s senior leadership team. Over the past 10 weeks, our #interns gained practical experience through hands-on #jobtraining and #career mentorship, and concluded with the completion of a team case study. Congratulations Summer Associates Class of 2018 on a successful program, we wish you the best of luck in your future endeavors! 👏🏼😃 #PHLYinternlife #ThinkPHLY #TEAMPHLY #intern #futureleaders #summerinternship #insurancelife #careergoals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46723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- 2018-08-20 15:45:13 </a:t>
                      </a:r>
                      <a:r>
                        <a:rPr kumimoji="0" lang="en-US" sz="1000" b="0" i="0" u="none" strike="noStrike" kern="1200" cap="none" spc="0" normalizeH="0" baseline="0" noProof="0">
                          <a:ln>
                            <a:noFill/>
                          </a:ln>
                          <a:solidFill>
                            <a:prstClr val="black"/>
                          </a:solidFill>
                          <a:effectLst/>
                          <a:uLnTx/>
                          <a:uFillTx/>
                          <a:latin typeface="+mn-lt"/>
                          <a:ea typeface="+mn-ea"/>
                          <a:cs typeface="+mn-cs"/>
                        </a:rPr>
                        <a:t>
 Recently, a group of #PHLY employees competed in the 8th annual #AtlanticCity #Triathlon! Noted as the ultimate training race for Atlantic City’s Ironman, #TRIAC is a challenging course that combines Sprint and Olympic distance #races consisting of #swimming, #biking, and #running down at the #Jersey shore. Go #TEAMPHLY! #ThinkPHLY #insurance #swimbikerun #triathlete #fitness #fitfam #trilife #motivationmonday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5026980"/>
                  </a:ext>
                </a:extLst>
              </a:tr>
            </a:tbl>
          </a:graphicData>
        </a:graphic>
      </p:graphicFrame>
      <p:sp>
        <p:nvSpPr>
          <p:cNvPr id="4" name="Text Placeholder 3">
            <a:extLst>
              <a:ext uri="{FF2B5EF4-FFF2-40B4-BE49-F238E27FC236}">
                <a16:creationId xmlns:a16="http://schemas.microsoft.com/office/drawing/2014/main" id="{6015150F-B1FA-408E-BADB-72C8230865A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561956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352D3-26EC-40EE-A673-F8E56F267325}"/>
              </a:ext>
            </a:extLst>
          </p:cNvPr>
          <p:cNvSpPr>
            <a:spLocks noGrp="1"/>
          </p:cNvSpPr>
          <p:nvPr>
            <p:ph type="title"/>
          </p:nvPr>
        </p:nvSpPr>
        <p:spPr/>
        <p:txBody>
          <a:bodyPr/>
          <a:lstStyle/>
          <a:p>
            <a:r>
              <a:rPr lang="en-US"/>
              <a:t>Instagram Posts Table | Philadelphia Insurance - 2 of 3</a:t>
            </a:r>
          </a:p>
        </p:txBody>
      </p:sp>
      <p:graphicFrame>
        <p:nvGraphicFramePr>
          <p:cNvPr id="5" name="Table Placeholder 4">
            <a:extLst>
              <a:ext uri="{FF2B5EF4-FFF2-40B4-BE49-F238E27FC236}">
                <a16:creationId xmlns:a16="http://schemas.microsoft.com/office/drawing/2014/main" id="{16237DEB-96EE-4108-81C5-DBBE120F68C0}"/>
              </a:ext>
            </a:extLst>
          </p:cNvPr>
          <p:cNvGraphicFramePr>
            <a:graphicFrameLocks noGrp="1"/>
          </p:cNvGraphicFramePr>
          <p:nvPr>
            <p:ph type="tbl" sz="quarter" idx="13"/>
            <p:extLst>
              <p:ext uri="{D42A27DB-BD31-4B8C-83A1-F6EECF244321}">
                <p14:modId xmlns:p14="http://schemas.microsoft.com/office/powerpoint/2010/main" val="2759388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77374046"/>
                    </a:ext>
                  </a:extLst>
                </a:gridCol>
                <a:gridCol w="987552">
                  <a:extLst>
                    <a:ext uri="{9D8B030D-6E8A-4147-A177-3AD203B41FA5}">
                      <a16:colId xmlns:a16="http://schemas.microsoft.com/office/drawing/2014/main" val="1620555045"/>
                    </a:ext>
                  </a:extLst>
                </a:gridCol>
                <a:gridCol w="987552">
                  <a:extLst>
                    <a:ext uri="{9D8B030D-6E8A-4147-A177-3AD203B41FA5}">
                      <a16:colId xmlns:a16="http://schemas.microsoft.com/office/drawing/2014/main" val="3342603920"/>
                    </a:ext>
                  </a:extLst>
                </a:gridCol>
                <a:gridCol w="987552">
                  <a:extLst>
                    <a:ext uri="{9D8B030D-6E8A-4147-A177-3AD203B41FA5}">
                      <a16:colId xmlns:a16="http://schemas.microsoft.com/office/drawing/2014/main" val="804133300"/>
                    </a:ext>
                  </a:extLst>
                </a:gridCol>
                <a:gridCol w="987552">
                  <a:extLst>
                    <a:ext uri="{9D8B030D-6E8A-4147-A177-3AD203B41FA5}">
                      <a16:colId xmlns:a16="http://schemas.microsoft.com/office/drawing/2014/main" val="3033162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2983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- 2018-08-01 17:07:29 </a:t>
                      </a:r>
                      <a:r>
                        <a:rPr kumimoji="0" lang="en-US" sz="1000" b="0" i="0" u="none" strike="noStrike" kern="1200" cap="none" spc="0" normalizeH="0" baseline="0" noProof="0">
                          <a:ln>
                            <a:noFill/>
                          </a:ln>
                          <a:solidFill>
                            <a:prstClr val="black"/>
                          </a:solidFill>
                          <a:effectLst/>
                          <a:uLnTx/>
                          <a:uFillTx/>
                          <a:latin typeface="+mn-lt"/>
                          <a:ea typeface="+mn-ea"/>
                          <a:cs typeface="+mn-cs"/>
                        </a:rPr>
                        <a:t>
 This morning, the #PHLY Women’s Leadership Series hosted a #networking breakfast for our interns and trainees in the Home Office. Thirty #women attended the Summer Associate and Trainee Networking Event which kicked off with an interactive icebreaker followed by an overview of PHLY’s Women’s #Leadership development and networking offerings from VP of HR Laura Boylan. The event provided our #interns and #trainees with an opportunity to build #professional connections with their peers and participate in engaging roundtable discussions about their experiences, successes, and challenges related to self-advocacy, inclusion, and work/life balance. 😊 #ThinkPHLY #TEAMPHLY #womensleadership #networkingevent #insurance #career #empowerment #inspiration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42634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- 2018-08-14 16:54:00 </a:t>
                      </a:r>
                      <a:r>
                        <a:rPr kumimoji="0" lang="en-US" sz="1000" b="0" i="0" u="none" strike="noStrike" kern="1200" cap="none" spc="0" normalizeH="0" baseline="0" noProof="0">
                          <a:ln>
                            <a:noFill/>
                          </a:ln>
                          <a:solidFill>
                            <a:prstClr val="black"/>
                          </a:solidFill>
                          <a:effectLst/>
                          <a:uLnTx/>
                          <a:uFillTx/>
                          <a:latin typeface="+mn-lt"/>
                          <a:ea typeface="+mn-ea"/>
                          <a:cs typeface="+mn-cs"/>
                        </a:rPr>
                        <a:t>
 Last week thirty-three #women joined #PHLY’s Women’s #Leadership Series for a #networking event in our Leawood, KS office. The group participated in a skills-building workshop focused on growing confidence in the workplace. During the workshop, #TEAMPHLY enjoyed roundtable discussions with their peers about cultivating #confidence and the importance of self-advocacy in the #workplace. Attendees also collected personal hygiene items to donate to sunflowerhouse_ks, a children’s advocacy and abuse prevention center. 😊 #ThinkPHLY #TEAMPHLY #womensleadership #networkingevent #insurance #career #empowerment #strength #inspiration #kansas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28485516"/>
                  </a:ext>
                </a:extLst>
              </a:tr>
            </a:tbl>
          </a:graphicData>
        </a:graphic>
      </p:graphicFrame>
      <p:sp>
        <p:nvSpPr>
          <p:cNvPr id="4" name="Text Placeholder 3">
            <a:extLst>
              <a:ext uri="{FF2B5EF4-FFF2-40B4-BE49-F238E27FC236}">
                <a16:creationId xmlns:a16="http://schemas.microsoft.com/office/drawing/2014/main" id="{6F395AD9-25D0-4596-8F99-C00BF76DC31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246528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5D1B3-4FB0-4EDF-9A5B-E981AD358AD9}"/>
              </a:ext>
            </a:extLst>
          </p:cNvPr>
          <p:cNvSpPr>
            <a:spLocks noGrp="1"/>
          </p:cNvSpPr>
          <p:nvPr>
            <p:ph type="title"/>
          </p:nvPr>
        </p:nvSpPr>
        <p:spPr/>
        <p:txBody>
          <a:bodyPr/>
          <a:lstStyle/>
          <a:p>
            <a:r>
              <a:rPr lang="en-US"/>
              <a:t>Instagram Posts Table | Philadelphia Insurance - 3 of 3</a:t>
            </a:r>
          </a:p>
        </p:txBody>
      </p:sp>
      <p:graphicFrame>
        <p:nvGraphicFramePr>
          <p:cNvPr id="5" name="Table Placeholder 4">
            <a:extLst>
              <a:ext uri="{FF2B5EF4-FFF2-40B4-BE49-F238E27FC236}">
                <a16:creationId xmlns:a16="http://schemas.microsoft.com/office/drawing/2014/main" id="{A52E0D76-048D-414F-A598-EE3663275700}"/>
              </a:ext>
            </a:extLst>
          </p:cNvPr>
          <p:cNvGraphicFramePr>
            <a:graphicFrameLocks noGrp="1"/>
          </p:cNvGraphicFramePr>
          <p:nvPr>
            <p:ph type="tbl" sz="quarter" idx="13"/>
            <p:extLst>
              <p:ext uri="{D42A27DB-BD31-4B8C-83A1-F6EECF244321}">
                <p14:modId xmlns:p14="http://schemas.microsoft.com/office/powerpoint/2010/main" val="1524531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76520269"/>
                    </a:ext>
                  </a:extLst>
                </a:gridCol>
                <a:gridCol w="987552">
                  <a:extLst>
                    <a:ext uri="{9D8B030D-6E8A-4147-A177-3AD203B41FA5}">
                      <a16:colId xmlns:a16="http://schemas.microsoft.com/office/drawing/2014/main" val="1279475074"/>
                    </a:ext>
                  </a:extLst>
                </a:gridCol>
                <a:gridCol w="987552">
                  <a:extLst>
                    <a:ext uri="{9D8B030D-6E8A-4147-A177-3AD203B41FA5}">
                      <a16:colId xmlns:a16="http://schemas.microsoft.com/office/drawing/2014/main" val="2188531180"/>
                    </a:ext>
                  </a:extLst>
                </a:gridCol>
                <a:gridCol w="987552">
                  <a:extLst>
                    <a:ext uri="{9D8B030D-6E8A-4147-A177-3AD203B41FA5}">
                      <a16:colId xmlns:a16="http://schemas.microsoft.com/office/drawing/2014/main" val="3610021689"/>
                    </a:ext>
                  </a:extLst>
                </a:gridCol>
                <a:gridCol w="987552">
                  <a:extLst>
                    <a:ext uri="{9D8B030D-6E8A-4147-A177-3AD203B41FA5}">
                      <a16:colId xmlns:a16="http://schemas.microsoft.com/office/drawing/2014/main" val="2660439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4582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- 2018-08-03 15:46:14 </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 Zone program for the 2018 - 2019 season!
•
PHLY and the #Eagles will recognize charitable organizations for their outstanding #communitywork during Eagles home games this season. As a leading insurer of #nonprofits, PHLY is committed to #givingback through partnerships with charitable organizations, #causes, and events. Stay tuned as we kick off the program in the coming weeks! 🦅🏈 #ThinkPHLY #TEAMPHLY #philadelphiaeagles #flyeaglesfly #charity #goodcause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828332"/>
                  </a:ext>
                </a:extLst>
              </a:tr>
            </a:tbl>
          </a:graphicData>
        </a:graphic>
      </p:graphicFrame>
      <p:sp>
        <p:nvSpPr>
          <p:cNvPr id="4" name="Text Placeholder 3">
            <a:extLst>
              <a:ext uri="{FF2B5EF4-FFF2-40B4-BE49-F238E27FC236}">
                <a16:creationId xmlns:a16="http://schemas.microsoft.com/office/drawing/2014/main" id="{82E2ECF6-8E70-42C7-87D5-CDF469A81B8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434302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944</Words>
  <Application>Microsoft Office PowerPoint</Application>
  <PresentationFormat>On-screen Show (4:3)</PresentationFormat>
  <Paragraphs>389</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PHLY Social Media</vt:lpstr>
      <vt:lpstr>Overall Audience | Philadelphia Insurance</vt:lpstr>
      <vt:lpstr>Facebook Key Metrics | Philadelphia Insurance</vt:lpstr>
      <vt:lpstr>Facebook Fans Change | Philadelphia Insurance</vt:lpstr>
      <vt:lpstr>Average Interactions Per Facebook Post | Philadelphia Insurance</vt:lpstr>
      <vt:lpstr>Facebook Impressions | Philadelphia Insurance</vt:lpstr>
      <vt:lpstr>Facebook Own Posts Table | Philadelphia Insurance - 1 of 3</vt:lpstr>
      <vt:lpstr>Facebook Own Posts Table | Philadelphia Insurance - 2 of 3</vt:lpstr>
      <vt:lpstr>Facebook Own Posts Table | Philadelphia Insurance - 3 of 3</vt:lpstr>
      <vt:lpstr>Facebook Fan Demographics | Philadelphia Insurance</vt:lpstr>
      <vt:lpstr>Twitter Key Metrics Table | Philadelphia Insurance</vt:lpstr>
      <vt:lpstr>Twitter Followers Change | Philadelphia Insurance</vt:lpstr>
      <vt:lpstr>Average Interactions Per Tweet | Philadelphia Insurance</vt:lpstr>
      <vt:lpstr>PHLY Twitter Mentions | Philadelphia Insurance</vt:lpstr>
      <vt:lpstr>Twitter Mentions Table | Philadelphia Insurance</vt:lpstr>
      <vt:lpstr>Twitter Key Influencers | Philadelphia Insurance</vt:lpstr>
      <vt:lpstr>Twitter Own and Retweeted Tweets Table | Philadelphia Insurance</vt:lpstr>
      <vt:lpstr>LinkedIn Key Metrics Table | Philadelphia Insurance</vt:lpstr>
      <vt:lpstr>LinkedIn Followers Change | Philadelphia Insurance</vt:lpstr>
      <vt:lpstr>Average Interactions Per LinkedIn Update | Philadelphia Insurance</vt:lpstr>
      <vt:lpstr>LinkedIn Updates Table | Philadelphia Insurance - 1 of 3</vt:lpstr>
      <vt:lpstr>LinkedIn Updates Table | Philadelphia Insurance - 2 of 3</vt:lpstr>
      <vt:lpstr>LinkedIn Updates Table | Philadelphia Insurance - 3 of 3</vt:lpstr>
      <vt:lpstr>Instagram Key Metrics Table | Philadelphia Insurance</vt:lpstr>
      <vt:lpstr>Instagram Followers Change | Philadelphia Insurance</vt:lpstr>
      <vt:lpstr>Average Interactions Per Instagram Post | Philadelphia Insurance</vt:lpstr>
      <vt:lpstr>Instagram Posts Table | Philadelphia Insurance - 1 of 3</vt:lpstr>
      <vt:lpstr>Instagram Posts Table | Philadelphia Insurance - 2 of 3</vt:lpstr>
      <vt:lpstr>Instagram Posts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2018-09-04T20:14:51Z</dcterms:created>
  <dcterms:modified xsi:type="dcterms:W3CDTF">2018-09-04T20:15:43Z</dcterms:modified>
</cp:coreProperties>
</file>