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43313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D8-4D6E-BD76-434100B76B7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43313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3D8-4D6E-BD76-434100B76B7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43313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5668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3D8-4D6E-BD76-434100B76B7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43313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3D8-4D6E-BD76-434100B76B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5301808"/>
        <c:axId val="151710896"/>
      </c:barChart>
      <c:dateAx>
        <c:axId val="2753018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1710896"/>
        <c:crosses val="autoZero"/>
        <c:auto val="1"/>
        <c:lblOffset val="100"/>
        <c:baseTimeUnit val="days"/>
      </c:dateAx>
      <c:valAx>
        <c:axId val="151710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301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Sheet1!$A$2:$A$14</c:f>
              <c:numCache>
                <c:formatCode>m/d/yyyy</c:formatCode>
                <c:ptCount val="13"/>
                <c:pt idx="0">
                  <c:v>42948</c:v>
                </c:pt>
                <c:pt idx="1">
                  <c:v>42979</c:v>
                </c:pt>
                <c:pt idx="2">
                  <c:v>43009</c:v>
                </c:pt>
                <c:pt idx="3">
                  <c:v>43040</c:v>
                </c:pt>
                <c:pt idx="4">
                  <c:v>43070</c:v>
                </c:pt>
                <c:pt idx="5">
                  <c:v>43101</c:v>
                </c:pt>
                <c:pt idx="6">
                  <c:v>43132</c:v>
                </c:pt>
                <c:pt idx="7">
                  <c:v>43160</c:v>
                </c:pt>
                <c:pt idx="8">
                  <c:v>43191</c:v>
                </c:pt>
                <c:pt idx="9">
                  <c:v>43221</c:v>
                </c:pt>
                <c:pt idx="10">
                  <c:v>43252</c:v>
                </c:pt>
                <c:pt idx="11">
                  <c:v>43282</c:v>
                </c:pt>
                <c:pt idx="12">
                  <c:v>43313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3</c:v>
                </c:pt>
                <c:pt idx="1">
                  <c:v>4</c:v>
                </c:pt>
                <c:pt idx="2">
                  <c:v>2</c:v>
                </c:pt>
                <c:pt idx="3">
                  <c:v>4</c:v>
                </c:pt>
                <c:pt idx="4">
                  <c:v>25</c:v>
                </c:pt>
                <c:pt idx="5">
                  <c:v>8</c:v>
                </c:pt>
                <c:pt idx="6">
                  <c:v>6</c:v>
                </c:pt>
                <c:pt idx="7">
                  <c:v>11</c:v>
                </c:pt>
                <c:pt idx="8">
                  <c:v>6</c:v>
                </c:pt>
                <c:pt idx="9">
                  <c:v>8</c:v>
                </c:pt>
                <c:pt idx="10">
                  <c:v>2</c:v>
                </c:pt>
                <c:pt idx="11">
                  <c:v>9</c:v>
                </c:pt>
                <c:pt idx="1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0B-4F62-BF3C-E61697035F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8171128"/>
        <c:axId val="348169816"/>
      </c:barChart>
      <c:dateAx>
        <c:axId val="3481711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169816"/>
        <c:crosses val="autoZero"/>
        <c:auto val="1"/>
        <c:lblOffset val="100"/>
        <c:baseTimeUnit val="months"/>
      </c:dateAx>
      <c:valAx>
        <c:axId val="348169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171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Sheet1!$A$2:$A$14</c:f>
              <c:numCache>
                <c:formatCode>m/d/yyyy</c:formatCode>
                <c:ptCount val="13"/>
                <c:pt idx="0">
                  <c:v>42948</c:v>
                </c:pt>
                <c:pt idx="1">
                  <c:v>42979</c:v>
                </c:pt>
                <c:pt idx="2">
                  <c:v>43009</c:v>
                </c:pt>
                <c:pt idx="3">
                  <c:v>43040</c:v>
                </c:pt>
                <c:pt idx="4">
                  <c:v>43070</c:v>
                </c:pt>
                <c:pt idx="5">
                  <c:v>43101</c:v>
                </c:pt>
                <c:pt idx="6">
                  <c:v>43132</c:v>
                </c:pt>
                <c:pt idx="7">
                  <c:v>43160</c:v>
                </c:pt>
                <c:pt idx="8">
                  <c:v>43191</c:v>
                </c:pt>
                <c:pt idx="9">
                  <c:v>43221</c:v>
                </c:pt>
                <c:pt idx="10">
                  <c:v>43252</c:v>
                </c:pt>
                <c:pt idx="11">
                  <c:v>43282</c:v>
                </c:pt>
                <c:pt idx="12">
                  <c:v>43313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4</c:v>
                </c:pt>
                <c:pt idx="4">
                  <c:v>13</c:v>
                </c:pt>
                <c:pt idx="5">
                  <c:v>2</c:v>
                </c:pt>
                <c:pt idx="6">
                  <c:v>2</c:v>
                </c:pt>
                <c:pt idx="7">
                  <c:v>7</c:v>
                </c:pt>
                <c:pt idx="8">
                  <c:v>4</c:v>
                </c:pt>
                <c:pt idx="9">
                  <c:v>4</c:v>
                </c:pt>
                <c:pt idx="10">
                  <c:v>5</c:v>
                </c:pt>
                <c:pt idx="11">
                  <c:v>18</c:v>
                </c:pt>
                <c:pt idx="12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F6-4E07-926B-3362114603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0629616"/>
        <c:axId val="280622728"/>
      </c:barChart>
      <c:dateAx>
        <c:axId val="2806296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622728"/>
        <c:crosses val="autoZero"/>
        <c:auto val="1"/>
        <c:lblOffset val="100"/>
        <c:baseTimeUnit val="months"/>
      </c:dateAx>
      <c:valAx>
        <c:axId val="280622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629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Sheet1!$A$2:$A$14</c:f>
              <c:numCache>
                <c:formatCode>m/d/yyyy</c:formatCode>
                <c:ptCount val="13"/>
                <c:pt idx="0">
                  <c:v>42948</c:v>
                </c:pt>
                <c:pt idx="1">
                  <c:v>42979</c:v>
                </c:pt>
                <c:pt idx="2">
                  <c:v>43009</c:v>
                </c:pt>
                <c:pt idx="3">
                  <c:v>43040</c:v>
                </c:pt>
                <c:pt idx="4">
                  <c:v>43070</c:v>
                </c:pt>
                <c:pt idx="5">
                  <c:v>43101</c:v>
                </c:pt>
                <c:pt idx="6">
                  <c:v>43132</c:v>
                </c:pt>
                <c:pt idx="7">
                  <c:v>43160</c:v>
                </c:pt>
                <c:pt idx="8">
                  <c:v>43191</c:v>
                </c:pt>
                <c:pt idx="9">
                  <c:v>43221</c:v>
                </c:pt>
                <c:pt idx="10">
                  <c:v>43252</c:v>
                </c:pt>
                <c:pt idx="11">
                  <c:v>43282</c:v>
                </c:pt>
                <c:pt idx="12">
                  <c:v>43313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1956</c:v>
                </c:pt>
                <c:pt idx="1">
                  <c:v>4933</c:v>
                </c:pt>
                <c:pt idx="2">
                  <c:v>2088</c:v>
                </c:pt>
                <c:pt idx="3">
                  <c:v>1594</c:v>
                </c:pt>
                <c:pt idx="4">
                  <c:v>11782</c:v>
                </c:pt>
                <c:pt idx="5">
                  <c:v>2059</c:v>
                </c:pt>
                <c:pt idx="6">
                  <c:v>1954</c:v>
                </c:pt>
                <c:pt idx="7">
                  <c:v>3951</c:v>
                </c:pt>
                <c:pt idx="8">
                  <c:v>3259</c:v>
                </c:pt>
                <c:pt idx="9">
                  <c:v>2134</c:v>
                </c:pt>
                <c:pt idx="10">
                  <c:v>4860</c:v>
                </c:pt>
                <c:pt idx="11">
                  <c:v>5472</c:v>
                </c:pt>
                <c:pt idx="12">
                  <c:v>7785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F5-4A9C-8747-97EE79FD93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0648832"/>
        <c:axId val="277615872"/>
      </c:barChart>
      <c:dateAx>
        <c:axId val="280648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615872"/>
        <c:crosses val="autoZero"/>
        <c:auto val="1"/>
        <c:lblOffset val="100"/>
        <c:baseTimeUnit val="months"/>
      </c:dateAx>
      <c:valAx>
        <c:axId val="277615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648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@TokioMAmerica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Sheet1!$A$2:$A$14</c:f>
              <c:numCache>
                <c:formatCode>m/d/yyyy</c:formatCode>
                <c:ptCount val="13"/>
                <c:pt idx="0">
                  <c:v>42948</c:v>
                </c:pt>
                <c:pt idx="1">
                  <c:v>42979</c:v>
                </c:pt>
                <c:pt idx="2">
                  <c:v>43009</c:v>
                </c:pt>
                <c:pt idx="3">
                  <c:v>43040</c:v>
                </c:pt>
                <c:pt idx="4">
                  <c:v>43070</c:v>
                </c:pt>
                <c:pt idx="5">
                  <c:v>43101</c:v>
                </c:pt>
                <c:pt idx="6">
                  <c:v>43132</c:v>
                </c:pt>
                <c:pt idx="7">
                  <c:v>43160</c:v>
                </c:pt>
                <c:pt idx="8">
                  <c:v>43191</c:v>
                </c:pt>
                <c:pt idx="9">
                  <c:v>43221</c:v>
                </c:pt>
                <c:pt idx="10">
                  <c:v>43252</c:v>
                </c:pt>
                <c:pt idx="11">
                  <c:v>43282</c:v>
                </c:pt>
                <c:pt idx="12">
                  <c:v>43313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7</c:v>
                </c:pt>
                <c:pt idx="1">
                  <c:v>6</c:v>
                </c:pt>
                <c:pt idx="2">
                  <c:v>3</c:v>
                </c:pt>
                <c:pt idx="3">
                  <c:v>1</c:v>
                </c:pt>
                <c:pt idx="4">
                  <c:v>4</c:v>
                </c:pt>
                <c:pt idx="5">
                  <c:v>1</c:v>
                </c:pt>
                <c:pt idx="6">
                  <c:v>7</c:v>
                </c:pt>
                <c:pt idx="7">
                  <c:v>4</c:v>
                </c:pt>
                <c:pt idx="8">
                  <c:v>0</c:v>
                </c:pt>
                <c:pt idx="9">
                  <c:v>3</c:v>
                </c:pt>
                <c:pt idx="10">
                  <c:v>2</c:v>
                </c:pt>
                <c:pt idx="11">
                  <c:v>4</c:v>
                </c:pt>
                <c:pt idx="12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99-4250-AA65-ACC3D8C9A8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3888928"/>
        <c:axId val="353893520"/>
      </c:barChart>
      <c:dateAx>
        <c:axId val="3538889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893520"/>
        <c:crosses val="autoZero"/>
        <c:auto val="1"/>
        <c:lblOffset val="100"/>
        <c:baseTimeUnit val="months"/>
      </c:dateAx>
      <c:valAx>
        <c:axId val="353893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888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@TokioMAmerica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Sheet1!$A$2:$A$14</c:f>
              <c:numCache>
                <c:formatCode>m/d/yyyy</c:formatCode>
                <c:ptCount val="13"/>
                <c:pt idx="0">
                  <c:v>42948</c:v>
                </c:pt>
                <c:pt idx="1">
                  <c:v>42979</c:v>
                </c:pt>
                <c:pt idx="2">
                  <c:v>43009</c:v>
                </c:pt>
                <c:pt idx="3">
                  <c:v>43040</c:v>
                </c:pt>
                <c:pt idx="4">
                  <c:v>43070</c:v>
                </c:pt>
                <c:pt idx="5">
                  <c:v>43101</c:v>
                </c:pt>
                <c:pt idx="6">
                  <c:v>43132</c:v>
                </c:pt>
                <c:pt idx="7">
                  <c:v>43160</c:v>
                </c:pt>
                <c:pt idx="8">
                  <c:v>43191</c:v>
                </c:pt>
                <c:pt idx="9">
                  <c:v>43221</c:v>
                </c:pt>
                <c:pt idx="10">
                  <c:v>43252</c:v>
                </c:pt>
                <c:pt idx="11">
                  <c:v>43282</c:v>
                </c:pt>
                <c:pt idx="12">
                  <c:v>43313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1</c:v>
                </c:pt>
                <c:pt idx="1">
                  <c:v>1</c:v>
                </c:pt>
                <c:pt idx="2">
                  <c:v>2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3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4</c:v>
                </c:pt>
                <c:pt idx="11">
                  <c:v>3</c:v>
                </c:pt>
                <c:pt idx="1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B5-400B-B159-2CDDD7A983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3883680"/>
        <c:axId val="353880072"/>
      </c:barChart>
      <c:dateAx>
        <c:axId val="353883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880072"/>
        <c:crosses val="autoZero"/>
        <c:auto val="1"/>
        <c:lblOffset val="100"/>
        <c:baseTimeUnit val="months"/>
      </c:dateAx>
      <c:valAx>
        <c:axId val="353880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883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Sheet1!$A$2:$A$14</c:f>
              <c:numCache>
                <c:formatCode>m/d/yyyy</c:formatCode>
                <c:ptCount val="13"/>
                <c:pt idx="0">
                  <c:v>42948</c:v>
                </c:pt>
                <c:pt idx="1">
                  <c:v>42979</c:v>
                </c:pt>
                <c:pt idx="2">
                  <c:v>43009</c:v>
                </c:pt>
                <c:pt idx="3">
                  <c:v>43040</c:v>
                </c:pt>
                <c:pt idx="4">
                  <c:v>43070</c:v>
                </c:pt>
                <c:pt idx="5">
                  <c:v>43101</c:v>
                </c:pt>
                <c:pt idx="6">
                  <c:v>43132</c:v>
                </c:pt>
                <c:pt idx="7">
                  <c:v>43160</c:v>
                </c:pt>
                <c:pt idx="8">
                  <c:v>43191</c:v>
                </c:pt>
                <c:pt idx="9">
                  <c:v>43221</c:v>
                </c:pt>
                <c:pt idx="10">
                  <c:v>43252</c:v>
                </c:pt>
                <c:pt idx="11">
                  <c:v>43282</c:v>
                </c:pt>
                <c:pt idx="12">
                  <c:v>43313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61</c:v>
                </c:pt>
                <c:pt idx="1">
                  <c:v>44</c:v>
                </c:pt>
                <c:pt idx="2">
                  <c:v>264</c:v>
                </c:pt>
                <c:pt idx="3">
                  <c:v>400</c:v>
                </c:pt>
                <c:pt idx="4">
                  <c:v>198</c:v>
                </c:pt>
                <c:pt idx="5">
                  <c:v>214</c:v>
                </c:pt>
                <c:pt idx="6">
                  <c:v>263</c:v>
                </c:pt>
                <c:pt idx="7">
                  <c:v>238</c:v>
                </c:pt>
                <c:pt idx="8">
                  <c:v>257</c:v>
                </c:pt>
                <c:pt idx="9">
                  <c:v>133</c:v>
                </c:pt>
                <c:pt idx="10">
                  <c:v>113</c:v>
                </c:pt>
                <c:pt idx="11">
                  <c:v>110</c:v>
                </c:pt>
                <c:pt idx="12">
                  <c:v>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87-4266-A209-169C4E0E89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4480128"/>
        <c:axId val="354479472"/>
      </c:barChart>
      <c:dateAx>
        <c:axId val="3544801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479472"/>
        <c:crosses val="autoZero"/>
        <c:auto val="1"/>
        <c:lblOffset val="100"/>
        <c:baseTimeUnit val="months"/>
      </c:dateAx>
      <c:valAx>
        <c:axId val="354479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480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Sheet1!$A$2:$A$14</c:f>
              <c:numCache>
                <c:formatCode>m/d/yyyy</c:formatCode>
                <c:ptCount val="13"/>
                <c:pt idx="0">
                  <c:v>42948</c:v>
                </c:pt>
                <c:pt idx="1">
                  <c:v>42979</c:v>
                </c:pt>
                <c:pt idx="2">
                  <c:v>43009</c:v>
                </c:pt>
                <c:pt idx="3">
                  <c:v>43040</c:v>
                </c:pt>
                <c:pt idx="4">
                  <c:v>43070</c:v>
                </c:pt>
                <c:pt idx="5">
                  <c:v>43101</c:v>
                </c:pt>
                <c:pt idx="6">
                  <c:v>43132</c:v>
                </c:pt>
                <c:pt idx="7">
                  <c:v>43160</c:v>
                </c:pt>
                <c:pt idx="8">
                  <c:v>43191</c:v>
                </c:pt>
                <c:pt idx="9">
                  <c:v>43221</c:v>
                </c:pt>
                <c:pt idx="10">
                  <c:v>43252</c:v>
                </c:pt>
                <c:pt idx="11">
                  <c:v>43282</c:v>
                </c:pt>
                <c:pt idx="12">
                  <c:v>43313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28</c:v>
                </c:pt>
                <c:pt idx="1">
                  <c:v>26</c:v>
                </c:pt>
                <c:pt idx="2">
                  <c:v>20</c:v>
                </c:pt>
                <c:pt idx="3">
                  <c:v>25</c:v>
                </c:pt>
                <c:pt idx="4">
                  <c:v>18</c:v>
                </c:pt>
                <c:pt idx="5">
                  <c:v>25</c:v>
                </c:pt>
                <c:pt idx="6">
                  <c:v>19</c:v>
                </c:pt>
                <c:pt idx="7">
                  <c:v>27</c:v>
                </c:pt>
                <c:pt idx="8">
                  <c:v>26</c:v>
                </c:pt>
                <c:pt idx="9">
                  <c:v>21</c:v>
                </c:pt>
                <c:pt idx="10">
                  <c:v>25</c:v>
                </c:pt>
                <c:pt idx="11">
                  <c:v>22</c:v>
                </c:pt>
                <c:pt idx="12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12-4BB1-BCEC-01EB92D6C5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7569384"/>
        <c:axId val="357571680"/>
      </c:barChart>
      <c:dateAx>
        <c:axId val="3575693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571680"/>
        <c:crosses val="autoZero"/>
        <c:auto val="1"/>
        <c:lblOffset val="100"/>
        <c:baseTimeUnit val="months"/>
      </c:dateAx>
      <c:valAx>
        <c:axId val="357571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7569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  <c:pt idx="9">
                  <c:v>43374</c:v>
                </c:pt>
                <c:pt idx="10">
                  <c:v>43405</c:v>
                </c:pt>
                <c:pt idx="11">
                  <c:v>43435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7</c:v>
                </c:pt>
                <c:pt idx="1">
                  <c:v>5</c:v>
                </c:pt>
                <c:pt idx="2">
                  <c:v>6</c:v>
                </c:pt>
                <c:pt idx="3">
                  <c:v>7</c:v>
                </c:pt>
                <c:pt idx="4">
                  <c:v>3</c:v>
                </c:pt>
                <c:pt idx="5">
                  <c:v>11</c:v>
                </c:pt>
                <c:pt idx="6">
                  <c:v>5</c:v>
                </c:pt>
                <c:pt idx="7">
                  <c:v>-2</c:v>
                </c:pt>
                <c:pt idx="8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26B-456E-BA95-217D6FBB24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5990072"/>
        <c:axId val="425991056"/>
      </c:barChart>
      <c:dateAx>
        <c:axId val="425990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991056"/>
        <c:crosses val="autoZero"/>
        <c:auto val="1"/>
        <c:lblOffset val="100"/>
        <c:baseTimeUnit val="months"/>
      </c:dateAx>
      <c:valAx>
        <c:axId val="425991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990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Sheet1!$A$2:$A$13</c:f>
              <c:numCache>
                <c:formatCode>m/d/yyyy</c:formatCode>
                <c:ptCount val="12"/>
                <c:pt idx="0">
                  <c:v>42948</c:v>
                </c:pt>
                <c:pt idx="1">
                  <c:v>42979</c:v>
                </c:pt>
                <c:pt idx="2">
                  <c:v>43009</c:v>
                </c:pt>
                <c:pt idx="3">
                  <c:v>43040</c:v>
                </c:pt>
                <c:pt idx="4">
                  <c:v>43070</c:v>
                </c:pt>
                <c:pt idx="5">
                  <c:v>43101</c:v>
                </c:pt>
                <c:pt idx="6">
                  <c:v>43132</c:v>
                </c:pt>
                <c:pt idx="7">
                  <c:v>43160</c:v>
                </c:pt>
                <c:pt idx="8">
                  <c:v>43191</c:v>
                </c:pt>
                <c:pt idx="9">
                  <c:v>43221</c:v>
                </c:pt>
                <c:pt idx="10">
                  <c:v>43252</c:v>
                </c:pt>
                <c:pt idx="11">
                  <c:v>43282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5</c:v>
                </c:pt>
                <c:pt idx="2">
                  <c:v>8</c:v>
                </c:pt>
                <c:pt idx="3">
                  <c:v>7</c:v>
                </c:pt>
                <c:pt idx="4">
                  <c:v>41</c:v>
                </c:pt>
                <c:pt idx="5">
                  <c:v>11</c:v>
                </c:pt>
                <c:pt idx="6">
                  <c:v>9</c:v>
                </c:pt>
                <c:pt idx="7">
                  <c:v>8</c:v>
                </c:pt>
                <c:pt idx="8">
                  <c:v>9</c:v>
                </c:pt>
                <c:pt idx="9">
                  <c:v>9</c:v>
                </c:pt>
                <c:pt idx="10">
                  <c:v>12</c:v>
                </c:pt>
                <c:pt idx="11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21-4F01-BCD4-5C139A8FCD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5988104"/>
        <c:axId val="425983840"/>
      </c:barChart>
      <c:dateAx>
        <c:axId val="425988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983840"/>
        <c:crosses val="autoZero"/>
        <c:auto val="1"/>
        <c:lblOffset val="100"/>
        <c:baseTimeUnit val="months"/>
      </c:dateAx>
      <c:valAx>
        <c:axId val="425983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988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tmamerica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Sheet1!$A$2:$A$14</c:f>
              <c:numCache>
                <c:formatCode>m/d/yyyy</c:formatCode>
                <c:ptCount val="13"/>
                <c:pt idx="0">
                  <c:v>42948</c:v>
                </c:pt>
                <c:pt idx="1">
                  <c:v>42979</c:v>
                </c:pt>
                <c:pt idx="2">
                  <c:v>43009</c:v>
                </c:pt>
                <c:pt idx="3">
                  <c:v>43040</c:v>
                </c:pt>
                <c:pt idx="4">
                  <c:v>43070</c:v>
                </c:pt>
                <c:pt idx="5">
                  <c:v>43101</c:v>
                </c:pt>
                <c:pt idx="6">
                  <c:v>43132</c:v>
                </c:pt>
                <c:pt idx="7">
                  <c:v>43160</c:v>
                </c:pt>
                <c:pt idx="8">
                  <c:v>43191</c:v>
                </c:pt>
                <c:pt idx="9">
                  <c:v>43221</c:v>
                </c:pt>
                <c:pt idx="10">
                  <c:v>43252</c:v>
                </c:pt>
                <c:pt idx="11">
                  <c:v>43282</c:v>
                </c:pt>
                <c:pt idx="12">
                  <c:v>43313</c:v>
                </c:pt>
              </c:numCache>
            </c:numRef>
          </c:cat>
          <c:val>
            <c:numRef>
              <c:f>Sheet1!$B$2:$B$14</c:f>
              <c:numCache>
                <c:formatCode>General</c:formatCode>
                <c:ptCount val="13"/>
                <c:pt idx="0">
                  <c:v>2</c:v>
                </c:pt>
                <c:pt idx="1">
                  <c:v>5</c:v>
                </c:pt>
                <c:pt idx="2">
                  <c:v>8</c:v>
                </c:pt>
                <c:pt idx="3">
                  <c:v>7</c:v>
                </c:pt>
                <c:pt idx="4">
                  <c:v>41</c:v>
                </c:pt>
                <c:pt idx="5">
                  <c:v>11</c:v>
                </c:pt>
                <c:pt idx="6">
                  <c:v>9</c:v>
                </c:pt>
                <c:pt idx="7">
                  <c:v>8</c:v>
                </c:pt>
                <c:pt idx="8">
                  <c:v>9</c:v>
                </c:pt>
                <c:pt idx="9">
                  <c:v>9</c:v>
                </c:pt>
                <c:pt idx="10">
                  <c:v>12</c:v>
                </c:pt>
                <c:pt idx="11">
                  <c:v>12</c:v>
                </c:pt>
                <c:pt idx="12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80-4697-8105-77C6EE1ACC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5970720"/>
        <c:axId val="425965472"/>
      </c:barChart>
      <c:dateAx>
        <c:axId val="4259707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965472"/>
        <c:crosses val="autoZero"/>
        <c:auto val="1"/>
        <c:lblOffset val="100"/>
        <c:baseTimeUnit val="months"/>
      </c:dateAx>
      <c:valAx>
        <c:axId val="425965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970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C851B-8821-4F0E-A20C-6E72A883D44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TMA Social Media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7AD3200-7176-4C66-B404-EB21FF93286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Philadelphia Insurance Companies</a:t>
            </a:r>
          </a:p>
        </p:txBody>
      </p:sp>
    </p:spTree>
    <p:extLst>
      <p:ext uri="{BB962C8B-B14F-4D97-AF65-F5344CB8AC3E}">
        <p14:creationId xmlns:p14="http://schemas.microsoft.com/office/powerpoint/2010/main" val="29767250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E9098-0EE1-47EA-9937-A68DF1B51B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Audience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00135E9-44C9-4077-9C15-734E552C76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079625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306740-EC48-4D4A-BA4F-E17A5FE47F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77F317-3E1C-483C-9B80-B170E3E70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8152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A31E66-09B3-4CA2-85DA-DE1BDFB20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605C45-E6A0-4205-8759-82E6BE83B6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61567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725201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723841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763817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155311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386839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249336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176032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051015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559710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648230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665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Tokio Marine 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6.2718 %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74337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98A87A-E8FF-49CE-B5CB-981195A9B4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11145621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B2CBC6-3091-40F7-9F95-AD50D2297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3E7FEA-736D-49F1-9563-9608904553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667827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EE9BE8-207A-4ED9-A48E-3AC9993969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0C3DA6-4FA5-40CC-9AA4-E0A1930FE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05318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BE231-CCB5-4262-9812-89A425498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Facebook Post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9E85339-8DEA-4539-947F-25C3A39FDF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741325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49A1FB-C118-46DA-8560-C7B8268FB2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9BDCA1-6637-493A-924D-AE8F8A9797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644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305F1-EE4F-427A-9992-5122B49C3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66DE0AF-8688-4283-8E73-D8A4750217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316327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BC2AD6-A513-4505-9A4C-63FB4FCED2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5F9EA4-6DB2-44EB-BEA0-3C9C82A78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02307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E49CE-727D-46D1-A1CA-1F5C55E09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E9108B-90BB-46EF-B3C8-0DA9BF6702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87780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5341481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17828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59688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64878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89414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21298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75956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64418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384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Tokio Marine America - 2018-08-15 11:18:00 </a:t>
                      </a:r>
                      <a:r>
                        <a:rPr lang="en-US" sz="1000"/>
                        <a:t> 
 Ashley started at TMA two years ago as an Underwriting Trainee in our Highly Protected Risk (HPR) unit. She's found success through working with a mentor. #teamtma #proudtobetma #leadership #success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38.9222 %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9348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Tokio Marine America - 2018-08-02 16:24:54 </a:t>
                      </a:r>
                      <a:r>
                        <a:rPr lang="en-US" sz="1000"/>
                        <a:t> 
 On August 1st, TMA celebrated Spirit Day and honored Tokio Marine's Foundation Day at the same time. #teamtma #139 #goingstrong #tokiomarine #celebrate #proudtobeTMA #wegotspirit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14.7239 %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9025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Tokio Marine America - 2018-08-06 13:44:49 </a:t>
                      </a:r>
                      <a:r>
                        <a:rPr lang="en-US" sz="1000"/>
                        <a:t> 
 Last Friday, TMA Employees in New Jersey enjoyed a fun Employee Appreciation Day Lunch! #funatwork #teamtma #bestplacestowork #employeeappreciation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9.6970 %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8420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1841A6-271E-4D7D-8D0A-6D1F324DD6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2385761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B234F-3766-4EB7-9725-1527294EEE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642FF4-8BFF-4703-811C-8C95206690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129645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040175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89890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00883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85115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54691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56164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25057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55153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21058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12180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59710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8665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44926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761683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9093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@TokioMAmerica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4.4158 %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68171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902175-B749-42DD-A3E0-D44699D6C8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31476021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A99F8-834B-40C2-A5CB-851879678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B8AD69-9C27-42D4-8E66-30237CA472C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791646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A3A612-1632-4161-88E8-D64B4EA7C7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DCD19F-C088-428E-836F-67D594F00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45992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510127-9F98-4D06-B574-1D6663E805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Tweet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79CB675-1BF9-47D9-9885-7CB71E97A3D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516324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D61F69-A5A5-4D26-B33D-BC8AD743D4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02AD15-E9C9-4AA9-888A-F72B75635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24282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E2654-21DE-4863-B97B-0FEDBE3065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73A19C-EE16-4650-9CD8-80F02F5C00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92430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5281165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29589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22846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81101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38115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88469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5016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@TokioMAmerica - 2018-08-24 12:00:57 </a:t>
                      </a:r>
                      <a:r>
                        <a:rPr lang="en-US" sz="1000"/>
                        <a:t>
  In Pasadena, we closed out our Backpack and School Supply drive in support of @Hillsides. We collected 39 backpacks in total and extra supplies for teachers and students! #tmacares #schoolsupplies #tobeagoodcompany #teamtma https://t.co/rM3MLDc2vN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11.7021 %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5502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@TokioMAmerica - 2018-08-06 13:07:46 </a:t>
                      </a:r>
                      <a:r>
                        <a:rPr lang="en-US" sz="1000"/>
                        <a:t>
  Last Friday, TMA Employees in New Jersey enjoyed a fun Employee Appreciation Day Lunch! #funatwork #teamtma #bestplacestowork #employeeappreciation https://t.co/3YaXb6YHDd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6.6667 %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16618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@TokioMAmerica - 2018-08-29 09:01:31 </a:t>
                      </a:r>
                      <a:r>
                        <a:rPr lang="en-US" sz="1000"/>
                        <a:t>
  Are you an Inland Marine Underwriter with experience handling wholesale brokers across the country? If so, check out this opportunity! #insurancejobs #hiring #career #insurance #nowhiring https://t.co/fEmJpo79uB https://t.co/dRdPZwvjQb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6.3158 %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86471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2559F7-5DCE-471E-B569-86F430F4F4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16708146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CCB439-61DA-45D0-9882-03977C009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C555A2-AF2A-4911-A58F-B31D19E441D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47924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94348162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74980326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20595573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52318443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53346501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79909740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302089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1220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Tokio Marine 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0.3823 %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69226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9F6421-E27E-4A27-A908-9E85355A37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40834162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E5B9E5-CE0B-4501-97FA-B728EE2D2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D7432D-6065-499B-AAD1-0822634C4F1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214137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EB047C-F884-4CEA-A98A-1456FAC596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9FE537-6E3C-499C-99BF-AF9ABED0A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20777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52EF1-B195-40F1-B41B-7EB8243C0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LinkedIn Update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48127A-6643-4E90-8975-4F3CF6B9D2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291892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3048A2-AD3F-45B8-A21F-F141D001BE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CD1558-5851-4E3D-A57D-6299DB7D2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76263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6F746-3FD7-447F-BC7B-6416345EE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Updates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9C17FB-CF41-4F54-B659-45480273F9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95304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4664871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439036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708349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45147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917055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Status Update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49725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Tokio Marine America - 2018-08-06 13:09:13 </a:t>
                      </a:r>
                      <a:r>
                        <a:rPr lang="en-US" sz="1000"/>
                        <a:t>
  Last Friday, TMA Employees in New Jersey enjoyed a fun Employee Appreciation Day Lunch! #funatwork #teamtma #bestplacestowork #employeeappreciation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0.7180 %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3898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Tokio Marine America - 2018-08-08 13:30:14 </a:t>
                      </a:r>
                      <a:r>
                        <a:rPr lang="en-US" sz="1000"/>
                        <a:t>
  Each year TMA employees are treated to a special employee appreciation day event. This year, employees in the Bay Area recently enjoyed a fun Employee Appreciation Day at Wente Vineyards! #teamtma #bestplacestowork #employeeappreciationday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0.6096 %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9860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Tokio Marine America - 2018-08-30 14:00:20 </a:t>
                      </a:r>
                      <a:r>
                        <a:rPr lang="en-US" sz="1000"/>
                        <a:t>
  Our Chicago employees enjoyed a lovely Employee Appreciation Day event. They had fun painting with Paint Nite in Chicago. #teamtma #employeeappreciation #employeefun #bestplacestowork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0.5822 %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60472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D32AB0-E1E3-4A54-B1CF-00C1F1FFEF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1458790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B5901-67A6-4AD7-97E1-8C348B9FF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88C4E0-830A-42FD-980E-26748CAEA5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2540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576868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85452594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8191226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54349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58449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8566528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19951941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06037758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7301038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65748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644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tmamerica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11.6084 %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38884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DFA2BF-56BE-487E-BEFC-E5C22A75CC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32433375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D0B1D6-5E00-4F2F-8641-2DCCE39E8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55E5E85-B748-4372-B33C-83B073B9F41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377782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73C73E-8F97-4D57-AA05-ECE0ECDE5B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5AFBC2-9AE4-4DD8-AF4B-68CDC01C3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37512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D7DEF3-C3C8-48FD-9920-E5F12B039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CF0B42-0D03-4811-BA7D-CA6B70B5881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29784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F9DD68-858B-4553-8536-052FF99B2C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B85115-234F-4F1D-9300-4E12FD4617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4994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8A0B88-C4D2-4ADB-B42A-1FEC16ACF7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Average Interactions Per Instagram Post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EDABB5C-2F62-4366-93D8-D340AD49DF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956838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539DA8-2D24-42CB-B345-A3853DCBB8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0EEB9A-8E61-4265-A9E7-2C7DE9AC9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10563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7000E2-8714-4FBA-ADB9-F49677465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Top Posts | Tokio Marine America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5BA023-6DAF-4A31-A7F9-DD7D40DAC1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57110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25418078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8306931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490514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98616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974303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4118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tmamerica - 2018-08-02 16:39:44 </a:t>
                      </a:r>
                      <a:r>
                        <a:rPr lang="en-US" sz="1000"/>
                        <a:t>
 On August 1st, TMA celebrated Spirit Day and honored Tokio Marine's Foundation Day at the same time. #teamtma #139 #goingstrong #tokiomarine #celebrate #proudtobeTMA #wegotspirityeswedo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16.2162 %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8166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tmamerica - 2018-08-06 13:44:39 </a:t>
                      </a:r>
                      <a:r>
                        <a:rPr lang="en-US" sz="1000"/>
                        <a:t>
 Last Friday, TMA Employees in New Jersey enjoyed a fun Employee Appreciation Day Lunch! #funatwork #teamtma #bestplacestowork #employeeappreciationday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16.0714 %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319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tmamerica - 2018-08-16 19:33:21 </a:t>
                      </a:r>
                      <a:r>
                        <a:rPr lang="en-US" sz="1000"/>
                        <a:t>
 Our Jersey City office enjoyed a fun BBQ lunch in support of two organizations doctorswithoutborders and the 2018 Western Japan Disaster Relief Fund today. #msf #doctorswithoutborders #tmacares #tobeagoodcompany #givingback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15.1786 %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842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tmamerica - 2018-08-30 17:46:28 </a:t>
                      </a:r>
                      <a:r>
                        <a:rPr lang="en-US" sz="1000"/>
                        <a:t>
 Our Chicago employees enjoyed a lovely Employee Appreciation Day event. They had fun painting with paintnite . #teamtma #employeeappreciation#employeefun #bestplacestowork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13.7615 %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2413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tmamerica - 2018-08-15 14:26:29 </a:t>
                      </a:r>
                      <a:r>
                        <a:rPr lang="en-US" sz="1000"/>
                        <a:t>
 Ashley started at TMA 2 years ago as an Underwriting Trainee in our Highly Protected Risk (HPR) unit. She's found success through working with a mentor. #teamtma #proudtobetma #leadership #success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13.6364 %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03670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D189BB-5E6B-49A6-ADDE-DFEC149D92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08/01/2018 - 08/31/2018</a:t>
            </a:r>
          </a:p>
        </p:txBody>
      </p:sp>
    </p:spTree>
    <p:extLst>
      <p:ext uri="{BB962C8B-B14F-4D97-AF65-F5344CB8AC3E}">
        <p14:creationId xmlns:p14="http://schemas.microsoft.com/office/powerpoint/2010/main" val="3814408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550</Words>
  <Application>Microsoft Office PowerPoint</Application>
  <PresentationFormat>On-screen Show (4:3)</PresentationFormat>
  <Paragraphs>239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quintly_template</vt:lpstr>
      <vt:lpstr>TMA Social Media</vt:lpstr>
      <vt:lpstr>Overall Audience | Tokio Marine America</vt:lpstr>
      <vt:lpstr>Facebook Key Metrics Table | Tokio Marine America</vt:lpstr>
      <vt:lpstr>Facebook Fans Change | Tokio Marine America</vt:lpstr>
      <vt:lpstr>Average Interactions Per Facebook Post | Tokio Marine America</vt:lpstr>
      <vt:lpstr>Facebook Impressions | Tokio Marine America</vt:lpstr>
      <vt:lpstr>Facebook Own Posts Table | Tokio Marine America</vt:lpstr>
      <vt:lpstr>Twitter Key Metrics Table | Tokio Marine America</vt:lpstr>
      <vt:lpstr>Twitter Followers Change | Tokio Marine America</vt:lpstr>
      <vt:lpstr>Average Interactions Per Tweet | Tokio Marine America</vt:lpstr>
      <vt:lpstr>Twitter Own and Retweeted Tweets Table | Tokio Marine America</vt:lpstr>
      <vt:lpstr>LinkedIn Key Metrics Table | Tokio Marine America</vt:lpstr>
      <vt:lpstr>LinkedIn Followers Change | Tokio Marine America</vt:lpstr>
      <vt:lpstr>Average Interactions Per LinkedIn Update | Tokio Marine America</vt:lpstr>
      <vt:lpstr>LinkedIn Updates Table | Tokio Marine America</vt:lpstr>
      <vt:lpstr>Instagram Key Metrics Table | Tokio Marine America</vt:lpstr>
      <vt:lpstr>Instagram Followers Change | Tokio Marine America</vt:lpstr>
      <vt:lpstr>Instagram Average Interactions Per Post | Tokio Marine America</vt:lpstr>
      <vt:lpstr>Average Interactions Per Instagram Post | Tokio Marine America</vt:lpstr>
      <vt:lpstr>Instagram Top Posts | Tokio Marine America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TMA Social Media</dc:title>
  <dc:creator>Administrator</dc:creator>
  <cp:lastModifiedBy>Administrator</cp:lastModifiedBy>
  <cp:revision>1</cp:revision>
  <dcterms:created xsi:type="dcterms:W3CDTF">2018-09-04T18:45:07Z</dcterms:created>
  <dcterms:modified xsi:type="dcterms:W3CDTF">2018-09-04T18:45:42Z</dcterms:modified>
</cp:coreProperties>
</file>