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67-409E-B83C-C1435295AF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67-409E-B83C-C1435295AF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67-409E-B83C-C1435295AF9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67-409E-B83C-C1435295AF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689040"/>
        <c:axId val="164552344"/>
      </c:barChart>
      <c:dateAx>
        <c:axId val="275689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552344"/>
        <c:crosses val="autoZero"/>
        <c:auto val="1"/>
        <c:lblOffset val="100"/>
        <c:baseTimeUnit val="days"/>
      </c:dateAx>
      <c:valAx>
        <c:axId val="16455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8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42917</c:v>
                </c:pt>
                <c:pt idx="1">
                  <c:v>42948</c:v>
                </c:pt>
                <c:pt idx="2">
                  <c:v>42979</c:v>
                </c:pt>
                <c:pt idx="3">
                  <c:v>43009</c:v>
                </c:pt>
                <c:pt idx="4">
                  <c:v>43040</c:v>
                </c:pt>
                <c:pt idx="5">
                  <c:v>43070</c:v>
                </c:pt>
                <c:pt idx="6">
                  <c:v>43101</c:v>
                </c:pt>
                <c:pt idx="7">
                  <c:v>43132</c:v>
                </c:pt>
                <c:pt idx="8">
                  <c:v>43160</c:v>
                </c:pt>
                <c:pt idx="9">
                  <c:v>43191</c:v>
                </c:pt>
                <c:pt idx="10">
                  <c:v>43221</c:v>
                </c:pt>
                <c:pt idx="11">
                  <c:v>43252</c:v>
                </c:pt>
                <c:pt idx="12">
                  <c:v>43282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4</c:v>
                </c:pt>
                <c:pt idx="1">
                  <c:v>3</c:v>
                </c:pt>
                <c:pt idx="2">
                  <c:v>4</c:v>
                </c:pt>
                <c:pt idx="3">
                  <c:v>2</c:v>
                </c:pt>
                <c:pt idx="4">
                  <c:v>4</c:v>
                </c:pt>
                <c:pt idx="5">
                  <c:v>25</c:v>
                </c:pt>
                <c:pt idx="6">
                  <c:v>8</c:v>
                </c:pt>
                <c:pt idx="7">
                  <c:v>6</c:v>
                </c:pt>
                <c:pt idx="8">
                  <c:v>11</c:v>
                </c:pt>
                <c:pt idx="9">
                  <c:v>6</c:v>
                </c:pt>
                <c:pt idx="10">
                  <c:v>8</c:v>
                </c:pt>
                <c:pt idx="11">
                  <c:v>2</c:v>
                </c:pt>
                <c:pt idx="1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0C-434E-AD33-91FDBA292B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787800"/>
        <c:axId val="345788784"/>
      </c:barChart>
      <c:dateAx>
        <c:axId val="345787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88784"/>
        <c:crosses val="autoZero"/>
        <c:auto val="1"/>
        <c:lblOffset val="100"/>
        <c:baseTimeUnit val="months"/>
      </c:dateAx>
      <c:valAx>
        <c:axId val="34578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87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42917</c:v>
                </c:pt>
                <c:pt idx="1">
                  <c:v>42948</c:v>
                </c:pt>
                <c:pt idx="2">
                  <c:v>42979</c:v>
                </c:pt>
                <c:pt idx="3">
                  <c:v>43009</c:v>
                </c:pt>
                <c:pt idx="4">
                  <c:v>43040</c:v>
                </c:pt>
                <c:pt idx="5">
                  <c:v>43070</c:v>
                </c:pt>
                <c:pt idx="6">
                  <c:v>43101</c:v>
                </c:pt>
                <c:pt idx="7">
                  <c:v>43132</c:v>
                </c:pt>
                <c:pt idx="8">
                  <c:v>43160</c:v>
                </c:pt>
                <c:pt idx="9">
                  <c:v>43191</c:v>
                </c:pt>
                <c:pt idx="10">
                  <c:v>43221</c:v>
                </c:pt>
                <c:pt idx="11">
                  <c:v>43252</c:v>
                </c:pt>
                <c:pt idx="12">
                  <c:v>43282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13</c:v>
                </c:pt>
                <c:pt idx="6">
                  <c:v>2</c:v>
                </c:pt>
                <c:pt idx="7">
                  <c:v>2</c:v>
                </c:pt>
                <c:pt idx="8">
                  <c:v>7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3C-4E86-B2A1-43DC8F8F2D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791408"/>
        <c:axId val="345789440"/>
      </c:barChart>
      <c:dateAx>
        <c:axId val="345791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89440"/>
        <c:crosses val="autoZero"/>
        <c:auto val="1"/>
        <c:lblOffset val="100"/>
        <c:baseTimeUnit val="months"/>
      </c:dateAx>
      <c:valAx>
        <c:axId val="34578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9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42917</c:v>
                </c:pt>
                <c:pt idx="1">
                  <c:v>42948</c:v>
                </c:pt>
                <c:pt idx="2">
                  <c:v>42979</c:v>
                </c:pt>
                <c:pt idx="3">
                  <c:v>43009</c:v>
                </c:pt>
                <c:pt idx="4">
                  <c:v>43040</c:v>
                </c:pt>
                <c:pt idx="5">
                  <c:v>43070</c:v>
                </c:pt>
                <c:pt idx="6">
                  <c:v>43101</c:v>
                </c:pt>
                <c:pt idx="7">
                  <c:v>43132</c:v>
                </c:pt>
                <c:pt idx="8">
                  <c:v>43160</c:v>
                </c:pt>
                <c:pt idx="9">
                  <c:v>43191</c:v>
                </c:pt>
                <c:pt idx="10">
                  <c:v>43221</c:v>
                </c:pt>
                <c:pt idx="11">
                  <c:v>43252</c:v>
                </c:pt>
                <c:pt idx="12">
                  <c:v>43282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1589</c:v>
                </c:pt>
                <c:pt idx="1">
                  <c:v>1956</c:v>
                </c:pt>
                <c:pt idx="2">
                  <c:v>4933</c:v>
                </c:pt>
                <c:pt idx="3">
                  <c:v>2088</c:v>
                </c:pt>
                <c:pt idx="4">
                  <c:v>1594</c:v>
                </c:pt>
                <c:pt idx="5">
                  <c:v>11782</c:v>
                </c:pt>
                <c:pt idx="6">
                  <c:v>2059</c:v>
                </c:pt>
                <c:pt idx="7">
                  <c:v>1954</c:v>
                </c:pt>
                <c:pt idx="8">
                  <c:v>3951</c:v>
                </c:pt>
                <c:pt idx="9">
                  <c:v>3259</c:v>
                </c:pt>
                <c:pt idx="10">
                  <c:v>2134</c:v>
                </c:pt>
                <c:pt idx="11">
                  <c:v>4860</c:v>
                </c:pt>
                <c:pt idx="12">
                  <c:v>5472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7F-434B-8EAB-086E53097A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166632"/>
        <c:axId val="345792064"/>
      </c:barChart>
      <c:dateAx>
        <c:axId val="347166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92064"/>
        <c:crosses val="autoZero"/>
        <c:auto val="1"/>
        <c:lblOffset val="100"/>
        <c:baseTimeUnit val="months"/>
      </c:dateAx>
      <c:valAx>
        <c:axId val="34579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16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42917</c:v>
                </c:pt>
                <c:pt idx="1">
                  <c:v>42948</c:v>
                </c:pt>
                <c:pt idx="2">
                  <c:v>42979</c:v>
                </c:pt>
                <c:pt idx="3">
                  <c:v>43009</c:v>
                </c:pt>
                <c:pt idx="4">
                  <c:v>43040</c:v>
                </c:pt>
                <c:pt idx="5">
                  <c:v>43070</c:v>
                </c:pt>
                <c:pt idx="6">
                  <c:v>43101</c:v>
                </c:pt>
                <c:pt idx="7">
                  <c:v>43132</c:v>
                </c:pt>
                <c:pt idx="8">
                  <c:v>43160</c:v>
                </c:pt>
                <c:pt idx="9">
                  <c:v>43191</c:v>
                </c:pt>
                <c:pt idx="10">
                  <c:v>43221</c:v>
                </c:pt>
                <c:pt idx="11">
                  <c:v>43252</c:v>
                </c:pt>
                <c:pt idx="12">
                  <c:v>43282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</c:v>
                </c:pt>
                <c:pt idx="1">
                  <c:v>7</c:v>
                </c:pt>
                <c:pt idx="2">
                  <c:v>6</c:v>
                </c:pt>
                <c:pt idx="3">
                  <c:v>3</c:v>
                </c:pt>
                <c:pt idx="4">
                  <c:v>1</c:v>
                </c:pt>
                <c:pt idx="5">
                  <c:v>4</c:v>
                </c:pt>
                <c:pt idx="6">
                  <c:v>1</c:v>
                </c:pt>
                <c:pt idx="7">
                  <c:v>7</c:v>
                </c:pt>
                <c:pt idx="8">
                  <c:v>4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91-43E5-85C3-34A1741FFC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692040"/>
        <c:axId val="274690072"/>
      </c:barChart>
      <c:dateAx>
        <c:axId val="274692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690072"/>
        <c:crosses val="autoZero"/>
        <c:auto val="1"/>
        <c:lblOffset val="100"/>
        <c:baseTimeUnit val="months"/>
      </c:dateAx>
      <c:valAx>
        <c:axId val="27469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69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42917</c:v>
                </c:pt>
                <c:pt idx="1">
                  <c:v>42948</c:v>
                </c:pt>
                <c:pt idx="2">
                  <c:v>42979</c:v>
                </c:pt>
                <c:pt idx="3">
                  <c:v>43009</c:v>
                </c:pt>
                <c:pt idx="4">
                  <c:v>43040</c:v>
                </c:pt>
                <c:pt idx="5">
                  <c:v>43070</c:v>
                </c:pt>
                <c:pt idx="6">
                  <c:v>43101</c:v>
                </c:pt>
                <c:pt idx="7">
                  <c:v>43132</c:v>
                </c:pt>
                <c:pt idx="8">
                  <c:v>43160</c:v>
                </c:pt>
                <c:pt idx="9">
                  <c:v>43191</c:v>
                </c:pt>
                <c:pt idx="10">
                  <c:v>43221</c:v>
                </c:pt>
                <c:pt idx="11">
                  <c:v>43252</c:v>
                </c:pt>
                <c:pt idx="12">
                  <c:v>43282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  <c:pt idx="1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61-49FB-9D9B-E26FBD9C37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768784"/>
        <c:axId val="342768128"/>
      </c:barChart>
      <c:dateAx>
        <c:axId val="342768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68128"/>
        <c:crosses val="autoZero"/>
        <c:auto val="1"/>
        <c:lblOffset val="100"/>
        <c:baseTimeUnit val="months"/>
      </c:dateAx>
      <c:valAx>
        <c:axId val="342768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68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42917</c:v>
                </c:pt>
                <c:pt idx="1">
                  <c:v>42948</c:v>
                </c:pt>
                <c:pt idx="2">
                  <c:v>42979</c:v>
                </c:pt>
                <c:pt idx="3">
                  <c:v>43009</c:v>
                </c:pt>
                <c:pt idx="4">
                  <c:v>43040</c:v>
                </c:pt>
                <c:pt idx="5">
                  <c:v>43070</c:v>
                </c:pt>
                <c:pt idx="6">
                  <c:v>43101</c:v>
                </c:pt>
                <c:pt idx="7">
                  <c:v>43132</c:v>
                </c:pt>
                <c:pt idx="8">
                  <c:v>43160</c:v>
                </c:pt>
                <c:pt idx="9">
                  <c:v>43191</c:v>
                </c:pt>
                <c:pt idx="10">
                  <c:v>43221</c:v>
                </c:pt>
                <c:pt idx="11">
                  <c:v>43252</c:v>
                </c:pt>
                <c:pt idx="12">
                  <c:v>43282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25</c:v>
                </c:pt>
                <c:pt idx="1">
                  <c:v>61</c:v>
                </c:pt>
                <c:pt idx="2">
                  <c:v>44</c:v>
                </c:pt>
                <c:pt idx="3">
                  <c:v>264</c:v>
                </c:pt>
                <c:pt idx="4">
                  <c:v>400</c:v>
                </c:pt>
                <c:pt idx="5">
                  <c:v>198</c:v>
                </c:pt>
                <c:pt idx="6">
                  <c:v>214</c:v>
                </c:pt>
                <c:pt idx="7">
                  <c:v>263</c:v>
                </c:pt>
                <c:pt idx="8">
                  <c:v>238</c:v>
                </c:pt>
                <c:pt idx="9">
                  <c:v>257</c:v>
                </c:pt>
                <c:pt idx="10">
                  <c:v>133</c:v>
                </c:pt>
                <c:pt idx="11">
                  <c:v>113</c:v>
                </c:pt>
                <c:pt idx="12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1C-4179-9E6A-4D92C51712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467264"/>
        <c:axId val="342467592"/>
      </c:barChart>
      <c:dateAx>
        <c:axId val="342467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67592"/>
        <c:crosses val="autoZero"/>
        <c:auto val="1"/>
        <c:lblOffset val="100"/>
        <c:baseTimeUnit val="months"/>
      </c:dateAx>
      <c:valAx>
        <c:axId val="34246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6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42917</c:v>
                </c:pt>
                <c:pt idx="1">
                  <c:v>42948</c:v>
                </c:pt>
                <c:pt idx="2">
                  <c:v>42979</c:v>
                </c:pt>
                <c:pt idx="3">
                  <c:v>43009</c:v>
                </c:pt>
                <c:pt idx="4">
                  <c:v>43040</c:v>
                </c:pt>
                <c:pt idx="5">
                  <c:v>43070</c:v>
                </c:pt>
                <c:pt idx="6">
                  <c:v>43101</c:v>
                </c:pt>
                <c:pt idx="7">
                  <c:v>43132</c:v>
                </c:pt>
                <c:pt idx="8">
                  <c:v>43160</c:v>
                </c:pt>
                <c:pt idx="9">
                  <c:v>43191</c:v>
                </c:pt>
                <c:pt idx="10">
                  <c:v>43221</c:v>
                </c:pt>
                <c:pt idx="11">
                  <c:v>43252</c:v>
                </c:pt>
                <c:pt idx="12">
                  <c:v>43282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22</c:v>
                </c:pt>
                <c:pt idx="1">
                  <c:v>28</c:v>
                </c:pt>
                <c:pt idx="2">
                  <c:v>26</c:v>
                </c:pt>
                <c:pt idx="3">
                  <c:v>20</c:v>
                </c:pt>
                <c:pt idx="4">
                  <c:v>25</c:v>
                </c:pt>
                <c:pt idx="5">
                  <c:v>18</c:v>
                </c:pt>
                <c:pt idx="6">
                  <c:v>25</c:v>
                </c:pt>
                <c:pt idx="7">
                  <c:v>19</c:v>
                </c:pt>
                <c:pt idx="8">
                  <c:v>27</c:v>
                </c:pt>
                <c:pt idx="9">
                  <c:v>26</c:v>
                </c:pt>
                <c:pt idx="10">
                  <c:v>21</c:v>
                </c:pt>
                <c:pt idx="11">
                  <c:v>25</c:v>
                </c:pt>
                <c:pt idx="12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A0-4DBD-B709-D9E774A5C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4989616"/>
        <c:axId val="354989944"/>
      </c:barChart>
      <c:dateAx>
        <c:axId val="354989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989944"/>
        <c:crosses val="autoZero"/>
        <c:auto val="1"/>
        <c:lblOffset val="100"/>
        <c:baseTimeUnit val="months"/>
      </c:dateAx>
      <c:valAx>
        <c:axId val="35498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98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3</c:v>
                </c:pt>
                <c:pt idx="5">
                  <c:v>11</c:v>
                </c:pt>
                <c:pt idx="6">
                  <c:v>5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F5-40E8-AD85-879DD08971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4831776"/>
        <c:axId val="354834072"/>
      </c:barChart>
      <c:dateAx>
        <c:axId val="354831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34072"/>
        <c:crosses val="autoZero"/>
        <c:auto val="1"/>
        <c:lblOffset val="100"/>
        <c:baseTimeUnit val="months"/>
      </c:dateAx>
      <c:valAx>
        <c:axId val="35483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3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42948</c:v>
                </c:pt>
                <c:pt idx="1">
                  <c:v>42979</c:v>
                </c:pt>
                <c:pt idx="2">
                  <c:v>43009</c:v>
                </c:pt>
                <c:pt idx="3">
                  <c:v>43040</c:v>
                </c:pt>
                <c:pt idx="4">
                  <c:v>43070</c:v>
                </c:pt>
                <c:pt idx="5">
                  <c:v>43101</c:v>
                </c:pt>
                <c:pt idx="6">
                  <c:v>43132</c:v>
                </c:pt>
                <c:pt idx="7">
                  <c:v>43160</c:v>
                </c:pt>
                <c:pt idx="8">
                  <c:v>43191</c:v>
                </c:pt>
                <c:pt idx="9">
                  <c:v>43221</c:v>
                </c:pt>
                <c:pt idx="10">
                  <c:v>43252</c:v>
                </c:pt>
                <c:pt idx="11">
                  <c:v>43282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41</c:v>
                </c:pt>
                <c:pt idx="5">
                  <c:v>11</c:v>
                </c:pt>
                <c:pt idx="6">
                  <c:v>9</c:v>
                </c:pt>
                <c:pt idx="7">
                  <c:v>8</c:v>
                </c:pt>
                <c:pt idx="8">
                  <c:v>9</c:v>
                </c:pt>
                <c:pt idx="9">
                  <c:v>9</c:v>
                </c:pt>
                <c:pt idx="10">
                  <c:v>12</c:v>
                </c:pt>
                <c:pt idx="1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46-4F66-9728-1B1FDC479E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552904"/>
        <c:axId val="425555200"/>
      </c:barChart>
      <c:dateAx>
        <c:axId val="425552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555200"/>
        <c:crosses val="autoZero"/>
        <c:auto val="1"/>
        <c:lblOffset val="100"/>
        <c:baseTimeUnit val="months"/>
      </c:dateAx>
      <c:valAx>
        <c:axId val="42555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552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42948</c:v>
                </c:pt>
                <c:pt idx="1">
                  <c:v>42979</c:v>
                </c:pt>
                <c:pt idx="2">
                  <c:v>43009</c:v>
                </c:pt>
                <c:pt idx="3">
                  <c:v>43040</c:v>
                </c:pt>
                <c:pt idx="4">
                  <c:v>43070</c:v>
                </c:pt>
                <c:pt idx="5">
                  <c:v>43101</c:v>
                </c:pt>
                <c:pt idx="6">
                  <c:v>43132</c:v>
                </c:pt>
                <c:pt idx="7">
                  <c:v>43160</c:v>
                </c:pt>
                <c:pt idx="8">
                  <c:v>43191</c:v>
                </c:pt>
                <c:pt idx="9">
                  <c:v>43221</c:v>
                </c:pt>
                <c:pt idx="10">
                  <c:v>43252</c:v>
                </c:pt>
                <c:pt idx="11">
                  <c:v>43282</c:v>
                </c:pt>
                <c:pt idx="12">
                  <c:v>43313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41</c:v>
                </c:pt>
                <c:pt idx="5">
                  <c:v>11</c:v>
                </c:pt>
                <c:pt idx="6">
                  <c:v>9</c:v>
                </c:pt>
                <c:pt idx="7">
                  <c:v>8</c:v>
                </c:pt>
                <c:pt idx="8">
                  <c:v>9</c:v>
                </c:pt>
                <c:pt idx="9">
                  <c:v>9</c:v>
                </c:pt>
                <c:pt idx="10">
                  <c:v>12</c:v>
                </c:pt>
                <c:pt idx="11">
                  <c:v>11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7F-415D-A20E-BA0BD82761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545360"/>
        <c:axId val="425545688"/>
      </c:barChart>
      <c:dateAx>
        <c:axId val="425545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545688"/>
        <c:crosses val="autoZero"/>
        <c:auto val="1"/>
        <c:lblOffset val="100"/>
        <c:baseTimeUnit val="months"/>
      </c:dateAx>
      <c:valAx>
        <c:axId val="425545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54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12451-F8BD-4371-AC28-B44F6DE303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61AD89-445C-4B38-B09B-17B47ADB8A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329749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EBAEE-14E8-4904-842A-1B84934EC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EE3683-FA5B-4CA1-8158-593D461365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0140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CB38A-7A41-4411-9D3A-4220B6F2F7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09F0B-EEF6-4B41-985D-C71842EDF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460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B9A4E-EC18-4A8D-90FA-AF76A5DEC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A4BB57-0DB6-4875-8940-5DD11BE81D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655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5656163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19881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32550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35003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71392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7954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362598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00978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63306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4412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661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12.2695 %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762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776F9-7103-4B17-A9BC-6ED0AFCB55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67196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B2956-B37C-4332-ABBD-2576956CE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EAAFB7-A063-4688-83B4-C2BEAE7E6B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43778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1E3F27-2E43-4E5E-A9B7-9E3D2D52BA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91FD2-AB18-4C60-8FE4-E74FAC7D7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184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021E2-96AF-468B-95FB-79E995F82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Facebook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696AED-8315-401E-AB1E-7B8B90F642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0657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15E43-A0E3-4A7F-AAB7-CDAC77EA5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82D4A-88E9-4BCA-9F41-AC0EA46C5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349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2768E-4EB0-440C-B0FB-2528A7F78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88EF5E-CBF4-44F1-974A-BBA80027EA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9344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58D81-417B-499D-8CAF-88BD99EC27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21DC1-4E93-4193-A338-93BFBD19B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450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E7030-A4C3-4800-B084-8A9464FB6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DC9073-9B62-4C5D-A457-1733FF0FAD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0725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55564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0938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0000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9131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2207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3779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1599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0440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070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- 2018-07-19 11:41:19 </a:t>
                      </a:r>
                      <a:r>
                        <a:rPr lang="en-US" sz="1000"/>
                        <a:t> 
 Meet Madison! She is one of our Summer 2018 Interns. We recently asked her to share what she enjoys about our program. #intern #paidinternship #summerinternship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44.6541 %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615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- 2018-07-16 19:05:00 </a:t>
                      </a:r>
                      <a:r>
                        <a:rPr lang="en-US" sz="1000"/>
                        <a:t> 
 Meet Christine! She is one of our Summer 2018 Rotational Interns. We recently asked her to share what she enjoys about our program. #intern #paidinternship #summerinternship #TeamTMA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40.8805 %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636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- 2018-07-16 18:35:02 </a:t>
                      </a:r>
                      <a:r>
                        <a:rPr lang="en-US" sz="1000"/>
                        <a:t> 
 Meet Christian! He is one of our Summer 2018 Rotational Interns. We recently asked him to share what he enjoys about our program. #intern #paidinternship #summerinternship #TeamTMA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36.4780 %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471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5E62B-7534-46FD-B04A-B8E17F05B4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836347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6ED1-B0B7-4003-837A-4AE1E55FE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C818A4-BAEF-4C09-AB3A-D0396ED20F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6422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02962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3209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0612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2526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4417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7991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4838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6509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6555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4684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7682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0558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8862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4367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462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@TokioMAmerica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4.2979 %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281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C0009-0BCB-4FEB-AF3B-76FE0CB3B1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820024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C3ED4-8C0B-4C4D-AC21-AA18DD6E3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9AC11C-89B6-494F-B262-D70351D10E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44757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D7D60-6E2C-412F-ABC0-4A8FFAC33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E0240-8825-48C9-987F-71A89E85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792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BAB5-3C3A-43F9-946B-4F3AB2CE2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Tweet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D1A6DD-3395-4901-8660-08A7BD1202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4177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503230-8352-4E7D-B5F8-A18F3C8510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AA2C0-E3DB-4F64-8592-C8EAD349B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657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0D278-E785-4504-8E64-224475DC6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428901-267E-4942-838B-3EFB410A67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2420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20066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1619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8413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245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6710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9997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@TokioMAmerica - 2018-07-06 13:45:30 </a:t>
                      </a:r>
                      <a:r>
                        <a:rPr lang="en-US" sz="1000"/>
                        <a:t>
  We had a great time @PIAEducConf  with our sister companies @PHLYINS and @tokiomarinehcc last month! #TeamTMA https://t.co/NbuBod7Bfl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9.1954 %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1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@TokioMAmerica - 2018-07-16 17:24:30 </a:t>
                      </a:r>
                      <a:r>
                        <a:rPr lang="en-US" sz="1000"/>
                        <a:t>
  Meet Christian! Our interns tell us what they enjoy about our program! #intern #paidinternship #summerinternship #TeamTMA https://t.co/w7uuTjF2B7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9.1954 %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115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@TokioMAmerica - 2018-07-25 10:01:39 </a:t>
                      </a:r>
                      <a:r>
                        <a:rPr lang="en-US" sz="1000"/>
                        <a:t>
  Are you looking to work in lovely Old Town Pasadena, CA and have some commercial Underwriting experience? If so, check out our opening for an Underwriter I in our Commercial Lines Unit. #insurancejobs  #TeamTMA #summerfridays #hiring https://t.co/d7BotTJVbO https://t.co/80tjZaCBP6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7.9545 %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084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234FB6-DEBE-4FA1-8E60-9E732B9B91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184646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45419-BEC1-496A-8BF3-B99068839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9BB13E-19B1-4E23-99A7-119880D2F2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6745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500340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7139202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5608591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6250326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2030056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062046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97423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78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465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419FAE-9625-42B2-8615-A0DDFE803A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701059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6EE83-C844-43A2-99AA-A11FC6A3C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19FF2E-0E0C-4216-9E83-38451262F6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5504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176D3A-E513-4DF0-87AA-4E9750D25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C3E69-27E2-42F2-AC89-BF4FA8E78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443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AACDF-0801-42F7-B060-D2B208478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LinkedIn Update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81A8BD-1B4E-4099-95FA-3FF108294A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12374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A1610-9FB3-41B5-A8D3-7B73A5CFE7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38C28-C442-479E-B20F-E254BBF21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157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7F8B6-8473-4784-9930-0907B7DBF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824726-4D20-454E-B836-EC0FF51131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0354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400564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70436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30736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48650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1341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446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- 2018-07-16 17:26:25 </a:t>
                      </a:r>
                      <a:r>
                        <a:rPr lang="en-US" sz="1000"/>
                        <a:t>
  Meet Christian! Our interns tell us what they enjoy about our program!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924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- 2018-07-13 11:01:08 </a:t>
                      </a:r>
                      <a:r>
                        <a:rPr lang="en-US" sz="1000"/>
                        <a:t>
  In June, the Pasadena office supported the Pasadena SPCA. We were able to raise a total of 7 with a little help from Super Cool Creamery who entertained and fed our Pasadena employees ice cream in exchange for donations to the Pasadena SPCA!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17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- 2018-07-18 13:01:11 </a:t>
                      </a:r>
                      <a:r>
                        <a:rPr lang="en-US" sz="1000"/>
                        <a:t>
  Meet Madison! She is one of our Summer 2018 Interns. We recently asked her to share what she enjoys about our program. #intern #paidinternship #summerinternship #TeamTMA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054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EE3355-341D-40CB-8E1B-A0AE3FE2A8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560164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66477-3545-4E08-A473-70B051A15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C765DD-E4B1-4F5D-AB7B-DD28FE6383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9342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221271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4318608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66254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2087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0805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61572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275625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6102168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15676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7932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088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11.0494 %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820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1C100-8FCE-4A40-ACA7-0BB94E3676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371941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D3167-D9EB-4592-9494-058BE9A11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651362-0474-4FC1-82F1-977F1F9C1C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6263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4CF33B-4682-4DC3-9F98-2209CE53C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EB810-209E-4B1A-8B64-2C62A7434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3173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BBB94-9B76-4187-817C-F4E12203A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755032-118D-4DC9-8998-35BD148A32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2801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4BF661-CBA5-4E40-B2B4-5A9D405496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23099-54B8-4FA2-AA8C-3752D9294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322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B5D7D-9D30-4097-8243-B40AE0D38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Instagram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8CD0F6-126F-4BDE-B015-4E1246ED78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6341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B13DC-F5AB-4EB9-8F83-FA55843F1F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9F6A1-0D40-44E1-89F7-A36055B25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457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18565-4B37-4129-8284-791EA8C53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Posts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7B5A71-71A8-4FBE-9254-38DBF87B66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7074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966652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08714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75074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1776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842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555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- 2018-07-30 15:04:00 </a:t>
                      </a:r>
                      <a:r>
                        <a:rPr lang="en-US" sz="1000"/>
                        <a:t>
 We asked Al, an Executive Underwriter on our HPR Team, how he would describe TMA in 5 words or fewer. Here's what he had to say! #proudtobeTMA #TeamTMA #employeespotlight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36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- 2018-07-27 09:25:48 </a:t>
                      </a:r>
                      <a:r>
                        <a:rPr lang="en-US" sz="1000"/>
                        <a:t>
 We just wrapped up another successful Manager Effectiveness Experience training in our Jersey City office. Thanks to @tmna_services for your support and for providing us with these opportunities! #management #training #employeetraining #teamtma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30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- 2018-07-23 13:07:40 </a:t>
                      </a:r>
                      <a:r>
                        <a:rPr lang="en-US" sz="1000"/>
                        <a:t>
 We asked Shelby, a Business Analyst/Tech Support in our Commercial Underwriting Ops unit what she was most excited about for the future of her department. Here's what she had to say! #proudtobeTMA #TeamTMA #employeespotlight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6.4815 %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179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- 2018-07-18 16:14:53 </a:t>
                      </a:r>
                      <a:r>
                        <a:rPr lang="en-US" sz="1000"/>
                        <a:t>
 Meet Robert! He is one of our Summer 2018 Interns. We recently asked him to share what he enjoys about our program. #intern #paidinternship #summerinternship #teamtma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12.1495 %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548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- 2018-07-18 15:12:12 </a:t>
                      </a:r>
                      <a:r>
                        <a:rPr lang="en-US" sz="1000"/>
                        <a:t>
 Meet Madison! She is one of our Summer 2018 Interns. We recently asked her to share what she enjoys about our program. #intern #paidinternship #summerinternship #teamtma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13.0841 %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027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47E885-D2F7-4449-A94E-1CBEBBB95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9896375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549</Words>
  <Application>Microsoft Office PowerPoint</Application>
  <PresentationFormat>On-screen Show (4:3)</PresentationFormat>
  <Paragraphs>239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Calibri</vt:lpstr>
      <vt:lpstr>Arial</vt:lpstr>
      <vt:lpstr>quintly_template</vt:lpstr>
      <vt:lpstr>TMA Social Media</vt:lpstr>
      <vt:lpstr>Overall Audience | Tokio Marine America</vt:lpstr>
      <vt:lpstr>Facebook Key Metrics Table | Tokio Marine America</vt:lpstr>
      <vt:lpstr>Facebook Fans Change | Tokio Marine America</vt:lpstr>
      <vt:lpstr>Average Interactions Per Facebook Post | Tokio Marine America</vt:lpstr>
      <vt:lpstr>Facebook Impressions | Tokio Marine America</vt:lpstr>
      <vt:lpstr>Facebook Own Posts Table | Tokio Marine America</vt:lpstr>
      <vt:lpstr>Twitter Key Metrics Table | Tokio Marine America</vt:lpstr>
      <vt:lpstr>Twitter Followers Change | Tokio Marine America</vt:lpstr>
      <vt:lpstr>Average Interactions Per Tweet | Tokio Marine America</vt:lpstr>
      <vt:lpstr>Twitter Own and Retweeted Tweets Table | Tokio Marine America</vt:lpstr>
      <vt:lpstr>LinkedIn Key Metrics Table | Tokio Marine America</vt:lpstr>
      <vt:lpstr>LinkedIn Followers Change | Tokio Marine America</vt:lpstr>
      <vt:lpstr>Average Interactions Per LinkedIn Update | Tokio Marine America</vt:lpstr>
      <vt:lpstr>LinkedIn Updates Table | Tokio Marine America</vt:lpstr>
      <vt:lpstr>Instagram Key Metrics Table | Tokio Marine America</vt:lpstr>
      <vt:lpstr>Instagram Followers Change | Tokio Marine America</vt:lpstr>
      <vt:lpstr>Instagram Average Interactions Per Post | Tokio Marine America</vt:lpstr>
      <vt:lpstr>Average Interactions Per Instagram Post | Tokio Marine America</vt:lpstr>
      <vt:lpstr>Instagram Top Posts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Administrator</dc:creator>
  <cp:lastModifiedBy>Administrator</cp:lastModifiedBy>
  <cp:revision>1</cp:revision>
  <dcterms:created xsi:type="dcterms:W3CDTF">2018-08-01T20:18:30Z</dcterms:created>
  <dcterms:modified xsi:type="dcterms:W3CDTF">2018-08-01T20:19:02Z</dcterms:modified>
</cp:coreProperties>
</file>