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85-4F00-96CD-1333E0B665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85-4F00-96CD-1333E0B665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85-4F00-96CD-1333E0B665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85-4F00-96CD-1333E0B66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808352"/>
        <c:axId val="169807368"/>
      </c:barChart>
      <c:dateAx>
        <c:axId val="16980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07368"/>
        <c:crosses val="autoZero"/>
        <c:auto val="1"/>
        <c:lblOffset val="100"/>
        <c:baseTimeUnit val="days"/>
      </c:dateAx>
      <c:valAx>
        <c:axId val="1698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0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6</c:v>
                </c:pt>
                <c:pt idx="2">
                  <c:v>11</c:v>
                </c:pt>
                <c:pt idx="3">
                  <c:v>6</c:v>
                </c:pt>
                <c:pt idx="4">
                  <c:v>8</c:v>
                </c:pt>
                <c:pt idx="5">
                  <c:v>2</c:v>
                </c:pt>
                <c:pt idx="6">
                  <c:v>9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8-4D40-B899-30B988993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66832"/>
        <c:axId val="348568472"/>
      </c:barChart>
      <c:dateAx>
        <c:axId val="34856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68472"/>
        <c:crosses val="autoZero"/>
        <c:auto val="1"/>
        <c:lblOffset val="100"/>
        <c:baseTimeUnit val="months"/>
      </c:dateAx>
      <c:valAx>
        <c:axId val="34856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6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7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18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8-4537-A386-C843E5A8E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066584"/>
        <c:axId val="352064616"/>
      </c:barChart>
      <c:dateAx>
        <c:axId val="35206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4616"/>
        <c:crosses val="autoZero"/>
        <c:auto val="1"/>
        <c:lblOffset val="100"/>
        <c:baseTimeUnit val="months"/>
      </c:dateAx>
      <c:valAx>
        <c:axId val="35206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2059</c:v>
                </c:pt>
                <c:pt idx="1">
                  <c:v>1954</c:v>
                </c:pt>
                <c:pt idx="2">
                  <c:v>3951</c:v>
                </c:pt>
                <c:pt idx="3">
                  <c:v>3259</c:v>
                </c:pt>
                <c:pt idx="4">
                  <c:v>2134</c:v>
                </c:pt>
                <c:pt idx="5">
                  <c:v>4860</c:v>
                </c:pt>
                <c:pt idx="6">
                  <c:v>5472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3-4227-8798-EA6684025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061992"/>
        <c:axId val="352063304"/>
      </c:barChart>
      <c:dateAx>
        <c:axId val="35206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3304"/>
        <c:crosses val="autoZero"/>
        <c:auto val="1"/>
        <c:lblOffset val="100"/>
        <c:baseTimeUnit val="months"/>
      </c:dateAx>
      <c:valAx>
        <c:axId val="35206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7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7-4CAC-B5C8-A41D6F274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548008"/>
        <c:axId val="353560144"/>
      </c:barChart>
      <c:dateAx>
        <c:axId val="353548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60144"/>
        <c:crosses val="autoZero"/>
        <c:auto val="1"/>
        <c:lblOffset val="100"/>
        <c:baseTimeUnit val="months"/>
      </c:dateAx>
      <c:valAx>
        <c:axId val="35356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4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D5-4A66-BCF8-FC770CC7A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558176"/>
        <c:axId val="353558504"/>
      </c:barChart>
      <c:dateAx>
        <c:axId val="35355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8504"/>
        <c:crosses val="autoZero"/>
        <c:auto val="1"/>
        <c:lblOffset val="100"/>
        <c:baseTimeUnit val="months"/>
      </c:dateAx>
      <c:valAx>
        <c:axId val="35355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214</c:v>
                </c:pt>
                <c:pt idx="1">
                  <c:v>263</c:v>
                </c:pt>
                <c:pt idx="2">
                  <c:v>238</c:v>
                </c:pt>
                <c:pt idx="3">
                  <c:v>257</c:v>
                </c:pt>
                <c:pt idx="4">
                  <c:v>133</c:v>
                </c:pt>
                <c:pt idx="5">
                  <c:v>113</c:v>
                </c:pt>
                <c:pt idx="6">
                  <c:v>110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1-4655-985A-FBCB75DEA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667016"/>
        <c:axId val="357671936"/>
      </c:barChart>
      <c:dateAx>
        <c:axId val="35766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71936"/>
        <c:crosses val="autoZero"/>
        <c:auto val="1"/>
        <c:lblOffset val="100"/>
        <c:baseTimeUnit val="months"/>
      </c:dateAx>
      <c:valAx>
        <c:axId val="3576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6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19</c:v>
                </c:pt>
                <c:pt idx="2">
                  <c:v>27</c:v>
                </c:pt>
                <c:pt idx="3">
                  <c:v>26</c:v>
                </c:pt>
                <c:pt idx="4">
                  <c:v>21</c:v>
                </c:pt>
                <c:pt idx="5">
                  <c:v>25</c:v>
                </c:pt>
                <c:pt idx="6">
                  <c:v>21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5-426B-9760-F5196355B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670624"/>
        <c:axId val="357672592"/>
      </c:barChart>
      <c:dateAx>
        <c:axId val="35767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72592"/>
        <c:crosses val="autoZero"/>
        <c:auto val="1"/>
        <c:lblOffset val="100"/>
        <c:baseTimeUnit val="months"/>
      </c:dateAx>
      <c:valAx>
        <c:axId val="35767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7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  <c:pt idx="5">
                  <c:v>11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F3-4638-B72D-790743DD3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475688"/>
        <c:axId val="421476672"/>
      </c:barChart>
      <c:dateAx>
        <c:axId val="421475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6672"/>
        <c:crosses val="autoZero"/>
        <c:auto val="1"/>
        <c:lblOffset val="100"/>
        <c:baseTimeUnit val="months"/>
      </c:dateAx>
      <c:valAx>
        <c:axId val="4214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12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B7-4981-ACAE-0CFBB3063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474048"/>
        <c:axId val="421474376"/>
      </c:barChart>
      <c:dateAx>
        <c:axId val="42147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4376"/>
        <c:crosses val="autoZero"/>
        <c:auto val="1"/>
        <c:lblOffset val="100"/>
        <c:baseTimeUnit val="months"/>
      </c:dateAx>
      <c:valAx>
        <c:axId val="42147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12</c:v>
                </c:pt>
                <c:pt idx="11">
                  <c:v>11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5-4DB4-89F0-245E1B55E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462896"/>
        <c:axId val="421470440"/>
      </c:barChart>
      <c:dateAx>
        <c:axId val="42146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70440"/>
        <c:crosses val="autoZero"/>
        <c:auto val="1"/>
        <c:lblOffset val="100"/>
        <c:baseTimeUnit val="months"/>
      </c:dateAx>
      <c:valAx>
        <c:axId val="42147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46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BE3AA-A765-45A8-AC8F-A7CDA7DDB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6ED9B3-7453-4715-8668-295BFEB972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77654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3F92-660F-4A6E-B4C7-56830854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DEB78E-6D4C-4CDE-8483-8DB74F826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362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69F6C-D3BD-4C51-B3B5-6871E0BB8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C8659-2D97-4B61-826A-ECE94E468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92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1C78-6517-44C2-946D-36B0C9263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22C60-210D-4AE1-8B36-4E1872AF0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178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4237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8311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1336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849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8760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9663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0325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4388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6447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4897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72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70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7642A-60E0-47F6-9209-71E4CCA85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83730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CF072-7CF5-4A6C-AA81-A271D7052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459FB-D7D5-4C5E-9845-6A6182979D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328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5B52A-9AB1-4418-AB69-DDDD05859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10A25-4AA1-4D2B-A446-A7196F7DD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F3E91-6330-4FCF-AEA9-F07F7745A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9074A0-7597-45E2-A535-9CDC6B9C98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77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57B64-5D56-46C5-A98F-A17F55B51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3B98F-72EB-4408-8EA3-12DC8D2F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821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721B-BE45-4CF6-A00B-11B0E8B2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122983-5A9B-46A2-B6FE-98FD5354CB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9587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AE2E5-9BDA-42AC-86FA-72CB3FD11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BFB98-8FE2-44F4-BD61-0E8FCBC9B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48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B5A04-D83B-4D9B-84DC-F7B0C5EF1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B47BB-9C27-4745-AE45-4B147B778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8772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9029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23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517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901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54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316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276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677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6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- 2018-07-19 11:41:19 </a:t>
                      </a:r>
                      <a:r>
                        <a:rPr lang="en-US" sz="1000"/>
                        <a:t> 
 Meet Madison! She is one of our Summer 2018 Interns. We recently asked her to share what she enjoys about our program. #intern #paidinternship #summerinternship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44.6541 %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8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- 2018-07-16 19:05:00 </a:t>
                      </a:r>
                      <a:r>
                        <a:rPr lang="en-US" sz="1000"/>
                        <a:t> 
 Meet Christine! She is one of our Summer 2018 Rotational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93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- 2018-07-16 18:35:02 </a:t>
                      </a:r>
                      <a:r>
                        <a:rPr lang="en-US" sz="1000"/>
                        <a:t> 
 Meet Christian! He is one of our Summer 2018 Rotational Interns. We recently asked him to share what 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836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46452-40B0-455E-A09B-BCC22B0E0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43984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E5D0-5AED-415B-A8D6-0FD10C75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00C9E-9CC9-4D42-935B-425560A61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293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38569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399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36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303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277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172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902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049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459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4496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138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036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424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69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3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25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D77D5-6C09-483A-8D8E-797E74A17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18453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D07C3-599A-44D6-BAB9-870785EA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ADC2C5-3ABD-42EC-837E-C900D6317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367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C185-F2AB-4F6D-860E-DA85A1639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41889-FB15-4619-BFF9-9F7772502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08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D2922-F872-4A95-9EA2-909334FE2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22DF0F-2032-4DCD-9DDC-5E81D14A0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85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B4C87-8059-425B-B0A6-53B1A071D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3A073-CA27-4ABA-AA0B-ECE764B6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93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C961-5995-4768-A9B3-9A1CCF393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21E5E0-B44B-4B81-97FD-9067CD7D9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959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53017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92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607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413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31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272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30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- 2018-07-06 13:45:30 </a:t>
                      </a:r>
                      <a:r>
                        <a:rPr lang="en-US" sz="1000"/>
                        <a:t>
  We had a great time @PIAEducConf  with our sister companies @PHLYINS and @tokiomarinehcc last month! #TeamTMA https://t.co/NbuBod7Bfl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55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- 2018-07-16 17:24:30 </a:t>
                      </a:r>
                      <a:r>
                        <a:rPr lang="en-US" sz="1000"/>
                        <a:t>
  Meet Christian! Our interns tell us what they enjoy about our program! #intern #paidinternship #summerinternship #TeamTMA https://t.co/w7uuTjF2B7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9.1954 %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4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- 2018-07-25 10:01:39 </a:t>
                      </a:r>
                      <a:r>
                        <a:rPr lang="en-US" sz="1000"/>
                        <a:t>
  Are you looking to work in lovely Old Town Pasadena, CA and have some commercial Underwriting experience? If so, check out our opening for an Underwriter I in our Commercial Lines Unit. #insurancejobs  #TeamTMA #summerfridays #hiring https://t.co/d7BotTJVbO https://t.co/80tjZaCBP6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508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067C5-9250-419E-A88A-B238AA21C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6071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6B4B0-28F2-4CCA-8E6B-AD29A669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03C5E-918E-4638-BD76-96D52C1F9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671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65905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91735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164117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060786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93189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59772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3730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09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50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C94F6-F42C-4D44-9911-C00947409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7677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9023C-CEB9-4C18-8919-8DFE4EE6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61C15-B7A8-4FA3-9834-2FCD1E759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191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6716F-7E28-43E9-9796-2952AB740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12FEA-70F4-4175-AB2D-0AA1C1C4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06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B7C96-E589-46A4-B3E3-BE70D755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D7F0E2-2A2F-469F-B80D-5A5FD5769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466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EC13D-643B-4852-8829-5736AECDF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9E727-1122-405E-88F3-C3B33629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02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EE94D-4435-4675-97BD-86A54BB97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D4A41-E594-4CEE-8C9C-C7A08E4C8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170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73658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073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2449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9921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030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2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- 2018-07-16 17:26:25 </a:t>
                      </a:r>
                      <a:r>
                        <a:rPr lang="en-US" sz="1000"/>
                        <a:t>
  Meet Christian! Our interns tell us what they enjoy about our program!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08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- 2018-07-13 11:01:08 </a:t>
                      </a:r>
                      <a:r>
                        <a:rPr lang="en-US" sz="1000"/>
                        <a:t>
  In June, the Pasadena office supported the Pasadena SPCA. We were able to raise a total of 7 with a little help from Super Cool Creamery who entertained and fed our Pasadena employees ice cream in exchange for donations to the Pasadena SPCA!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41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- 2018-07-18 13:01:11 </a:t>
                      </a:r>
                      <a:r>
                        <a:rPr lang="en-US" sz="1000"/>
                        <a:t>
  Meet Madison! She is one of our Summer 2018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17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3078D-A27A-4BFE-A54B-DBCE7F2DD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63115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D6ACF-C3B3-491D-B650-53A4DCA87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E5708-03C1-41EF-8124-1A8080456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712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79144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30278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9610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266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109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7428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84545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57918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5497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798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4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11.0494 %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31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64C5E-3C9E-4555-8634-273498D72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81435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38A8-B4BC-4741-8E33-EE8EB141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9FE5F-AF95-4391-B75F-B9974E7444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7946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F7394-6DC7-42B3-B43B-096DA2CD0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C8903-973C-4086-A4F8-2DFF49EA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01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FE856-A328-4F1F-BD14-0890937F4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312E13-F86B-45D1-A5AC-73AE923E87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059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2F40D-0E02-4E29-A65D-87412807B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B0552-0DFF-4B3E-9245-6B3D1C37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520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62A0-A3BD-4CE4-9F17-E662EBBA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4E43D-ABAB-46B1-9AA8-12E4A6DBCE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8049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0C85A-C9EE-4817-9CDF-990A32923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C843A-529B-4116-AC03-19CB732BB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850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58BB7-A192-4531-9779-A56758C4B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84E3F-B692-4C4D-B717-FA8FD071E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36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83046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9562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1507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9681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1088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52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- 2018-07-30 15:04:00 </a:t>
                      </a:r>
                      <a:r>
                        <a:rPr lang="en-US" sz="1000"/>
                        <a:t>
 We asked Al, an Executive Underwriter on our HPR Team, how he would describe TMA in 5 words or fewer. Here's what he had to say! #proudtobeTMA #TeamTMA #employeespotlight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8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- 2018-07-27 09:25:48 </a:t>
                      </a:r>
                      <a:r>
                        <a:rPr lang="en-US" sz="1000"/>
                        <a:t>
 We just wrapped up another successful Manager Effectiveness Experience training in our Jersey City office. Thanks to @tmna_services for your support and for providing us with these opportunities! #management #training #employeetraining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2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- 2018-07-23 13:07:40 </a:t>
                      </a:r>
                      <a:r>
                        <a:rPr lang="en-US" sz="1000"/>
                        <a:t>
 We asked Shelby, a Business Analyst/Tech Support in our Commercial Underwriting Ops unit what she was most excited about for the future of her department. Here's what she had to say! #proudtobeTMA #TeamTMA #employeespotlight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2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- 2018-07-18 16:14:53 </a:t>
                      </a:r>
                      <a:r>
                        <a:rPr lang="en-US" sz="1000"/>
                        <a:t>
 Meet Robert! He is one of our Summer 2018 Interns. We recently asked him to share what 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- 2018-07-18 15:12:12 </a:t>
                      </a:r>
                      <a:r>
                        <a:rPr lang="en-US" sz="1000"/>
                        <a:t>
 Meet Madison! She is one of our Summer 2018 Interns. We recently asked her to share what she enjoys about our program. #intern #paidinternship #summerinternship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51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609FD-3B3E-4ABF-8793-B73D40120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86982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549</Words>
  <Application>Microsoft Office PowerPoint</Application>
  <PresentationFormat>On-screen Show (4:3)</PresentationFormat>
  <Paragraphs>239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TMA Social Media</vt:lpstr>
      <vt:lpstr>Overall Audience | Tokio Marine America</vt:lpstr>
      <vt:lpstr>Facebook Key Metrics Table | Tokio Marine America</vt:lpstr>
      <vt:lpstr>Facebook Fans Change | Tokio Marine America</vt:lpstr>
      <vt:lpstr>Average Interactions Per Facebook Post | Tokio Marine America</vt:lpstr>
      <vt:lpstr>Facebook Impressions | Tokio Marine America</vt:lpstr>
      <vt:lpstr>Facebook Own Posts Table | Tokio Marine America</vt:lpstr>
      <vt:lpstr>Twitter Key Metrics Table | Tokio Marine America</vt:lpstr>
      <vt:lpstr>Twitter Followers Change | Tokio Marine America</vt:lpstr>
      <vt:lpstr>Average Interactions Per Tweet | Tokio Marine America</vt:lpstr>
      <vt:lpstr>Twitter Own and Retweeted Tweets Table | Tokio Marine America</vt:lpstr>
      <vt:lpstr>LinkedIn Key Metrics Table | Tokio Marine America</vt:lpstr>
      <vt:lpstr>LinkedIn Followers Change | Tokio Marine America</vt:lpstr>
      <vt:lpstr>Average Interactions Per LinkedIn Update | Tokio Marine America</vt:lpstr>
      <vt:lpstr>LinkedIn Updates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Average Interactions Per Instagram Post | Tokio Marine America</vt:lpstr>
      <vt:lpstr>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2018-08-01T20:02:59Z</dcterms:created>
  <dcterms:modified xsi:type="dcterms:W3CDTF">2018-08-01T20:03:30Z</dcterms:modified>
</cp:coreProperties>
</file>