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pt idx="0">
                  <c:v>3621</c:v>
                </c:pt>
              </c:numCache>
            </c:numRef>
          </c:val>
          <c:extLst>
            <c:ext xmlns:c16="http://schemas.microsoft.com/office/drawing/2014/chart" uri="{C3380CC4-5D6E-409C-BE32-E72D297353CC}">
              <c16:uniqueId val="{00000000-A959-41DE-83DF-58DCC5F8EA2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1022</c:v>
                </c:pt>
              </c:numCache>
            </c:numRef>
          </c:val>
          <c:extLst>
            <c:ext xmlns:c16="http://schemas.microsoft.com/office/drawing/2014/chart" uri="{C3380CC4-5D6E-409C-BE32-E72D297353CC}">
              <c16:uniqueId val="{00000001-A959-41DE-83DF-58DCC5F8EA2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15337</c:v>
                </c:pt>
              </c:numCache>
            </c:numRef>
          </c:val>
          <c:extLst>
            <c:ext xmlns:c16="http://schemas.microsoft.com/office/drawing/2014/chart" uri="{C3380CC4-5D6E-409C-BE32-E72D297353CC}">
              <c16:uniqueId val="{00000002-A959-41DE-83DF-58DCC5F8EA2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43282</c:v>
                </c:pt>
              </c:numCache>
            </c:numRef>
          </c:cat>
          <c:val>
            <c:numRef>
              <c:f>Sheet1!$E$2</c:f>
              <c:numCache>
                <c:formatCode>General</c:formatCode>
                <c:ptCount val="1"/>
                <c:pt idx="0">
                  <c:v>3061</c:v>
                </c:pt>
              </c:numCache>
            </c:numRef>
          </c:val>
          <c:extLst>
            <c:ext xmlns:c16="http://schemas.microsoft.com/office/drawing/2014/chart" uri="{C3380CC4-5D6E-409C-BE32-E72D297353CC}">
              <c16:uniqueId val="{00000003-A959-41DE-83DF-58DCC5F8EA24}"/>
            </c:ext>
          </c:extLst>
        </c:ser>
        <c:dLbls>
          <c:showLegendKey val="0"/>
          <c:showVal val="0"/>
          <c:showCatName val="0"/>
          <c:showSerName val="0"/>
          <c:showPercent val="0"/>
          <c:showBubbleSize val="0"/>
        </c:dLbls>
        <c:gapWidth val="219"/>
        <c:overlap val="-27"/>
        <c:axId val="285650000"/>
        <c:axId val="285650328"/>
      </c:barChart>
      <c:dateAx>
        <c:axId val="28565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50328"/>
        <c:crosses val="autoZero"/>
        <c:auto val="1"/>
        <c:lblOffset val="100"/>
        <c:baseTimeUnit val="days"/>
      </c:dateAx>
      <c:valAx>
        <c:axId val="28565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5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-1</c:v>
                </c:pt>
              </c:numCache>
            </c:numRef>
          </c:val>
          <c:extLst>
            <c:ext xmlns:c16="http://schemas.microsoft.com/office/drawing/2014/chart" uri="{C3380CC4-5D6E-409C-BE32-E72D297353CC}">
              <c16:uniqueId val="{00000000-7A66-4530-B60C-022C5031371C}"/>
            </c:ext>
          </c:extLst>
        </c:ser>
        <c:dLbls>
          <c:showLegendKey val="0"/>
          <c:showVal val="0"/>
          <c:showCatName val="0"/>
          <c:showSerName val="0"/>
          <c:showPercent val="0"/>
          <c:showBubbleSize val="0"/>
        </c:dLbls>
        <c:gapWidth val="219"/>
        <c:overlap val="-27"/>
        <c:axId val="176180504"/>
        <c:axId val="176176896"/>
      </c:barChart>
      <c:dateAx>
        <c:axId val="17618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176896"/>
        <c:crosses val="autoZero"/>
        <c:auto val="1"/>
        <c:lblOffset val="100"/>
        <c:baseTimeUnit val="months"/>
      </c:dateAx>
      <c:valAx>
        <c:axId val="17617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18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B9F8-4E61-A501-23A5EFABDD6A}"/>
            </c:ext>
          </c:extLst>
        </c:ser>
        <c:dLbls>
          <c:showLegendKey val="0"/>
          <c:showVal val="0"/>
          <c:showCatName val="0"/>
          <c:showSerName val="0"/>
          <c:showPercent val="0"/>
          <c:showBubbleSize val="0"/>
        </c:dLbls>
        <c:gapWidth val="219"/>
        <c:overlap val="-27"/>
        <c:axId val="353311320"/>
        <c:axId val="353308368"/>
      </c:barChart>
      <c:dateAx>
        <c:axId val="35331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08368"/>
        <c:crosses val="autoZero"/>
        <c:auto val="1"/>
        <c:lblOffset val="100"/>
        <c:baseTimeUnit val="months"/>
      </c:dateAx>
      <c:valAx>
        <c:axId val="35330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numCache>
            </c:numRef>
          </c:val>
          <c:extLst>
            <c:ext xmlns:c16="http://schemas.microsoft.com/office/drawing/2014/chart" uri="{C3380CC4-5D6E-409C-BE32-E72D297353CC}">
              <c16:uniqueId val="{00000000-9C45-40E4-9707-AA7473084173}"/>
            </c:ext>
          </c:extLst>
        </c:ser>
        <c:dLbls>
          <c:showLegendKey val="0"/>
          <c:showVal val="0"/>
          <c:showCatName val="0"/>
          <c:showSerName val="0"/>
          <c:showPercent val="0"/>
          <c:showBubbleSize val="0"/>
        </c:dLbls>
        <c:gapWidth val="219"/>
        <c:overlap val="-27"/>
        <c:axId val="353570160"/>
        <c:axId val="353568520"/>
      </c:barChart>
      <c:dateAx>
        <c:axId val="35357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68520"/>
        <c:crosses val="autoZero"/>
        <c:auto val="1"/>
        <c:lblOffset val="100"/>
        <c:baseTimeUnit val="months"/>
      </c:dateAx>
      <c:valAx>
        <c:axId val="35356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7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785B-458D-8439-42B5B15BA40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785B-458D-8439-42B5B15BA40D}"/>
            </c:ext>
          </c:extLst>
        </c:ser>
        <c:dLbls>
          <c:showLegendKey val="0"/>
          <c:showVal val="0"/>
          <c:showCatName val="0"/>
          <c:showSerName val="0"/>
          <c:showPercent val="0"/>
          <c:showBubbleSize val="0"/>
        </c:dLbls>
        <c:gapWidth val="219"/>
        <c:overlap val="-27"/>
        <c:axId val="359873968"/>
        <c:axId val="359874624"/>
      </c:barChart>
      <c:catAx>
        <c:axId val="35987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4624"/>
        <c:crosses val="autoZero"/>
        <c:auto val="1"/>
        <c:lblAlgn val="ctr"/>
        <c:lblOffset val="100"/>
        <c:noMultiLvlLbl val="0"/>
      </c:catAx>
      <c:valAx>
        <c:axId val="35987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1</c:v>
                </c:pt>
              </c:numCache>
            </c:numRef>
          </c:val>
          <c:extLst>
            <c:ext xmlns:c16="http://schemas.microsoft.com/office/drawing/2014/chart" uri="{C3380CC4-5D6E-409C-BE32-E72D297353CC}">
              <c16:uniqueId val="{00000000-1F3C-47F4-AE6A-E4F5869C4D6B}"/>
            </c:ext>
          </c:extLst>
        </c:ser>
        <c:dLbls>
          <c:showLegendKey val="0"/>
          <c:showVal val="0"/>
          <c:showCatName val="0"/>
          <c:showSerName val="0"/>
          <c:showPercent val="0"/>
          <c:showBubbleSize val="0"/>
        </c:dLbls>
        <c:gapWidth val="219"/>
        <c:overlap val="-27"/>
        <c:axId val="360139144"/>
        <c:axId val="360140128"/>
      </c:barChart>
      <c:dateAx>
        <c:axId val="36013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0128"/>
        <c:crosses val="autoZero"/>
        <c:auto val="1"/>
        <c:lblOffset val="100"/>
        <c:baseTimeUnit val="months"/>
      </c:dateAx>
      <c:valAx>
        <c:axId val="36014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3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0</c:v>
                </c:pt>
                <c:pt idx="8">
                  <c:v>0</c:v>
                </c:pt>
                <c:pt idx="9">
                  <c:v>0</c:v>
                </c:pt>
                <c:pt idx="10">
                  <c:v>0</c:v>
                </c:pt>
                <c:pt idx="11">
                  <c:v>0</c:v>
                </c:pt>
              </c:numCache>
            </c:numRef>
          </c:val>
          <c:extLst>
            <c:ext xmlns:c16="http://schemas.microsoft.com/office/drawing/2014/chart" uri="{C3380CC4-5D6E-409C-BE32-E72D297353CC}">
              <c16:uniqueId val="{00000000-914F-4E39-BAE2-E55A53504A21}"/>
            </c:ext>
          </c:extLst>
        </c:ser>
        <c:dLbls>
          <c:showLegendKey val="0"/>
          <c:showVal val="0"/>
          <c:showCatName val="0"/>
          <c:showSerName val="0"/>
          <c:showPercent val="0"/>
          <c:showBubbleSize val="0"/>
        </c:dLbls>
        <c:gapWidth val="219"/>
        <c:overlap val="-27"/>
        <c:axId val="351685144"/>
        <c:axId val="351685472"/>
      </c:barChart>
      <c:dateAx>
        <c:axId val="35168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5472"/>
        <c:crosses val="autoZero"/>
        <c:auto val="1"/>
        <c:lblOffset val="100"/>
        <c:baseTimeUnit val="months"/>
      </c:dateAx>
      <c:valAx>
        <c:axId val="35168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0</c:v>
                </c:pt>
                <c:pt idx="8">
                  <c:v>0</c:v>
                </c:pt>
                <c:pt idx="9">
                  <c:v>0</c:v>
                </c:pt>
                <c:pt idx="10">
                  <c:v>0</c:v>
                </c:pt>
                <c:pt idx="11">
                  <c:v>0</c:v>
                </c:pt>
              </c:numCache>
            </c:numRef>
          </c:val>
          <c:extLst>
            <c:ext xmlns:c16="http://schemas.microsoft.com/office/drawing/2014/chart" uri="{C3380CC4-5D6E-409C-BE32-E72D297353CC}">
              <c16:uniqueId val="{00000000-9FCD-4CDB-B637-68E69CF296F8}"/>
            </c:ext>
          </c:extLst>
        </c:ser>
        <c:dLbls>
          <c:showLegendKey val="0"/>
          <c:showVal val="0"/>
          <c:showCatName val="0"/>
          <c:showSerName val="0"/>
          <c:showPercent val="0"/>
          <c:showBubbleSize val="0"/>
        </c:dLbls>
        <c:gapWidth val="219"/>
        <c:overlap val="-27"/>
        <c:axId val="351680552"/>
        <c:axId val="351683504"/>
      </c:barChart>
      <c:dateAx>
        <c:axId val="35168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3504"/>
        <c:crosses val="autoZero"/>
        <c:auto val="1"/>
        <c:lblOffset val="100"/>
        <c:baseTimeUnit val="months"/>
      </c:dateAx>
      <c:valAx>
        <c:axId val="35168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7</c:v>
                </c:pt>
              </c:numCache>
            </c:numRef>
          </c:val>
          <c:extLst>
            <c:ext xmlns:c16="http://schemas.microsoft.com/office/drawing/2014/chart" uri="{C3380CC4-5D6E-409C-BE32-E72D297353CC}">
              <c16:uniqueId val="{00000000-C1EC-49CC-AFEA-1A72E9380869}"/>
            </c:ext>
          </c:extLst>
        </c:ser>
        <c:dLbls>
          <c:showLegendKey val="0"/>
          <c:showVal val="0"/>
          <c:showCatName val="0"/>
          <c:showSerName val="0"/>
          <c:showPercent val="0"/>
          <c:showBubbleSize val="0"/>
        </c:dLbls>
        <c:gapWidth val="219"/>
        <c:overlap val="-27"/>
        <c:axId val="414013336"/>
        <c:axId val="176177224"/>
      </c:barChart>
      <c:dateAx>
        <c:axId val="41401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177224"/>
        <c:crosses val="autoZero"/>
        <c:auto val="1"/>
        <c:lblOffset val="100"/>
        <c:baseTimeUnit val="months"/>
      </c:dateAx>
      <c:valAx>
        <c:axId val="17617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1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41</c:v>
                </c:pt>
                <c:pt idx="7">
                  <c:v>0</c:v>
                </c:pt>
                <c:pt idx="8">
                  <c:v>0</c:v>
                </c:pt>
                <c:pt idx="9">
                  <c:v>0</c:v>
                </c:pt>
                <c:pt idx="10">
                  <c:v>0</c:v>
                </c:pt>
                <c:pt idx="11">
                  <c:v>0</c:v>
                </c:pt>
              </c:numCache>
            </c:numRef>
          </c:val>
          <c:extLst>
            <c:ext xmlns:c16="http://schemas.microsoft.com/office/drawing/2014/chart" uri="{C3380CC4-5D6E-409C-BE32-E72D297353CC}">
              <c16:uniqueId val="{00000000-A93C-4222-9BDA-12175563ABA1}"/>
            </c:ext>
          </c:extLst>
        </c:ser>
        <c:dLbls>
          <c:showLegendKey val="0"/>
          <c:showVal val="0"/>
          <c:showCatName val="0"/>
          <c:showSerName val="0"/>
          <c:showPercent val="0"/>
          <c:showBubbleSize val="0"/>
        </c:dLbls>
        <c:gapWidth val="219"/>
        <c:overlap val="-27"/>
        <c:axId val="421017168"/>
        <c:axId val="421010608"/>
      </c:barChart>
      <c:dateAx>
        <c:axId val="42101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10608"/>
        <c:crosses val="autoZero"/>
        <c:auto val="1"/>
        <c:lblOffset val="100"/>
        <c:baseTimeUnit val="months"/>
      </c:dateAx>
      <c:valAx>
        <c:axId val="42101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1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0</c:v>
                </c:pt>
              </c:numCache>
            </c:numRef>
          </c:val>
          <c:extLst>
            <c:ext xmlns:c16="http://schemas.microsoft.com/office/drawing/2014/chart" uri="{C3380CC4-5D6E-409C-BE32-E72D297353CC}">
              <c16:uniqueId val="{00000000-6E19-40A6-9184-21B38C14C164}"/>
            </c:ext>
          </c:extLst>
        </c:ser>
        <c:dLbls>
          <c:showLegendKey val="0"/>
          <c:showVal val="0"/>
          <c:showCatName val="0"/>
          <c:showSerName val="0"/>
          <c:showPercent val="0"/>
          <c:showBubbleSize val="0"/>
        </c:dLbls>
        <c:gapWidth val="219"/>
        <c:overlap val="-27"/>
        <c:axId val="425019048"/>
        <c:axId val="425024296"/>
      </c:barChart>
      <c:dateAx>
        <c:axId val="42501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24296"/>
        <c:crosses val="autoZero"/>
        <c:auto val="1"/>
        <c:lblOffset val="100"/>
        <c:baseTimeUnit val="months"/>
      </c:dateAx>
      <c:valAx>
        <c:axId val="42502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1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25</c:v>
                </c:pt>
                <c:pt idx="6">
                  <c:v>24</c:v>
                </c:pt>
                <c:pt idx="7">
                  <c:v>0</c:v>
                </c:pt>
                <c:pt idx="8">
                  <c:v>0</c:v>
                </c:pt>
                <c:pt idx="9">
                  <c:v>0</c:v>
                </c:pt>
                <c:pt idx="10">
                  <c:v>0</c:v>
                </c:pt>
                <c:pt idx="11">
                  <c:v>0</c:v>
                </c:pt>
              </c:numCache>
            </c:numRef>
          </c:val>
          <c:extLst>
            <c:ext xmlns:c16="http://schemas.microsoft.com/office/drawing/2014/chart" uri="{C3380CC4-5D6E-409C-BE32-E72D297353CC}">
              <c16:uniqueId val="{00000000-0C70-4885-A5BC-82D87281A5FC}"/>
            </c:ext>
          </c:extLst>
        </c:ser>
        <c:dLbls>
          <c:showLegendKey val="0"/>
          <c:showVal val="0"/>
          <c:showCatName val="0"/>
          <c:showSerName val="0"/>
          <c:showPercent val="0"/>
          <c:showBubbleSize val="0"/>
        </c:dLbls>
        <c:gapWidth val="219"/>
        <c:overlap val="-27"/>
        <c:axId val="425026920"/>
        <c:axId val="425027248"/>
      </c:barChart>
      <c:dateAx>
        <c:axId val="42502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27248"/>
        <c:crosses val="autoZero"/>
        <c:auto val="1"/>
        <c:lblOffset val="100"/>
        <c:baseTimeUnit val="months"/>
      </c:dateAx>
      <c:valAx>
        <c:axId val="42502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2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2FB2-6281-4ED1-AA77-515B7624C002}"/>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04D7D9B-0A25-415A-80C3-F69D97A6608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9380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AC845-36A0-4B2F-A9CB-0E60F31D4DF9}"/>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D88123AC-4B08-4C28-82BE-764289C1797B}"/>
              </a:ext>
            </a:extLst>
          </p:cNvPr>
          <p:cNvGraphicFramePr>
            <a:graphicFrameLocks noGrp="1"/>
          </p:cNvGraphicFramePr>
          <p:nvPr>
            <p:ph type="chart" sz="quarter" idx="13"/>
            <p:extLst>
              <p:ext uri="{D42A27DB-BD31-4B8C-83A1-F6EECF244321}">
                <p14:modId xmlns:p14="http://schemas.microsoft.com/office/powerpoint/2010/main" val="2163072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FEFBA2-8203-4EB2-B125-89D4F404846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B25F4E2-C8BF-49E0-B126-113082429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06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14EF-575C-49C8-8880-338FAD7F8BFC}"/>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B063E53E-39FE-4B72-A159-F02E348C7C3E}"/>
              </a:ext>
            </a:extLst>
          </p:cNvPr>
          <p:cNvGraphicFramePr>
            <a:graphicFrameLocks noGrp="1"/>
          </p:cNvGraphicFramePr>
          <p:nvPr>
            <p:ph type="tbl" sz="quarter" idx="13"/>
            <p:extLst>
              <p:ext uri="{D42A27DB-BD31-4B8C-83A1-F6EECF244321}">
                <p14:modId xmlns:p14="http://schemas.microsoft.com/office/powerpoint/2010/main" val="417979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4550874"/>
                    </a:ext>
                  </a:extLst>
                </a:gridCol>
                <a:gridCol w="740664">
                  <a:extLst>
                    <a:ext uri="{9D8B030D-6E8A-4147-A177-3AD203B41FA5}">
                      <a16:colId xmlns:a16="http://schemas.microsoft.com/office/drawing/2014/main" val="2495366723"/>
                    </a:ext>
                  </a:extLst>
                </a:gridCol>
                <a:gridCol w="740664">
                  <a:extLst>
                    <a:ext uri="{9D8B030D-6E8A-4147-A177-3AD203B41FA5}">
                      <a16:colId xmlns:a16="http://schemas.microsoft.com/office/drawing/2014/main" val="2782597722"/>
                    </a:ext>
                  </a:extLst>
                </a:gridCol>
                <a:gridCol w="740664">
                  <a:extLst>
                    <a:ext uri="{9D8B030D-6E8A-4147-A177-3AD203B41FA5}">
                      <a16:colId xmlns:a16="http://schemas.microsoft.com/office/drawing/2014/main" val="1986800156"/>
                    </a:ext>
                  </a:extLst>
                </a:gridCol>
                <a:gridCol w="740664">
                  <a:extLst>
                    <a:ext uri="{9D8B030D-6E8A-4147-A177-3AD203B41FA5}">
                      <a16:colId xmlns:a16="http://schemas.microsoft.com/office/drawing/2014/main" val="1242495402"/>
                    </a:ext>
                  </a:extLst>
                </a:gridCol>
                <a:gridCol w="740664">
                  <a:extLst>
                    <a:ext uri="{9D8B030D-6E8A-4147-A177-3AD203B41FA5}">
                      <a16:colId xmlns:a16="http://schemas.microsoft.com/office/drawing/2014/main" val="1966866309"/>
                    </a:ext>
                  </a:extLst>
                </a:gridCol>
                <a:gridCol w="740664">
                  <a:extLst>
                    <a:ext uri="{9D8B030D-6E8A-4147-A177-3AD203B41FA5}">
                      <a16:colId xmlns:a16="http://schemas.microsoft.com/office/drawing/2014/main" val="2260349442"/>
                    </a:ext>
                  </a:extLst>
                </a:gridCol>
                <a:gridCol w="740664">
                  <a:extLst>
                    <a:ext uri="{9D8B030D-6E8A-4147-A177-3AD203B41FA5}">
                      <a16:colId xmlns:a16="http://schemas.microsoft.com/office/drawing/2014/main" val="1085694270"/>
                    </a:ext>
                  </a:extLst>
                </a:gridCol>
                <a:gridCol w="740664">
                  <a:extLst>
                    <a:ext uri="{9D8B030D-6E8A-4147-A177-3AD203B41FA5}">
                      <a16:colId xmlns:a16="http://schemas.microsoft.com/office/drawing/2014/main" val="2575189035"/>
                    </a:ext>
                  </a:extLst>
                </a:gridCol>
                <a:gridCol w="740664">
                  <a:extLst>
                    <a:ext uri="{9D8B030D-6E8A-4147-A177-3AD203B41FA5}">
                      <a16:colId xmlns:a16="http://schemas.microsoft.com/office/drawing/2014/main" val="10563947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2825567"/>
                  </a:ext>
                </a:extLst>
              </a:tr>
              <a:tr h="370840">
                <a:tc>
                  <a:txBody>
                    <a:bodyPr/>
                    <a:lstStyle/>
                    <a:p>
                      <a:r>
                        <a:rPr lang="en-US" sz="1000"/>
                        <a:t>Philadelphia Insurance Companies</a:t>
                      </a:r>
                    </a:p>
                  </a:txBody>
                  <a:tcPr/>
                </a:tc>
                <a:tc>
                  <a:txBody>
                    <a:bodyPr/>
                    <a:lstStyle/>
                    <a:p>
                      <a:r>
                        <a:rPr lang="en-US" sz="1000"/>
                        <a:t>3621</a:t>
                      </a:r>
                    </a:p>
                  </a:txBody>
                  <a:tcPr/>
                </a:tc>
                <a:tc>
                  <a:txBody>
                    <a:bodyPr/>
                    <a:lstStyle/>
                    <a:p>
                      <a:r>
                        <a:rPr lang="en-US" sz="1000"/>
                        <a:t>29</a:t>
                      </a:r>
                    </a:p>
                  </a:txBody>
                  <a:tcPr/>
                </a:tc>
                <a:tc>
                  <a:txBody>
                    <a:bodyPr/>
                    <a:lstStyle/>
                    <a:p>
                      <a:r>
                        <a:rPr lang="en-US" sz="1000"/>
                        <a:t>33</a:t>
                      </a:r>
                    </a:p>
                  </a:txBody>
                  <a:tcPr/>
                </a:tc>
                <a:tc>
                  <a:txBody>
                    <a:bodyPr/>
                    <a:lstStyle/>
                    <a:p>
                      <a:r>
                        <a:rPr lang="en-US" sz="1000"/>
                        <a:t>709</a:t>
                      </a:r>
                    </a:p>
                  </a:txBody>
                  <a:tcPr/>
                </a:tc>
                <a:tc>
                  <a:txBody>
                    <a:bodyPr/>
                    <a:lstStyle/>
                    <a:p>
                      <a:r>
                        <a:rPr lang="en-US" sz="1000"/>
                        <a:t>16</a:t>
                      </a:r>
                    </a:p>
                  </a:txBody>
                  <a:tcPr/>
                </a:tc>
                <a:tc>
                  <a:txBody>
                    <a:bodyPr/>
                    <a:lstStyle/>
                    <a:p>
                      <a:r>
                        <a:rPr lang="en-US" sz="1000"/>
                        <a:t>64</a:t>
                      </a:r>
                    </a:p>
                  </a:txBody>
                  <a:tcPr/>
                </a:tc>
                <a:tc>
                  <a:txBody>
                    <a:bodyPr/>
                    <a:lstStyle/>
                    <a:p>
                      <a:r>
                        <a:rPr lang="en-US" sz="1000"/>
                        <a:t>0</a:t>
                      </a:r>
                    </a:p>
                  </a:txBody>
                  <a:tcPr/>
                </a:tc>
                <a:tc>
                  <a:txBody>
                    <a:bodyPr/>
                    <a:lstStyle/>
                    <a:p>
                      <a:r>
                        <a:rPr lang="en-US" sz="1000"/>
                        <a:t>0.6630 %</a:t>
                      </a:r>
                    </a:p>
                  </a:txBody>
                  <a:tcPr/>
                </a:tc>
                <a:tc>
                  <a:txBody>
                    <a:bodyPr/>
                    <a:lstStyle/>
                    <a:p>
                      <a:r>
                        <a:rPr lang="en-US" sz="1000"/>
                        <a:t>0.0 %</a:t>
                      </a:r>
                    </a:p>
                  </a:txBody>
                  <a:tcPr/>
                </a:tc>
                <a:extLst>
                  <a:ext uri="{0D108BD9-81ED-4DB2-BD59-A6C34878D82A}">
                    <a16:rowId xmlns:a16="http://schemas.microsoft.com/office/drawing/2014/main" val="3661017838"/>
                  </a:ext>
                </a:extLst>
              </a:tr>
            </a:tbl>
          </a:graphicData>
        </a:graphic>
      </p:graphicFrame>
      <p:sp>
        <p:nvSpPr>
          <p:cNvPr id="4" name="Text Placeholder 3">
            <a:extLst>
              <a:ext uri="{FF2B5EF4-FFF2-40B4-BE49-F238E27FC236}">
                <a16:creationId xmlns:a16="http://schemas.microsoft.com/office/drawing/2014/main" id="{334C29E3-C897-40F0-A04B-C1D17234BC7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51930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3E9CF-B64B-4D3F-A9E9-657653E3A6FF}"/>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6D795423-BCCF-49BB-B834-463C8084D55F}"/>
              </a:ext>
            </a:extLst>
          </p:cNvPr>
          <p:cNvGraphicFramePr>
            <a:graphicFrameLocks noGrp="1"/>
          </p:cNvGraphicFramePr>
          <p:nvPr>
            <p:ph type="chart" sz="quarter" idx="13"/>
            <p:extLst>
              <p:ext uri="{D42A27DB-BD31-4B8C-83A1-F6EECF244321}">
                <p14:modId xmlns:p14="http://schemas.microsoft.com/office/powerpoint/2010/main" val="3286768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99E71-F508-44A8-A926-407645032EE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0715784-64BC-4E2E-AC7E-FD30CECE0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86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A4B4-124F-457B-A86E-0E625786B690}"/>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AAC0EF0A-528F-46D5-B151-85E28F04647B}"/>
              </a:ext>
            </a:extLst>
          </p:cNvPr>
          <p:cNvGraphicFramePr>
            <a:graphicFrameLocks noGrp="1"/>
          </p:cNvGraphicFramePr>
          <p:nvPr>
            <p:ph type="chart" sz="quarter" idx="13"/>
            <p:extLst>
              <p:ext uri="{D42A27DB-BD31-4B8C-83A1-F6EECF244321}">
                <p14:modId xmlns:p14="http://schemas.microsoft.com/office/powerpoint/2010/main" val="3187683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F2195-0B02-41CC-9244-B7932EBEF5D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D78B262-61CC-47BE-9D26-E2955345FF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303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59D02-F873-4BD3-BE2D-F948C910107E}"/>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4F6D276B-A9DA-4BA6-ABD0-CA07684AE3AC}"/>
              </a:ext>
            </a:extLst>
          </p:cNvPr>
          <p:cNvGraphicFramePr>
            <a:graphicFrameLocks noGrp="1"/>
          </p:cNvGraphicFramePr>
          <p:nvPr>
            <p:ph type="chart" sz="quarter" idx="13"/>
            <p:extLst>
              <p:ext uri="{D42A27DB-BD31-4B8C-83A1-F6EECF244321}">
                <p14:modId xmlns:p14="http://schemas.microsoft.com/office/powerpoint/2010/main" val="4110958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23737B-020A-4648-9C9A-270615D7D68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277A914-8A2C-433C-8B2A-B9300E913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783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EB8D-DB94-4007-B2D4-12085C42C57E}"/>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7C81BDC5-C168-4606-85D1-327EE5C41E81}"/>
              </a:ext>
            </a:extLst>
          </p:cNvPr>
          <p:cNvGraphicFramePr>
            <a:graphicFrameLocks noGrp="1"/>
          </p:cNvGraphicFramePr>
          <p:nvPr>
            <p:ph type="tbl" sz="quarter" idx="13"/>
            <p:extLst>
              <p:ext uri="{D42A27DB-BD31-4B8C-83A1-F6EECF244321}">
                <p14:modId xmlns:p14="http://schemas.microsoft.com/office/powerpoint/2010/main" val="373889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9914259"/>
                    </a:ext>
                  </a:extLst>
                </a:gridCol>
                <a:gridCol w="658368">
                  <a:extLst>
                    <a:ext uri="{9D8B030D-6E8A-4147-A177-3AD203B41FA5}">
                      <a16:colId xmlns:a16="http://schemas.microsoft.com/office/drawing/2014/main" val="712113955"/>
                    </a:ext>
                  </a:extLst>
                </a:gridCol>
                <a:gridCol w="658368">
                  <a:extLst>
                    <a:ext uri="{9D8B030D-6E8A-4147-A177-3AD203B41FA5}">
                      <a16:colId xmlns:a16="http://schemas.microsoft.com/office/drawing/2014/main" val="3680706568"/>
                    </a:ext>
                  </a:extLst>
                </a:gridCol>
                <a:gridCol w="658368">
                  <a:extLst>
                    <a:ext uri="{9D8B030D-6E8A-4147-A177-3AD203B41FA5}">
                      <a16:colId xmlns:a16="http://schemas.microsoft.com/office/drawing/2014/main" val="4148090811"/>
                    </a:ext>
                  </a:extLst>
                </a:gridCol>
                <a:gridCol w="658368">
                  <a:extLst>
                    <a:ext uri="{9D8B030D-6E8A-4147-A177-3AD203B41FA5}">
                      <a16:colId xmlns:a16="http://schemas.microsoft.com/office/drawing/2014/main" val="2881904004"/>
                    </a:ext>
                  </a:extLst>
                </a:gridCol>
                <a:gridCol w="658368">
                  <a:extLst>
                    <a:ext uri="{9D8B030D-6E8A-4147-A177-3AD203B41FA5}">
                      <a16:colId xmlns:a16="http://schemas.microsoft.com/office/drawing/2014/main" val="1831003334"/>
                    </a:ext>
                  </a:extLst>
                </a:gridCol>
                <a:gridCol w="658368">
                  <a:extLst>
                    <a:ext uri="{9D8B030D-6E8A-4147-A177-3AD203B41FA5}">
                      <a16:colId xmlns:a16="http://schemas.microsoft.com/office/drawing/2014/main" val="3188589763"/>
                    </a:ext>
                  </a:extLst>
                </a:gridCol>
                <a:gridCol w="658368">
                  <a:extLst>
                    <a:ext uri="{9D8B030D-6E8A-4147-A177-3AD203B41FA5}">
                      <a16:colId xmlns:a16="http://schemas.microsoft.com/office/drawing/2014/main" val="365203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786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- 2018-07-24 16:38:00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 Forward Philadelphia - FFP, one of the largest emergency shelters in Philadelphia that helps families in need. #TEAMPHLY ended a productive week on a happy note with an Improv Workshop at the Philly Improv Theater before heading back to their respective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434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- 2018-07-27 16:26:00 </a:t>
                      </a:r>
                      <a:r>
                        <a:rPr kumimoji="0" lang="en-US" sz="1000" b="0" i="0" u="none" strike="noStrike" kern="1200" cap="none" spc="0" normalizeH="0" baseline="0" noProof="0">
                          <a:ln>
                            <a:noFill/>
                          </a:ln>
                          <a:solidFill>
                            <a:prstClr val="black"/>
                          </a:solidFill>
                          <a:effectLst/>
                          <a:uLnTx/>
                          <a:uFillTx/>
                          <a:latin typeface="+mn-lt"/>
                          <a:ea typeface="+mn-ea"/>
                          <a:cs typeface="+mn-cs"/>
                        </a:rPr>
                        <a:t> 
 PHLY Sr. Underwriter Sean Hushon was recently awarded one of 12 part-time master's scholarships by The Spencer Educational Foundation, Inc., a non-profit supporting risk management and insurance education. Congratulations to Sean and the other recipients! To read the article, visit: https://goo.gl/gY5RV7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6824411"/>
                  </a:ext>
                </a:extLst>
              </a:tr>
            </a:tbl>
          </a:graphicData>
        </a:graphic>
      </p:graphicFrame>
      <p:sp>
        <p:nvSpPr>
          <p:cNvPr id="4" name="Text Placeholder 3">
            <a:extLst>
              <a:ext uri="{FF2B5EF4-FFF2-40B4-BE49-F238E27FC236}">
                <a16:creationId xmlns:a16="http://schemas.microsoft.com/office/drawing/2014/main" id="{473BD08F-EA28-475F-8973-7059ADDBAD4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422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CD6E-1269-4BDE-BE4B-4AC2C7A03CBD}"/>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2E41FB8D-A193-42F3-BCE7-F6367A4D5BA9}"/>
              </a:ext>
            </a:extLst>
          </p:cNvPr>
          <p:cNvGraphicFramePr>
            <a:graphicFrameLocks noGrp="1"/>
          </p:cNvGraphicFramePr>
          <p:nvPr>
            <p:ph type="tbl" sz="quarter" idx="13"/>
            <p:extLst>
              <p:ext uri="{D42A27DB-BD31-4B8C-83A1-F6EECF244321}">
                <p14:modId xmlns:p14="http://schemas.microsoft.com/office/powerpoint/2010/main" val="854153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5241609"/>
                    </a:ext>
                  </a:extLst>
                </a:gridCol>
                <a:gridCol w="658368">
                  <a:extLst>
                    <a:ext uri="{9D8B030D-6E8A-4147-A177-3AD203B41FA5}">
                      <a16:colId xmlns:a16="http://schemas.microsoft.com/office/drawing/2014/main" val="935463764"/>
                    </a:ext>
                  </a:extLst>
                </a:gridCol>
                <a:gridCol w="658368">
                  <a:extLst>
                    <a:ext uri="{9D8B030D-6E8A-4147-A177-3AD203B41FA5}">
                      <a16:colId xmlns:a16="http://schemas.microsoft.com/office/drawing/2014/main" val="329329754"/>
                    </a:ext>
                  </a:extLst>
                </a:gridCol>
                <a:gridCol w="658368">
                  <a:extLst>
                    <a:ext uri="{9D8B030D-6E8A-4147-A177-3AD203B41FA5}">
                      <a16:colId xmlns:a16="http://schemas.microsoft.com/office/drawing/2014/main" val="4181947888"/>
                    </a:ext>
                  </a:extLst>
                </a:gridCol>
                <a:gridCol w="658368">
                  <a:extLst>
                    <a:ext uri="{9D8B030D-6E8A-4147-A177-3AD203B41FA5}">
                      <a16:colId xmlns:a16="http://schemas.microsoft.com/office/drawing/2014/main" val="1538758630"/>
                    </a:ext>
                  </a:extLst>
                </a:gridCol>
                <a:gridCol w="658368">
                  <a:extLst>
                    <a:ext uri="{9D8B030D-6E8A-4147-A177-3AD203B41FA5}">
                      <a16:colId xmlns:a16="http://schemas.microsoft.com/office/drawing/2014/main" val="3348151549"/>
                    </a:ext>
                  </a:extLst>
                </a:gridCol>
                <a:gridCol w="658368">
                  <a:extLst>
                    <a:ext uri="{9D8B030D-6E8A-4147-A177-3AD203B41FA5}">
                      <a16:colId xmlns:a16="http://schemas.microsoft.com/office/drawing/2014/main" val="503946611"/>
                    </a:ext>
                  </a:extLst>
                </a:gridCol>
                <a:gridCol w="658368">
                  <a:extLst>
                    <a:ext uri="{9D8B030D-6E8A-4147-A177-3AD203B41FA5}">
                      <a16:colId xmlns:a16="http://schemas.microsoft.com/office/drawing/2014/main" val="26748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72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- 2018-07-06 16:17:00 </a:t>
                      </a:r>
                      <a:r>
                        <a:rPr kumimoji="0" lang="en-US" sz="1000" b="0" i="0" u="none" strike="noStrike" kern="1200" cap="none" spc="0" normalizeH="0" baseline="0" noProof="0">
                          <a:ln>
                            <a:noFill/>
                          </a:ln>
                          <a:solidFill>
                            <a:prstClr val="black"/>
                          </a:solidFill>
                          <a:effectLst/>
                          <a:uLnTx/>
                          <a:uFillTx/>
                          <a:latin typeface="+mn-lt"/>
                          <a:ea typeface="+mn-ea"/>
                          <a:cs typeface="+mn-cs"/>
                        </a:rPr>
                        <a:t> 
 Twenty-two PHLY employees from our Melville, NY office lent a hand to the Mary Brennan INN Soup Kitchen, a non-profit organization that addresses the issues of hunger and homelessness on Long Island. #TEAMPHLY volunteered to spend the day cooking, cleaning, serving food, and sorting through donations at The INN, which is deemed the largest soup kitchen on Long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660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- 2018-07-13 16:17:55 </a:t>
                      </a:r>
                      <a:r>
                        <a:rPr kumimoji="0" lang="en-US" sz="1000" b="0" i="0" u="none" strike="noStrike" kern="1200" cap="none" spc="0" normalizeH="0" baseline="0" noProof="0">
                          <a:ln>
                            <a:noFill/>
                          </a:ln>
                          <a:solidFill>
                            <a:prstClr val="black"/>
                          </a:solidFill>
                          <a:effectLst/>
                          <a:uLnTx/>
                          <a:uFillTx/>
                          <a:latin typeface="+mn-lt"/>
                          <a:ea typeface="+mn-ea"/>
                          <a:cs typeface="+mn-cs"/>
                        </a:rPr>
                        <a:t> 
 To help send children with type I and type II diabetes to camp this summer, #TEAMPHLY was challenged to head outdoors for a fun afternoon of traditional camp games! In 2017 we partnered with the American Diabetes Association (ADA) and with only one month left to reach our 5,000 fundraising goal, PHLY offices nationwide participated in the Camp Games Challenge. All money raised was donated to ADA Camps to provide an opportunity for kids to experience traditional camp activities while being monitored by health care professionals. 
Do you want to help #TEAMPHLY make a difference in the lives of children with diabetes? Learn how: diabetes.org/teamphly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5527091"/>
                  </a:ext>
                </a:extLst>
              </a:tr>
            </a:tbl>
          </a:graphicData>
        </a:graphic>
      </p:graphicFrame>
      <p:sp>
        <p:nvSpPr>
          <p:cNvPr id="4" name="Text Placeholder 3">
            <a:extLst>
              <a:ext uri="{FF2B5EF4-FFF2-40B4-BE49-F238E27FC236}">
                <a16:creationId xmlns:a16="http://schemas.microsoft.com/office/drawing/2014/main" id="{CEAAA087-525B-471A-9D65-C88A4585F17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61800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9904-B442-42C3-A0FE-E9672638F2C5}"/>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0315E486-54AE-4021-A5CE-ECE550B9AA13}"/>
              </a:ext>
            </a:extLst>
          </p:cNvPr>
          <p:cNvGraphicFramePr>
            <a:graphicFrameLocks noGrp="1"/>
          </p:cNvGraphicFramePr>
          <p:nvPr>
            <p:ph type="tbl" sz="quarter" idx="13"/>
            <p:extLst>
              <p:ext uri="{D42A27DB-BD31-4B8C-83A1-F6EECF244321}">
                <p14:modId xmlns:p14="http://schemas.microsoft.com/office/powerpoint/2010/main" val="237943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7544530"/>
                    </a:ext>
                  </a:extLst>
                </a:gridCol>
                <a:gridCol w="658368">
                  <a:extLst>
                    <a:ext uri="{9D8B030D-6E8A-4147-A177-3AD203B41FA5}">
                      <a16:colId xmlns:a16="http://schemas.microsoft.com/office/drawing/2014/main" val="3557145498"/>
                    </a:ext>
                  </a:extLst>
                </a:gridCol>
                <a:gridCol w="658368">
                  <a:extLst>
                    <a:ext uri="{9D8B030D-6E8A-4147-A177-3AD203B41FA5}">
                      <a16:colId xmlns:a16="http://schemas.microsoft.com/office/drawing/2014/main" val="1012703277"/>
                    </a:ext>
                  </a:extLst>
                </a:gridCol>
                <a:gridCol w="658368">
                  <a:extLst>
                    <a:ext uri="{9D8B030D-6E8A-4147-A177-3AD203B41FA5}">
                      <a16:colId xmlns:a16="http://schemas.microsoft.com/office/drawing/2014/main" val="1361930783"/>
                    </a:ext>
                  </a:extLst>
                </a:gridCol>
                <a:gridCol w="658368">
                  <a:extLst>
                    <a:ext uri="{9D8B030D-6E8A-4147-A177-3AD203B41FA5}">
                      <a16:colId xmlns:a16="http://schemas.microsoft.com/office/drawing/2014/main" val="3955811270"/>
                    </a:ext>
                  </a:extLst>
                </a:gridCol>
                <a:gridCol w="658368">
                  <a:extLst>
                    <a:ext uri="{9D8B030D-6E8A-4147-A177-3AD203B41FA5}">
                      <a16:colId xmlns:a16="http://schemas.microsoft.com/office/drawing/2014/main" val="1826811667"/>
                    </a:ext>
                  </a:extLst>
                </a:gridCol>
                <a:gridCol w="658368">
                  <a:extLst>
                    <a:ext uri="{9D8B030D-6E8A-4147-A177-3AD203B41FA5}">
                      <a16:colId xmlns:a16="http://schemas.microsoft.com/office/drawing/2014/main" val="2634743021"/>
                    </a:ext>
                  </a:extLst>
                </a:gridCol>
                <a:gridCol w="658368">
                  <a:extLst>
                    <a:ext uri="{9D8B030D-6E8A-4147-A177-3AD203B41FA5}">
                      <a16:colId xmlns:a16="http://schemas.microsoft.com/office/drawing/2014/main" val="201937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980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- 2018-07-30 16:14:00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18th consecutive year! We appreciate the continued support of our employees, business partners, and customers who help make these achievements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91893975"/>
                  </a:ext>
                </a:extLst>
              </a:tr>
            </a:tbl>
          </a:graphicData>
        </a:graphic>
      </p:graphicFrame>
      <p:sp>
        <p:nvSpPr>
          <p:cNvPr id="4" name="Text Placeholder 3">
            <a:extLst>
              <a:ext uri="{FF2B5EF4-FFF2-40B4-BE49-F238E27FC236}">
                <a16:creationId xmlns:a16="http://schemas.microsoft.com/office/drawing/2014/main" id="{7078C418-DEF5-4202-9C5B-E2F411474F2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3061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8FB1-EB2B-4800-BAA8-A80B81A6F9A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48B4A21-1258-482A-ACD7-DFF2B0D4D50B}"/>
              </a:ext>
            </a:extLst>
          </p:cNvPr>
          <p:cNvGraphicFramePr>
            <a:graphicFrameLocks noGrp="1"/>
          </p:cNvGraphicFramePr>
          <p:nvPr>
            <p:ph type="chart" sz="quarter" idx="13"/>
            <p:extLst>
              <p:ext uri="{D42A27DB-BD31-4B8C-83A1-F6EECF244321}">
                <p14:modId xmlns:p14="http://schemas.microsoft.com/office/powerpoint/2010/main" val="900264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9D008B-4C72-49D3-8559-22E81291C03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989F19C-BAAD-418F-B996-3025729DD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461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AAD6-BEE3-4239-918F-3EF4F99D083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9125AE4-0A9D-41A7-B7D8-8612B92D26EF}"/>
              </a:ext>
            </a:extLst>
          </p:cNvPr>
          <p:cNvGraphicFramePr>
            <a:graphicFrameLocks noGrp="1"/>
          </p:cNvGraphicFramePr>
          <p:nvPr>
            <p:ph type="tbl" sz="quarter" idx="13"/>
            <p:extLst>
              <p:ext uri="{D42A27DB-BD31-4B8C-83A1-F6EECF244321}">
                <p14:modId xmlns:p14="http://schemas.microsoft.com/office/powerpoint/2010/main" val="280262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19453848"/>
                    </a:ext>
                  </a:extLst>
                </a:gridCol>
                <a:gridCol w="493776">
                  <a:extLst>
                    <a:ext uri="{9D8B030D-6E8A-4147-A177-3AD203B41FA5}">
                      <a16:colId xmlns:a16="http://schemas.microsoft.com/office/drawing/2014/main" val="2883830858"/>
                    </a:ext>
                  </a:extLst>
                </a:gridCol>
                <a:gridCol w="493776">
                  <a:extLst>
                    <a:ext uri="{9D8B030D-6E8A-4147-A177-3AD203B41FA5}">
                      <a16:colId xmlns:a16="http://schemas.microsoft.com/office/drawing/2014/main" val="1362865648"/>
                    </a:ext>
                  </a:extLst>
                </a:gridCol>
                <a:gridCol w="493776">
                  <a:extLst>
                    <a:ext uri="{9D8B030D-6E8A-4147-A177-3AD203B41FA5}">
                      <a16:colId xmlns:a16="http://schemas.microsoft.com/office/drawing/2014/main" val="2978109558"/>
                    </a:ext>
                  </a:extLst>
                </a:gridCol>
                <a:gridCol w="493776">
                  <a:extLst>
                    <a:ext uri="{9D8B030D-6E8A-4147-A177-3AD203B41FA5}">
                      <a16:colId xmlns:a16="http://schemas.microsoft.com/office/drawing/2014/main" val="3239954482"/>
                    </a:ext>
                  </a:extLst>
                </a:gridCol>
                <a:gridCol w="493776">
                  <a:extLst>
                    <a:ext uri="{9D8B030D-6E8A-4147-A177-3AD203B41FA5}">
                      <a16:colId xmlns:a16="http://schemas.microsoft.com/office/drawing/2014/main" val="2684837250"/>
                    </a:ext>
                  </a:extLst>
                </a:gridCol>
                <a:gridCol w="493776">
                  <a:extLst>
                    <a:ext uri="{9D8B030D-6E8A-4147-A177-3AD203B41FA5}">
                      <a16:colId xmlns:a16="http://schemas.microsoft.com/office/drawing/2014/main" val="607654898"/>
                    </a:ext>
                  </a:extLst>
                </a:gridCol>
                <a:gridCol w="493776">
                  <a:extLst>
                    <a:ext uri="{9D8B030D-6E8A-4147-A177-3AD203B41FA5}">
                      <a16:colId xmlns:a16="http://schemas.microsoft.com/office/drawing/2014/main" val="1830420275"/>
                    </a:ext>
                  </a:extLst>
                </a:gridCol>
                <a:gridCol w="493776">
                  <a:extLst>
                    <a:ext uri="{9D8B030D-6E8A-4147-A177-3AD203B41FA5}">
                      <a16:colId xmlns:a16="http://schemas.microsoft.com/office/drawing/2014/main" val="3430960131"/>
                    </a:ext>
                  </a:extLst>
                </a:gridCol>
                <a:gridCol w="493776">
                  <a:extLst>
                    <a:ext uri="{9D8B030D-6E8A-4147-A177-3AD203B41FA5}">
                      <a16:colId xmlns:a16="http://schemas.microsoft.com/office/drawing/2014/main" val="2828366414"/>
                    </a:ext>
                  </a:extLst>
                </a:gridCol>
                <a:gridCol w="493776">
                  <a:extLst>
                    <a:ext uri="{9D8B030D-6E8A-4147-A177-3AD203B41FA5}">
                      <a16:colId xmlns:a16="http://schemas.microsoft.com/office/drawing/2014/main" val="4185833689"/>
                    </a:ext>
                  </a:extLst>
                </a:gridCol>
                <a:gridCol w="493776">
                  <a:extLst>
                    <a:ext uri="{9D8B030D-6E8A-4147-A177-3AD203B41FA5}">
                      <a16:colId xmlns:a16="http://schemas.microsoft.com/office/drawing/2014/main" val="435677413"/>
                    </a:ext>
                  </a:extLst>
                </a:gridCol>
                <a:gridCol w="493776">
                  <a:extLst>
                    <a:ext uri="{9D8B030D-6E8A-4147-A177-3AD203B41FA5}">
                      <a16:colId xmlns:a16="http://schemas.microsoft.com/office/drawing/2014/main" val="2387460777"/>
                    </a:ext>
                  </a:extLst>
                </a:gridCol>
                <a:gridCol w="493776">
                  <a:extLst>
                    <a:ext uri="{9D8B030D-6E8A-4147-A177-3AD203B41FA5}">
                      <a16:colId xmlns:a16="http://schemas.microsoft.com/office/drawing/2014/main" val="35576253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9366646"/>
                  </a:ext>
                </a:extLst>
              </a:tr>
              <a:tr h="370840">
                <a:tc>
                  <a:txBody>
                    <a:bodyPr/>
                    <a:lstStyle/>
                    <a:p>
                      <a:r>
                        <a:rPr lang="en-US" sz="1000"/>
                        <a:t>@PHLYINS</a:t>
                      </a:r>
                    </a:p>
                  </a:txBody>
                  <a:tcPr/>
                </a:tc>
                <a:tc>
                  <a:txBody>
                    <a:bodyPr/>
                    <a:lstStyle/>
                    <a:p>
                      <a:r>
                        <a:rPr lang="en-US" sz="1000"/>
                        <a:t>3061</a:t>
                      </a:r>
                    </a:p>
                  </a:txBody>
                  <a:tcPr/>
                </a:tc>
                <a:tc>
                  <a:txBody>
                    <a:bodyPr/>
                    <a:lstStyle/>
                    <a:p>
                      <a:r>
                        <a:rPr lang="en-US" sz="1000"/>
                        <a:t>19</a:t>
                      </a:r>
                    </a:p>
                  </a:txBody>
                  <a:tcPr/>
                </a:tc>
                <a:tc>
                  <a:txBody>
                    <a:bodyPr/>
                    <a:lstStyle/>
                    <a:p>
                      <a:r>
                        <a:rPr lang="en-US" sz="1000"/>
                        <a:t>47</a:t>
                      </a:r>
                    </a:p>
                  </a:txBody>
                  <a:tcPr/>
                </a:tc>
                <a:tc>
                  <a:txBody>
                    <a:bodyPr/>
                    <a:lstStyle/>
                    <a:p>
                      <a:r>
                        <a:rPr lang="en-US" sz="1000"/>
                        <a:t>36</a:t>
                      </a:r>
                    </a:p>
                  </a:txBody>
                  <a:tcPr/>
                </a:tc>
                <a:tc>
                  <a:txBody>
                    <a:bodyPr/>
                    <a:lstStyle/>
                    <a:p>
                      <a:r>
                        <a:rPr lang="en-US" sz="1000"/>
                        <a:t>11</a:t>
                      </a:r>
                    </a:p>
                  </a:txBody>
                  <a:tcPr/>
                </a:tc>
                <a:tc>
                  <a:txBody>
                    <a:bodyPr/>
                    <a:lstStyle/>
                    <a:p>
                      <a:r>
                        <a:rPr lang="en-US" sz="1000"/>
                        <a:t>0</a:t>
                      </a:r>
                    </a:p>
                  </a:txBody>
                  <a:tcPr/>
                </a:tc>
                <a:tc>
                  <a:txBody>
                    <a:bodyPr/>
                    <a:lstStyle/>
                    <a:p>
                      <a:r>
                        <a:rPr lang="en-US" sz="1000"/>
                        <a:t>35</a:t>
                      </a:r>
                    </a:p>
                  </a:txBody>
                  <a:tcPr/>
                </a:tc>
                <a:tc>
                  <a:txBody>
                    <a:bodyPr/>
                    <a:lstStyle/>
                    <a:p>
                      <a:r>
                        <a:rPr lang="en-US" sz="1000"/>
                        <a:t>35</a:t>
                      </a:r>
                    </a:p>
                  </a:txBody>
                  <a:tcPr/>
                </a:tc>
                <a:tc>
                  <a:txBody>
                    <a:bodyPr/>
                    <a:lstStyle/>
                    <a:p>
                      <a:r>
                        <a:rPr lang="en-US" sz="1000"/>
                        <a:t>137</a:t>
                      </a:r>
                    </a:p>
                  </a:txBody>
                  <a:tcPr/>
                </a:tc>
                <a:tc>
                  <a:txBody>
                    <a:bodyPr/>
                    <a:lstStyle/>
                    <a:p>
                      <a:r>
                        <a:rPr lang="en-US" sz="1000"/>
                        <a:t>4</a:t>
                      </a:r>
                    </a:p>
                  </a:txBody>
                  <a:tcPr/>
                </a:tc>
                <a:tc>
                  <a:txBody>
                    <a:bodyPr/>
                    <a:lstStyle/>
                    <a:p>
                      <a:r>
                        <a:rPr lang="en-US" sz="1000"/>
                        <a:t>14</a:t>
                      </a:r>
                    </a:p>
                  </a:txBody>
                  <a:tcPr/>
                </a:tc>
                <a:tc>
                  <a:txBody>
                    <a:bodyPr/>
                    <a:lstStyle/>
                    <a:p>
                      <a:r>
                        <a:rPr lang="en-US" sz="1000"/>
                        <a:t>0.1602 %</a:t>
                      </a:r>
                    </a:p>
                  </a:txBody>
                  <a:tcPr/>
                </a:tc>
                <a:tc>
                  <a:txBody>
                    <a:bodyPr/>
                    <a:lstStyle/>
                    <a:p>
                      <a:r>
                        <a:rPr lang="en-US" sz="1000"/>
                        <a:t>0.0 %</a:t>
                      </a:r>
                    </a:p>
                  </a:txBody>
                  <a:tcPr/>
                </a:tc>
                <a:extLst>
                  <a:ext uri="{0D108BD9-81ED-4DB2-BD59-A6C34878D82A}">
                    <a16:rowId xmlns:a16="http://schemas.microsoft.com/office/drawing/2014/main" val="3001383217"/>
                  </a:ext>
                </a:extLst>
              </a:tr>
            </a:tbl>
          </a:graphicData>
        </a:graphic>
      </p:graphicFrame>
      <p:sp>
        <p:nvSpPr>
          <p:cNvPr id="4" name="Text Placeholder 3">
            <a:extLst>
              <a:ext uri="{FF2B5EF4-FFF2-40B4-BE49-F238E27FC236}">
                <a16:creationId xmlns:a16="http://schemas.microsoft.com/office/drawing/2014/main" id="{5B1DA9C9-7CF6-42E3-AA57-23544A3305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22265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F413-D271-4394-BEEE-EBC5C5C46444}"/>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5A096947-E520-4B50-A3AA-9BECB0084A9E}"/>
              </a:ext>
            </a:extLst>
          </p:cNvPr>
          <p:cNvGraphicFramePr>
            <a:graphicFrameLocks noGrp="1"/>
          </p:cNvGraphicFramePr>
          <p:nvPr>
            <p:ph type="chart" sz="quarter" idx="13"/>
            <p:extLst>
              <p:ext uri="{D42A27DB-BD31-4B8C-83A1-F6EECF244321}">
                <p14:modId xmlns:p14="http://schemas.microsoft.com/office/powerpoint/2010/main" val="3142549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01F1F-8C4F-43D8-A786-0BD5D52840D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B75F8BB-F082-493C-81D2-608475943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30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10621-DDF8-43A7-8006-609CBDD0CF5E}"/>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A9000F32-8A98-42D8-B80E-A79C6833A196}"/>
              </a:ext>
            </a:extLst>
          </p:cNvPr>
          <p:cNvGraphicFramePr>
            <a:graphicFrameLocks noGrp="1"/>
          </p:cNvGraphicFramePr>
          <p:nvPr>
            <p:ph type="chart" sz="quarter" idx="13"/>
            <p:extLst>
              <p:ext uri="{D42A27DB-BD31-4B8C-83A1-F6EECF244321}">
                <p14:modId xmlns:p14="http://schemas.microsoft.com/office/powerpoint/2010/main" val="910817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272DDD-4CA7-4072-B364-A2219B486E8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53B61F1-63E4-4540-A4FF-976A123E1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996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537FA-9336-48CA-826B-2BC94E9B8B11}"/>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763F568A-2778-4934-9B36-0E86034C9E7A}"/>
              </a:ext>
            </a:extLst>
          </p:cNvPr>
          <p:cNvGraphicFramePr>
            <a:graphicFrameLocks noGrp="1"/>
          </p:cNvGraphicFramePr>
          <p:nvPr>
            <p:ph type="chart" sz="quarter" idx="13"/>
            <p:extLst>
              <p:ext uri="{D42A27DB-BD31-4B8C-83A1-F6EECF244321}">
                <p14:modId xmlns:p14="http://schemas.microsoft.com/office/powerpoint/2010/main" val="2955170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76A9F-F604-46E0-A0BE-F49AB1F256C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35CD308-A630-4E77-8FD9-0361B28619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711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4C98-0DE6-4790-902F-36C364B0B7E5}"/>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087B7419-F1CB-498C-BB46-BAE2F04BB64A}"/>
              </a:ext>
            </a:extLst>
          </p:cNvPr>
          <p:cNvGraphicFramePr>
            <a:graphicFrameLocks noGrp="1"/>
          </p:cNvGraphicFramePr>
          <p:nvPr>
            <p:ph type="tbl" sz="quarter" idx="13"/>
            <p:extLst>
              <p:ext uri="{D42A27DB-BD31-4B8C-83A1-F6EECF244321}">
                <p14:modId xmlns:p14="http://schemas.microsoft.com/office/powerpoint/2010/main" val="3589978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97873957"/>
                    </a:ext>
                  </a:extLst>
                </a:gridCol>
                <a:gridCol w="1645920">
                  <a:extLst>
                    <a:ext uri="{9D8B030D-6E8A-4147-A177-3AD203B41FA5}">
                      <a16:colId xmlns:a16="http://schemas.microsoft.com/office/drawing/2014/main" val="612536529"/>
                    </a:ext>
                  </a:extLst>
                </a:gridCol>
                <a:gridCol w="822960">
                  <a:extLst>
                    <a:ext uri="{9D8B030D-6E8A-4147-A177-3AD203B41FA5}">
                      <a16:colId xmlns:a16="http://schemas.microsoft.com/office/drawing/2014/main" val="1727436780"/>
                    </a:ext>
                  </a:extLst>
                </a:gridCol>
                <a:gridCol w="822960">
                  <a:extLst>
                    <a:ext uri="{9D8B030D-6E8A-4147-A177-3AD203B41FA5}">
                      <a16:colId xmlns:a16="http://schemas.microsoft.com/office/drawing/2014/main" val="253232019"/>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74785320"/>
                  </a:ext>
                </a:extLst>
              </a:tr>
              <a:tr h="370840">
                <a:tc>
                  <a:txBody>
                    <a:bodyPr/>
                    <a:lstStyle/>
                    <a:p>
                      <a:r>
                        <a:rPr lang="en-US" sz="1000" b="1"/>
                        <a:t> @PHLYINS </a:t>
                      </a:r>
                      <a:r>
                        <a:rPr lang="en-US" sz="1000"/>
                        <a:t> was mentioned by </a:t>
                      </a:r>
                      <a:r>
                        <a:rPr lang="en-US" sz="1000" b="1"/>
                        <a:t> @StellarInsuranc - 2018-07-25 21:51:30 </a:t>
                      </a:r>
                      <a:r>
                        <a:rPr lang="en-US" sz="1000"/>
                        <a:t>
 Another #happy #customer insured his rental property w/ @PHLYINS 
#insurancesimplified #landlords #realestate… https://t.co/8pne9Wgb9P</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660026177"/>
                  </a:ext>
                </a:extLst>
              </a:tr>
              <a:tr h="370840">
                <a:tc>
                  <a:txBody>
                    <a:bodyPr/>
                    <a:lstStyle/>
                    <a:p>
                      <a:r>
                        <a:rPr lang="en-US" sz="1000" b="1"/>
                        <a:t> @PHLYINS </a:t>
                      </a:r>
                      <a:r>
                        <a:rPr lang="en-US" sz="1000"/>
                        <a:t> was mentioned by </a:t>
                      </a:r>
                      <a:r>
                        <a:rPr lang="en-US" sz="1000" b="1"/>
                        <a:t> @PC360_AandB - 2018-07-22 11:15:06 </a:t>
                      </a:r>
                      <a:r>
                        <a:rPr lang="en-US" sz="1000"/>
                        <a:t>
 Around the #property &amp;amp; #casualty #insurance industry: News from @LexisNexisRisk, @RiskStrategies, @PHLYINS, EPG Ins… https://t.co/brJlgCqGvf</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817190951"/>
                  </a:ext>
                </a:extLst>
              </a:tr>
              <a:tr h="370840">
                <a:tc>
                  <a:txBody>
                    <a:bodyPr/>
                    <a:lstStyle/>
                    <a:p>
                      <a:r>
                        <a:rPr lang="en-US" sz="1000" b="1"/>
                        <a:t> @PHLYINS </a:t>
                      </a:r>
                      <a:r>
                        <a:rPr lang="en-US" sz="1000"/>
                        <a:t> was mentioned by </a:t>
                      </a:r>
                      <a:r>
                        <a:rPr lang="en-US" sz="1000" b="1"/>
                        <a:t> @MBAofWPA - 2018-07-30 16:10:05 </a:t>
                      </a:r>
                      <a:r>
                        <a:rPr lang="en-US" sz="1000"/>
                        <a:t>
 @RothmanGordon  @pacvan  https://t.co/5O1USMbJDS     https://t.co/KW9t862LVi  https://t.co/dW80bcyNKZ  @PHLYINS… https://t.co/4bgfwGLyQP</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696526942"/>
                  </a:ext>
                </a:extLst>
              </a:tr>
              <a:tr h="370840">
                <a:tc>
                  <a:txBody>
                    <a:bodyPr/>
                    <a:lstStyle/>
                    <a:p>
                      <a:r>
                        <a:rPr lang="en-US" sz="1000" b="1"/>
                        <a:t> @PHLYINS </a:t>
                      </a:r>
                      <a:r>
                        <a:rPr lang="en-US" sz="1000"/>
                        <a:t> was mentioned by </a:t>
                      </a:r>
                      <a:r>
                        <a:rPr lang="en-US" sz="1000" b="1"/>
                        <a:t> @temphousing - 2018-07-30 16:19:57 </a:t>
                      </a:r>
                      <a:r>
                        <a:rPr lang="en-US" sz="1000"/>
                        <a:t>
 @PHLYINS Congratulations!</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6645901"/>
                  </a:ext>
                </a:extLst>
              </a:tr>
              <a:tr h="370840">
                <a:tc>
                  <a:txBody>
                    <a:bodyPr/>
                    <a:lstStyle/>
                    <a:p>
                      <a:r>
                        <a:rPr lang="en-US" sz="1000" b="1"/>
                        <a:t> @PHLYINS </a:t>
                      </a:r>
                      <a:r>
                        <a:rPr lang="en-US" sz="1000"/>
                        <a:t> was mentioned by </a:t>
                      </a:r>
                      <a:r>
                        <a:rPr lang="en-US" sz="1000" b="1"/>
                        <a:t> @CasaskullMark - 2018-07-12 18:01:27 </a:t>
                      </a:r>
                      <a:r>
                        <a:rPr lang="en-US" sz="1000"/>
                        <a:t>
 @PHLYINS @ACCTPhilly 🍺🍻🍺🐶😍</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4226046418"/>
                  </a:ext>
                </a:extLst>
              </a:tr>
            </a:tbl>
          </a:graphicData>
        </a:graphic>
      </p:graphicFrame>
      <p:sp>
        <p:nvSpPr>
          <p:cNvPr id="4" name="Text Placeholder 3">
            <a:extLst>
              <a:ext uri="{FF2B5EF4-FFF2-40B4-BE49-F238E27FC236}">
                <a16:creationId xmlns:a16="http://schemas.microsoft.com/office/drawing/2014/main" id="{D10B0A20-C3EC-465C-8B17-D4DD3E8CC2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7502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44095-7ACB-4896-B0C3-0DC5DF181C6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3058832-DE29-419C-9545-924A34B0E023}"/>
              </a:ext>
            </a:extLst>
          </p:cNvPr>
          <p:cNvGraphicFramePr>
            <a:graphicFrameLocks noGrp="1"/>
          </p:cNvGraphicFramePr>
          <p:nvPr>
            <p:ph type="tbl" sz="quarter" idx="13"/>
            <p:extLst>
              <p:ext uri="{D42A27DB-BD31-4B8C-83A1-F6EECF244321}">
                <p14:modId xmlns:p14="http://schemas.microsoft.com/office/powerpoint/2010/main" val="287222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1416955"/>
                    </a:ext>
                  </a:extLst>
                </a:gridCol>
                <a:gridCol w="2468880">
                  <a:extLst>
                    <a:ext uri="{9D8B030D-6E8A-4147-A177-3AD203B41FA5}">
                      <a16:colId xmlns:a16="http://schemas.microsoft.com/office/drawing/2014/main" val="177192608"/>
                    </a:ext>
                  </a:extLst>
                </a:gridCol>
                <a:gridCol w="2468880">
                  <a:extLst>
                    <a:ext uri="{9D8B030D-6E8A-4147-A177-3AD203B41FA5}">
                      <a16:colId xmlns:a16="http://schemas.microsoft.com/office/drawing/2014/main" val="44587157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28988366"/>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4016616384"/>
                  </a:ext>
                </a:extLst>
              </a:tr>
              <a:tr h="370840">
                <a:tc>
                  <a:txBody>
                    <a:bodyPr/>
                    <a:lstStyle/>
                    <a:p>
                      <a:r>
                        <a:rPr lang="en-US" sz="1000" b="1"/>
                        <a:t>@SilversSteve</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116676257"/>
                  </a:ext>
                </a:extLst>
              </a:tr>
              <a:tr h="370840">
                <a:tc>
                  <a:txBody>
                    <a:bodyPr/>
                    <a:lstStyle/>
                    <a:p>
                      <a:r>
                        <a:rPr lang="en-US" sz="1000" b="1"/>
                        <a:t>@Regore2</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1449138339"/>
                  </a:ext>
                </a:extLst>
              </a:tr>
              <a:tr h="370840">
                <a:tc>
                  <a:txBody>
                    <a:bodyPr/>
                    <a:lstStyle/>
                    <a:p>
                      <a:r>
                        <a:rPr lang="en-US" sz="1000" b="1"/>
                        <a:t>@MargueriteTort</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1562424674"/>
                  </a:ext>
                </a:extLst>
              </a:tr>
              <a:tr h="370840">
                <a:tc>
                  <a:txBody>
                    <a:bodyPr/>
                    <a:lstStyle/>
                    <a:p>
                      <a:r>
                        <a:rPr lang="en-US" sz="1000" b="1"/>
                        <a:t>@Bill_Procopio</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793378468"/>
                  </a:ext>
                </a:extLst>
              </a:tr>
              <a:tr h="370840">
                <a:tc>
                  <a:txBody>
                    <a:bodyPr/>
                    <a:lstStyle/>
                    <a:p>
                      <a:r>
                        <a:rPr lang="en-US" sz="1000" b="1"/>
                        <a:t>@JSMBrokerage</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3048679931"/>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026280270"/>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823485957"/>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993940715"/>
                  </a:ext>
                </a:extLst>
              </a:tr>
              <a:tr h="370840">
                <a:tc>
                  <a:txBody>
                    <a:bodyPr/>
                    <a:lstStyle/>
                    <a:p>
                      <a:r>
                        <a:rPr lang="en-US" sz="1000" b="1"/>
                        <a:t>@ChristinaVerish</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499939777"/>
                  </a:ext>
                </a:extLst>
              </a:tr>
            </a:tbl>
          </a:graphicData>
        </a:graphic>
      </p:graphicFrame>
      <p:sp>
        <p:nvSpPr>
          <p:cNvPr id="4" name="Text Placeholder 3">
            <a:extLst>
              <a:ext uri="{FF2B5EF4-FFF2-40B4-BE49-F238E27FC236}">
                <a16:creationId xmlns:a16="http://schemas.microsoft.com/office/drawing/2014/main" id="{C95A0F96-B714-4E6B-96CA-2196069832B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793840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E384-4481-48F2-93D6-568370762CA5}"/>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68D70AFA-3C44-4D43-9951-6014A8C52786}"/>
              </a:ext>
            </a:extLst>
          </p:cNvPr>
          <p:cNvGraphicFramePr>
            <a:graphicFrameLocks noGrp="1"/>
          </p:cNvGraphicFramePr>
          <p:nvPr>
            <p:ph type="tbl" sz="quarter" idx="13"/>
            <p:extLst>
              <p:ext uri="{D42A27DB-BD31-4B8C-83A1-F6EECF244321}">
                <p14:modId xmlns:p14="http://schemas.microsoft.com/office/powerpoint/2010/main" val="54445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1629029"/>
                    </a:ext>
                  </a:extLst>
                </a:gridCol>
                <a:gridCol w="822960">
                  <a:extLst>
                    <a:ext uri="{9D8B030D-6E8A-4147-A177-3AD203B41FA5}">
                      <a16:colId xmlns:a16="http://schemas.microsoft.com/office/drawing/2014/main" val="3482935584"/>
                    </a:ext>
                  </a:extLst>
                </a:gridCol>
                <a:gridCol w="822960">
                  <a:extLst>
                    <a:ext uri="{9D8B030D-6E8A-4147-A177-3AD203B41FA5}">
                      <a16:colId xmlns:a16="http://schemas.microsoft.com/office/drawing/2014/main" val="4068172462"/>
                    </a:ext>
                  </a:extLst>
                </a:gridCol>
                <a:gridCol w="822960">
                  <a:extLst>
                    <a:ext uri="{9D8B030D-6E8A-4147-A177-3AD203B41FA5}">
                      <a16:colId xmlns:a16="http://schemas.microsoft.com/office/drawing/2014/main" val="3677235998"/>
                    </a:ext>
                  </a:extLst>
                </a:gridCol>
                <a:gridCol w="822960">
                  <a:extLst>
                    <a:ext uri="{9D8B030D-6E8A-4147-A177-3AD203B41FA5}">
                      <a16:colId xmlns:a16="http://schemas.microsoft.com/office/drawing/2014/main" val="868546553"/>
                    </a:ext>
                  </a:extLst>
                </a:gridCol>
                <a:gridCol w="822960">
                  <a:extLst>
                    <a:ext uri="{9D8B030D-6E8A-4147-A177-3AD203B41FA5}">
                      <a16:colId xmlns:a16="http://schemas.microsoft.com/office/drawing/2014/main" val="240639171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388576831"/>
                  </a:ext>
                </a:extLst>
              </a:tr>
              <a:tr h="370840">
                <a:tc>
                  <a:txBody>
                    <a:bodyPr/>
                    <a:lstStyle/>
                    <a:p>
                      <a:r>
                        <a:rPr lang="en-US" sz="1000" b="1"/>
                        <a:t> @PHLYINS - 2018-07-12 14:12:27 </a:t>
                      </a:r>
                      <a:r>
                        <a:rPr lang="en-US" sz="1000"/>
                        <a:t>
  #PHLY employees had a pawsome time yesterday volunteering at @ACCTPhilly, an animal shelter for homeless, abandoned, and abused animals. #TEAMPHLY met many of the furry residents and helped sort through kennels, do laundry, and make rice socks to keep kittens warm. #acctphilly https://t.co/k8FqoqWUqg</a:t>
                      </a:r>
                    </a:p>
                  </a:txBody>
                  <a:tcPr/>
                </a:tc>
                <a:tc>
                  <a:txBody>
                    <a:bodyPr/>
                    <a:lstStyle/>
                    <a:p>
                      <a:r>
                        <a:rPr lang="en-US" sz="1000"/>
                        <a:t>No</a:t>
                      </a:r>
                    </a:p>
                  </a:txBody>
                  <a:tcPr/>
                </a:tc>
                <a:tc>
                  <a:txBody>
                    <a:bodyPr/>
                    <a:lstStyle/>
                    <a:p>
                      <a:r>
                        <a:rPr lang="en-US" sz="1000"/>
                        <a:t>5</a:t>
                      </a:r>
                    </a:p>
                  </a:txBody>
                  <a:tcPr/>
                </a:tc>
                <a:tc>
                  <a:txBody>
                    <a:bodyPr/>
                    <a:lstStyle/>
                    <a:p>
                      <a:r>
                        <a:rPr lang="en-US" sz="1000"/>
                        <a:t>9</a:t>
                      </a:r>
                    </a:p>
                  </a:txBody>
                  <a:tcPr/>
                </a:tc>
                <a:tc>
                  <a:txBody>
                    <a:bodyPr/>
                    <a:lstStyle/>
                    <a:p>
                      <a:r>
                        <a:rPr lang="en-US" sz="1000"/>
                        <a:t>1</a:t>
                      </a:r>
                    </a:p>
                  </a:txBody>
                  <a:tcPr/>
                </a:tc>
                <a:tc>
                  <a:txBody>
                    <a:bodyPr/>
                    <a:lstStyle/>
                    <a:p>
                      <a:r>
                        <a:rPr lang="en-US" sz="1000"/>
                        <a:t>0.4929 %</a:t>
                      </a:r>
                    </a:p>
                  </a:txBody>
                  <a:tcPr/>
                </a:tc>
                <a:extLst>
                  <a:ext uri="{0D108BD9-81ED-4DB2-BD59-A6C34878D82A}">
                    <a16:rowId xmlns:a16="http://schemas.microsoft.com/office/drawing/2014/main" val="1400137748"/>
                  </a:ext>
                </a:extLst>
              </a:tr>
              <a:tr h="370840">
                <a:tc>
                  <a:txBody>
                    <a:bodyPr/>
                    <a:lstStyle/>
                    <a:p>
                      <a:r>
                        <a:rPr lang="en-US" sz="1000" b="1"/>
                        <a:t> @PHLYINS - 2018-07-13 15:05:13 </a:t>
                      </a:r>
                      <a:r>
                        <a:rPr lang="en-US" sz="1000"/>
                        <a:t>
  With one month left to reach our goal, #PHLY’s fundraising efforts for @AmDiabetesAssn continue! To help send children with type I &amp;amp; type II #diabetes to camp this summer, #TEAMPHLY was challenged to head outdoors for a fun afternoon of traditional camp games! #diabetesawareness https://t.co/lfjug7Izdj</a:t>
                      </a:r>
                    </a:p>
                  </a:txBody>
                  <a:tcPr/>
                </a:tc>
                <a:tc>
                  <a:txBody>
                    <a:bodyPr/>
                    <a:lstStyle/>
                    <a:p>
                      <a:r>
                        <a:rPr lang="en-US" sz="1000"/>
                        <a:t>No</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0.4923 %</a:t>
                      </a:r>
                    </a:p>
                  </a:txBody>
                  <a:tcPr/>
                </a:tc>
                <a:extLst>
                  <a:ext uri="{0D108BD9-81ED-4DB2-BD59-A6C34878D82A}">
                    <a16:rowId xmlns:a16="http://schemas.microsoft.com/office/drawing/2014/main" val="3607256670"/>
                  </a:ext>
                </a:extLst>
              </a:tr>
              <a:tr h="370840">
                <a:tc>
                  <a:txBody>
                    <a:bodyPr/>
                    <a:lstStyle/>
                    <a:p>
                      <a:r>
                        <a:rPr lang="en-US" sz="1000" b="1"/>
                        <a:t> @PHLYINS - 2018-07-30 14:59:18 </a:t>
                      </a:r>
                      <a:r>
                        <a:rPr lang="en-US" sz="1000"/>
                        <a:t>
  We're proud to be named one of Ward's Top 50 Property &amp;amp; Casualty Insurers for the 18th consecutive year! We appreciate the continued support of our employees, business partners, and customers who help make these achievements possible. #TEAMPHLY #insurance https://t.co/znk9NvnSVU</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1</a:t>
                      </a:r>
                    </a:p>
                  </a:txBody>
                  <a:tcPr/>
                </a:tc>
                <a:tc>
                  <a:txBody>
                    <a:bodyPr/>
                    <a:lstStyle/>
                    <a:p>
                      <a:r>
                        <a:rPr lang="en-US" sz="1000"/>
                        <a:t>0.3923 %</a:t>
                      </a:r>
                    </a:p>
                  </a:txBody>
                  <a:tcPr/>
                </a:tc>
                <a:extLst>
                  <a:ext uri="{0D108BD9-81ED-4DB2-BD59-A6C34878D82A}">
                    <a16:rowId xmlns:a16="http://schemas.microsoft.com/office/drawing/2014/main" val="586621253"/>
                  </a:ext>
                </a:extLst>
              </a:tr>
              <a:tr h="370840">
                <a:tc>
                  <a:txBody>
                    <a:bodyPr/>
                    <a:lstStyle/>
                    <a:p>
                      <a:r>
                        <a:rPr lang="en-US" sz="1000" b="1"/>
                        <a:t> @PHLYINS - 2018-07-11 17:10:16 </a:t>
                      </a:r>
                      <a:r>
                        <a:rPr lang="en-US" sz="1000"/>
                        <a:t>
  #TEAMPHLY spent a day creating uplifting handmade #backtoschool cards for local disadvantaged kids. The cards will be tucked into backpacks which will be distributed at @C2CPhiladelphia's annual Backpack-A-Thon in August! #ThinkPHLY #CradlestoCrayon https://t.co/IxahIrrn43</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0.3285 %</a:t>
                      </a:r>
                    </a:p>
                  </a:txBody>
                  <a:tcPr/>
                </a:tc>
                <a:extLst>
                  <a:ext uri="{0D108BD9-81ED-4DB2-BD59-A6C34878D82A}">
                    <a16:rowId xmlns:a16="http://schemas.microsoft.com/office/drawing/2014/main" val="3000838595"/>
                  </a:ext>
                </a:extLst>
              </a:tr>
              <a:tr h="370840">
                <a:tc>
                  <a:txBody>
                    <a:bodyPr/>
                    <a:lstStyle/>
                    <a:p>
                      <a:r>
                        <a:rPr lang="en-US" sz="1000" b="1"/>
                        <a:t> @PHLYINS - 2018-07-26 14:53:42 </a:t>
                      </a:r>
                      <a:r>
                        <a:rPr lang="en-US" sz="1000"/>
                        <a:t>
  Did you know PHLY offers #internship opportunities to launch your career? PHLY is more than #insurance. We offer various career paths &amp;amp; we’re always looking for new talent! Here’s why Gabriella Mauro, who interns in our Marketing Dept, loves being on #TEAMPHLY! #NationalInternDay https://t.co/PU7AYZVvZR</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0.3277 %</a:t>
                      </a:r>
                    </a:p>
                  </a:txBody>
                  <a:tcPr/>
                </a:tc>
                <a:extLst>
                  <a:ext uri="{0D108BD9-81ED-4DB2-BD59-A6C34878D82A}">
                    <a16:rowId xmlns:a16="http://schemas.microsoft.com/office/drawing/2014/main" val="4194114149"/>
                  </a:ext>
                </a:extLst>
              </a:tr>
            </a:tbl>
          </a:graphicData>
        </a:graphic>
      </p:graphicFrame>
      <p:sp>
        <p:nvSpPr>
          <p:cNvPr id="4" name="Text Placeholder 3">
            <a:extLst>
              <a:ext uri="{FF2B5EF4-FFF2-40B4-BE49-F238E27FC236}">
                <a16:creationId xmlns:a16="http://schemas.microsoft.com/office/drawing/2014/main" id="{146C5661-552C-472C-BB82-A835F8950B4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88888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4B90B-1DC7-4A1E-B0CF-16073E421C9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B2BBDB22-6743-4CED-9090-D0628328454B}"/>
              </a:ext>
            </a:extLst>
          </p:cNvPr>
          <p:cNvGraphicFramePr>
            <a:graphicFrameLocks noGrp="1"/>
          </p:cNvGraphicFramePr>
          <p:nvPr>
            <p:ph type="tbl" sz="quarter" idx="13"/>
            <p:extLst>
              <p:ext uri="{D42A27DB-BD31-4B8C-83A1-F6EECF244321}">
                <p14:modId xmlns:p14="http://schemas.microsoft.com/office/powerpoint/2010/main" val="212533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2143959"/>
                    </a:ext>
                  </a:extLst>
                </a:gridCol>
                <a:gridCol w="1069848">
                  <a:extLst>
                    <a:ext uri="{9D8B030D-6E8A-4147-A177-3AD203B41FA5}">
                      <a16:colId xmlns:a16="http://schemas.microsoft.com/office/drawing/2014/main" val="3077864763"/>
                    </a:ext>
                  </a:extLst>
                </a:gridCol>
                <a:gridCol w="1069848">
                  <a:extLst>
                    <a:ext uri="{9D8B030D-6E8A-4147-A177-3AD203B41FA5}">
                      <a16:colId xmlns:a16="http://schemas.microsoft.com/office/drawing/2014/main" val="157705916"/>
                    </a:ext>
                  </a:extLst>
                </a:gridCol>
                <a:gridCol w="1069848">
                  <a:extLst>
                    <a:ext uri="{9D8B030D-6E8A-4147-A177-3AD203B41FA5}">
                      <a16:colId xmlns:a16="http://schemas.microsoft.com/office/drawing/2014/main" val="1338310126"/>
                    </a:ext>
                  </a:extLst>
                </a:gridCol>
                <a:gridCol w="1069848">
                  <a:extLst>
                    <a:ext uri="{9D8B030D-6E8A-4147-A177-3AD203B41FA5}">
                      <a16:colId xmlns:a16="http://schemas.microsoft.com/office/drawing/2014/main" val="3210941169"/>
                    </a:ext>
                  </a:extLst>
                </a:gridCol>
                <a:gridCol w="1069848">
                  <a:extLst>
                    <a:ext uri="{9D8B030D-6E8A-4147-A177-3AD203B41FA5}">
                      <a16:colId xmlns:a16="http://schemas.microsoft.com/office/drawing/2014/main" val="1899579171"/>
                    </a:ext>
                  </a:extLst>
                </a:gridCol>
                <a:gridCol w="1069848">
                  <a:extLst>
                    <a:ext uri="{9D8B030D-6E8A-4147-A177-3AD203B41FA5}">
                      <a16:colId xmlns:a16="http://schemas.microsoft.com/office/drawing/2014/main" val="2872501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7150450"/>
                  </a:ext>
                </a:extLst>
              </a:tr>
              <a:tr h="370840">
                <a:tc>
                  <a:txBody>
                    <a:bodyPr/>
                    <a:lstStyle/>
                    <a:p>
                      <a:r>
                        <a:rPr lang="en-US" sz="1000"/>
                        <a:t>Philadelphia Insurance Companies</a:t>
                      </a:r>
                    </a:p>
                  </a:txBody>
                  <a:tcPr/>
                </a:tc>
                <a:tc>
                  <a:txBody>
                    <a:bodyPr/>
                    <a:lstStyle/>
                    <a:p>
                      <a:r>
                        <a:rPr lang="en-US" sz="1000"/>
                        <a:t>15337</a:t>
                      </a:r>
                    </a:p>
                  </a:txBody>
                  <a:tcPr/>
                </a:tc>
                <a:tc>
                  <a:txBody>
                    <a:bodyPr/>
                    <a:lstStyle/>
                    <a:p>
                      <a:r>
                        <a:rPr lang="en-US" sz="1000"/>
                        <a:t>323</a:t>
                      </a:r>
                    </a:p>
                  </a:txBody>
                  <a:tcPr/>
                </a:tc>
                <a:tc>
                  <a:txBody>
                    <a:bodyPr/>
                    <a:lstStyle/>
                    <a:p>
                      <a:r>
                        <a:rPr lang="en-US" sz="1000"/>
                        <a:t>24</a:t>
                      </a:r>
                    </a:p>
                  </a:txBody>
                  <a:tcPr/>
                </a:tc>
                <a:tc>
                  <a:txBody>
                    <a:bodyPr/>
                    <a:lstStyle/>
                    <a:p>
                      <a:r>
                        <a:rPr lang="en-US" sz="1000"/>
                        <a:t>983</a:t>
                      </a:r>
                    </a:p>
                  </a:txBody>
                  <a:tcPr/>
                </a:tc>
                <a:tc>
                  <a:txBody>
                    <a:bodyPr/>
                    <a:lstStyle/>
                    <a:p>
                      <a:r>
                        <a:rPr lang="en-US" sz="1000"/>
                        <a:t>14</a:t>
                      </a:r>
                    </a:p>
                  </a:txBody>
                  <a:tcPr/>
                </a:tc>
                <a:tc>
                  <a:txBody>
                    <a:bodyPr/>
                    <a:lstStyle/>
                    <a:p>
                      <a:r>
                        <a:rPr lang="en-US" sz="1000"/>
                        <a:t>0.2738 %</a:t>
                      </a:r>
                    </a:p>
                  </a:txBody>
                  <a:tcPr/>
                </a:tc>
                <a:extLst>
                  <a:ext uri="{0D108BD9-81ED-4DB2-BD59-A6C34878D82A}">
                    <a16:rowId xmlns:a16="http://schemas.microsoft.com/office/drawing/2014/main" val="772924486"/>
                  </a:ext>
                </a:extLst>
              </a:tr>
            </a:tbl>
          </a:graphicData>
        </a:graphic>
      </p:graphicFrame>
      <p:sp>
        <p:nvSpPr>
          <p:cNvPr id="4" name="Text Placeholder 3">
            <a:extLst>
              <a:ext uri="{FF2B5EF4-FFF2-40B4-BE49-F238E27FC236}">
                <a16:creationId xmlns:a16="http://schemas.microsoft.com/office/drawing/2014/main" id="{C22C854E-89A1-4858-8EA9-97692118DF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72999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833E-F322-4750-8177-1F579BFB4993}"/>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1E27FCE9-3F0E-4847-BF14-93C82CF7B988}"/>
              </a:ext>
            </a:extLst>
          </p:cNvPr>
          <p:cNvGraphicFramePr>
            <a:graphicFrameLocks noGrp="1"/>
          </p:cNvGraphicFramePr>
          <p:nvPr>
            <p:ph type="chart" sz="quarter" idx="13"/>
            <p:extLst>
              <p:ext uri="{D42A27DB-BD31-4B8C-83A1-F6EECF244321}">
                <p14:modId xmlns:p14="http://schemas.microsoft.com/office/powerpoint/2010/main" val="4116527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4D2CB-24C3-41BA-9B44-ECF30B145CD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42AF076-9D6D-4B73-8514-E98D77512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501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D8B7-3552-4880-8317-0E5B3187A24A}"/>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CDC4E1FD-38FD-4988-90AB-606C907EAB36}"/>
              </a:ext>
            </a:extLst>
          </p:cNvPr>
          <p:cNvGraphicFramePr>
            <a:graphicFrameLocks noGrp="1"/>
          </p:cNvGraphicFramePr>
          <p:nvPr>
            <p:ph type="chart" sz="quarter" idx="13"/>
            <p:extLst>
              <p:ext uri="{D42A27DB-BD31-4B8C-83A1-F6EECF244321}">
                <p14:modId xmlns:p14="http://schemas.microsoft.com/office/powerpoint/2010/main" val="2340823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D2445-A371-401F-ACEE-083579BA863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2B27106-33F8-41A4-A7B6-AFC4C71C0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11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50A0-CB71-4285-81E9-98B0A1584A37}"/>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B88AE910-44D6-49AA-BE1D-66BCAFAD63F4}"/>
              </a:ext>
            </a:extLst>
          </p:cNvPr>
          <p:cNvGraphicFramePr>
            <a:graphicFrameLocks noGrp="1"/>
          </p:cNvGraphicFramePr>
          <p:nvPr>
            <p:ph type="tbl" sz="quarter" idx="13"/>
            <p:extLst>
              <p:ext uri="{D42A27DB-BD31-4B8C-83A1-F6EECF244321}">
                <p14:modId xmlns:p14="http://schemas.microsoft.com/office/powerpoint/2010/main" val="314814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98079038"/>
                    </a:ext>
                  </a:extLst>
                </a:gridCol>
                <a:gridCol w="987552">
                  <a:extLst>
                    <a:ext uri="{9D8B030D-6E8A-4147-A177-3AD203B41FA5}">
                      <a16:colId xmlns:a16="http://schemas.microsoft.com/office/drawing/2014/main" val="3880809458"/>
                    </a:ext>
                  </a:extLst>
                </a:gridCol>
                <a:gridCol w="987552">
                  <a:extLst>
                    <a:ext uri="{9D8B030D-6E8A-4147-A177-3AD203B41FA5}">
                      <a16:colId xmlns:a16="http://schemas.microsoft.com/office/drawing/2014/main" val="3801076233"/>
                    </a:ext>
                  </a:extLst>
                </a:gridCol>
                <a:gridCol w="987552">
                  <a:extLst>
                    <a:ext uri="{9D8B030D-6E8A-4147-A177-3AD203B41FA5}">
                      <a16:colId xmlns:a16="http://schemas.microsoft.com/office/drawing/2014/main" val="1594430817"/>
                    </a:ext>
                  </a:extLst>
                </a:gridCol>
                <a:gridCol w="987552">
                  <a:extLst>
                    <a:ext uri="{9D8B030D-6E8A-4147-A177-3AD203B41FA5}">
                      <a16:colId xmlns:a16="http://schemas.microsoft.com/office/drawing/2014/main" val="176663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297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- 2018-07-27 13:35:18 </a:t>
                      </a:r>
                      <a:r>
                        <a:rPr kumimoji="0" lang="en-US" sz="1000" b="0" i="0" u="none" strike="noStrike" kern="1200" cap="none" spc="0" normalizeH="0" baseline="0" noProof="0">
                          <a:ln>
                            <a:noFill/>
                          </a:ln>
                          <a:solidFill>
                            <a:prstClr val="black"/>
                          </a:solidFill>
                          <a:effectLst/>
                          <a:uLnTx/>
                          <a:uFillTx/>
                          <a:latin typeface="+mn-lt"/>
                          <a:ea typeface="+mn-ea"/>
                          <a:cs typeface="+mn-cs"/>
                        </a:rPr>
                        <a:t>
  PHLY Sr. Underwriter Sean Hushon was recently awarded one of 12 part-time master's scholarships by The Spencer Educational Foundation, a non-profit supporting risk management and insurance education. Congratulations to Sean and the other recipients! To read the article, visit: https://goo.gl/gY5RV7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639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- 2018-07-16 16:38:21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29 employees from across the U.S. in the Home Office for our second annual PHLY Foundations Program! The program, which is designed to acclimate employees to PHLY, includes associates and trainees from Marketing, Underwriting, and Risk Management. Participants in this program will spend several weeks together in July and early August to gain an understanding of PHLY and the insurance industry and increase knowledge sharing and networking opportunities. Welcome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659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- 2018-07-12 15:30:33 </a:t>
                      </a:r>
                      <a:r>
                        <a:rPr kumimoji="0" lang="en-US" sz="1000" b="0" i="0" u="none" strike="noStrike" kern="1200" cap="none" spc="0" normalizeH="0" baseline="0" noProof="0">
                          <a:ln>
                            <a:noFill/>
                          </a:ln>
                          <a:solidFill>
                            <a:prstClr val="black"/>
                          </a:solidFill>
                          <a:effectLst/>
                          <a:uLnTx/>
                          <a:uFillTx/>
                          <a:latin typeface="+mn-lt"/>
                          <a:ea typeface="+mn-ea"/>
                          <a:cs typeface="+mn-cs"/>
                        </a:rPr>
                        <a:t>
  Yesterday, a group of Home Office employees had a pawsome time volunteering at ACCT Philly, an animal shelter that provides shelter, care, and life saving efforts for homeless, abandoned, and abused animals. During a tour of the facility, #TEAMPHLY met and interacted with many of the furry residents. Later, they split into three groups and helped sort through kennels, do laundry, and make rice socks to keep bottle feeding kittens warm.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3370699"/>
                  </a:ext>
                </a:extLst>
              </a:tr>
            </a:tbl>
          </a:graphicData>
        </a:graphic>
      </p:graphicFrame>
      <p:sp>
        <p:nvSpPr>
          <p:cNvPr id="4" name="Text Placeholder 3">
            <a:extLst>
              <a:ext uri="{FF2B5EF4-FFF2-40B4-BE49-F238E27FC236}">
                <a16:creationId xmlns:a16="http://schemas.microsoft.com/office/drawing/2014/main" id="{AA8E09D1-19B1-4F4F-B28D-871C65D465E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79093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26AA-979A-40A1-8076-E2BC16A9A6C3}"/>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E7F97718-7605-4536-94D6-F837D5271021}"/>
              </a:ext>
            </a:extLst>
          </p:cNvPr>
          <p:cNvGraphicFramePr>
            <a:graphicFrameLocks noGrp="1"/>
          </p:cNvGraphicFramePr>
          <p:nvPr>
            <p:ph type="tbl" sz="quarter" idx="13"/>
            <p:extLst>
              <p:ext uri="{D42A27DB-BD31-4B8C-83A1-F6EECF244321}">
                <p14:modId xmlns:p14="http://schemas.microsoft.com/office/powerpoint/2010/main" val="317927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5454450"/>
                    </a:ext>
                  </a:extLst>
                </a:gridCol>
                <a:gridCol w="987552">
                  <a:extLst>
                    <a:ext uri="{9D8B030D-6E8A-4147-A177-3AD203B41FA5}">
                      <a16:colId xmlns:a16="http://schemas.microsoft.com/office/drawing/2014/main" val="696760568"/>
                    </a:ext>
                  </a:extLst>
                </a:gridCol>
                <a:gridCol w="987552">
                  <a:extLst>
                    <a:ext uri="{9D8B030D-6E8A-4147-A177-3AD203B41FA5}">
                      <a16:colId xmlns:a16="http://schemas.microsoft.com/office/drawing/2014/main" val="576605150"/>
                    </a:ext>
                  </a:extLst>
                </a:gridCol>
                <a:gridCol w="987552">
                  <a:extLst>
                    <a:ext uri="{9D8B030D-6E8A-4147-A177-3AD203B41FA5}">
                      <a16:colId xmlns:a16="http://schemas.microsoft.com/office/drawing/2014/main" val="825096865"/>
                    </a:ext>
                  </a:extLst>
                </a:gridCol>
                <a:gridCol w="987552">
                  <a:extLst>
                    <a:ext uri="{9D8B030D-6E8A-4147-A177-3AD203B41FA5}">
                      <a16:colId xmlns:a16="http://schemas.microsoft.com/office/drawing/2014/main" val="124681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18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- 2018-07-24 16:45:16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 Forward, one of the largest emergency shelters in Philadelphia that helps families in need. #TEAMPHLY ended a productive week on a happy note with an Improv Workshop at the Philly Improv Theater before heading back to their respective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358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- 2018-07-19 15:37:18 </a:t>
                      </a:r>
                      <a:r>
                        <a:rPr kumimoji="0" lang="en-US" sz="1000" b="0" i="0" u="none" strike="noStrike" kern="1200" cap="none" spc="0" normalizeH="0" baseline="0" noProof="0">
                          <a:ln>
                            <a:noFill/>
                          </a:ln>
                          <a:solidFill>
                            <a:prstClr val="black"/>
                          </a:solidFill>
                          <a:effectLst/>
                          <a:uLnTx/>
                          <a:uFillTx/>
                          <a:latin typeface="+mn-lt"/>
                          <a:ea typeface="+mn-ea"/>
                          <a:cs typeface="+mn-cs"/>
                        </a:rPr>
                        <a:t>
  Last week, we held our first Tokio Marine Specialty (TMS) Underwriting Trainee Program Graduation to recognize those who completed the twelve month training program. Eight graduates represented various PHLY field offices across the country as well as the Home Office in Bala Cynwyd, PA. Here’s a peek at our new graduates who tuned in to the ceremony virtually along with those from the Home Office. Congratulations!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8879733"/>
                  </a:ext>
                </a:extLst>
              </a:tr>
            </a:tbl>
          </a:graphicData>
        </a:graphic>
      </p:graphicFrame>
      <p:sp>
        <p:nvSpPr>
          <p:cNvPr id="4" name="Text Placeholder 3">
            <a:extLst>
              <a:ext uri="{FF2B5EF4-FFF2-40B4-BE49-F238E27FC236}">
                <a16:creationId xmlns:a16="http://schemas.microsoft.com/office/drawing/2014/main" id="{08E3F57E-F0A1-40D1-A446-1E360381F5F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34641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8C43-AA70-4594-8EA0-3F0E3401255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8865610-01FC-44C5-9733-FE8045567862}"/>
              </a:ext>
            </a:extLst>
          </p:cNvPr>
          <p:cNvGraphicFramePr>
            <a:graphicFrameLocks noGrp="1"/>
          </p:cNvGraphicFramePr>
          <p:nvPr>
            <p:ph type="tbl" sz="quarter" idx="13"/>
            <p:extLst>
              <p:ext uri="{D42A27DB-BD31-4B8C-83A1-F6EECF244321}">
                <p14:modId xmlns:p14="http://schemas.microsoft.com/office/powerpoint/2010/main" val="323276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1869234"/>
                    </a:ext>
                  </a:extLst>
                </a:gridCol>
                <a:gridCol w="699516">
                  <a:extLst>
                    <a:ext uri="{9D8B030D-6E8A-4147-A177-3AD203B41FA5}">
                      <a16:colId xmlns:a16="http://schemas.microsoft.com/office/drawing/2014/main" val="1272464392"/>
                    </a:ext>
                  </a:extLst>
                </a:gridCol>
                <a:gridCol w="699516">
                  <a:extLst>
                    <a:ext uri="{9D8B030D-6E8A-4147-A177-3AD203B41FA5}">
                      <a16:colId xmlns:a16="http://schemas.microsoft.com/office/drawing/2014/main" val="2733484964"/>
                    </a:ext>
                  </a:extLst>
                </a:gridCol>
                <a:gridCol w="658368">
                  <a:extLst>
                    <a:ext uri="{9D8B030D-6E8A-4147-A177-3AD203B41FA5}">
                      <a16:colId xmlns:a16="http://schemas.microsoft.com/office/drawing/2014/main" val="1366752266"/>
                    </a:ext>
                  </a:extLst>
                </a:gridCol>
                <a:gridCol w="658368">
                  <a:extLst>
                    <a:ext uri="{9D8B030D-6E8A-4147-A177-3AD203B41FA5}">
                      <a16:colId xmlns:a16="http://schemas.microsoft.com/office/drawing/2014/main" val="2961721067"/>
                    </a:ext>
                  </a:extLst>
                </a:gridCol>
                <a:gridCol w="658368">
                  <a:extLst>
                    <a:ext uri="{9D8B030D-6E8A-4147-A177-3AD203B41FA5}">
                      <a16:colId xmlns:a16="http://schemas.microsoft.com/office/drawing/2014/main" val="1660109102"/>
                    </a:ext>
                  </a:extLst>
                </a:gridCol>
                <a:gridCol w="699516">
                  <a:extLst>
                    <a:ext uri="{9D8B030D-6E8A-4147-A177-3AD203B41FA5}">
                      <a16:colId xmlns:a16="http://schemas.microsoft.com/office/drawing/2014/main" val="2524123440"/>
                    </a:ext>
                  </a:extLst>
                </a:gridCol>
                <a:gridCol w="699516">
                  <a:extLst>
                    <a:ext uri="{9D8B030D-6E8A-4147-A177-3AD203B41FA5}">
                      <a16:colId xmlns:a16="http://schemas.microsoft.com/office/drawing/2014/main" val="4067511015"/>
                    </a:ext>
                  </a:extLst>
                </a:gridCol>
                <a:gridCol w="699516">
                  <a:extLst>
                    <a:ext uri="{9D8B030D-6E8A-4147-A177-3AD203B41FA5}">
                      <a16:colId xmlns:a16="http://schemas.microsoft.com/office/drawing/2014/main" val="126333977"/>
                    </a:ext>
                  </a:extLst>
                </a:gridCol>
                <a:gridCol w="658368">
                  <a:extLst>
                    <a:ext uri="{9D8B030D-6E8A-4147-A177-3AD203B41FA5}">
                      <a16:colId xmlns:a16="http://schemas.microsoft.com/office/drawing/2014/main" val="29180103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57675816"/>
                  </a:ext>
                </a:extLst>
              </a:tr>
              <a:tr h="370840">
                <a:tc>
                  <a:txBody>
                    <a:bodyPr/>
                    <a:lstStyle/>
                    <a:p>
                      <a:r>
                        <a:rPr lang="en-US" sz="1000"/>
                        <a:t>phlyinsurance</a:t>
                      </a:r>
                    </a:p>
                  </a:txBody>
                  <a:tcPr/>
                </a:tc>
                <a:tc>
                  <a:txBody>
                    <a:bodyPr/>
                    <a:lstStyle/>
                    <a:p>
                      <a:r>
                        <a:rPr lang="en-US" sz="1000"/>
                        <a:t>1022</a:t>
                      </a:r>
                    </a:p>
                  </a:txBody>
                  <a:tcPr/>
                </a:tc>
                <a:tc>
                  <a:txBody>
                    <a:bodyPr/>
                    <a:lstStyle/>
                    <a:p>
                      <a:r>
                        <a:rPr lang="en-US" sz="1000"/>
                        <a:t>19</a:t>
                      </a:r>
                    </a:p>
                  </a:txBody>
                  <a:tcPr/>
                </a:tc>
                <a:tc>
                  <a:txBody>
                    <a:bodyPr/>
                    <a:lstStyle/>
                    <a:p>
                      <a:r>
                        <a:rPr lang="en-US" sz="1000"/>
                        <a:t>12</a:t>
                      </a:r>
                    </a:p>
                  </a:txBody>
                  <a:tcPr/>
                </a:tc>
                <a:tc>
                  <a:txBody>
                    <a:bodyPr/>
                    <a:lstStyle/>
                    <a:p>
                      <a:r>
                        <a:rPr lang="en-US" sz="1000"/>
                        <a:t>8</a:t>
                      </a:r>
                    </a:p>
                  </a:txBody>
                  <a:tcPr/>
                </a:tc>
                <a:tc>
                  <a:txBody>
                    <a:bodyPr/>
                    <a:lstStyle/>
                    <a:p>
                      <a:r>
                        <a:rPr lang="en-US" sz="1000"/>
                        <a:t>1</a:t>
                      </a:r>
                    </a:p>
                  </a:txBody>
                  <a:tcPr/>
                </a:tc>
                <a:tc>
                  <a:txBody>
                    <a:bodyPr/>
                    <a:lstStyle/>
                    <a:p>
                      <a:r>
                        <a:rPr lang="en-US" sz="1000"/>
                        <a:t>21</a:t>
                      </a:r>
                    </a:p>
                  </a:txBody>
                  <a:tcPr/>
                </a:tc>
                <a:tc>
                  <a:txBody>
                    <a:bodyPr/>
                    <a:lstStyle/>
                    <a:p>
                      <a:r>
                        <a:rPr lang="en-US" sz="1000"/>
                        <a:t>1299</a:t>
                      </a:r>
                    </a:p>
                  </a:txBody>
                  <a:tcPr/>
                </a:tc>
                <a:tc>
                  <a:txBody>
                    <a:bodyPr/>
                    <a:lstStyle/>
                    <a:p>
                      <a:r>
                        <a:rPr lang="en-US" sz="1000"/>
                        <a:t>17</a:t>
                      </a:r>
                    </a:p>
                  </a:txBody>
                  <a:tcPr/>
                </a:tc>
                <a:tc>
                  <a:txBody>
                    <a:bodyPr/>
                    <a:lstStyle/>
                    <a:p>
                      <a:r>
                        <a:rPr lang="en-US" sz="1000"/>
                        <a:t>6.1924 %</a:t>
                      </a:r>
                    </a:p>
                  </a:txBody>
                  <a:tcPr/>
                </a:tc>
                <a:extLst>
                  <a:ext uri="{0D108BD9-81ED-4DB2-BD59-A6C34878D82A}">
                    <a16:rowId xmlns:a16="http://schemas.microsoft.com/office/drawing/2014/main" val="4207934849"/>
                  </a:ext>
                </a:extLst>
              </a:tr>
            </a:tbl>
          </a:graphicData>
        </a:graphic>
      </p:graphicFrame>
      <p:sp>
        <p:nvSpPr>
          <p:cNvPr id="4" name="Text Placeholder 3">
            <a:extLst>
              <a:ext uri="{FF2B5EF4-FFF2-40B4-BE49-F238E27FC236}">
                <a16:creationId xmlns:a16="http://schemas.microsoft.com/office/drawing/2014/main" id="{D4FA37A6-2C3D-48FA-8961-37D8508AF5C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73264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CDA09-CF34-4F7D-920A-A84712CF361F}"/>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7686B72B-55A5-4C8E-94E9-77E825D03AFD}"/>
              </a:ext>
            </a:extLst>
          </p:cNvPr>
          <p:cNvGraphicFramePr>
            <a:graphicFrameLocks noGrp="1"/>
          </p:cNvGraphicFramePr>
          <p:nvPr>
            <p:ph type="chart" sz="quarter" idx="13"/>
            <p:extLst>
              <p:ext uri="{D42A27DB-BD31-4B8C-83A1-F6EECF244321}">
                <p14:modId xmlns:p14="http://schemas.microsoft.com/office/powerpoint/2010/main" val="1298117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3308A-AE7B-487E-8E6D-50E40547913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43805F7-8540-4A6D-8053-1F523670A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997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143B9-54F1-46F6-95C8-A1668AEC05DD}"/>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701A1321-66A0-44CE-B517-CDE1B4D6CB0F}"/>
              </a:ext>
            </a:extLst>
          </p:cNvPr>
          <p:cNvGraphicFramePr>
            <a:graphicFrameLocks noGrp="1"/>
          </p:cNvGraphicFramePr>
          <p:nvPr>
            <p:ph type="chart" sz="quarter" idx="13"/>
            <p:extLst>
              <p:ext uri="{D42A27DB-BD31-4B8C-83A1-F6EECF244321}">
                <p14:modId xmlns:p14="http://schemas.microsoft.com/office/powerpoint/2010/main" val="1919699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76039-2E0A-4FEF-BEEF-1CC30758315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3D52208-06C4-43E7-A1D2-DAD5EC8076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65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1D7D-6EF3-4F75-87FC-3112AC5F79EC}"/>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C7871BF5-E882-488F-92DE-CF7A965B10AA}"/>
              </a:ext>
            </a:extLst>
          </p:cNvPr>
          <p:cNvGraphicFramePr>
            <a:graphicFrameLocks noGrp="1"/>
          </p:cNvGraphicFramePr>
          <p:nvPr>
            <p:ph type="tbl" sz="quarter" idx="13"/>
            <p:extLst>
              <p:ext uri="{D42A27DB-BD31-4B8C-83A1-F6EECF244321}">
                <p14:modId xmlns:p14="http://schemas.microsoft.com/office/powerpoint/2010/main" val="281628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2548877"/>
                    </a:ext>
                  </a:extLst>
                </a:gridCol>
                <a:gridCol w="987552">
                  <a:extLst>
                    <a:ext uri="{9D8B030D-6E8A-4147-A177-3AD203B41FA5}">
                      <a16:colId xmlns:a16="http://schemas.microsoft.com/office/drawing/2014/main" val="16956911"/>
                    </a:ext>
                  </a:extLst>
                </a:gridCol>
                <a:gridCol w="987552">
                  <a:extLst>
                    <a:ext uri="{9D8B030D-6E8A-4147-A177-3AD203B41FA5}">
                      <a16:colId xmlns:a16="http://schemas.microsoft.com/office/drawing/2014/main" val="1311434918"/>
                    </a:ext>
                  </a:extLst>
                </a:gridCol>
                <a:gridCol w="987552">
                  <a:extLst>
                    <a:ext uri="{9D8B030D-6E8A-4147-A177-3AD203B41FA5}">
                      <a16:colId xmlns:a16="http://schemas.microsoft.com/office/drawing/2014/main" val="752888092"/>
                    </a:ext>
                  </a:extLst>
                </a:gridCol>
                <a:gridCol w="987552">
                  <a:extLst>
                    <a:ext uri="{9D8B030D-6E8A-4147-A177-3AD203B41FA5}">
                      <a16:colId xmlns:a16="http://schemas.microsoft.com/office/drawing/2014/main" val="1907405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36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- 2018-07-12 14:42:03 </a:t>
                      </a:r>
                      <a:r>
                        <a:rPr kumimoji="0" lang="en-US" sz="1000" b="0" i="0" u="none" strike="noStrike" kern="1200" cap="none" spc="0" normalizeH="0" baseline="0" noProof="0">
                          <a:ln>
                            <a:noFill/>
                          </a:ln>
                          <a:solidFill>
                            <a:prstClr val="black"/>
                          </a:solidFill>
                          <a:effectLst/>
                          <a:uLnTx/>
                          <a:uFillTx/>
                          <a:latin typeface="+mn-lt"/>
                          <a:ea typeface="+mn-ea"/>
                          <a:cs typeface="+mn-cs"/>
                        </a:rPr>
                        <a:t>
 Yesterday, a group of Home Office employees had a #pawsome time volunteering at @acctphilly, an #animalshelter that provides shelter, care, and life saving efforts for homeless, abandoned, and abused #animals. During a tour of the facility, #TEAMPHLY met and interacted with many of the furry residents. Later, they split into three groups and helped sort through kennels, do laundry, and make rice socks to keep bottle feeding #kittens warm. 🐶😺💙 #ThinkPHLY #insurance #acctphilly #adoptlocal #adoptdontshop #animallovers #volunteer #giveback #photooftheday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726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- 2018-07-10 16:17:30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Home Office employees joined 2,500 #triathletes to compete in the 14th annual #Philadelphia @escapeseriestri. Hosted in Philadelphia’s #FairmountPark, the challenging course combines Sprint and Olympic distance #races into one day of #racing. Go #TEAMPHLY! 🏃🏻‍♂️🚴🏼‍♀️🏊🏽‍♂️ #EscapeSeriesTri #ThinkPHLY #insurance #philly #fitness #triathlon #motivation #trilife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5762613"/>
                  </a:ext>
                </a:extLst>
              </a:tr>
            </a:tbl>
          </a:graphicData>
        </a:graphic>
      </p:graphicFrame>
      <p:sp>
        <p:nvSpPr>
          <p:cNvPr id="4" name="Text Placeholder 3">
            <a:extLst>
              <a:ext uri="{FF2B5EF4-FFF2-40B4-BE49-F238E27FC236}">
                <a16:creationId xmlns:a16="http://schemas.microsoft.com/office/drawing/2014/main" id="{36CAB61B-38AC-4135-AD8E-463FA914C53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48028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D7318-8FA2-4B1E-B128-11FA71367471}"/>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F8ED5431-54AB-4344-8198-32CE1F8E58C0}"/>
              </a:ext>
            </a:extLst>
          </p:cNvPr>
          <p:cNvGraphicFramePr>
            <a:graphicFrameLocks noGrp="1"/>
          </p:cNvGraphicFramePr>
          <p:nvPr>
            <p:ph type="tbl" sz="quarter" idx="13"/>
            <p:extLst>
              <p:ext uri="{D42A27DB-BD31-4B8C-83A1-F6EECF244321}">
                <p14:modId xmlns:p14="http://schemas.microsoft.com/office/powerpoint/2010/main" val="398562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40948513"/>
                    </a:ext>
                  </a:extLst>
                </a:gridCol>
                <a:gridCol w="987552">
                  <a:extLst>
                    <a:ext uri="{9D8B030D-6E8A-4147-A177-3AD203B41FA5}">
                      <a16:colId xmlns:a16="http://schemas.microsoft.com/office/drawing/2014/main" val="459236900"/>
                    </a:ext>
                  </a:extLst>
                </a:gridCol>
                <a:gridCol w="987552">
                  <a:extLst>
                    <a:ext uri="{9D8B030D-6E8A-4147-A177-3AD203B41FA5}">
                      <a16:colId xmlns:a16="http://schemas.microsoft.com/office/drawing/2014/main" val="1177728207"/>
                    </a:ext>
                  </a:extLst>
                </a:gridCol>
                <a:gridCol w="987552">
                  <a:extLst>
                    <a:ext uri="{9D8B030D-6E8A-4147-A177-3AD203B41FA5}">
                      <a16:colId xmlns:a16="http://schemas.microsoft.com/office/drawing/2014/main" val="1932262029"/>
                    </a:ext>
                  </a:extLst>
                </a:gridCol>
                <a:gridCol w="987552">
                  <a:extLst>
                    <a:ext uri="{9D8B030D-6E8A-4147-A177-3AD203B41FA5}">
                      <a16:colId xmlns:a16="http://schemas.microsoft.com/office/drawing/2014/main" val="149832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74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- 2018-07-16 16:49:19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29 employees from across the U.S. in the Home Office for our second annual #PHLY Foundations Program! The program, which is designed to acclimate employees to PHLY, includes associates and trainees from #Marketing, #Underwriting, and #RiskManagement. Participants in this program will spend several weeks together in July and early August to gain an understanding of PHLY and the #insurance industry and increase knowledge sharing and networking opportunities. Welcome to #TEAMPHLY! 🙌🏼😃 #ThinkPHLY #insurancelife #career #goals #opportunity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429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- 2018-07-13 14:36:26 </a:t>
                      </a:r>
                      <a:r>
                        <a:rPr kumimoji="0" lang="en-US" sz="1000" b="0" i="0" u="none" strike="noStrike" kern="1200" cap="none" spc="0" normalizeH="0" baseline="0" noProof="0">
                          <a:ln>
                            <a:noFill/>
                          </a:ln>
                          <a:solidFill>
                            <a:prstClr val="black"/>
                          </a:solidFill>
                          <a:effectLst/>
                          <a:uLnTx/>
                          <a:uFillTx/>
                          <a:latin typeface="+mn-lt"/>
                          <a:ea typeface="+mn-ea"/>
                          <a:cs typeface="+mn-cs"/>
                        </a:rPr>
                        <a:t>
 To help send #children with type I and type II #diabetes to camp this #summer, #TEAMPHLY was challenged to head #outdoors for a #fun afternoon of traditional #camp games! In 2017 we partnered with the @amdiabetesassn (ADA) and with only one month left to reach our 5,000 fundraising goal, #PHLY offices nationwide participated in the Camp Games Challenge. All money raised was donated to ADA Camps to provide an opportunity for #kids to experience traditional camp activities while being monitored by #health care professionals. 👍🏼
Do you want to help #TEAMPHLY make a difference in the lives of children with diabetes? Enter this link into your Web browser to learn how: diabetes.org/teamphly 😊#ThinkPHLY #insurance #giveback #diabetesawareness #community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3835331"/>
                  </a:ext>
                </a:extLst>
              </a:tr>
            </a:tbl>
          </a:graphicData>
        </a:graphic>
      </p:graphicFrame>
      <p:sp>
        <p:nvSpPr>
          <p:cNvPr id="4" name="Text Placeholder 3">
            <a:extLst>
              <a:ext uri="{FF2B5EF4-FFF2-40B4-BE49-F238E27FC236}">
                <a16:creationId xmlns:a16="http://schemas.microsoft.com/office/drawing/2014/main" id="{060AA4A3-F053-42E2-9D8D-2DD1ADCF1EB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03546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EABD9-6033-4409-A14C-2BF3FA67A2FD}"/>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8621079C-369F-4B33-A182-22108942F330}"/>
              </a:ext>
            </a:extLst>
          </p:cNvPr>
          <p:cNvGraphicFramePr>
            <a:graphicFrameLocks noGrp="1"/>
          </p:cNvGraphicFramePr>
          <p:nvPr>
            <p:ph type="tbl" sz="quarter" idx="13"/>
            <p:extLst>
              <p:ext uri="{D42A27DB-BD31-4B8C-83A1-F6EECF244321}">
                <p14:modId xmlns:p14="http://schemas.microsoft.com/office/powerpoint/2010/main" val="5534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30996982"/>
                    </a:ext>
                  </a:extLst>
                </a:gridCol>
                <a:gridCol w="987552">
                  <a:extLst>
                    <a:ext uri="{9D8B030D-6E8A-4147-A177-3AD203B41FA5}">
                      <a16:colId xmlns:a16="http://schemas.microsoft.com/office/drawing/2014/main" val="1357913694"/>
                    </a:ext>
                  </a:extLst>
                </a:gridCol>
                <a:gridCol w="987552">
                  <a:extLst>
                    <a:ext uri="{9D8B030D-6E8A-4147-A177-3AD203B41FA5}">
                      <a16:colId xmlns:a16="http://schemas.microsoft.com/office/drawing/2014/main" val="1302173675"/>
                    </a:ext>
                  </a:extLst>
                </a:gridCol>
                <a:gridCol w="987552">
                  <a:extLst>
                    <a:ext uri="{9D8B030D-6E8A-4147-A177-3AD203B41FA5}">
                      <a16:colId xmlns:a16="http://schemas.microsoft.com/office/drawing/2014/main" val="1951094665"/>
                    </a:ext>
                  </a:extLst>
                </a:gridCol>
                <a:gridCol w="987552">
                  <a:extLst>
                    <a:ext uri="{9D8B030D-6E8A-4147-A177-3AD203B41FA5}">
                      <a16:colId xmlns:a16="http://schemas.microsoft.com/office/drawing/2014/main" val="207398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58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- 2018-07-24 16:58:44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#FamiliesForward, one of the largest emergency #shelters in #Philadelphia that helps families in need. #TEAMPHLY ended a productive week on a happy note with an Improv Workshop at the #Philly Improv Theater before heading back to their respective offices. #ThinkPHLY #insurance #insurancelife #career #goals #collaboration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4303717"/>
                  </a:ext>
                </a:extLst>
              </a:tr>
            </a:tbl>
          </a:graphicData>
        </a:graphic>
      </p:graphicFrame>
      <p:sp>
        <p:nvSpPr>
          <p:cNvPr id="4" name="Text Placeholder 3">
            <a:extLst>
              <a:ext uri="{FF2B5EF4-FFF2-40B4-BE49-F238E27FC236}">
                <a16:creationId xmlns:a16="http://schemas.microsoft.com/office/drawing/2014/main" id="{30DB706F-8388-4A36-9971-352B8A9EDF7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15303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927</Words>
  <Application>Microsoft Office PowerPoint</Application>
  <PresentationFormat>On-screen Show (4:3)</PresentationFormat>
  <Paragraphs>382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FICOH</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2018-08-01T15:28:06Z</dcterms:created>
  <dcterms:modified xsi:type="dcterms:W3CDTF">2018-08-01T15:28:50Z</dcterms:modified>
</cp:coreProperties>
</file>