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43282</c:v>
                </c:pt>
              </c:numCache>
            </c:numRef>
          </c:cat>
          <c:val>
            <c:numRef>
              <c:f>Sheet1!$B$2</c:f>
              <c:numCache>
                <c:formatCode>General</c:formatCode>
                <c:ptCount val="1"/>
                <c:pt idx="0">
                  <c:v>1628</c:v>
                </c:pt>
              </c:numCache>
            </c:numRef>
          </c:val>
          <c:extLst>
            <c:ext xmlns:c16="http://schemas.microsoft.com/office/drawing/2014/chart" uri="{C3380CC4-5D6E-409C-BE32-E72D297353CC}">
              <c16:uniqueId val="{00000000-2A54-4EB8-9DA3-4DC30E068A01}"/>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43282</c:v>
                </c:pt>
              </c:numCache>
            </c:numRef>
          </c:cat>
          <c:val>
            <c:numRef>
              <c:f>Sheet1!$C$2</c:f>
              <c:numCache>
                <c:formatCode>General</c:formatCode>
                <c:ptCount val="1"/>
                <c:pt idx="0">
                  <c:v>2374</c:v>
                </c:pt>
              </c:numCache>
            </c:numRef>
          </c:val>
          <c:extLst>
            <c:ext xmlns:c16="http://schemas.microsoft.com/office/drawing/2014/chart" uri="{C3380CC4-5D6E-409C-BE32-E72D297353CC}">
              <c16:uniqueId val="{00000001-2A54-4EB8-9DA3-4DC30E068A01}"/>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43282</c:v>
                </c:pt>
              </c:numCache>
            </c:numRef>
          </c:cat>
          <c:val>
            <c:numRef>
              <c:f>Sheet1!$D$2</c:f>
              <c:numCache>
                <c:formatCode>General</c:formatCode>
                <c:ptCount val="1"/>
                <c:pt idx="0">
                  <c:v>1013</c:v>
                </c:pt>
              </c:numCache>
            </c:numRef>
          </c:val>
          <c:extLst>
            <c:ext xmlns:c16="http://schemas.microsoft.com/office/drawing/2014/chart" uri="{C3380CC4-5D6E-409C-BE32-E72D297353CC}">
              <c16:uniqueId val="{00000002-2A54-4EB8-9DA3-4DC30E068A01}"/>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43282</c:v>
                </c:pt>
              </c:numCache>
            </c:numRef>
          </c:cat>
          <c:val>
            <c:numRef>
              <c:f>Sheet1!$E$2</c:f>
              <c:numCache>
                <c:formatCode>General</c:formatCode>
                <c:ptCount val="1"/>
                <c:pt idx="0">
                  <c:v>1250</c:v>
                </c:pt>
              </c:numCache>
            </c:numRef>
          </c:val>
          <c:extLst>
            <c:ext xmlns:c16="http://schemas.microsoft.com/office/drawing/2014/chart" uri="{C3380CC4-5D6E-409C-BE32-E72D297353CC}">
              <c16:uniqueId val="{00000003-2A54-4EB8-9DA3-4DC30E068A01}"/>
            </c:ext>
          </c:extLst>
        </c:ser>
        <c:dLbls>
          <c:showLegendKey val="0"/>
          <c:showVal val="0"/>
          <c:showCatName val="0"/>
          <c:showSerName val="0"/>
          <c:showPercent val="0"/>
          <c:showBubbleSize val="0"/>
        </c:dLbls>
        <c:gapWidth val="219"/>
        <c:overlap val="-27"/>
        <c:axId val="351763744"/>
        <c:axId val="175445688"/>
      </c:barChart>
      <c:dateAx>
        <c:axId val="351763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5445688"/>
        <c:crosses val="autoZero"/>
        <c:auto val="1"/>
        <c:lblOffset val="100"/>
        <c:baseTimeUnit val="days"/>
      </c:dateAx>
      <c:valAx>
        <c:axId val="175445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763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11</c:v>
                </c:pt>
                <c:pt idx="1">
                  <c:v>-2</c:v>
                </c:pt>
                <c:pt idx="2">
                  <c:v>0</c:v>
                </c:pt>
                <c:pt idx="3">
                  <c:v>23</c:v>
                </c:pt>
                <c:pt idx="4">
                  <c:v>20</c:v>
                </c:pt>
                <c:pt idx="5">
                  <c:v>4</c:v>
                </c:pt>
                <c:pt idx="6">
                  <c:v>14</c:v>
                </c:pt>
                <c:pt idx="7">
                  <c:v>0</c:v>
                </c:pt>
              </c:numCache>
            </c:numRef>
          </c:val>
          <c:extLst>
            <c:ext xmlns:c16="http://schemas.microsoft.com/office/drawing/2014/chart" uri="{C3380CC4-5D6E-409C-BE32-E72D297353CC}">
              <c16:uniqueId val="{00000000-033D-4D12-A308-66A2DB67D512}"/>
            </c:ext>
          </c:extLst>
        </c:ser>
        <c:dLbls>
          <c:showLegendKey val="0"/>
          <c:showVal val="0"/>
          <c:showCatName val="0"/>
          <c:showSerName val="0"/>
          <c:showPercent val="0"/>
          <c:showBubbleSize val="0"/>
        </c:dLbls>
        <c:gapWidth val="219"/>
        <c:overlap val="-27"/>
        <c:axId val="356462872"/>
        <c:axId val="356461232"/>
      </c:barChart>
      <c:dateAx>
        <c:axId val="356462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461232"/>
        <c:crosses val="autoZero"/>
        <c:auto val="1"/>
        <c:lblOffset val="100"/>
        <c:baseTimeUnit val="months"/>
      </c:dateAx>
      <c:valAx>
        <c:axId val="356461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462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30</c:v>
                </c:pt>
                <c:pt idx="1">
                  <c:v>29</c:v>
                </c:pt>
                <c:pt idx="2">
                  <c:v>37</c:v>
                </c:pt>
                <c:pt idx="3">
                  <c:v>39</c:v>
                </c:pt>
                <c:pt idx="4">
                  <c:v>37</c:v>
                </c:pt>
                <c:pt idx="5">
                  <c:v>30</c:v>
                </c:pt>
                <c:pt idx="6">
                  <c:v>23</c:v>
                </c:pt>
                <c:pt idx="7">
                  <c:v>0</c:v>
                </c:pt>
                <c:pt idx="8">
                  <c:v>0</c:v>
                </c:pt>
                <c:pt idx="9">
                  <c:v>0</c:v>
                </c:pt>
                <c:pt idx="10">
                  <c:v>0</c:v>
                </c:pt>
                <c:pt idx="11">
                  <c:v>0</c:v>
                </c:pt>
              </c:numCache>
            </c:numRef>
          </c:val>
          <c:extLst>
            <c:ext xmlns:c16="http://schemas.microsoft.com/office/drawing/2014/chart" uri="{C3380CC4-5D6E-409C-BE32-E72D297353CC}">
              <c16:uniqueId val="{00000000-FDA0-4A9C-B6E7-57680E890875}"/>
            </c:ext>
          </c:extLst>
        </c:ser>
        <c:dLbls>
          <c:showLegendKey val="0"/>
          <c:showVal val="0"/>
          <c:showCatName val="0"/>
          <c:showSerName val="0"/>
          <c:showPercent val="0"/>
          <c:showBubbleSize val="0"/>
        </c:dLbls>
        <c:gapWidth val="219"/>
        <c:overlap val="-27"/>
        <c:axId val="356458280"/>
        <c:axId val="356460248"/>
      </c:barChart>
      <c:dateAx>
        <c:axId val="356458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460248"/>
        <c:crosses val="autoZero"/>
        <c:auto val="1"/>
        <c:lblOffset val="100"/>
        <c:baseTimeUnit val="months"/>
      </c:dateAx>
      <c:valAx>
        <c:axId val="356460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458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16608</c:v>
                </c:pt>
                <c:pt idx="1">
                  <c:v>14462</c:v>
                </c:pt>
                <c:pt idx="2">
                  <c:v>21377</c:v>
                </c:pt>
                <c:pt idx="3">
                  <c:v>35068</c:v>
                </c:pt>
                <c:pt idx="4">
                  <c:v>21295</c:v>
                </c:pt>
                <c:pt idx="5">
                  <c:v>25244</c:v>
                </c:pt>
                <c:pt idx="6">
                  <c:v>35514</c:v>
                </c:pt>
              </c:numCache>
            </c:numRef>
          </c:val>
          <c:extLst>
            <c:ext xmlns:c16="http://schemas.microsoft.com/office/drawing/2014/chart" uri="{C3380CC4-5D6E-409C-BE32-E72D297353CC}">
              <c16:uniqueId val="{00000000-47EE-4287-ADA6-D70EF52E10A4}"/>
            </c:ext>
          </c:extLst>
        </c:ser>
        <c:dLbls>
          <c:showLegendKey val="0"/>
          <c:showVal val="0"/>
          <c:showCatName val="0"/>
          <c:showSerName val="0"/>
          <c:showPercent val="0"/>
          <c:showBubbleSize val="0"/>
        </c:dLbls>
        <c:gapWidth val="219"/>
        <c:overlap val="-27"/>
        <c:axId val="357657856"/>
        <c:axId val="357655232"/>
      </c:barChart>
      <c:dateAx>
        <c:axId val="357657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655232"/>
        <c:crosses val="autoZero"/>
        <c:auto val="1"/>
        <c:lblOffset val="100"/>
        <c:baseTimeUnit val="months"/>
      </c:dateAx>
      <c:valAx>
        <c:axId val="357655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657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c:v>
                </c:pt>
                <c:pt idx="1">
                  <c:v>-2</c:v>
                </c:pt>
                <c:pt idx="2">
                  <c:v>2</c:v>
                </c:pt>
                <c:pt idx="3">
                  <c:v>5</c:v>
                </c:pt>
                <c:pt idx="4">
                  <c:v>-2</c:v>
                </c:pt>
                <c:pt idx="5">
                  <c:v>9</c:v>
                </c:pt>
                <c:pt idx="6">
                  <c:v>-1</c:v>
                </c:pt>
                <c:pt idx="7">
                  <c:v>1</c:v>
                </c:pt>
              </c:numCache>
            </c:numRef>
          </c:val>
          <c:extLst>
            <c:ext xmlns:c16="http://schemas.microsoft.com/office/drawing/2014/chart" uri="{C3380CC4-5D6E-409C-BE32-E72D297353CC}">
              <c16:uniqueId val="{00000000-BEBB-495C-A20B-8303D3033283}"/>
            </c:ext>
          </c:extLst>
        </c:ser>
        <c:dLbls>
          <c:showLegendKey val="0"/>
          <c:showVal val="0"/>
          <c:showCatName val="0"/>
          <c:showSerName val="0"/>
          <c:showPercent val="0"/>
          <c:showBubbleSize val="0"/>
        </c:dLbls>
        <c:gapWidth val="219"/>
        <c:overlap val="-27"/>
        <c:axId val="360485744"/>
        <c:axId val="360490992"/>
      </c:barChart>
      <c:dateAx>
        <c:axId val="360485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490992"/>
        <c:crosses val="autoZero"/>
        <c:auto val="1"/>
        <c:lblOffset val="100"/>
        <c:baseTimeUnit val="months"/>
      </c:dateAx>
      <c:valAx>
        <c:axId val="360490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485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c:v>
                </c:pt>
                <c:pt idx="1">
                  <c:v>1</c:v>
                </c:pt>
                <c:pt idx="2">
                  <c:v>1</c:v>
                </c:pt>
                <c:pt idx="3">
                  <c:v>1</c:v>
                </c:pt>
                <c:pt idx="4">
                  <c:v>1</c:v>
                </c:pt>
                <c:pt idx="5">
                  <c:v>1</c:v>
                </c:pt>
                <c:pt idx="6">
                  <c:v>1</c:v>
                </c:pt>
                <c:pt idx="7">
                  <c:v>0</c:v>
                </c:pt>
                <c:pt idx="8">
                  <c:v>0</c:v>
                </c:pt>
                <c:pt idx="9">
                  <c:v>0</c:v>
                </c:pt>
                <c:pt idx="10">
                  <c:v>0</c:v>
                </c:pt>
                <c:pt idx="11">
                  <c:v>0</c:v>
                </c:pt>
              </c:numCache>
            </c:numRef>
          </c:val>
          <c:extLst>
            <c:ext xmlns:c16="http://schemas.microsoft.com/office/drawing/2014/chart" uri="{C3380CC4-5D6E-409C-BE32-E72D297353CC}">
              <c16:uniqueId val="{00000000-CFD7-4DE7-8E14-70144BB7EDCA}"/>
            </c:ext>
          </c:extLst>
        </c:ser>
        <c:dLbls>
          <c:showLegendKey val="0"/>
          <c:showVal val="0"/>
          <c:showCatName val="0"/>
          <c:showSerName val="0"/>
          <c:showPercent val="0"/>
          <c:showBubbleSize val="0"/>
        </c:dLbls>
        <c:gapWidth val="219"/>
        <c:overlap val="-27"/>
        <c:axId val="360496240"/>
        <c:axId val="360493616"/>
      </c:barChart>
      <c:dateAx>
        <c:axId val="360496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493616"/>
        <c:crosses val="autoZero"/>
        <c:auto val="1"/>
        <c:lblOffset val="100"/>
        <c:baseTimeUnit val="months"/>
      </c:dateAx>
      <c:valAx>
        <c:axId val="360493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496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19</c:v>
                </c:pt>
                <c:pt idx="1">
                  <c:v>18</c:v>
                </c:pt>
                <c:pt idx="2">
                  <c:v>8</c:v>
                </c:pt>
                <c:pt idx="3">
                  <c:v>18</c:v>
                </c:pt>
                <c:pt idx="4">
                  <c:v>15</c:v>
                </c:pt>
                <c:pt idx="5">
                  <c:v>15</c:v>
                </c:pt>
                <c:pt idx="6">
                  <c:v>10</c:v>
                </c:pt>
                <c:pt idx="7">
                  <c:v>0</c:v>
                </c:pt>
              </c:numCache>
            </c:numRef>
          </c:val>
          <c:extLst>
            <c:ext xmlns:c16="http://schemas.microsoft.com/office/drawing/2014/chart" uri="{C3380CC4-5D6E-409C-BE32-E72D297353CC}">
              <c16:uniqueId val="{00000000-DF5B-45B9-A6D2-AC8B51904E39}"/>
            </c:ext>
          </c:extLst>
        </c:ser>
        <c:dLbls>
          <c:showLegendKey val="0"/>
          <c:showVal val="0"/>
          <c:showCatName val="0"/>
          <c:showSerName val="0"/>
          <c:showPercent val="0"/>
          <c:showBubbleSize val="0"/>
        </c:dLbls>
        <c:gapWidth val="219"/>
        <c:overlap val="-27"/>
        <c:axId val="364773440"/>
        <c:axId val="364769176"/>
      </c:barChart>
      <c:dateAx>
        <c:axId val="364773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769176"/>
        <c:crosses val="autoZero"/>
        <c:auto val="1"/>
        <c:lblOffset val="100"/>
        <c:baseTimeUnit val="months"/>
      </c:dateAx>
      <c:valAx>
        <c:axId val="364769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773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49</c:v>
                </c:pt>
                <c:pt idx="1">
                  <c:v>35</c:v>
                </c:pt>
                <c:pt idx="2">
                  <c:v>26</c:v>
                </c:pt>
                <c:pt idx="3">
                  <c:v>30</c:v>
                </c:pt>
                <c:pt idx="4">
                  <c:v>34</c:v>
                </c:pt>
                <c:pt idx="5">
                  <c:v>33</c:v>
                </c:pt>
                <c:pt idx="6">
                  <c:v>25</c:v>
                </c:pt>
                <c:pt idx="7">
                  <c:v>0</c:v>
                </c:pt>
                <c:pt idx="8">
                  <c:v>0</c:v>
                </c:pt>
                <c:pt idx="9">
                  <c:v>0</c:v>
                </c:pt>
                <c:pt idx="10">
                  <c:v>0</c:v>
                </c:pt>
                <c:pt idx="11">
                  <c:v>0</c:v>
                </c:pt>
              </c:numCache>
            </c:numRef>
          </c:val>
          <c:extLst>
            <c:ext xmlns:c16="http://schemas.microsoft.com/office/drawing/2014/chart" uri="{C3380CC4-5D6E-409C-BE32-E72D297353CC}">
              <c16:uniqueId val="{00000000-1380-40AA-ABA4-B8FB8F83D396}"/>
            </c:ext>
          </c:extLst>
        </c:ser>
        <c:dLbls>
          <c:showLegendKey val="0"/>
          <c:showVal val="0"/>
          <c:showCatName val="0"/>
          <c:showSerName val="0"/>
          <c:showPercent val="0"/>
          <c:showBubbleSize val="0"/>
        </c:dLbls>
        <c:gapWidth val="219"/>
        <c:overlap val="-27"/>
        <c:axId val="364780656"/>
        <c:axId val="364777376"/>
      </c:barChart>
      <c:dateAx>
        <c:axId val="364780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777376"/>
        <c:crosses val="autoZero"/>
        <c:auto val="1"/>
        <c:lblOffset val="100"/>
        <c:baseTimeUnit val="months"/>
      </c:dateAx>
      <c:valAx>
        <c:axId val="364777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780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7</c:v>
                </c:pt>
                <c:pt idx="1">
                  <c:v>9</c:v>
                </c:pt>
                <c:pt idx="2">
                  <c:v>-12</c:v>
                </c:pt>
                <c:pt idx="3">
                  <c:v>14</c:v>
                </c:pt>
                <c:pt idx="4">
                  <c:v>2</c:v>
                </c:pt>
                <c:pt idx="5">
                  <c:v>0</c:v>
                </c:pt>
                <c:pt idx="6">
                  <c:v>-9</c:v>
                </c:pt>
                <c:pt idx="7">
                  <c:v>0</c:v>
                </c:pt>
              </c:numCache>
            </c:numRef>
          </c:val>
          <c:extLst>
            <c:ext xmlns:c16="http://schemas.microsoft.com/office/drawing/2014/chart" uri="{C3380CC4-5D6E-409C-BE32-E72D297353CC}">
              <c16:uniqueId val="{00000000-FABE-4327-AAB3-D590A055946C}"/>
            </c:ext>
          </c:extLst>
        </c:ser>
        <c:dLbls>
          <c:showLegendKey val="0"/>
          <c:showVal val="0"/>
          <c:showCatName val="0"/>
          <c:showSerName val="0"/>
          <c:showPercent val="0"/>
          <c:showBubbleSize val="0"/>
        </c:dLbls>
        <c:gapWidth val="219"/>
        <c:overlap val="-27"/>
        <c:axId val="366695312"/>
        <c:axId val="366696952"/>
      </c:barChart>
      <c:dateAx>
        <c:axId val="366695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696952"/>
        <c:crosses val="autoZero"/>
        <c:auto val="1"/>
        <c:lblOffset val="100"/>
        <c:baseTimeUnit val="months"/>
      </c:dateAx>
      <c:valAx>
        <c:axId val="366696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695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31</c:v>
                </c:pt>
                <c:pt idx="1">
                  <c:v>27</c:v>
                </c:pt>
                <c:pt idx="2">
                  <c:v>26</c:v>
                </c:pt>
                <c:pt idx="3">
                  <c:v>32</c:v>
                </c:pt>
                <c:pt idx="4">
                  <c:v>28</c:v>
                </c:pt>
                <c:pt idx="5">
                  <c:v>25</c:v>
                </c:pt>
                <c:pt idx="6">
                  <c:v>24</c:v>
                </c:pt>
                <c:pt idx="7">
                  <c:v>0</c:v>
                </c:pt>
                <c:pt idx="8">
                  <c:v>0</c:v>
                </c:pt>
                <c:pt idx="9">
                  <c:v>0</c:v>
                </c:pt>
                <c:pt idx="10">
                  <c:v>0</c:v>
                </c:pt>
                <c:pt idx="11">
                  <c:v>0</c:v>
                </c:pt>
              </c:numCache>
            </c:numRef>
          </c:val>
          <c:extLst>
            <c:ext xmlns:c16="http://schemas.microsoft.com/office/drawing/2014/chart" uri="{C3380CC4-5D6E-409C-BE32-E72D297353CC}">
              <c16:uniqueId val="{00000000-C37C-42DC-BBAB-317F08734772}"/>
            </c:ext>
          </c:extLst>
        </c:ser>
        <c:dLbls>
          <c:showLegendKey val="0"/>
          <c:showVal val="0"/>
          <c:showCatName val="0"/>
          <c:showSerName val="0"/>
          <c:showPercent val="0"/>
          <c:showBubbleSize val="0"/>
        </c:dLbls>
        <c:gapWidth val="219"/>
        <c:overlap val="-27"/>
        <c:axId val="428666088"/>
        <c:axId val="428665104"/>
      </c:barChart>
      <c:dateAx>
        <c:axId val="428666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665104"/>
        <c:crosses val="autoZero"/>
        <c:auto val="1"/>
        <c:lblOffset val="100"/>
        <c:baseTimeUnit val="months"/>
      </c:dateAx>
      <c:valAx>
        <c:axId val="428665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666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F1864-FBD3-4CB0-947D-1FB57E91E160}"/>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BD9D6BBA-526D-44BF-B81A-326F95EEF347}"/>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5459886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C53F2-0BA1-48A0-9D96-5A273B387D61}"/>
              </a:ext>
            </a:extLst>
          </p:cNvPr>
          <p:cNvSpPr>
            <a:spLocks noGrp="1"/>
          </p:cNvSpPr>
          <p:nvPr>
            <p:ph type="title"/>
          </p:nvPr>
        </p:nvSpPr>
        <p:spPr/>
        <p:txBody>
          <a:bodyPr/>
          <a:lstStyle/>
          <a:p>
            <a:r>
              <a:rPr lang="en-US"/>
              <a:t>Overall Audience | FICOH</a:t>
            </a:r>
          </a:p>
        </p:txBody>
      </p:sp>
      <p:graphicFrame>
        <p:nvGraphicFramePr>
          <p:cNvPr id="6" name="Chart Placeholder 5">
            <a:extLst>
              <a:ext uri="{FF2B5EF4-FFF2-40B4-BE49-F238E27FC236}">
                <a16:creationId xmlns:a16="http://schemas.microsoft.com/office/drawing/2014/main" id="{6740B056-AF2E-4589-98AC-CE3326DD2F57}"/>
              </a:ext>
            </a:extLst>
          </p:cNvPr>
          <p:cNvGraphicFramePr>
            <a:graphicFrameLocks noGrp="1"/>
          </p:cNvGraphicFramePr>
          <p:nvPr>
            <p:ph type="chart" sz="quarter" idx="13"/>
            <p:extLst>
              <p:ext uri="{D42A27DB-BD31-4B8C-83A1-F6EECF244321}">
                <p14:modId xmlns:p14="http://schemas.microsoft.com/office/powerpoint/2010/main" val="17937296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56CABE-69D5-4BBD-A322-8EBF22641388}"/>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A8C7AF58-4967-4EBA-9958-D713B2A5C7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06416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6FEC6-6978-4412-9F7E-EBC8166E230D}"/>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7AE052AE-307D-4011-BA6E-03D0B54F848A}"/>
              </a:ext>
            </a:extLst>
          </p:cNvPr>
          <p:cNvGraphicFramePr>
            <a:graphicFrameLocks noGrp="1"/>
          </p:cNvGraphicFramePr>
          <p:nvPr>
            <p:ph type="tbl" sz="quarter" idx="13"/>
            <p:extLst>
              <p:ext uri="{D42A27DB-BD31-4B8C-83A1-F6EECF244321}">
                <p14:modId xmlns:p14="http://schemas.microsoft.com/office/powerpoint/2010/main" val="40382060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949057204"/>
                    </a:ext>
                  </a:extLst>
                </a:gridCol>
                <a:gridCol w="740664">
                  <a:extLst>
                    <a:ext uri="{9D8B030D-6E8A-4147-A177-3AD203B41FA5}">
                      <a16:colId xmlns:a16="http://schemas.microsoft.com/office/drawing/2014/main" val="4018072843"/>
                    </a:ext>
                  </a:extLst>
                </a:gridCol>
                <a:gridCol w="740664">
                  <a:extLst>
                    <a:ext uri="{9D8B030D-6E8A-4147-A177-3AD203B41FA5}">
                      <a16:colId xmlns:a16="http://schemas.microsoft.com/office/drawing/2014/main" val="1199099960"/>
                    </a:ext>
                  </a:extLst>
                </a:gridCol>
                <a:gridCol w="740664">
                  <a:extLst>
                    <a:ext uri="{9D8B030D-6E8A-4147-A177-3AD203B41FA5}">
                      <a16:colId xmlns:a16="http://schemas.microsoft.com/office/drawing/2014/main" val="375453847"/>
                    </a:ext>
                  </a:extLst>
                </a:gridCol>
                <a:gridCol w="740664">
                  <a:extLst>
                    <a:ext uri="{9D8B030D-6E8A-4147-A177-3AD203B41FA5}">
                      <a16:colId xmlns:a16="http://schemas.microsoft.com/office/drawing/2014/main" val="3262937437"/>
                    </a:ext>
                  </a:extLst>
                </a:gridCol>
                <a:gridCol w="740664">
                  <a:extLst>
                    <a:ext uri="{9D8B030D-6E8A-4147-A177-3AD203B41FA5}">
                      <a16:colId xmlns:a16="http://schemas.microsoft.com/office/drawing/2014/main" val="1465752190"/>
                    </a:ext>
                  </a:extLst>
                </a:gridCol>
                <a:gridCol w="740664">
                  <a:extLst>
                    <a:ext uri="{9D8B030D-6E8A-4147-A177-3AD203B41FA5}">
                      <a16:colId xmlns:a16="http://schemas.microsoft.com/office/drawing/2014/main" val="2984891169"/>
                    </a:ext>
                  </a:extLst>
                </a:gridCol>
                <a:gridCol w="740664">
                  <a:extLst>
                    <a:ext uri="{9D8B030D-6E8A-4147-A177-3AD203B41FA5}">
                      <a16:colId xmlns:a16="http://schemas.microsoft.com/office/drawing/2014/main" val="1926610331"/>
                    </a:ext>
                  </a:extLst>
                </a:gridCol>
                <a:gridCol w="740664">
                  <a:extLst>
                    <a:ext uri="{9D8B030D-6E8A-4147-A177-3AD203B41FA5}">
                      <a16:colId xmlns:a16="http://schemas.microsoft.com/office/drawing/2014/main" val="4227143286"/>
                    </a:ext>
                  </a:extLst>
                </a:gridCol>
                <a:gridCol w="740664">
                  <a:extLst>
                    <a:ext uri="{9D8B030D-6E8A-4147-A177-3AD203B41FA5}">
                      <a16:colId xmlns:a16="http://schemas.microsoft.com/office/drawing/2014/main" val="416026347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238083864"/>
                  </a:ext>
                </a:extLst>
              </a:tr>
              <a:tr h="370840">
                <a:tc>
                  <a:txBody>
                    <a:bodyPr/>
                    <a:lstStyle/>
                    <a:p>
                      <a:r>
                        <a:rPr lang="en-US" sz="1000"/>
                        <a:t>First Insurance Company of Hawaii, LTD</a:t>
                      </a:r>
                    </a:p>
                  </a:txBody>
                  <a:tcPr/>
                </a:tc>
                <a:tc>
                  <a:txBody>
                    <a:bodyPr/>
                    <a:lstStyle/>
                    <a:p>
                      <a:r>
                        <a:rPr lang="en-US" sz="1000"/>
                        <a:t>1628</a:t>
                      </a:r>
                    </a:p>
                  </a:txBody>
                  <a:tcPr/>
                </a:tc>
                <a:tc>
                  <a:txBody>
                    <a:bodyPr/>
                    <a:lstStyle/>
                    <a:p>
                      <a:r>
                        <a:rPr lang="en-US" sz="1000"/>
                        <a:t>14</a:t>
                      </a:r>
                    </a:p>
                  </a:txBody>
                  <a:tcPr/>
                </a:tc>
                <a:tc>
                  <a:txBody>
                    <a:bodyPr/>
                    <a:lstStyle/>
                    <a:p>
                      <a:r>
                        <a:rPr lang="en-US" sz="1000"/>
                        <a:t>20</a:t>
                      </a:r>
                    </a:p>
                  </a:txBody>
                  <a:tcPr/>
                </a:tc>
                <a:tc>
                  <a:txBody>
                    <a:bodyPr/>
                    <a:lstStyle/>
                    <a:p>
                      <a:r>
                        <a:rPr lang="en-US" sz="1000"/>
                        <a:t>451</a:t>
                      </a:r>
                    </a:p>
                  </a:txBody>
                  <a:tcPr/>
                </a:tc>
                <a:tc>
                  <a:txBody>
                    <a:bodyPr/>
                    <a:lstStyle/>
                    <a:p>
                      <a:r>
                        <a:rPr lang="en-US" sz="1000"/>
                        <a:t>13</a:t>
                      </a:r>
                    </a:p>
                  </a:txBody>
                  <a:tcPr/>
                </a:tc>
                <a:tc>
                  <a:txBody>
                    <a:bodyPr/>
                    <a:lstStyle/>
                    <a:p>
                      <a:r>
                        <a:rPr lang="en-US" sz="1000"/>
                        <a:t>28</a:t>
                      </a:r>
                    </a:p>
                  </a:txBody>
                  <a:tcPr/>
                </a:tc>
                <a:tc>
                  <a:txBody>
                    <a:bodyPr/>
                    <a:lstStyle/>
                    <a:p>
                      <a:r>
                        <a:rPr lang="en-US" sz="1000"/>
                        <a:t>0</a:t>
                      </a:r>
                    </a:p>
                  </a:txBody>
                  <a:tcPr/>
                </a:tc>
                <a:tc>
                  <a:txBody>
                    <a:bodyPr/>
                    <a:lstStyle/>
                    <a:p>
                      <a:r>
                        <a:rPr lang="en-US" sz="1000"/>
                        <a:t>1.5176 %</a:t>
                      </a:r>
                    </a:p>
                  </a:txBody>
                  <a:tcPr/>
                </a:tc>
                <a:tc>
                  <a:txBody>
                    <a:bodyPr/>
                    <a:lstStyle/>
                    <a:p>
                      <a:r>
                        <a:rPr lang="en-US" sz="1000"/>
                        <a:t>0.0 %</a:t>
                      </a:r>
                    </a:p>
                  </a:txBody>
                  <a:tcPr/>
                </a:tc>
                <a:extLst>
                  <a:ext uri="{0D108BD9-81ED-4DB2-BD59-A6C34878D82A}">
                    <a16:rowId xmlns:a16="http://schemas.microsoft.com/office/drawing/2014/main" val="388129660"/>
                  </a:ext>
                </a:extLst>
              </a:tr>
            </a:tbl>
          </a:graphicData>
        </a:graphic>
      </p:graphicFrame>
      <p:sp>
        <p:nvSpPr>
          <p:cNvPr id="4" name="Text Placeholder 3">
            <a:extLst>
              <a:ext uri="{FF2B5EF4-FFF2-40B4-BE49-F238E27FC236}">
                <a16:creationId xmlns:a16="http://schemas.microsoft.com/office/drawing/2014/main" id="{D575AE38-2A0F-4A1E-BD59-F3DB86159241}"/>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9878925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7B837-36B8-4840-91AC-D54A67A8DC95}"/>
              </a:ext>
            </a:extLst>
          </p:cNvPr>
          <p:cNvSpPr>
            <a:spLocks noGrp="1"/>
          </p:cNvSpPr>
          <p:nvPr>
            <p:ph type="title"/>
          </p:nvPr>
        </p:nvSpPr>
        <p:spPr/>
        <p:txBody>
          <a:bodyPr/>
          <a:lstStyle/>
          <a:p>
            <a:r>
              <a:rPr lang="en-US"/>
              <a:t>Facebook Fans Change | FICOH</a:t>
            </a:r>
          </a:p>
        </p:txBody>
      </p:sp>
      <p:graphicFrame>
        <p:nvGraphicFramePr>
          <p:cNvPr id="6" name="Chart Placeholder 5">
            <a:extLst>
              <a:ext uri="{FF2B5EF4-FFF2-40B4-BE49-F238E27FC236}">
                <a16:creationId xmlns:a16="http://schemas.microsoft.com/office/drawing/2014/main" id="{791878BB-41AA-4611-B544-74C7A33A9168}"/>
              </a:ext>
            </a:extLst>
          </p:cNvPr>
          <p:cNvGraphicFramePr>
            <a:graphicFrameLocks noGrp="1"/>
          </p:cNvGraphicFramePr>
          <p:nvPr>
            <p:ph type="chart" sz="quarter" idx="13"/>
            <p:extLst>
              <p:ext uri="{D42A27DB-BD31-4B8C-83A1-F6EECF244321}">
                <p14:modId xmlns:p14="http://schemas.microsoft.com/office/powerpoint/2010/main" val="31787510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8A029F-75DE-44B1-9329-C5532EC53FE8}"/>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FEA2F1BE-4896-4D5E-BB09-BE720C949E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35778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41F84-E35C-4B75-8729-DAEB92BB9160}"/>
              </a:ext>
            </a:extLst>
          </p:cNvPr>
          <p:cNvSpPr>
            <a:spLocks noGrp="1"/>
          </p:cNvSpPr>
          <p:nvPr>
            <p:ph type="title"/>
          </p:nvPr>
        </p:nvSpPr>
        <p:spPr/>
        <p:txBody>
          <a:bodyPr/>
          <a:lstStyle/>
          <a:p>
            <a:r>
              <a:rPr lang="en-US"/>
              <a:t>Average Interactions Per Facebook Post | FICOH</a:t>
            </a:r>
          </a:p>
        </p:txBody>
      </p:sp>
      <p:graphicFrame>
        <p:nvGraphicFramePr>
          <p:cNvPr id="6" name="Chart Placeholder 5">
            <a:extLst>
              <a:ext uri="{FF2B5EF4-FFF2-40B4-BE49-F238E27FC236}">
                <a16:creationId xmlns:a16="http://schemas.microsoft.com/office/drawing/2014/main" id="{EA9D4A1E-14DC-4122-8615-27E12A8F8D4C}"/>
              </a:ext>
            </a:extLst>
          </p:cNvPr>
          <p:cNvGraphicFramePr>
            <a:graphicFrameLocks noGrp="1"/>
          </p:cNvGraphicFramePr>
          <p:nvPr>
            <p:ph type="chart" sz="quarter" idx="13"/>
            <p:extLst>
              <p:ext uri="{D42A27DB-BD31-4B8C-83A1-F6EECF244321}">
                <p14:modId xmlns:p14="http://schemas.microsoft.com/office/powerpoint/2010/main" val="171950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2914B4-73AB-49EF-9565-32CA8CF948F9}"/>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5E3F2651-D524-43AE-B2E4-2B9B16A1BD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122490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B82DA-F20D-4405-8AE7-576849CB7112}"/>
              </a:ext>
            </a:extLst>
          </p:cNvPr>
          <p:cNvSpPr>
            <a:spLocks noGrp="1"/>
          </p:cNvSpPr>
          <p:nvPr>
            <p:ph type="title"/>
          </p:nvPr>
        </p:nvSpPr>
        <p:spPr/>
        <p:txBody>
          <a:bodyPr/>
          <a:lstStyle/>
          <a:p>
            <a:r>
              <a:rPr lang="en-US"/>
              <a:t>Facebook Impressions | FICOH</a:t>
            </a:r>
          </a:p>
        </p:txBody>
      </p:sp>
      <p:graphicFrame>
        <p:nvGraphicFramePr>
          <p:cNvPr id="6" name="Chart Placeholder 5">
            <a:extLst>
              <a:ext uri="{FF2B5EF4-FFF2-40B4-BE49-F238E27FC236}">
                <a16:creationId xmlns:a16="http://schemas.microsoft.com/office/drawing/2014/main" id="{D250973E-A138-44B2-933F-8BD49C587B1D}"/>
              </a:ext>
            </a:extLst>
          </p:cNvPr>
          <p:cNvGraphicFramePr>
            <a:graphicFrameLocks noGrp="1"/>
          </p:cNvGraphicFramePr>
          <p:nvPr>
            <p:ph type="chart" sz="quarter" idx="13"/>
            <p:extLst>
              <p:ext uri="{D42A27DB-BD31-4B8C-83A1-F6EECF244321}">
                <p14:modId xmlns:p14="http://schemas.microsoft.com/office/powerpoint/2010/main" val="40460347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ACB0DE-309C-45D4-9161-7D74C035AB2D}"/>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9D744647-3AF6-40C6-951C-0D2734AB5B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98915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D1E64-DB20-407F-99DD-5822F5C0523F}"/>
              </a:ext>
            </a:extLst>
          </p:cNvPr>
          <p:cNvSpPr>
            <a:spLocks noGrp="1"/>
          </p:cNvSpPr>
          <p:nvPr>
            <p:ph type="title"/>
          </p:nvPr>
        </p:nvSpPr>
        <p:spPr/>
        <p:txBody>
          <a:bodyPr/>
          <a:lstStyle/>
          <a:p>
            <a:r>
              <a:rPr lang="en-US"/>
              <a:t>Facebook Own Posts Table | FICOH</a:t>
            </a:r>
          </a:p>
        </p:txBody>
      </p:sp>
      <p:graphicFrame>
        <p:nvGraphicFramePr>
          <p:cNvPr id="5" name="Table Placeholder 4">
            <a:extLst>
              <a:ext uri="{FF2B5EF4-FFF2-40B4-BE49-F238E27FC236}">
                <a16:creationId xmlns:a16="http://schemas.microsoft.com/office/drawing/2014/main" id="{8CAF34D2-5297-4CB3-B0C3-6A502A45EEA7}"/>
              </a:ext>
            </a:extLst>
          </p:cNvPr>
          <p:cNvGraphicFramePr>
            <a:graphicFrameLocks noGrp="1"/>
          </p:cNvGraphicFramePr>
          <p:nvPr>
            <p:ph type="tbl" sz="quarter" idx="13"/>
            <p:extLst>
              <p:ext uri="{D42A27DB-BD31-4B8C-83A1-F6EECF244321}">
                <p14:modId xmlns:p14="http://schemas.microsoft.com/office/powerpoint/2010/main" val="10693431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03629888"/>
                    </a:ext>
                  </a:extLst>
                </a:gridCol>
                <a:gridCol w="658368">
                  <a:extLst>
                    <a:ext uri="{9D8B030D-6E8A-4147-A177-3AD203B41FA5}">
                      <a16:colId xmlns:a16="http://schemas.microsoft.com/office/drawing/2014/main" val="3233874785"/>
                    </a:ext>
                  </a:extLst>
                </a:gridCol>
                <a:gridCol w="658368">
                  <a:extLst>
                    <a:ext uri="{9D8B030D-6E8A-4147-A177-3AD203B41FA5}">
                      <a16:colId xmlns:a16="http://schemas.microsoft.com/office/drawing/2014/main" val="4146203660"/>
                    </a:ext>
                  </a:extLst>
                </a:gridCol>
                <a:gridCol w="658368">
                  <a:extLst>
                    <a:ext uri="{9D8B030D-6E8A-4147-A177-3AD203B41FA5}">
                      <a16:colId xmlns:a16="http://schemas.microsoft.com/office/drawing/2014/main" val="3610415843"/>
                    </a:ext>
                  </a:extLst>
                </a:gridCol>
                <a:gridCol w="658368">
                  <a:extLst>
                    <a:ext uri="{9D8B030D-6E8A-4147-A177-3AD203B41FA5}">
                      <a16:colId xmlns:a16="http://schemas.microsoft.com/office/drawing/2014/main" val="2098606847"/>
                    </a:ext>
                  </a:extLst>
                </a:gridCol>
                <a:gridCol w="658368">
                  <a:extLst>
                    <a:ext uri="{9D8B030D-6E8A-4147-A177-3AD203B41FA5}">
                      <a16:colId xmlns:a16="http://schemas.microsoft.com/office/drawing/2014/main" val="3471921703"/>
                    </a:ext>
                  </a:extLst>
                </a:gridCol>
                <a:gridCol w="658368">
                  <a:extLst>
                    <a:ext uri="{9D8B030D-6E8A-4147-A177-3AD203B41FA5}">
                      <a16:colId xmlns:a16="http://schemas.microsoft.com/office/drawing/2014/main" val="591497429"/>
                    </a:ext>
                  </a:extLst>
                </a:gridCol>
                <a:gridCol w="658368">
                  <a:extLst>
                    <a:ext uri="{9D8B030D-6E8A-4147-A177-3AD203B41FA5}">
                      <a16:colId xmlns:a16="http://schemas.microsoft.com/office/drawing/2014/main" val="785674487"/>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4208766221"/>
                  </a:ext>
                </a:extLst>
              </a:tr>
              <a:tr h="370840">
                <a:tc>
                  <a:txBody>
                    <a:bodyPr/>
                    <a:lstStyle/>
                    <a:p>
                      <a:r>
                        <a:rPr lang="en-US" sz="1000" b="1"/>
                        <a:t> First Insurance Company of Hawaii, LTD - 2018-07-05 13:18:27 </a:t>
                      </a:r>
                      <a:r>
                        <a:rPr lang="en-US" sz="1000"/>
                        <a:t> 
 We know where we'll be on Saturday. Indulging in andagi, practicing our bon dance moves, and learning about one of Honolulu's most iconic neighborhoods at the 2018 Moiliili Summer Fest! The street festival takes over the old Varsity Theater parking lot. Find more details at www.moiliilisummerfest.com.</a:t>
                      </a:r>
                    </a:p>
                  </a:txBody>
                  <a:tcPr/>
                </a:tc>
                <a:tc>
                  <a:txBody>
                    <a:bodyPr/>
                    <a:lstStyle/>
                    <a:p>
                      <a:r>
                        <a:rPr lang="en-US" sz="1000"/>
                        <a:t>47</a:t>
                      </a:r>
                    </a:p>
                  </a:txBody>
                  <a:tcPr/>
                </a:tc>
                <a:tc>
                  <a:txBody>
                    <a:bodyPr/>
                    <a:lstStyle/>
                    <a:p>
                      <a:r>
                        <a:rPr lang="en-US" sz="1000"/>
                        <a:t>44</a:t>
                      </a:r>
                    </a:p>
                  </a:txBody>
                  <a:tcPr/>
                </a:tc>
                <a:tc>
                  <a:txBody>
                    <a:bodyPr/>
                    <a:lstStyle/>
                    <a:p>
                      <a:r>
                        <a:rPr lang="en-US" sz="1000"/>
                        <a:t>0</a:t>
                      </a:r>
                    </a:p>
                  </a:txBody>
                  <a:tcPr/>
                </a:tc>
                <a:tc>
                  <a:txBody>
                    <a:bodyPr/>
                    <a:lstStyle/>
                    <a:p>
                      <a:r>
                        <a:rPr lang="en-US" sz="1000"/>
                        <a:t>3</a:t>
                      </a:r>
                    </a:p>
                  </a:txBody>
                  <a:tcPr/>
                </a:tc>
                <a:tc>
                  <a:txBody>
                    <a:bodyPr/>
                    <a:lstStyle/>
                    <a:p>
                      <a:r>
                        <a:rPr lang="en-US" sz="1000"/>
                        <a:t>2.9138 %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329931128"/>
                  </a:ext>
                </a:extLst>
              </a:tr>
              <a:tr h="370840">
                <a:tc>
                  <a:txBody>
                    <a:bodyPr/>
                    <a:lstStyle/>
                    <a:p>
                      <a:r>
                        <a:rPr lang="en-US" sz="1000" b="1"/>
                        <a:t> First Insurance Company of Hawaii, LTD - 2018-07-26 13:17:44 </a:t>
                      </a:r>
                      <a:r>
                        <a:rPr lang="en-US" sz="1000"/>
                        <a:t> 
 Sharing a picture of FICOH's summer interns in honor of #NationalInternDay! What do you remember about your first internship/job?</a:t>
                      </a:r>
                    </a:p>
                  </a:txBody>
                  <a:tcPr/>
                </a:tc>
                <a:tc>
                  <a:txBody>
                    <a:bodyPr/>
                    <a:lstStyle/>
                    <a:p>
                      <a:r>
                        <a:rPr lang="en-US" sz="1000"/>
                        <a:t>42</a:t>
                      </a:r>
                    </a:p>
                  </a:txBody>
                  <a:tcPr/>
                </a:tc>
                <a:tc>
                  <a:txBody>
                    <a:bodyPr/>
                    <a:lstStyle/>
                    <a:p>
                      <a:r>
                        <a:rPr lang="en-US" sz="1000"/>
                        <a:t>40</a:t>
                      </a:r>
                    </a:p>
                  </a:txBody>
                  <a:tcPr/>
                </a:tc>
                <a:tc>
                  <a:txBody>
                    <a:bodyPr/>
                    <a:lstStyle/>
                    <a:p>
                      <a:r>
                        <a:rPr lang="en-US" sz="1000"/>
                        <a:t>2</a:t>
                      </a:r>
                    </a:p>
                  </a:txBody>
                  <a:tcPr/>
                </a:tc>
                <a:tc>
                  <a:txBody>
                    <a:bodyPr/>
                    <a:lstStyle/>
                    <a:p>
                      <a:r>
                        <a:rPr lang="en-US" sz="1000"/>
                        <a:t>0</a:t>
                      </a:r>
                    </a:p>
                  </a:txBody>
                  <a:tcPr/>
                </a:tc>
                <a:tc>
                  <a:txBody>
                    <a:bodyPr/>
                    <a:lstStyle/>
                    <a:p>
                      <a:r>
                        <a:rPr lang="en-US" sz="1000"/>
                        <a:t>2.5862 %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503468078"/>
                  </a:ext>
                </a:extLst>
              </a:tr>
              <a:tr h="370840">
                <a:tc>
                  <a:txBody>
                    <a:bodyPr/>
                    <a:lstStyle/>
                    <a:p>
                      <a:r>
                        <a:rPr lang="en-US" sz="1000" b="1"/>
                        <a:t> First Insurance Company of Hawaii, LTD - 2018-07-18 13:13:19 </a:t>
                      </a:r>
                      <a:r>
                        <a:rPr lang="en-US" sz="1000"/>
                        <a:t> 
 What a difference two weeks make. Our favorite White Tern chick is now a teenager, seen here peeking through our second floor window and creating quite a stir on the other side of the glass (our Accounting department). Pondering a career in insurance when he grows up, perhaps?</a:t>
                      </a:r>
                    </a:p>
                  </a:txBody>
                  <a:tcPr/>
                </a:tc>
                <a:tc>
                  <a:txBody>
                    <a:bodyPr/>
                    <a:lstStyle/>
                    <a:p>
                      <a:r>
                        <a:rPr lang="en-US" sz="1000"/>
                        <a:t>38</a:t>
                      </a:r>
                    </a:p>
                  </a:txBody>
                  <a:tcPr/>
                </a:tc>
                <a:tc>
                  <a:txBody>
                    <a:bodyPr/>
                    <a:lstStyle/>
                    <a:p>
                      <a:r>
                        <a:rPr lang="en-US" sz="1000"/>
                        <a:t>37</a:t>
                      </a:r>
                    </a:p>
                  </a:txBody>
                  <a:tcPr/>
                </a:tc>
                <a:tc>
                  <a:txBody>
                    <a:bodyPr/>
                    <a:lstStyle/>
                    <a:p>
                      <a:r>
                        <a:rPr lang="en-US" sz="1000"/>
                        <a:t>0</a:t>
                      </a:r>
                    </a:p>
                  </a:txBody>
                  <a:tcPr/>
                </a:tc>
                <a:tc>
                  <a:txBody>
                    <a:bodyPr/>
                    <a:lstStyle/>
                    <a:p>
                      <a:r>
                        <a:rPr lang="en-US" sz="1000"/>
                        <a:t>1</a:t>
                      </a:r>
                    </a:p>
                  </a:txBody>
                  <a:tcPr/>
                </a:tc>
                <a:tc>
                  <a:txBody>
                    <a:bodyPr/>
                    <a:lstStyle/>
                    <a:p>
                      <a:r>
                        <a:rPr lang="en-US" sz="1000"/>
                        <a:t>2.3428 %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006172152"/>
                  </a:ext>
                </a:extLst>
              </a:tr>
            </a:tbl>
          </a:graphicData>
        </a:graphic>
      </p:graphicFrame>
      <p:sp>
        <p:nvSpPr>
          <p:cNvPr id="4" name="Text Placeholder 3">
            <a:extLst>
              <a:ext uri="{FF2B5EF4-FFF2-40B4-BE49-F238E27FC236}">
                <a16:creationId xmlns:a16="http://schemas.microsoft.com/office/drawing/2014/main" id="{06E8933F-913C-47FA-B512-44B0B283AC65}"/>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3122683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B2EA2-3EC3-4678-881F-63A98C4DD5BC}"/>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62F4070D-5A3B-4802-BE78-3C9F5F6DD30A}"/>
              </a:ext>
            </a:extLst>
          </p:cNvPr>
          <p:cNvGraphicFramePr>
            <a:graphicFrameLocks noGrp="1"/>
          </p:cNvGraphicFramePr>
          <p:nvPr>
            <p:ph type="tbl" sz="quarter" idx="13"/>
            <p:extLst>
              <p:ext uri="{D42A27DB-BD31-4B8C-83A1-F6EECF244321}">
                <p14:modId xmlns:p14="http://schemas.microsoft.com/office/powerpoint/2010/main" val="28639866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359524434"/>
                    </a:ext>
                  </a:extLst>
                </a:gridCol>
                <a:gridCol w="493776">
                  <a:extLst>
                    <a:ext uri="{9D8B030D-6E8A-4147-A177-3AD203B41FA5}">
                      <a16:colId xmlns:a16="http://schemas.microsoft.com/office/drawing/2014/main" val="924342363"/>
                    </a:ext>
                  </a:extLst>
                </a:gridCol>
                <a:gridCol w="493776">
                  <a:extLst>
                    <a:ext uri="{9D8B030D-6E8A-4147-A177-3AD203B41FA5}">
                      <a16:colId xmlns:a16="http://schemas.microsoft.com/office/drawing/2014/main" val="176151588"/>
                    </a:ext>
                  </a:extLst>
                </a:gridCol>
                <a:gridCol w="493776">
                  <a:extLst>
                    <a:ext uri="{9D8B030D-6E8A-4147-A177-3AD203B41FA5}">
                      <a16:colId xmlns:a16="http://schemas.microsoft.com/office/drawing/2014/main" val="4175622085"/>
                    </a:ext>
                  </a:extLst>
                </a:gridCol>
                <a:gridCol w="493776">
                  <a:extLst>
                    <a:ext uri="{9D8B030D-6E8A-4147-A177-3AD203B41FA5}">
                      <a16:colId xmlns:a16="http://schemas.microsoft.com/office/drawing/2014/main" val="1602865768"/>
                    </a:ext>
                  </a:extLst>
                </a:gridCol>
                <a:gridCol w="493776">
                  <a:extLst>
                    <a:ext uri="{9D8B030D-6E8A-4147-A177-3AD203B41FA5}">
                      <a16:colId xmlns:a16="http://schemas.microsoft.com/office/drawing/2014/main" val="1842998881"/>
                    </a:ext>
                  </a:extLst>
                </a:gridCol>
                <a:gridCol w="493776">
                  <a:extLst>
                    <a:ext uri="{9D8B030D-6E8A-4147-A177-3AD203B41FA5}">
                      <a16:colId xmlns:a16="http://schemas.microsoft.com/office/drawing/2014/main" val="2651846817"/>
                    </a:ext>
                  </a:extLst>
                </a:gridCol>
                <a:gridCol w="493776">
                  <a:extLst>
                    <a:ext uri="{9D8B030D-6E8A-4147-A177-3AD203B41FA5}">
                      <a16:colId xmlns:a16="http://schemas.microsoft.com/office/drawing/2014/main" val="126114618"/>
                    </a:ext>
                  </a:extLst>
                </a:gridCol>
                <a:gridCol w="493776">
                  <a:extLst>
                    <a:ext uri="{9D8B030D-6E8A-4147-A177-3AD203B41FA5}">
                      <a16:colId xmlns:a16="http://schemas.microsoft.com/office/drawing/2014/main" val="1857430999"/>
                    </a:ext>
                  </a:extLst>
                </a:gridCol>
                <a:gridCol w="493776">
                  <a:extLst>
                    <a:ext uri="{9D8B030D-6E8A-4147-A177-3AD203B41FA5}">
                      <a16:colId xmlns:a16="http://schemas.microsoft.com/office/drawing/2014/main" val="2937487227"/>
                    </a:ext>
                  </a:extLst>
                </a:gridCol>
                <a:gridCol w="493776">
                  <a:extLst>
                    <a:ext uri="{9D8B030D-6E8A-4147-A177-3AD203B41FA5}">
                      <a16:colId xmlns:a16="http://schemas.microsoft.com/office/drawing/2014/main" val="269845167"/>
                    </a:ext>
                  </a:extLst>
                </a:gridCol>
                <a:gridCol w="493776">
                  <a:extLst>
                    <a:ext uri="{9D8B030D-6E8A-4147-A177-3AD203B41FA5}">
                      <a16:colId xmlns:a16="http://schemas.microsoft.com/office/drawing/2014/main" val="3322158345"/>
                    </a:ext>
                  </a:extLst>
                </a:gridCol>
                <a:gridCol w="493776">
                  <a:extLst>
                    <a:ext uri="{9D8B030D-6E8A-4147-A177-3AD203B41FA5}">
                      <a16:colId xmlns:a16="http://schemas.microsoft.com/office/drawing/2014/main" val="2398248530"/>
                    </a:ext>
                  </a:extLst>
                </a:gridCol>
                <a:gridCol w="493776">
                  <a:extLst>
                    <a:ext uri="{9D8B030D-6E8A-4147-A177-3AD203B41FA5}">
                      <a16:colId xmlns:a16="http://schemas.microsoft.com/office/drawing/2014/main" val="7728100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191211699"/>
                  </a:ext>
                </a:extLst>
              </a:tr>
              <a:tr h="370840">
                <a:tc>
                  <a:txBody>
                    <a:bodyPr/>
                    <a:lstStyle/>
                    <a:p>
                      <a:r>
                        <a:rPr lang="en-US" sz="1000"/>
                        <a:t>@FirstInsHI</a:t>
                      </a:r>
                    </a:p>
                  </a:txBody>
                  <a:tcPr/>
                </a:tc>
                <a:tc>
                  <a:txBody>
                    <a:bodyPr/>
                    <a:lstStyle/>
                    <a:p>
                      <a:r>
                        <a:rPr lang="en-US" sz="1000"/>
                        <a:t>1250</a:t>
                      </a:r>
                    </a:p>
                  </a:txBody>
                  <a:tcPr/>
                </a:tc>
                <a:tc>
                  <a:txBody>
                    <a:bodyPr/>
                    <a:lstStyle/>
                    <a:p>
                      <a:r>
                        <a:rPr lang="en-US" sz="1000"/>
                        <a:t>-1</a:t>
                      </a:r>
                    </a:p>
                  </a:txBody>
                  <a:tcPr/>
                </a:tc>
                <a:tc>
                  <a:txBody>
                    <a:bodyPr/>
                    <a:lstStyle/>
                    <a:p>
                      <a:r>
                        <a:rPr lang="en-US" sz="1000"/>
                        <a:t>24</a:t>
                      </a:r>
                    </a:p>
                  </a:txBody>
                  <a:tcPr/>
                </a:tc>
                <a:tc>
                  <a:txBody>
                    <a:bodyPr/>
                    <a:lstStyle/>
                    <a:p>
                      <a:r>
                        <a:rPr lang="en-US" sz="1000"/>
                        <a:t>24</a:t>
                      </a:r>
                    </a:p>
                  </a:txBody>
                  <a:tcPr/>
                </a:tc>
                <a:tc>
                  <a:txBody>
                    <a:bodyPr/>
                    <a:lstStyle/>
                    <a:p>
                      <a:r>
                        <a:rPr lang="en-US" sz="1000"/>
                        <a:t>0</a:t>
                      </a:r>
                    </a:p>
                  </a:txBody>
                  <a:tcPr/>
                </a:tc>
                <a:tc>
                  <a:txBody>
                    <a:bodyPr/>
                    <a:lstStyle/>
                    <a:p>
                      <a:r>
                        <a:rPr lang="en-US" sz="1000"/>
                        <a:t>0</a:t>
                      </a:r>
                    </a:p>
                  </a:txBody>
                  <a:tcPr/>
                </a:tc>
                <a:tc>
                  <a:txBody>
                    <a:bodyPr/>
                    <a:lstStyle/>
                    <a:p>
                      <a:r>
                        <a:rPr lang="en-US" sz="1000"/>
                        <a:t>9</a:t>
                      </a:r>
                    </a:p>
                  </a:txBody>
                  <a:tcPr/>
                </a:tc>
                <a:tc>
                  <a:txBody>
                    <a:bodyPr/>
                    <a:lstStyle/>
                    <a:p>
                      <a:r>
                        <a:rPr lang="en-US" sz="1000"/>
                        <a:t>9</a:t>
                      </a:r>
                    </a:p>
                  </a:txBody>
                  <a:tcPr/>
                </a:tc>
                <a:tc>
                  <a:txBody>
                    <a:bodyPr/>
                    <a:lstStyle/>
                    <a:p>
                      <a:r>
                        <a:rPr lang="en-US" sz="1000"/>
                        <a:t>34</a:t>
                      </a:r>
                    </a:p>
                  </a:txBody>
                  <a:tcPr/>
                </a:tc>
                <a:tc>
                  <a:txBody>
                    <a:bodyPr/>
                    <a:lstStyle/>
                    <a:p>
                      <a:r>
                        <a:rPr lang="en-US" sz="1000"/>
                        <a:t>1</a:t>
                      </a:r>
                    </a:p>
                  </a:txBody>
                  <a:tcPr/>
                </a:tc>
                <a:tc>
                  <a:txBody>
                    <a:bodyPr/>
                    <a:lstStyle/>
                    <a:p>
                      <a:r>
                        <a:rPr lang="en-US" sz="1000"/>
                        <a:t>2</a:t>
                      </a:r>
                    </a:p>
                  </a:txBody>
                  <a:tcPr/>
                </a:tc>
                <a:tc>
                  <a:txBody>
                    <a:bodyPr/>
                    <a:lstStyle/>
                    <a:p>
                      <a:r>
                        <a:rPr lang="en-US" sz="1000"/>
                        <a:t>0.1467 %</a:t>
                      </a:r>
                    </a:p>
                  </a:txBody>
                  <a:tcPr/>
                </a:tc>
                <a:tc>
                  <a:txBody>
                    <a:bodyPr/>
                    <a:lstStyle/>
                    <a:p>
                      <a:r>
                        <a:rPr lang="en-US" sz="1000"/>
                        <a:t>0.0 %</a:t>
                      </a:r>
                    </a:p>
                  </a:txBody>
                  <a:tcPr/>
                </a:tc>
                <a:extLst>
                  <a:ext uri="{0D108BD9-81ED-4DB2-BD59-A6C34878D82A}">
                    <a16:rowId xmlns:a16="http://schemas.microsoft.com/office/drawing/2014/main" val="2921386031"/>
                  </a:ext>
                </a:extLst>
              </a:tr>
            </a:tbl>
          </a:graphicData>
        </a:graphic>
      </p:graphicFrame>
      <p:sp>
        <p:nvSpPr>
          <p:cNvPr id="4" name="Text Placeholder 3">
            <a:extLst>
              <a:ext uri="{FF2B5EF4-FFF2-40B4-BE49-F238E27FC236}">
                <a16:creationId xmlns:a16="http://schemas.microsoft.com/office/drawing/2014/main" id="{17AE859C-1648-4916-9B87-1677AE1C5A71}"/>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8282241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7EDAD-3E16-40C0-A47F-962631034E18}"/>
              </a:ext>
            </a:extLst>
          </p:cNvPr>
          <p:cNvSpPr>
            <a:spLocks noGrp="1"/>
          </p:cNvSpPr>
          <p:nvPr>
            <p:ph type="title"/>
          </p:nvPr>
        </p:nvSpPr>
        <p:spPr/>
        <p:txBody>
          <a:bodyPr/>
          <a:lstStyle/>
          <a:p>
            <a:r>
              <a:rPr lang="en-US"/>
              <a:t>Twitter Followers Change | FICOH</a:t>
            </a:r>
          </a:p>
        </p:txBody>
      </p:sp>
      <p:graphicFrame>
        <p:nvGraphicFramePr>
          <p:cNvPr id="6" name="Chart Placeholder 5">
            <a:extLst>
              <a:ext uri="{FF2B5EF4-FFF2-40B4-BE49-F238E27FC236}">
                <a16:creationId xmlns:a16="http://schemas.microsoft.com/office/drawing/2014/main" id="{2B466350-880D-4B94-B141-3C1031FB422F}"/>
              </a:ext>
            </a:extLst>
          </p:cNvPr>
          <p:cNvGraphicFramePr>
            <a:graphicFrameLocks noGrp="1"/>
          </p:cNvGraphicFramePr>
          <p:nvPr>
            <p:ph type="chart" sz="quarter" idx="13"/>
            <p:extLst>
              <p:ext uri="{D42A27DB-BD31-4B8C-83A1-F6EECF244321}">
                <p14:modId xmlns:p14="http://schemas.microsoft.com/office/powerpoint/2010/main" val="91390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8B4717-DA5E-4562-9DF7-880C460EC726}"/>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CF7FA3D3-18AA-4620-BF70-2ACC1F522F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001182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18BF4-5DEA-43F3-B6D4-3D0E80C0C3F3}"/>
              </a:ext>
            </a:extLst>
          </p:cNvPr>
          <p:cNvSpPr>
            <a:spLocks noGrp="1"/>
          </p:cNvSpPr>
          <p:nvPr>
            <p:ph type="title"/>
          </p:nvPr>
        </p:nvSpPr>
        <p:spPr/>
        <p:txBody>
          <a:bodyPr/>
          <a:lstStyle/>
          <a:p>
            <a:r>
              <a:rPr lang="en-US"/>
              <a:t>Average Interactions Per Tweet | FICOH</a:t>
            </a:r>
          </a:p>
        </p:txBody>
      </p:sp>
      <p:graphicFrame>
        <p:nvGraphicFramePr>
          <p:cNvPr id="6" name="Chart Placeholder 5">
            <a:extLst>
              <a:ext uri="{FF2B5EF4-FFF2-40B4-BE49-F238E27FC236}">
                <a16:creationId xmlns:a16="http://schemas.microsoft.com/office/drawing/2014/main" id="{1913D494-6FA5-4EEE-8915-C626D4A1C6EB}"/>
              </a:ext>
            </a:extLst>
          </p:cNvPr>
          <p:cNvGraphicFramePr>
            <a:graphicFrameLocks noGrp="1"/>
          </p:cNvGraphicFramePr>
          <p:nvPr>
            <p:ph type="chart" sz="quarter" idx="13"/>
            <p:extLst>
              <p:ext uri="{D42A27DB-BD31-4B8C-83A1-F6EECF244321}">
                <p14:modId xmlns:p14="http://schemas.microsoft.com/office/powerpoint/2010/main" val="36259243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64F230-8465-4B18-8A36-8A9F51D6CEC6}"/>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45C4ED33-5725-4524-AEB4-596557014E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64746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900EA-A209-40AD-AD02-790113235035}"/>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94D899E3-0CDA-4E48-A1ED-CFCD3D0CF83B}"/>
              </a:ext>
            </a:extLst>
          </p:cNvPr>
          <p:cNvGraphicFramePr>
            <a:graphicFrameLocks noGrp="1"/>
          </p:cNvGraphicFramePr>
          <p:nvPr>
            <p:ph type="tbl" sz="quarter" idx="13"/>
            <p:extLst>
              <p:ext uri="{D42A27DB-BD31-4B8C-83A1-F6EECF244321}">
                <p14:modId xmlns:p14="http://schemas.microsoft.com/office/powerpoint/2010/main" val="31700078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203153163"/>
                    </a:ext>
                  </a:extLst>
                </a:gridCol>
                <a:gridCol w="822960">
                  <a:extLst>
                    <a:ext uri="{9D8B030D-6E8A-4147-A177-3AD203B41FA5}">
                      <a16:colId xmlns:a16="http://schemas.microsoft.com/office/drawing/2014/main" val="2045275610"/>
                    </a:ext>
                  </a:extLst>
                </a:gridCol>
                <a:gridCol w="822960">
                  <a:extLst>
                    <a:ext uri="{9D8B030D-6E8A-4147-A177-3AD203B41FA5}">
                      <a16:colId xmlns:a16="http://schemas.microsoft.com/office/drawing/2014/main" val="165060574"/>
                    </a:ext>
                  </a:extLst>
                </a:gridCol>
                <a:gridCol w="822960">
                  <a:extLst>
                    <a:ext uri="{9D8B030D-6E8A-4147-A177-3AD203B41FA5}">
                      <a16:colId xmlns:a16="http://schemas.microsoft.com/office/drawing/2014/main" val="519576089"/>
                    </a:ext>
                  </a:extLst>
                </a:gridCol>
                <a:gridCol w="822960">
                  <a:extLst>
                    <a:ext uri="{9D8B030D-6E8A-4147-A177-3AD203B41FA5}">
                      <a16:colId xmlns:a16="http://schemas.microsoft.com/office/drawing/2014/main" val="520561159"/>
                    </a:ext>
                  </a:extLst>
                </a:gridCol>
                <a:gridCol w="822960">
                  <a:extLst>
                    <a:ext uri="{9D8B030D-6E8A-4147-A177-3AD203B41FA5}">
                      <a16:colId xmlns:a16="http://schemas.microsoft.com/office/drawing/2014/main" val="3966621937"/>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2504009428"/>
                  </a:ext>
                </a:extLst>
              </a:tr>
              <a:tr h="370840">
                <a:tc>
                  <a:txBody>
                    <a:bodyPr/>
                    <a:lstStyle/>
                    <a:p>
                      <a:r>
                        <a:rPr lang="en-US" sz="1000" b="1"/>
                        <a:t> @FirstInsHI - 2018-07-17 13:31:37 </a:t>
                      </a:r>
                      <a:r>
                        <a:rPr lang="en-US" sz="1000"/>
                        <a:t>
  #electricvehicle owners: How often do you use @VoltaCharging charging stations? Now you can get a free charge on FICOH at @KahalaMallCtr, @AlaMoanaCenter, @WardVillage or @Pearlridge. #freecharge #chargewhileyoushop #ev https://t.co/GpDzWDh907</a:t>
                      </a:r>
                    </a:p>
                  </a:txBody>
                  <a:tcPr/>
                </a:tc>
                <a:tc>
                  <a:txBody>
                    <a:bodyPr/>
                    <a:lstStyle/>
                    <a:p>
                      <a:r>
                        <a:rPr lang="en-US" sz="1000"/>
                        <a:t>No</a:t>
                      </a:r>
                    </a:p>
                  </a:txBody>
                  <a:tcPr/>
                </a:tc>
                <a:tc>
                  <a:txBody>
                    <a:bodyPr/>
                    <a:lstStyle/>
                    <a:p>
                      <a:r>
                        <a:rPr lang="en-US" sz="1000"/>
                        <a:t>5</a:t>
                      </a:r>
                    </a:p>
                  </a:txBody>
                  <a:tcPr/>
                </a:tc>
                <a:tc>
                  <a:txBody>
                    <a:bodyPr/>
                    <a:lstStyle/>
                    <a:p>
                      <a:r>
                        <a:rPr lang="en-US" sz="1000"/>
                        <a:t>9</a:t>
                      </a:r>
                    </a:p>
                  </a:txBody>
                  <a:tcPr/>
                </a:tc>
                <a:tc>
                  <a:txBody>
                    <a:bodyPr/>
                    <a:lstStyle/>
                    <a:p>
                      <a:r>
                        <a:rPr lang="en-US" sz="1000"/>
                        <a:t>0</a:t>
                      </a:r>
                    </a:p>
                  </a:txBody>
                  <a:tcPr/>
                </a:tc>
                <a:tc>
                  <a:txBody>
                    <a:bodyPr/>
                    <a:lstStyle/>
                    <a:p>
                      <a:r>
                        <a:rPr lang="en-US" sz="1000"/>
                        <a:t>1.1155 %</a:t>
                      </a:r>
                    </a:p>
                  </a:txBody>
                  <a:tcPr/>
                </a:tc>
                <a:extLst>
                  <a:ext uri="{0D108BD9-81ED-4DB2-BD59-A6C34878D82A}">
                    <a16:rowId xmlns:a16="http://schemas.microsoft.com/office/drawing/2014/main" val="2669803039"/>
                  </a:ext>
                </a:extLst>
              </a:tr>
              <a:tr h="370840">
                <a:tc>
                  <a:txBody>
                    <a:bodyPr/>
                    <a:lstStyle/>
                    <a:p>
                      <a:r>
                        <a:rPr lang="en-US" sz="1000" b="1"/>
                        <a:t> @FirstInsHI - 2018-07-27 13:47:45 </a:t>
                      </a:r>
                      <a:r>
                        <a:rPr lang="en-US" sz="1000"/>
                        <a:t>
  Four of FICOH's esteemed CPCUs enjoying a good time at the @cpcusociety Hawaii Chapter Pau Hana @HonoluluClub on July 19! #insurancecareers #cpcu #insurance https://t.co/eEvcZnlBmM</a:t>
                      </a:r>
                    </a:p>
                  </a:txBody>
                  <a:tcPr/>
                </a:tc>
                <a:tc>
                  <a:txBody>
                    <a:bodyPr/>
                    <a:lstStyle/>
                    <a:p>
                      <a:r>
                        <a:rPr lang="en-US" sz="1000"/>
                        <a:t>No</a:t>
                      </a:r>
                    </a:p>
                  </a:txBody>
                  <a:tcPr/>
                </a:tc>
                <a:tc>
                  <a:txBody>
                    <a:bodyPr/>
                    <a:lstStyle/>
                    <a:p>
                      <a:r>
                        <a:rPr lang="en-US" sz="1000"/>
                        <a:t>0</a:t>
                      </a:r>
                    </a:p>
                  </a:txBody>
                  <a:tcPr/>
                </a:tc>
                <a:tc>
                  <a:txBody>
                    <a:bodyPr/>
                    <a:lstStyle/>
                    <a:p>
                      <a:r>
                        <a:rPr lang="en-US" sz="1000"/>
                        <a:t>4</a:t>
                      </a:r>
                    </a:p>
                  </a:txBody>
                  <a:tcPr/>
                </a:tc>
                <a:tc>
                  <a:txBody>
                    <a:bodyPr/>
                    <a:lstStyle/>
                    <a:p>
                      <a:r>
                        <a:rPr lang="en-US" sz="1000"/>
                        <a:t>0</a:t>
                      </a:r>
                    </a:p>
                  </a:txBody>
                  <a:tcPr/>
                </a:tc>
                <a:tc>
                  <a:txBody>
                    <a:bodyPr/>
                    <a:lstStyle/>
                    <a:p>
                      <a:r>
                        <a:rPr lang="en-US" sz="1000"/>
                        <a:t>0.3200 %</a:t>
                      </a:r>
                    </a:p>
                  </a:txBody>
                  <a:tcPr/>
                </a:tc>
                <a:extLst>
                  <a:ext uri="{0D108BD9-81ED-4DB2-BD59-A6C34878D82A}">
                    <a16:rowId xmlns:a16="http://schemas.microsoft.com/office/drawing/2014/main" val="285571976"/>
                  </a:ext>
                </a:extLst>
              </a:tr>
              <a:tr h="370840">
                <a:tc>
                  <a:txBody>
                    <a:bodyPr/>
                    <a:lstStyle/>
                    <a:p>
                      <a:r>
                        <a:rPr lang="en-US" sz="1000" b="1"/>
                        <a:t> @FirstInsHI - 2018-07-19 14:28:42 </a:t>
                      </a:r>
                      <a:r>
                        <a:rPr lang="en-US" sz="1000"/>
                        <a:t>
  Our #kupuna drive is going gangbusters and the generous donations keep coming. #malamaourkupuna #teamficoh #ficohinthecommunity https://t.co/FCiH5Ti1kp</a:t>
                      </a:r>
                    </a:p>
                  </a:txBody>
                  <a:tcPr/>
                </a:tc>
                <a:tc>
                  <a:txBody>
                    <a:bodyPr/>
                    <a:lstStyle/>
                    <a:p>
                      <a:r>
                        <a:rPr lang="en-US" sz="1000"/>
                        <a:t>No</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tc>
                  <a:txBody>
                    <a:bodyPr/>
                    <a:lstStyle/>
                    <a:p>
                      <a:r>
                        <a:rPr lang="en-US" sz="1000"/>
                        <a:t>0.2400 %</a:t>
                      </a:r>
                    </a:p>
                  </a:txBody>
                  <a:tcPr/>
                </a:tc>
                <a:extLst>
                  <a:ext uri="{0D108BD9-81ED-4DB2-BD59-A6C34878D82A}">
                    <a16:rowId xmlns:a16="http://schemas.microsoft.com/office/drawing/2014/main" val="4178177427"/>
                  </a:ext>
                </a:extLst>
              </a:tr>
            </a:tbl>
          </a:graphicData>
        </a:graphic>
      </p:graphicFrame>
      <p:sp>
        <p:nvSpPr>
          <p:cNvPr id="4" name="Text Placeholder 3">
            <a:extLst>
              <a:ext uri="{FF2B5EF4-FFF2-40B4-BE49-F238E27FC236}">
                <a16:creationId xmlns:a16="http://schemas.microsoft.com/office/drawing/2014/main" id="{F57128C0-FE8D-4317-B75A-5FE915D81BDC}"/>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9103831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1FDBA-872D-4C11-A0CF-6A6C83496D38}"/>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F2DB6845-2196-4026-BB92-F2FF09952C31}"/>
              </a:ext>
            </a:extLst>
          </p:cNvPr>
          <p:cNvGraphicFramePr>
            <a:graphicFrameLocks noGrp="1"/>
          </p:cNvGraphicFramePr>
          <p:nvPr>
            <p:ph type="tbl" sz="quarter" idx="13"/>
            <p:extLst>
              <p:ext uri="{D42A27DB-BD31-4B8C-83A1-F6EECF244321}">
                <p14:modId xmlns:p14="http://schemas.microsoft.com/office/powerpoint/2010/main" val="936319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31976541"/>
                    </a:ext>
                  </a:extLst>
                </a:gridCol>
                <a:gridCol w="1069848">
                  <a:extLst>
                    <a:ext uri="{9D8B030D-6E8A-4147-A177-3AD203B41FA5}">
                      <a16:colId xmlns:a16="http://schemas.microsoft.com/office/drawing/2014/main" val="2711273904"/>
                    </a:ext>
                  </a:extLst>
                </a:gridCol>
                <a:gridCol w="1069848">
                  <a:extLst>
                    <a:ext uri="{9D8B030D-6E8A-4147-A177-3AD203B41FA5}">
                      <a16:colId xmlns:a16="http://schemas.microsoft.com/office/drawing/2014/main" val="3269114427"/>
                    </a:ext>
                  </a:extLst>
                </a:gridCol>
                <a:gridCol w="1069848">
                  <a:extLst>
                    <a:ext uri="{9D8B030D-6E8A-4147-A177-3AD203B41FA5}">
                      <a16:colId xmlns:a16="http://schemas.microsoft.com/office/drawing/2014/main" val="2137323921"/>
                    </a:ext>
                  </a:extLst>
                </a:gridCol>
                <a:gridCol w="1069848">
                  <a:extLst>
                    <a:ext uri="{9D8B030D-6E8A-4147-A177-3AD203B41FA5}">
                      <a16:colId xmlns:a16="http://schemas.microsoft.com/office/drawing/2014/main" val="2221578890"/>
                    </a:ext>
                  </a:extLst>
                </a:gridCol>
                <a:gridCol w="1069848">
                  <a:extLst>
                    <a:ext uri="{9D8B030D-6E8A-4147-A177-3AD203B41FA5}">
                      <a16:colId xmlns:a16="http://schemas.microsoft.com/office/drawing/2014/main" val="3639442130"/>
                    </a:ext>
                  </a:extLst>
                </a:gridCol>
                <a:gridCol w="1069848">
                  <a:extLst>
                    <a:ext uri="{9D8B030D-6E8A-4147-A177-3AD203B41FA5}">
                      <a16:colId xmlns:a16="http://schemas.microsoft.com/office/drawing/2014/main" val="318045593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495991830"/>
                  </a:ext>
                </a:extLst>
              </a:tr>
              <a:tr h="370840">
                <a:tc>
                  <a:txBody>
                    <a:bodyPr/>
                    <a:lstStyle/>
                    <a:p>
                      <a:r>
                        <a:rPr lang="en-US" sz="1000"/>
                        <a:t>First Insurance Company of Hawaii</a:t>
                      </a:r>
                    </a:p>
                  </a:txBody>
                  <a:tcPr/>
                </a:tc>
                <a:tc>
                  <a:txBody>
                    <a:bodyPr/>
                    <a:lstStyle/>
                    <a:p>
                      <a:r>
                        <a:rPr lang="en-US" sz="1000"/>
                        <a:t>1013</a:t>
                      </a:r>
                    </a:p>
                  </a:txBody>
                  <a:tcPr/>
                </a:tc>
                <a:tc>
                  <a:txBody>
                    <a:bodyPr/>
                    <a:lstStyle/>
                    <a:p>
                      <a:r>
                        <a:rPr lang="en-US" sz="1000"/>
                        <a:t>10</a:t>
                      </a:r>
                    </a:p>
                  </a:txBody>
                  <a:tcPr/>
                </a:tc>
                <a:tc>
                  <a:txBody>
                    <a:bodyPr/>
                    <a:lstStyle/>
                    <a:p>
                      <a:r>
                        <a:rPr lang="en-US" sz="1000"/>
                        <a:t>4</a:t>
                      </a:r>
                    </a:p>
                  </a:txBody>
                  <a:tcPr/>
                </a:tc>
                <a:tc>
                  <a:txBody>
                    <a:bodyPr/>
                    <a:lstStyle/>
                    <a:p>
                      <a:r>
                        <a:rPr lang="en-US" sz="1000"/>
                        <a:t>100</a:t>
                      </a:r>
                    </a:p>
                  </a:txBody>
                  <a:tcPr/>
                </a:tc>
                <a:tc>
                  <a:txBody>
                    <a:bodyPr/>
                    <a:lstStyle/>
                    <a:p>
                      <a:r>
                        <a:rPr lang="en-US" sz="1000"/>
                        <a:t>1</a:t>
                      </a:r>
                    </a:p>
                  </a:txBody>
                  <a:tcPr/>
                </a:tc>
                <a:tc>
                  <a:txBody>
                    <a:bodyPr/>
                    <a:lstStyle/>
                    <a:p>
                      <a:r>
                        <a:rPr lang="en-US" sz="1000"/>
                        <a:t>2.5050 %</a:t>
                      </a:r>
                    </a:p>
                  </a:txBody>
                  <a:tcPr/>
                </a:tc>
                <a:extLst>
                  <a:ext uri="{0D108BD9-81ED-4DB2-BD59-A6C34878D82A}">
                    <a16:rowId xmlns:a16="http://schemas.microsoft.com/office/drawing/2014/main" val="2258336517"/>
                  </a:ext>
                </a:extLst>
              </a:tr>
            </a:tbl>
          </a:graphicData>
        </a:graphic>
      </p:graphicFrame>
      <p:sp>
        <p:nvSpPr>
          <p:cNvPr id="4" name="Text Placeholder 3">
            <a:extLst>
              <a:ext uri="{FF2B5EF4-FFF2-40B4-BE49-F238E27FC236}">
                <a16:creationId xmlns:a16="http://schemas.microsoft.com/office/drawing/2014/main" id="{D7BB01EC-0A3D-4811-9875-7E7D234FB998}"/>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6446227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B11D5-105B-4E1F-9198-12D1BA95DBA4}"/>
              </a:ext>
            </a:extLst>
          </p:cNvPr>
          <p:cNvSpPr>
            <a:spLocks noGrp="1"/>
          </p:cNvSpPr>
          <p:nvPr>
            <p:ph type="title"/>
          </p:nvPr>
        </p:nvSpPr>
        <p:spPr/>
        <p:txBody>
          <a:bodyPr/>
          <a:lstStyle/>
          <a:p>
            <a:r>
              <a:rPr lang="en-US"/>
              <a:t>LinkedIn Followers Change | FICOH</a:t>
            </a:r>
          </a:p>
        </p:txBody>
      </p:sp>
      <p:graphicFrame>
        <p:nvGraphicFramePr>
          <p:cNvPr id="6" name="Chart Placeholder 5">
            <a:extLst>
              <a:ext uri="{FF2B5EF4-FFF2-40B4-BE49-F238E27FC236}">
                <a16:creationId xmlns:a16="http://schemas.microsoft.com/office/drawing/2014/main" id="{1454E9EF-AD0F-48F0-8E8C-A38C084092F2}"/>
              </a:ext>
            </a:extLst>
          </p:cNvPr>
          <p:cNvGraphicFramePr>
            <a:graphicFrameLocks noGrp="1"/>
          </p:cNvGraphicFramePr>
          <p:nvPr>
            <p:ph type="chart" sz="quarter" idx="13"/>
            <p:extLst>
              <p:ext uri="{D42A27DB-BD31-4B8C-83A1-F6EECF244321}">
                <p14:modId xmlns:p14="http://schemas.microsoft.com/office/powerpoint/2010/main" val="24778304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07A665-B114-4D06-8EC5-4F33CEBFD465}"/>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5DD7601F-EA97-46FE-B439-21D8B8E35F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450008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112FF-2295-4C9F-8095-A01881555CFF}"/>
              </a:ext>
            </a:extLst>
          </p:cNvPr>
          <p:cNvSpPr>
            <a:spLocks noGrp="1"/>
          </p:cNvSpPr>
          <p:nvPr>
            <p:ph type="title"/>
          </p:nvPr>
        </p:nvSpPr>
        <p:spPr/>
        <p:txBody>
          <a:bodyPr/>
          <a:lstStyle/>
          <a:p>
            <a:r>
              <a:rPr lang="en-US"/>
              <a:t>Average Interactions Per LinkedIn Update | FICOH</a:t>
            </a:r>
          </a:p>
        </p:txBody>
      </p:sp>
      <p:graphicFrame>
        <p:nvGraphicFramePr>
          <p:cNvPr id="6" name="Chart Placeholder 5">
            <a:extLst>
              <a:ext uri="{FF2B5EF4-FFF2-40B4-BE49-F238E27FC236}">
                <a16:creationId xmlns:a16="http://schemas.microsoft.com/office/drawing/2014/main" id="{2EA49C8C-8F7E-4503-8304-3B3E9157C555}"/>
              </a:ext>
            </a:extLst>
          </p:cNvPr>
          <p:cNvGraphicFramePr>
            <a:graphicFrameLocks noGrp="1"/>
          </p:cNvGraphicFramePr>
          <p:nvPr>
            <p:ph type="chart" sz="quarter" idx="13"/>
            <p:extLst>
              <p:ext uri="{D42A27DB-BD31-4B8C-83A1-F6EECF244321}">
                <p14:modId xmlns:p14="http://schemas.microsoft.com/office/powerpoint/2010/main" val="11054634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3E2BEC-1F27-4827-96C4-911CBFD6646B}"/>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A3FE5C88-F52E-4B2E-B162-A093BEDA9E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25645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5734B-80E4-4C54-96B2-D0FFD74FD543}"/>
              </a:ext>
            </a:extLst>
          </p:cNvPr>
          <p:cNvSpPr>
            <a:spLocks noGrp="1"/>
          </p:cNvSpPr>
          <p:nvPr>
            <p:ph type="title"/>
          </p:nvPr>
        </p:nvSpPr>
        <p:spPr/>
        <p:txBody>
          <a:bodyPr/>
          <a:lstStyle/>
          <a:p>
            <a:r>
              <a:rPr lang="en-US"/>
              <a:t>LinkedIn Updates Table | FICOH</a:t>
            </a:r>
          </a:p>
        </p:txBody>
      </p:sp>
      <p:graphicFrame>
        <p:nvGraphicFramePr>
          <p:cNvPr id="5" name="Table Placeholder 4">
            <a:extLst>
              <a:ext uri="{FF2B5EF4-FFF2-40B4-BE49-F238E27FC236}">
                <a16:creationId xmlns:a16="http://schemas.microsoft.com/office/drawing/2014/main" id="{C3F52F95-356E-48D7-BF23-043026969411}"/>
              </a:ext>
            </a:extLst>
          </p:cNvPr>
          <p:cNvGraphicFramePr>
            <a:graphicFrameLocks noGrp="1"/>
          </p:cNvGraphicFramePr>
          <p:nvPr>
            <p:ph type="tbl" sz="quarter" idx="13"/>
            <p:extLst>
              <p:ext uri="{D42A27DB-BD31-4B8C-83A1-F6EECF244321}">
                <p14:modId xmlns:p14="http://schemas.microsoft.com/office/powerpoint/2010/main" val="151600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577694389"/>
                    </a:ext>
                  </a:extLst>
                </a:gridCol>
                <a:gridCol w="987552">
                  <a:extLst>
                    <a:ext uri="{9D8B030D-6E8A-4147-A177-3AD203B41FA5}">
                      <a16:colId xmlns:a16="http://schemas.microsoft.com/office/drawing/2014/main" val="2057539302"/>
                    </a:ext>
                  </a:extLst>
                </a:gridCol>
                <a:gridCol w="987552">
                  <a:extLst>
                    <a:ext uri="{9D8B030D-6E8A-4147-A177-3AD203B41FA5}">
                      <a16:colId xmlns:a16="http://schemas.microsoft.com/office/drawing/2014/main" val="2320749720"/>
                    </a:ext>
                  </a:extLst>
                </a:gridCol>
                <a:gridCol w="987552">
                  <a:extLst>
                    <a:ext uri="{9D8B030D-6E8A-4147-A177-3AD203B41FA5}">
                      <a16:colId xmlns:a16="http://schemas.microsoft.com/office/drawing/2014/main" val="726510236"/>
                    </a:ext>
                  </a:extLst>
                </a:gridCol>
                <a:gridCol w="987552">
                  <a:extLst>
                    <a:ext uri="{9D8B030D-6E8A-4147-A177-3AD203B41FA5}">
                      <a16:colId xmlns:a16="http://schemas.microsoft.com/office/drawing/2014/main" val="3535688173"/>
                    </a:ext>
                  </a:extLst>
                </a:gridCol>
              </a:tblGrid>
              <a:tr h="370840">
                <a:tc>
                  <a:txBody>
                    <a:bodyPr/>
                    <a:lstStyle/>
                    <a:p>
                      <a:r>
                        <a:rPr lang="en-US" sz="1000"/>
                        <a:t>Status Update</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710703516"/>
                  </a:ext>
                </a:extLst>
              </a:tr>
              <a:tr h="370840">
                <a:tc>
                  <a:txBody>
                    <a:bodyPr/>
                    <a:lstStyle/>
                    <a:p>
                      <a:r>
                        <a:rPr lang="en-US" sz="1000" b="1"/>
                        <a:t> First Insurance Company of Hawaii - 2018-07-23 15:31:26 </a:t>
                      </a:r>
                      <a:r>
                        <a:rPr lang="en-US" sz="1000"/>
                        <a:t>
  On Saturday, FICOH's employee volunteers visited Hale Ola Kino, a nursing home for seniors, to play games and make bead jewelry with the residents.</a:t>
                      </a:r>
                    </a:p>
                  </a:txBody>
                  <a:tcPr/>
                </a:tc>
                <a:tc>
                  <a:txBody>
                    <a:bodyPr/>
                    <a:lstStyle/>
                    <a:p>
                      <a:r>
                        <a:rPr lang="en-US" sz="1000"/>
                        <a:t>37</a:t>
                      </a:r>
                    </a:p>
                  </a:txBody>
                  <a:tcPr/>
                </a:tc>
                <a:tc>
                  <a:txBody>
                    <a:bodyPr/>
                    <a:lstStyle/>
                    <a:p>
                      <a:r>
                        <a:rPr lang="en-US" sz="1000"/>
                        <a:t>0</a:t>
                      </a:r>
                    </a:p>
                  </a:txBody>
                  <a:tcPr/>
                </a:tc>
                <a:tc>
                  <a:txBody>
                    <a:bodyPr/>
                    <a:lstStyle/>
                    <a:p>
                      <a:r>
                        <a:rPr lang="en-US" sz="1000"/>
                        <a:t>3.6670 %</a:t>
                      </a:r>
                    </a:p>
                  </a:txBody>
                  <a:tcPr/>
                </a:tc>
                <a:tc>
                  <a:txBody>
                    <a:bodyPr/>
                    <a:lstStyle/>
                    <a:p>
                      <a:r>
                        <a:rPr lang="en-US" sz="1000"/>
                        <a:t>Photo</a:t>
                      </a:r>
                    </a:p>
                  </a:txBody>
                  <a:tcPr/>
                </a:tc>
                <a:extLst>
                  <a:ext uri="{0D108BD9-81ED-4DB2-BD59-A6C34878D82A}">
                    <a16:rowId xmlns:a16="http://schemas.microsoft.com/office/drawing/2014/main" val="2163363284"/>
                  </a:ext>
                </a:extLst>
              </a:tr>
              <a:tr h="370840">
                <a:tc>
                  <a:txBody>
                    <a:bodyPr/>
                    <a:lstStyle/>
                    <a:p>
                      <a:r>
                        <a:rPr lang="en-US" sz="1000" b="1"/>
                        <a:t> First Insurance Company of Hawaii - 2018-07-06 15:54:16 </a:t>
                      </a:r>
                      <a:r>
                        <a:rPr lang="en-US" sz="1000"/>
                        <a:t>
  We're a proud supporter of Hawaii HomeOwnership Center and their efforts to create successful first-time home buyers in Hawaii!</a:t>
                      </a:r>
                    </a:p>
                  </a:txBody>
                  <a:tcPr/>
                </a:tc>
                <a:tc>
                  <a:txBody>
                    <a:bodyPr/>
                    <a:lstStyle/>
                    <a:p>
                      <a:r>
                        <a:rPr lang="en-US" sz="1000"/>
                        <a:t>26</a:t>
                      </a:r>
                    </a:p>
                  </a:txBody>
                  <a:tcPr/>
                </a:tc>
                <a:tc>
                  <a:txBody>
                    <a:bodyPr/>
                    <a:lstStyle/>
                    <a:p>
                      <a:r>
                        <a:rPr lang="en-US" sz="1000"/>
                        <a:t>0</a:t>
                      </a:r>
                    </a:p>
                  </a:txBody>
                  <a:tcPr/>
                </a:tc>
                <a:tc>
                  <a:txBody>
                    <a:bodyPr/>
                    <a:lstStyle/>
                    <a:p>
                      <a:r>
                        <a:rPr lang="en-US" sz="1000"/>
                        <a:t>2.5896 %</a:t>
                      </a:r>
                    </a:p>
                  </a:txBody>
                  <a:tcPr/>
                </a:tc>
                <a:tc>
                  <a:txBody>
                    <a:bodyPr/>
                    <a:lstStyle/>
                    <a:p>
                      <a:r>
                        <a:rPr lang="en-US" sz="1000"/>
                        <a:t>Photo</a:t>
                      </a:r>
                    </a:p>
                  </a:txBody>
                  <a:tcPr/>
                </a:tc>
                <a:extLst>
                  <a:ext uri="{0D108BD9-81ED-4DB2-BD59-A6C34878D82A}">
                    <a16:rowId xmlns:a16="http://schemas.microsoft.com/office/drawing/2014/main" val="210480896"/>
                  </a:ext>
                </a:extLst>
              </a:tr>
              <a:tr h="370840">
                <a:tc>
                  <a:txBody>
                    <a:bodyPr/>
                    <a:lstStyle/>
                    <a:p>
                      <a:r>
                        <a:rPr lang="en-US" sz="1000" b="1"/>
                        <a:t> First Insurance Company of Hawaii - 2018-07-16 14:05:13 </a:t>
                      </a:r>
                      <a:r>
                        <a:rPr lang="en-US" sz="1000"/>
                        <a:t>
  When it comes to work, do you prefer high walls or open concept? At FICOH, we're moving in the open concept direction. Walls are coming down as the 5th floor gets ready for its makeover!</a:t>
                      </a:r>
                    </a:p>
                  </a:txBody>
                  <a:tcPr/>
                </a:tc>
                <a:tc>
                  <a:txBody>
                    <a:bodyPr/>
                    <a:lstStyle/>
                    <a:p>
                      <a:r>
                        <a:rPr lang="en-US" sz="1000"/>
                        <a:t>19</a:t>
                      </a:r>
                    </a:p>
                  </a:txBody>
                  <a:tcPr/>
                </a:tc>
                <a:tc>
                  <a:txBody>
                    <a:bodyPr/>
                    <a:lstStyle/>
                    <a:p>
                      <a:r>
                        <a:rPr lang="en-US" sz="1000"/>
                        <a:t>1</a:t>
                      </a:r>
                    </a:p>
                  </a:txBody>
                  <a:tcPr/>
                </a:tc>
                <a:tc>
                  <a:txBody>
                    <a:bodyPr/>
                    <a:lstStyle/>
                    <a:p>
                      <a:r>
                        <a:rPr lang="en-US" sz="1000"/>
                        <a:t>1.9881 %</a:t>
                      </a:r>
                    </a:p>
                  </a:txBody>
                  <a:tcPr/>
                </a:tc>
                <a:tc>
                  <a:txBody>
                    <a:bodyPr/>
                    <a:lstStyle/>
                    <a:p>
                      <a:r>
                        <a:rPr lang="en-US" sz="1000"/>
                        <a:t>Photo</a:t>
                      </a:r>
                    </a:p>
                  </a:txBody>
                  <a:tcPr/>
                </a:tc>
                <a:extLst>
                  <a:ext uri="{0D108BD9-81ED-4DB2-BD59-A6C34878D82A}">
                    <a16:rowId xmlns:a16="http://schemas.microsoft.com/office/drawing/2014/main" val="2746116203"/>
                  </a:ext>
                </a:extLst>
              </a:tr>
            </a:tbl>
          </a:graphicData>
        </a:graphic>
      </p:graphicFrame>
      <p:sp>
        <p:nvSpPr>
          <p:cNvPr id="4" name="Text Placeholder 3">
            <a:extLst>
              <a:ext uri="{FF2B5EF4-FFF2-40B4-BE49-F238E27FC236}">
                <a16:creationId xmlns:a16="http://schemas.microsoft.com/office/drawing/2014/main" id="{0F889851-0E88-4341-BBBC-F24DC1F9A467}"/>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6465115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09C0D8-F9E1-4090-B21D-08F1EDC9E196}"/>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81620CBB-B2D8-46E3-B240-C06EFCD74C84}"/>
              </a:ext>
            </a:extLst>
          </p:cNvPr>
          <p:cNvGraphicFramePr>
            <a:graphicFrameLocks noGrp="1"/>
          </p:cNvGraphicFramePr>
          <p:nvPr>
            <p:ph type="tbl" sz="quarter" idx="13"/>
            <p:extLst>
              <p:ext uri="{D42A27DB-BD31-4B8C-83A1-F6EECF244321}">
                <p14:modId xmlns:p14="http://schemas.microsoft.com/office/powerpoint/2010/main" val="1329085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00993185"/>
                    </a:ext>
                  </a:extLst>
                </a:gridCol>
                <a:gridCol w="699516">
                  <a:extLst>
                    <a:ext uri="{9D8B030D-6E8A-4147-A177-3AD203B41FA5}">
                      <a16:colId xmlns:a16="http://schemas.microsoft.com/office/drawing/2014/main" val="1032150261"/>
                    </a:ext>
                  </a:extLst>
                </a:gridCol>
                <a:gridCol w="699516">
                  <a:extLst>
                    <a:ext uri="{9D8B030D-6E8A-4147-A177-3AD203B41FA5}">
                      <a16:colId xmlns:a16="http://schemas.microsoft.com/office/drawing/2014/main" val="1922522725"/>
                    </a:ext>
                  </a:extLst>
                </a:gridCol>
                <a:gridCol w="658368">
                  <a:extLst>
                    <a:ext uri="{9D8B030D-6E8A-4147-A177-3AD203B41FA5}">
                      <a16:colId xmlns:a16="http://schemas.microsoft.com/office/drawing/2014/main" val="191107476"/>
                    </a:ext>
                  </a:extLst>
                </a:gridCol>
                <a:gridCol w="658368">
                  <a:extLst>
                    <a:ext uri="{9D8B030D-6E8A-4147-A177-3AD203B41FA5}">
                      <a16:colId xmlns:a16="http://schemas.microsoft.com/office/drawing/2014/main" val="75121601"/>
                    </a:ext>
                  </a:extLst>
                </a:gridCol>
                <a:gridCol w="658368">
                  <a:extLst>
                    <a:ext uri="{9D8B030D-6E8A-4147-A177-3AD203B41FA5}">
                      <a16:colId xmlns:a16="http://schemas.microsoft.com/office/drawing/2014/main" val="536572146"/>
                    </a:ext>
                  </a:extLst>
                </a:gridCol>
                <a:gridCol w="699516">
                  <a:extLst>
                    <a:ext uri="{9D8B030D-6E8A-4147-A177-3AD203B41FA5}">
                      <a16:colId xmlns:a16="http://schemas.microsoft.com/office/drawing/2014/main" val="2696663129"/>
                    </a:ext>
                  </a:extLst>
                </a:gridCol>
                <a:gridCol w="699516">
                  <a:extLst>
                    <a:ext uri="{9D8B030D-6E8A-4147-A177-3AD203B41FA5}">
                      <a16:colId xmlns:a16="http://schemas.microsoft.com/office/drawing/2014/main" val="2548675958"/>
                    </a:ext>
                  </a:extLst>
                </a:gridCol>
                <a:gridCol w="699516">
                  <a:extLst>
                    <a:ext uri="{9D8B030D-6E8A-4147-A177-3AD203B41FA5}">
                      <a16:colId xmlns:a16="http://schemas.microsoft.com/office/drawing/2014/main" val="470942840"/>
                    </a:ext>
                  </a:extLst>
                </a:gridCol>
                <a:gridCol w="658368">
                  <a:extLst>
                    <a:ext uri="{9D8B030D-6E8A-4147-A177-3AD203B41FA5}">
                      <a16:colId xmlns:a16="http://schemas.microsoft.com/office/drawing/2014/main" val="100989046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649486611"/>
                  </a:ext>
                </a:extLst>
              </a:tr>
              <a:tr h="370840">
                <a:tc>
                  <a:txBody>
                    <a:bodyPr/>
                    <a:lstStyle/>
                    <a:p>
                      <a:r>
                        <a:rPr lang="en-US" sz="1000"/>
                        <a:t>firstinshi</a:t>
                      </a:r>
                    </a:p>
                  </a:txBody>
                  <a:tcPr/>
                </a:tc>
                <a:tc>
                  <a:txBody>
                    <a:bodyPr/>
                    <a:lstStyle/>
                    <a:p>
                      <a:r>
                        <a:rPr lang="en-US" sz="1000"/>
                        <a:t>2374</a:t>
                      </a:r>
                    </a:p>
                  </a:txBody>
                  <a:tcPr/>
                </a:tc>
                <a:tc>
                  <a:txBody>
                    <a:bodyPr/>
                    <a:lstStyle/>
                    <a:p>
                      <a:r>
                        <a:rPr lang="en-US" sz="1000"/>
                        <a:t>-9</a:t>
                      </a:r>
                    </a:p>
                  </a:txBody>
                  <a:tcPr/>
                </a:tc>
                <a:tc>
                  <a:txBody>
                    <a:bodyPr/>
                    <a:lstStyle/>
                    <a:p>
                      <a:r>
                        <a:rPr lang="en-US" sz="1000"/>
                        <a:t>19</a:t>
                      </a:r>
                    </a:p>
                  </a:txBody>
                  <a:tcPr/>
                </a:tc>
                <a:tc>
                  <a:txBody>
                    <a:bodyPr/>
                    <a:lstStyle/>
                    <a:p>
                      <a:r>
                        <a:rPr lang="en-US" sz="1000"/>
                        <a:t>2</a:t>
                      </a:r>
                    </a:p>
                  </a:txBody>
                  <a:tcPr/>
                </a:tc>
                <a:tc>
                  <a:txBody>
                    <a:bodyPr/>
                    <a:lstStyle/>
                    <a:p>
                      <a:r>
                        <a:rPr lang="en-US" sz="1000"/>
                        <a:t>0</a:t>
                      </a:r>
                    </a:p>
                  </a:txBody>
                  <a:tcPr/>
                </a:tc>
                <a:tc>
                  <a:txBody>
                    <a:bodyPr/>
                    <a:lstStyle/>
                    <a:p>
                      <a:r>
                        <a:rPr lang="en-US" sz="1000"/>
                        <a:t>21</a:t>
                      </a:r>
                    </a:p>
                  </a:txBody>
                  <a:tcPr/>
                </a:tc>
                <a:tc>
                  <a:txBody>
                    <a:bodyPr/>
                    <a:lstStyle/>
                    <a:p>
                      <a:r>
                        <a:rPr lang="en-US" sz="1000"/>
                        <a:t>510</a:t>
                      </a:r>
                    </a:p>
                  </a:txBody>
                  <a:tcPr/>
                </a:tc>
                <a:tc>
                  <a:txBody>
                    <a:bodyPr/>
                    <a:lstStyle/>
                    <a:p>
                      <a:r>
                        <a:rPr lang="en-US" sz="1000"/>
                        <a:t>8</a:t>
                      </a:r>
                    </a:p>
                  </a:txBody>
                  <a:tcPr/>
                </a:tc>
                <a:tc>
                  <a:txBody>
                    <a:bodyPr/>
                    <a:lstStyle/>
                    <a:p>
                      <a:r>
                        <a:rPr lang="en-US" sz="1000"/>
                        <a:t>1.0373 %</a:t>
                      </a:r>
                    </a:p>
                  </a:txBody>
                  <a:tcPr/>
                </a:tc>
                <a:extLst>
                  <a:ext uri="{0D108BD9-81ED-4DB2-BD59-A6C34878D82A}">
                    <a16:rowId xmlns:a16="http://schemas.microsoft.com/office/drawing/2014/main" val="960510222"/>
                  </a:ext>
                </a:extLst>
              </a:tr>
            </a:tbl>
          </a:graphicData>
        </a:graphic>
      </p:graphicFrame>
      <p:sp>
        <p:nvSpPr>
          <p:cNvPr id="4" name="Text Placeholder 3">
            <a:extLst>
              <a:ext uri="{FF2B5EF4-FFF2-40B4-BE49-F238E27FC236}">
                <a16:creationId xmlns:a16="http://schemas.microsoft.com/office/drawing/2014/main" id="{CDF27EE5-D612-4D50-A4ED-53001F866219}"/>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68057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B7D61-A682-405E-B020-E0281641C666}"/>
              </a:ext>
            </a:extLst>
          </p:cNvPr>
          <p:cNvSpPr>
            <a:spLocks noGrp="1"/>
          </p:cNvSpPr>
          <p:nvPr>
            <p:ph type="title"/>
          </p:nvPr>
        </p:nvSpPr>
        <p:spPr/>
        <p:txBody>
          <a:bodyPr/>
          <a:lstStyle/>
          <a:p>
            <a:r>
              <a:rPr lang="en-US"/>
              <a:t>Instagram Followers Change | FICOH</a:t>
            </a:r>
          </a:p>
        </p:txBody>
      </p:sp>
      <p:graphicFrame>
        <p:nvGraphicFramePr>
          <p:cNvPr id="6" name="Chart Placeholder 5">
            <a:extLst>
              <a:ext uri="{FF2B5EF4-FFF2-40B4-BE49-F238E27FC236}">
                <a16:creationId xmlns:a16="http://schemas.microsoft.com/office/drawing/2014/main" id="{E5A7E21F-1ABF-4B05-86C6-190424289C8E}"/>
              </a:ext>
            </a:extLst>
          </p:cNvPr>
          <p:cNvGraphicFramePr>
            <a:graphicFrameLocks noGrp="1"/>
          </p:cNvGraphicFramePr>
          <p:nvPr>
            <p:ph type="chart" sz="quarter" idx="13"/>
            <p:extLst>
              <p:ext uri="{D42A27DB-BD31-4B8C-83A1-F6EECF244321}">
                <p14:modId xmlns:p14="http://schemas.microsoft.com/office/powerpoint/2010/main" val="24993902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BD3F51-CD37-490C-B6C0-93C6003AE64A}"/>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27DC610D-0D5C-4DB5-8AFA-DB2C62EC9A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79705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C37EC-69B8-4D2A-9730-45D3D2E38114}"/>
              </a:ext>
            </a:extLst>
          </p:cNvPr>
          <p:cNvSpPr>
            <a:spLocks noGrp="1"/>
          </p:cNvSpPr>
          <p:nvPr>
            <p:ph type="title"/>
          </p:nvPr>
        </p:nvSpPr>
        <p:spPr/>
        <p:txBody>
          <a:bodyPr/>
          <a:lstStyle/>
          <a:p>
            <a:r>
              <a:rPr lang="en-US"/>
              <a:t>Average Interactions Per Instagram Post | FICOH</a:t>
            </a:r>
          </a:p>
        </p:txBody>
      </p:sp>
      <p:graphicFrame>
        <p:nvGraphicFramePr>
          <p:cNvPr id="6" name="Chart Placeholder 5">
            <a:extLst>
              <a:ext uri="{FF2B5EF4-FFF2-40B4-BE49-F238E27FC236}">
                <a16:creationId xmlns:a16="http://schemas.microsoft.com/office/drawing/2014/main" id="{5FE61696-7782-499F-995F-404BE6F00BA6}"/>
              </a:ext>
            </a:extLst>
          </p:cNvPr>
          <p:cNvGraphicFramePr>
            <a:graphicFrameLocks noGrp="1"/>
          </p:cNvGraphicFramePr>
          <p:nvPr>
            <p:ph type="chart" sz="quarter" idx="13"/>
            <p:extLst>
              <p:ext uri="{D42A27DB-BD31-4B8C-83A1-F6EECF244321}">
                <p14:modId xmlns:p14="http://schemas.microsoft.com/office/powerpoint/2010/main" val="36389333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C690F8-FF60-4D97-8E56-C948B7EA3E46}"/>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470FC6F7-3D58-471C-B427-D74938F7CA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947498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A7B46-C149-45A6-BFD3-59F176DB08FE}"/>
              </a:ext>
            </a:extLst>
          </p:cNvPr>
          <p:cNvSpPr>
            <a:spLocks noGrp="1"/>
          </p:cNvSpPr>
          <p:nvPr>
            <p:ph type="title"/>
          </p:nvPr>
        </p:nvSpPr>
        <p:spPr/>
        <p:txBody>
          <a:bodyPr/>
          <a:lstStyle/>
          <a:p>
            <a:r>
              <a:rPr lang="en-US"/>
              <a:t>Top Instagram Posts Table | FICOH</a:t>
            </a:r>
          </a:p>
        </p:txBody>
      </p:sp>
      <p:graphicFrame>
        <p:nvGraphicFramePr>
          <p:cNvPr id="5" name="Table Placeholder 4">
            <a:extLst>
              <a:ext uri="{FF2B5EF4-FFF2-40B4-BE49-F238E27FC236}">
                <a16:creationId xmlns:a16="http://schemas.microsoft.com/office/drawing/2014/main" id="{ED691C4F-25D5-477B-B109-77CA23849DC7}"/>
              </a:ext>
            </a:extLst>
          </p:cNvPr>
          <p:cNvGraphicFramePr>
            <a:graphicFrameLocks noGrp="1"/>
          </p:cNvGraphicFramePr>
          <p:nvPr>
            <p:ph type="tbl" sz="quarter" idx="13"/>
            <p:extLst>
              <p:ext uri="{D42A27DB-BD31-4B8C-83A1-F6EECF244321}">
                <p14:modId xmlns:p14="http://schemas.microsoft.com/office/powerpoint/2010/main" val="24607937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126391255"/>
                    </a:ext>
                  </a:extLst>
                </a:gridCol>
                <a:gridCol w="987552">
                  <a:extLst>
                    <a:ext uri="{9D8B030D-6E8A-4147-A177-3AD203B41FA5}">
                      <a16:colId xmlns:a16="http://schemas.microsoft.com/office/drawing/2014/main" val="3231371949"/>
                    </a:ext>
                  </a:extLst>
                </a:gridCol>
                <a:gridCol w="987552">
                  <a:extLst>
                    <a:ext uri="{9D8B030D-6E8A-4147-A177-3AD203B41FA5}">
                      <a16:colId xmlns:a16="http://schemas.microsoft.com/office/drawing/2014/main" val="1729209386"/>
                    </a:ext>
                  </a:extLst>
                </a:gridCol>
                <a:gridCol w="987552">
                  <a:extLst>
                    <a:ext uri="{9D8B030D-6E8A-4147-A177-3AD203B41FA5}">
                      <a16:colId xmlns:a16="http://schemas.microsoft.com/office/drawing/2014/main" val="2779937907"/>
                    </a:ext>
                  </a:extLst>
                </a:gridCol>
                <a:gridCol w="987552">
                  <a:extLst>
                    <a:ext uri="{9D8B030D-6E8A-4147-A177-3AD203B41FA5}">
                      <a16:colId xmlns:a16="http://schemas.microsoft.com/office/drawing/2014/main" val="3746560564"/>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646912017"/>
                  </a:ext>
                </a:extLst>
              </a:tr>
              <a:tr h="370840">
                <a:tc>
                  <a:txBody>
                    <a:bodyPr/>
                    <a:lstStyle/>
                    <a:p>
                      <a:r>
                        <a:rPr lang="en-US" sz="1000" b="1"/>
                        <a:t>firstinshi - 2018-07-18 13:07:06 </a:t>
                      </a:r>
                      <a:r>
                        <a:rPr lang="en-US" sz="1000"/>
                        <a:t>
 What a difference 2 weeks make. Our favorite White Tern chick is now a teenager, seen here peeking through our second floor window. Pondering a career in insurance when he grows up, perhaps? #birdwatching #whitetern #honolulu #natureinthecity #birds #birdsofinstagram</a:t>
                      </a:r>
                    </a:p>
                  </a:txBody>
                  <a:tcPr/>
                </a:tc>
                <a:tc>
                  <a:txBody>
                    <a:bodyPr/>
                    <a:lstStyle/>
                    <a:p>
                      <a:r>
                        <a:rPr lang="en-US" sz="1000"/>
                        <a:t>34</a:t>
                      </a:r>
                    </a:p>
                  </a:txBody>
                  <a:tcPr/>
                </a:tc>
                <a:tc>
                  <a:txBody>
                    <a:bodyPr/>
                    <a:lstStyle/>
                    <a:p>
                      <a:r>
                        <a:rPr lang="en-US" sz="1000"/>
                        <a:t>1</a:t>
                      </a:r>
                    </a:p>
                  </a:txBody>
                  <a:tcPr/>
                </a:tc>
                <a:tc>
                  <a:txBody>
                    <a:bodyPr/>
                    <a:lstStyle/>
                    <a:p>
                      <a:r>
                        <a:rPr lang="en-US" sz="1000"/>
                        <a:t>1.4706 %</a:t>
                      </a:r>
                    </a:p>
                  </a:txBody>
                  <a:tcPr/>
                </a:tc>
                <a:tc>
                  <a:txBody>
                    <a:bodyPr/>
                    <a:lstStyle/>
                    <a:p>
                      <a:r>
                        <a:rPr lang="en-US" sz="1000"/>
                        <a:t>Image</a:t>
                      </a:r>
                    </a:p>
                  </a:txBody>
                  <a:tcPr/>
                </a:tc>
                <a:extLst>
                  <a:ext uri="{0D108BD9-81ED-4DB2-BD59-A6C34878D82A}">
                    <a16:rowId xmlns:a16="http://schemas.microsoft.com/office/drawing/2014/main" val="2243754294"/>
                  </a:ext>
                </a:extLst>
              </a:tr>
              <a:tr h="370840">
                <a:tc>
                  <a:txBody>
                    <a:bodyPr/>
                    <a:lstStyle/>
                    <a:p>
                      <a:r>
                        <a:rPr lang="en-US" sz="1000" b="1"/>
                        <a:t>firstinshi - 2018-07-09 12:59:46 </a:t>
                      </a:r>
                      <a:r>
                        <a:rPr lang="en-US" sz="1000"/>
                        <a:t>
 Where do you always take out-of-town guests? Us: #malaekahana. 
#questionoftheday #hawaii #luckywelivehawaii #mondayblues #oahubeaches</a:t>
                      </a:r>
                    </a:p>
                  </a:txBody>
                  <a:tcPr/>
                </a:tc>
                <a:tc>
                  <a:txBody>
                    <a:bodyPr/>
                    <a:lstStyle/>
                    <a:p>
                      <a:r>
                        <a:rPr lang="en-US" sz="1000"/>
                        <a:t>35</a:t>
                      </a:r>
                    </a:p>
                  </a:txBody>
                  <a:tcPr/>
                </a:tc>
                <a:tc>
                  <a:txBody>
                    <a:bodyPr/>
                    <a:lstStyle/>
                    <a:p>
                      <a:r>
                        <a:rPr lang="en-US" sz="1000"/>
                        <a:t>0</a:t>
                      </a:r>
                    </a:p>
                  </a:txBody>
                  <a:tcPr/>
                </a:tc>
                <a:tc>
                  <a:txBody>
                    <a:bodyPr/>
                    <a:lstStyle/>
                    <a:p>
                      <a:r>
                        <a:rPr lang="en-US" sz="1000"/>
                        <a:t>1.4681 %</a:t>
                      </a:r>
                    </a:p>
                  </a:txBody>
                  <a:tcPr/>
                </a:tc>
                <a:tc>
                  <a:txBody>
                    <a:bodyPr/>
                    <a:lstStyle/>
                    <a:p>
                      <a:r>
                        <a:rPr lang="en-US" sz="1000"/>
                        <a:t>Image</a:t>
                      </a:r>
                    </a:p>
                  </a:txBody>
                  <a:tcPr/>
                </a:tc>
                <a:extLst>
                  <a:ext uri="{0D108BD9-81ED-4DB2-BD59-A6C34878D82A}">
                    <a16:rowId xmlns:a16="http://schemas.microsoft.com/office/drawing/2014/main" val="3935258731"/>
                  </a:ext>
                </a:extLst>
              </a:tr>
              <a:tr h="370840">
                <a:tc>
                  <a:txBody>
                    <a:bodyPr/>
                    <a:lstStyle/>
                    <a:p>
                      <a:r>
                        <a:rPr lang="en-US" sz="1000" b="1"/>
                        <a:t>firstinshi - 2018-07-17 13:23:11 </a:t>
                      </a:r>
                      <a:r>
                        <a:rPr lang="en-US" sz="1000"/>
                        <a:t>
 EV drivers you're in luck. The @voltacharging new and improved charging station at @pearlridge provides free #ev charges courtesy of FICOH! 
#electricvehicle #recharge #chargewhileyoushop</a:t>
                      </a:r>
                    </a:p>
                  </a:txBody>
                  <a:tcPr/>
                </a:tc>
                <a:tc>
                  <a:txBody>
                    <a:bodyPr/>
                    <a:lstStyle/>
                    <a:p>
                      <a:r>
                        <a:rPr lang="en-US" sz="1000"/>
                        <a:t>33</a:t>
                      </a:r>
                    </a:p>
                  </a:txBody>
                  <a:tcPr/>
                </a:tc>
                <a:tc>
                  <a:txBody>
                    <a:bodyPr/>
                    <a:lstStyle/>
                    <a:p>
                      <a:r>
                        <a:rPr lang="en-US" sz="1000"/>
                        <a:t>0</a:t>
                      </a:r>
                    </a:p>
                  </a:txBody>
                  <a:tcPr/>
                </a:tc>
                <a:tc>
                  <a:txBody>
                    <a:bodyPr/>
                    <a:lstStyle/>
                    <a:p>
                      <a:r>
                        <a:rPr lang="en-US" sz="1000"/>
                        <a:t>1.3848 %</a:t>
                      </a:r>
                    </a:p>
                  </a:txBody>
                  <a:tcPr/>
                </a:tc>
                <a:tc>
                  <a:txBody>
                    <a:bodyPr/>
                    <a:lstStyle/>
                    <a:p>
                      <a:r>
                        <a:rPr lang="en-US" sz="1000"/>
                        <a:t>Image</a:t>
                      </a:r>
                    </a:p>
                  </a:txBody>
                  <a:tcPr/>
                </a:tc>
                <a:extLst>
                  <a:ext uri="{0D108BD9-81ED-4DB2-BD59-A6C34878D82A}">
                    <a16:rowId xmlns:a16="http://schemas.microsoft.com/office/drawing/2014/main" val="185174851"/>
                  </a:ext>
                </a:extLst>
              </a:tr>
              <a:tr h="370840">
                <a:tc>
                  <a:txBody>
                    <a:bodyPr/>
                    <a:lstStyle/>
                    <a:p>
                      <a:r>
                        <a:rPr lang="en-US" sz="1000" b="1"/>
                        <a:t>firstinshi - 2018-07-06 14:35:50 </a:t>
                      </a:r>
                      <a:r>
                        <a:rPr lang="en-US" sz="1000"/>
                        <a:t>
 We know where we'll be on Saturday. Indulging in andagi, practicing our bon dance moves, and learning about one of Honolulu's most iconic neighborhoods at the 2018 @moiliilifest! The street festival takes over the old Varsity Theater parking lot. Find more details at www.moiliilisummerfest.com.
#andagi #bondance #moiliili #honolulu #thisweekend #tgif #alohafriday</a:t>
                      </a:r>
                    </a:p>
                  </a:txBody>
                  <a:tcPr/>
                </a:tc>
                <a:tc>
                  <a:txBody>
                    <a:bodyPr/>
                    <a:lstStyle/>
                    <a:p>
                      <a:r>
                        <a:rPr lang="en-US" sz="1000"/>
                        <a:t>32</a:t>
                      </a:r>
                    </a:p>
                  </a:txBody>
                  <a:tcPr/>
                </a:tc>
                <a:tc>
                  <a:txBody>
                    <a:bodyPr/>
                    <a:lstStyle/>
                    <a:p>
                      <a:r>
                        <a:rPr lang="en-US" sz="1000"/>
                        <a:t>0</a:t>
                      </a:r>
                    </a:p>
                  </a:txBody>
                  <a:tcPr/>
                </a:tc>
                <a:tc>
                  <a:txBody>
                    <a:bodyPr/>
                    <a:lstStyle/>
                    <a:p>
                      <a:r>
                        <a:rPr lang="en-US" sz="1000"/>
                        <a:t>1.3423 %</a:t>
                      </a:r>
                    </a:p>
                  </a:txBody>
                  <a:tcPr/>
                </a:tc>
                <a:tc>
                  <a:txBody>
                    <a:bodyPr/>
                    <a:lstStyle/>
                    <a:p>
                      <a:r>
                        <a:rPr lang="en-US" sz="1000"/>
                        <a:t>Image</a:t>
                      </a:r>
                    </a:p>
                  </a:txBody>
                  <a:tcPr/>
                </a:tc>
                <a:extLst>
                  <a:ext uri="{0D108BD9-81ED-4DB2-BD59-A6C34878D82A}">
                    <a16:rowId xmlns:a16="http://schemas.microsoft.com/office/drawing/2014/main" val="2546690024"/>
                  </a:ext>
                </a:extLst>
              </a:tr>
              <a:tr h="370840">
                <a:tc>
                  <a:txBody>
                    <a:bodyPr/>
                    <a:lstStyle/>
                    <a:p>
                      <a:r>
                        <a:rPr lang="en-US" sz="1000" b="1"/>
                        <a:t>firstinshi - 2018-07-05 12:56:27 </a:t>
                      </a:r>
                      <a:r>
                        <a:rPr lang="en-US" sz="1000"/>
                        <a:t>
 When visitors from our parent company in Japan come to FICOH, they quickly discover our love of food... and potlucks. Any excuse to eat! #companypotluck #teamficoh #food #lovetoeat #4thofjuly #kaluapork</a:t>
                      </a:r>
                    </a:p>
                  </a:txBody>
                  <a:tcPr/>
                </a:tc>
                <a:tc>
                  <a:txBody>
                    <a:bodyPr/>
                    <a:lstStyle/>
                    <a:p>
                      <a:r>
                        <a:rPr lang="en-US" sz="1000"/>
                        <a:t>30</a:t>
                      </a:r>
                    </a:p>
                  </a:txBody>
                  <a:tcPr/>
                </a:tc>
                <a:tc>
                  <a:txBody>
                    <a:bodyPr/>
                    <a:lstStyle/>
                    <a:p>
                      <a:r>
                        <a:rPr lang="en-US" sz="1000"/>
                        <a:t>1</a:t>
                      </a:r>
                    </a:p>
                  </a:txBody>
                  <a:tcPr/>
                </a:tc>
                <a:tc>
                  <a:txBody>
                    <a:bodyPr/>
                    <a:lstStyle/>
                    <a:p>
                      <a:r>
                        <a:rPr lang="en-US" sz="1000"/>
                        <a:t>1.2998 %</a:t>
                      </a:r>
                    </a:p>
                  </a:txBody>
                  <a:tcPr/>
                </a:tc>
                <a:tc>
                  <a:txBody>
                    <a:bodyPr/>
                    <a:lstStyle/>
                    <a:p>
                      <a:r>
                        <a:rPr lang="en-US" sz="1000"/>
                        <a:t>Image</a:t>
                      </a:r>
                    </a:p>
                  </a:txBody>
                  <a:tcPr/>
                </a:tc>
                <a:extLst>
                  <a:ext uri="{0D108BD9-81ED-4DB2-BD59-A6C34878D82A}">
                    <a16:rowId xmlns:a16="http://schemas.microsoft.com/office/drawing/2014/main" val="1195688261"/>
                  </a:ext>
                </a:extLst>
              </a:tr>
            </a:tbl>
          </a:graphicData>
        </a:graphic>
      </p:graphicFrame>
      <p:sp>
        <p:nvSpPr>
          <p:cNvPr id="4" name="Text Placeholder 3">
            <a:extLst>
              <a:ext uri="{FF2B5EF4-FFF2-40B4-BE49-F238E27FC236}">
                <a16:creationId xmlns:a16="http://schemas.microsoft.com/office/drawing/2014/main" id="{C8854E0E-21BB-4BD0-99B1-054D5A5B785B}"/>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99473611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525</Words>
  <Application>Microsoft Office PowerPoint</Application>
  <PresentationFormat>On-screen Show (4:3)</PresentationFormat>
  <Paragraphs>236</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Calibri</vt:lpstr>
      <vt:lpstr>Arial</vt:lpstr>
      <vt:lpstr>quintly_template</vt:lpstr>
      <vt:lpstr>FICOH Social Media</vt:lpstr>
      <vt:lpstr>Overall Audience | FICOH</vt:lpstr>
      <vt:lpstr>Facebook Key Metrics Table | FICOH</vt:lpstr>
      <vt:lpstr>Facebook Fans Change | FICOH</vt:lpstr>
      <vt:lpstr>Average Interactions Per Facebook Post | FICOH</vt:lpstr>
      <vt:lpstr>Facebook Impressions | FICOH</vt:lpstr>
      <vt:lpstr>Facebook Own Posts Table | FICOH</vt:lpstr>
      <vt:lpstr>Twitter Key Metrics Table | FICOH</vt:lpstr>
      <vt:lpstr>Twitter Followers Change | FICOH</vt:lpstr>
      <vt:lpstr>Average Interactions Per Tweet | FICOH</vt:lpstr>
      <vt:lpstr>Twitter Own and Retweeted Tweets Table | FICOH</vt:lpstr>
      <vt:lpstr>LinkedIn Key Metrics Table | FICOH</vt:lpstr>
      <vt:lpstr>LinkedIn Followers Change | FICOH</vt:lpstr>
      <vt:lpstr>Average Interactions Per LinkedIn Update | FICOH</vt:lpstr>
      <vt:lpstr>LinkedIn Updates Table | FICOH</vt:lpstr>
      <vt:lpstr>Instagram Key Metrics Table | FICOH</vt:lpstr>
      <vt:lpstr>Instagram Followers Change | FICOH</vt:lpstr>
      <vt:lpstr>Average Interactions Per Instagram Post | FICOH</vt:lpstr>
      <vt:lpstr>Top Instagram Posts Table | FICOH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Administrator</dc:creator>
  <cp:lastModifiedBy>Administrator</cp:lastModifiedBy>
  <cp:revision>1</cp:revision>
  <dcterms:created xsi:type="dcterms:W3CDTF">2018-08-01T13:48:54Z</dcterms:created>
  <dcterms:modified xsi:type="dcterms:W3CDTF">2018-08-01T13:49:23Z</dcterms:modified>
</cp:coreProperties>
</file>