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43252</c:v>
                </c:pt>
              </c:numCache>
            </c:numRef>
          </c:cat>
          <c:val>
            <c:numRef>
              <c:f>Sheet1!$B$2</c:f>
              <c:numCache>
                <c:formatCode>General</c:formatCode>
                <c:ptCount val="1"/>
                <c:pt idx="0">
                  <c:v>153</c:v>
                </c:pt>
              </c:numCache>
            </c:numRef>
          </c:val>
          <c:extLst>
            <c:ext xmlns:c16="http://schemas.microsoft.com/office/drawing/2014/chart" uri="{C3380CC4-5D6E-409C-BE32-E72D297353CC}">
              <c16:uniqueId val="{00000000-1B30-4B5A-8E1B-F03FD89165D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43252</c:v>
                </c:pt>
              </c:numCache>
            </c:numRef>
          </c:cat>
          <c:val>
            <c:numRef>
              <c:f>Sheet1!$C$2</c:f>
              <c:numCache>
                <c:formatCode>General</c:formatCode>
                <c:ptCount val="1"/>
                <c:pt idx="0">
                  <c:v>106</c:v>
                </c:pt>
              </c:numCache>
            </c:numRef>
          </c:val>
          <c:extLst>
            <c:ext xmlns:c16="http://schemas.microsoft.com/office/drawing/2014/chart" uri="{C3380CC4-5D6E-409C-BE32-E72D297353CC}">
              <c16:uniqueId val="{00000001-1B30-4B5A-8E1B-F03FD89165D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43252</c:v>
                </c:pt>
              </c:numCache>
            </c:numRef>
          </c:cat>
          <c:val>
            <c:numRef>
              <c:f>Sheet1!$D$2</c:f>
              <c:numCache>
                <c:formatCode>General</c:formatCode>
                <c:ptCount val="1"/>
                <c:pt idx="0">
                  <c:v>5433</c:v>
                </c:pt>
              </c:numCache>
            </c:numRef>
          </c:val>
          <c:extLst>
            <c:ext xmlns:c16="http://schemas.microsoft.com/office/drawing/2014/chart" uri="{C3380CC4-5D6E-409C-BE32-E72D297353CC}">
              <c16:uniqueId val="{00000002-1B30-4B5A-8E1B-F03FD89165D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43252</c:v>
                </c:pt>
              </c:numCache>
            </c:numRef>
          </c:cat>
          <c:val>
            <c:numRef>
              <c:f>Sheet1!$E$2</c:f>
              <c:numCache>
                <c:formatCode>General</c:formatCode>
                <c:ptCount val="1"/>
                <c:pt idx="0">
                  <c:v>85</c:v>
                </c:pt>
              </c:numCache>
            </c:numRef>
          </c:val>
          <c:extLst>
            <c:ext xmlns:c16="http://schemas.microsoft.com/office/drawing/2014/chart" uri="{C3380CC4-5D6E-409C-BE32-E72D297353CC}">
              <c16:uniqueId val="{00000003-1B30-4B5A-8E1B-F03FD89165DA}"/>
            </c:ext>
          </c:extLst>
        </c:ser>
        <c:dLbls>
          <c:showLegendKey val="0"/>
          <c:showVal val="0"/>
          <c:showCatName val="0"/>
          <c:showSerName val="0"/>
          <c:showPercent val="0"/>
          <c:showBubbleSize val="0"/>
        </c:dLbls>
        <c:gapWidth val="219"/>
        <c:overlap val="-27"/>
        <c:axId val="271759464"/>
        <c:axId val="271760448"/>
      </c:barChart>
      <c:dateAx>
        <c:axId val="27175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760448"/>
        <c:crosses val="autoZero"/>
        <c:auto val="1"/>
        <c:lblOffset val="100"/>
        <c:baseTimeUnit val="days"/>
      </c:dateAx>
      <c:valAx>
        <c:axId val="27176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75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42887</c:v>
                </c:pt>
                <c:pt idx="1">
                  <c:v>42917</c:v>
                </c:pt>
                <c:pt idx="2">
                  <c:v>42948</c:v>
                </c:pt>
                <c:pt idx="3">
                  <c:v>42979</c:v>
                </c:pt>
                <c:pt idx="4">
                  <c:v>43009</c:v>
                </c:pt>
                <c:pt idx="5">
                  <c:v>43040</c:v>
                </c:pt>
                <c:pt idx="6">
                  <c:v>43070</c:v>
                </c:pt>
                <c:pt idx="7">
                  <c:v>43101</c:v>
                </c:pt>
                <c:pt idx="8">
                  <c:v>43132</c:v>
                </c:pt>
                <c:pt idx="9">
                  <c:v>43160</c:v>
                </c:pt>
                <c:pt idx="10">
                  <c:v>43191</c:v>
                </c:pt>
                <c:pt idx="11">
                  <c:v>43221</c:v>
                </c:pt>
                <c:pt idx="12">
                  <c:v>43252</c:v>
                </c:pt>
              </c:numCache>
            </c:numRef>
          </c:cat>
          <c:val>
            <c:numRef>
              <c:f>Sheet1!$B$2:$B$14</c:f>
              <c:numCache>
                <c:formatCode>General</c:formatCode>
                <c:ptCount val="13"/>
                <c:pt idx="0">
                  <c:v>4</c:v>
                </c:pt>
                <c:pt idx="1">
                  <c:v>4</c:v>
                </c:pt>
                <c:pt idx="2">
                  <c:v>3</c:v>
                </c:pt>
                <c:pt idx="3">
                  <c:v>4</c:v>
                </c:pt>
                <c:pt idx="4">
                  <c:v>2</c:v>
                </c:pt>
                <c:pt idx="5">
                  <c:v>4</c:v>
                </c:pt>
                <c:pt idx="6">
                  <c:v>25</c:v>
                </c:pt>
                <c:pt idx="7">
                  <c:v>8</c:v>
                </c:pt>
                <c:pt idx="8">
                  <c:v>6</c:v>
                </c:pt>
                <c:pt idx="9">
                  <c:v>11</c:v>
                </c:pt>
                <c:pt idx="10">
                  <c:v>6</c:v>
                </c:pt>
                <c:pt idx="11">
                  <c:v>8</c:v>
                </c:pt>
                <c:pt idx="12">
                  <c:v>2</c:v>
                </c:pt>
              </c:numCache>
            </c:numRef>
          </c:val>
          <c:extLst>
            <c:ext xmlns:c16="http://schemas.microsoft.com/office/drawing/2014/chart" uri="{C3380CC4-5D6E-409C-BE32-E72D297353CC}">
              <c16:uniqueId val="{00000000-35A3-4395-82AF-3409977CF58E}"/>
            </c:ext>
          </c:extLst>
        </c:ser>
        <c:dLbls>
          <c:showLegendKey val="0"/>
          <c:showVal val="0"/>
          <c:showCatName val="0"/>
          <c:showSerName val="0"/>
          <c:showPercent val="0"/>
          <c:showBubbleSize val="0"/>
        </c:dLbls>
        <c:gapWidth val="219"/>
        <c:overlap val="-27"/>
        <c:axId val="348639768"/>
        <c:axId val="348641736"/>
      </c:barChart>
      <c:dateAx>
        <c:axId val="34863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1736"/>
        <c:crosses val="autoZero"/>
        <c:auto val="1"/>
        <c:lblOffset val="100"/>
        <c:baseTimeUnit val="months"/>
      </c:dateAx>
      <c:valAx>
        <c:axId val="34864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3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42887</c:v>
                </c:pt>
                <c:pt idx="1">
                  <c:v>42917</c:v>
                </c:pt>
                <c:pt idx="2">
                  <c:v>42948</c:v>
                </c:pt>
                <c:pt idx="3">
                  <c:v>42979</c:v>
                </c:pt>
                <c:pt idx="4">
                  <c:v>43009</c:v>
                </c:pt>
                <c:pt idx="5">
                  <c:v>43040</c:v>
                </c:pt>
                <c:pt idx="6">
                  <c:v>43070</c:v>
                </c:pt>
                <c:pt idx="7">
                  <c:v>43101</c:v>
                </c:pt>
                <c:pt idx="8">
                  <c:v>43132</c:v>
                </c:pt>
                <c:pt idx="9">
                  <c:v>43160</c:v>
                </c:pt>
                <c:pt idx="10">
                  <c:v>43191</c:v>
                </c:pt>
                <c:pt idx="11">
                  <c:v>43221</c:v>
                </c:pt>
                <c:pt idx="12">
                  <c:v>43252</c:v>
                </c:pt>
              </c:numCache>
            </c:numRef>
          </c:cat>
          <c:val>
            <c:numRef>
              <c:f>Sheet1!$B$2:$B$14</c:f>
              <c:numCache>
                <c:formatCode>General</c:formatCode>
                <c:ptCount val="13"/>
                <c:pt idx="0">
                  <c:v>3</c:v>
                </c:pt>
                <c:pt idx="1">
                  <c:v>2</c:v>
                </c:pt>
                <c:pt idx="2">
                  <c:v>3</c:v>
                </c:pt>
                <c:pt idx="3">
                  <c:v>3</c:v>
                </c:pt>
                <c:pt idx="4">
                  <c:v>3</c:v>
                </c:pt>
                <c:pt idx="5">
                  <c:v>4</c:v>
                </c:pt>
                <c:pt idx="6">
                  <c:v>13</c:v>
                </c:pt>
                <c:pt idx="7">
                  <c:v>2</c:v>
                </c:pt>
                <c:pt idx="8">
                  <c:v>2</c:v>
                </c:pt>
                <c:pt idx="9">
                  <c:v>7</c:v>
                </c:pt>
                <c:pt idx="10">
                  <c:v>4</c:v>
                </c:pt>
                <c:pt idx="11">
                  <c:v>4</c:v>
                </c:pt>
                <c:pt idx="12">
                  <c:v>4</c:v>
                </c:pt>
              </c:numCache>
            </c:numRef>
          </c:val>
          <c:extLst>
            <c:ext xmlns:c16="http://schemas.microsoft.com/office/drawing/2014/chart" uri="{C3380CC4-5D6E-409C-BE32-E72D297353CC}">
              <c16:uniqueId val="{00000000-13AD-4658-B69E-AD1F2BE34B78}"/>
            </c:ext>
          </c:extLst>
        </c:ser>
        <c:dLbls>
          <c:showLegendKey val="0"/>
          <c:showVal val="0"/>
          <c:showCatName val="0"/>
          <c:showSerName val="0"/>
          <c:showPercent val="0"/>
          <c:showBubbleSize val="0"/>
        </c:dLbls>
        <c:gapWidth val="219"/>
        <c:overlap val="-27"/>
        <c:axId val="351684360"/>
        <c:axId val="351677144"/>
      </c:barChart>
      <c:dateAx>
        <c:axId val="351684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77144"/>
        <c:crosses val="autoZero"/>
        <c:auto val="1"/>
        <c:lblOffset val="100"/>
        <c:baseTimeUnit val="months"/>
      </c:dateAx>
      <c:valAx>
        <c:axId val="35167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8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42887</c:v>
                </c:pt>
                <c:pt idx="1">
                  <c:v>42917</c:v>
                </c:pt>
                <c:pt idx="2">
                  <c:v>42948</c:v>
                </c:pt>
                <c:pt idx="3">
                  <c:v>42979</c:v>
                </c:pt>
                <c:pt idx="4">
                  <c:v>43009</c:v>
                </c:pt>
                <c:pt idx="5">
                  <c:v>43040</c:v>
                </c:pt>
                <c:pt idx="6">
                  <c:v>43070</c:v>
                </c:pt>
                <c:pt idx="7">
                  <c:v>43101</c:v>
                </c:pt>
                <c:pt idx="8">
                  <c:v>43132</c:v>
                </c:pt>
                <c:pt idx="9">
                  <c:v>43160</c:v>
                </c:pt>
                <c:pt idx="10">
                  <c:v>43191</c:v>
                </c:pt>
                <c:pt idx="11">
                  <c:v>43221</c:v>
                </c:pt>
                <c:pt idx="12">
                  <c:v>43252</c:v>
                </c:pt>
              </c:numCache>
            </c:numRef>
          </c:cat>
          <c:val>
            <c:numRef>
              <c:f>Sheet1!$B$2:$B$14</c:f>
              <c:numCache>
                <c:formatCode>General</c:formatCode>
                <c:ptCount val="13"/>
                <c:pt idx="0">
                  <c:v>3719</c:v>
                </c:pt>
                <c:pt idx="1">
                  <c:v>1589</c:v>
                </c:pt>
                <c:pt idx="2">
                  <c:v>1956</c:v>
                </c:pt>
                <c:pt idx="3">
                  <c:v>4933</c:v>
                </c:pt>
                <c:pt idx="4">
                  <c:v>2088</c:v>
                </c:pt>
                <c:pt idx="5">
                  <c:v>1594</c:v>
                </c:pt>
                <c:pt idx="6">
                  <c:v>11782</c:v>
                </c:pt>
                <c:pt idx="7">
                  <c:v>2059</c:v>
                </c:pt>
                <c:pt idx="8">
                  <c:v>1954</c:v>
                </c:pt>
                <c:pt idx="9">
                  <c:v>3951</c:v>
                </c:pt>
                <c:pt idx="10">
                  <c:v>3259</c:v>
                </c:pt>
                <c:pt idx="11">
                  <c:v>2134</c:v>
                </c:pt>
                <c:pt idx="12">
                  <c:v>4860</c:v>
                </c:pt>
              </c:numCache>
            </c:numRef>
          </c:val>
          <c:extLst>
            <c:ext xmlns:c16="http://schemas.microsoft.com/office/drawing/2014/chart" uri="{C3380CC4-5D6E-409C-BE32-E72D297353CC}">
              <c16:uniqueId val="{00000000-69C9-4B8C-AA2F-AFE46E8A7912}"/>
            </c:ext>
          </c:extLst>
        </c:ser>
        <c:dLbls>
          <c:showLegendKey val="0"/>
          <c:showVal val="0"/>
          <c:showCatName val="0"/>
          <c:showSerName val="0"/>
          <c:showPercent val="0"/>
          <c:showBubbleSize val="0"/>
        </c:dLbls>
        <c:gapWidth val="219"/>
        <c:overlap val="-27"/>
        <c:axId val="348643048"/>
        <c:axId val="348644360"/>
      </c:barChart>
      <c:dateAx>
        <c:axId val="34864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4360"/>
        <c:crosses val="autoZero"/>
        <c:auto val="1"/>
        <c:lblOffset val="100"/>
        <c:baseTimeUnit val="months"/>
      </c:dateAx>
      <c:valAx>
        <c:axId val="34864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64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42887</c:v>
                </c:pt>
                <c:pt idx="1">
                  <c:v>42917</c:v>
                </c:pt>
                <c:pt idx="2">
                  <c:v>42948</c:v>
                </c:pt>
                <c:pt idx="3">
                  <c:v>42979</c:v>
                </c:pt>
                <c:pt idx="4">
                  <c:v>43009</c:v>
                </c:pt>
                <c:pt idx="5">
                  <c:v>43040</c:v>
                </c:pt>
                <c:pt idx="6">
                  <c:v>43070</c:v>
                </c:pt>
                <c:pt idx="7">
                  <c:v>43101</c:v>
                </c:pt>
                <c:pt idx="8">
                  <c:v>43132</c:v>
                </c:pt>
                <c:pt idx="9">
                  <c:v>43160</c:v>
                </c:pt>
                <c:pt idx="10">
                  <c:v>43191</c:v>
                </c:pt>
                <c:pt idx="11">
                  <c:v>43221</c:v>
                </c:pt>
                <c:pt idx="12">
                  <c:v>43252</c:v>
                </c:pt>
              </c:numCache>
            </c:numRef>
          </c:cat>
          <c:val>
            <c:numRef>
              <c:f>Sheet1!$B$2:$B$14</c:f>
              <c:numCache>
                <c:formatCode>General</c:formatCode>
                <c:ptCount val="13"/>
                <c:pt idx="0">
                  <c:v>2</c:v>
                </c:pt>
                <c:pt idx="1">
                  <c:v>2</c:v>
                </c:pt>
                <c:pt idx="2">
                  <c:v>7</c:v>
                </c:pt>
                <c:pt idx="3">
                  <c:v>6</c:v>
                </c:pt>
                <c:pt idx="4">
                  <c:v>3</c:v>
                </c:pt>
                <c:pt idx="5">
                  <c:v>1</c:v>
                </c:pt>
                <c:pt idx="6">
                  <c:v>4</c:v>
                </c:pt>
                <c:pt idx="7">
                  <c:v>1</c:v>
                </c:pt>
                <c:pt idx="8">
                  <c:v>7</c:v>
                </c:pt>
                <c:pt idx="9">
                  <c:v>4</c:v>
                </c:pt>
                <c:pt idx="10">
                  <c:v>0</c:v>
                </c:pt>
                <c:pt idx="11">
                  <c:v>3</c:v>
                </c:pt>
                <c:pt idx="12">
                  <c:v>2</c:v>
                </c:pt>
              </c:numCache>
            </c:numRef>
          </c:val>
          <c:extLst>
            <c:ext xmlns:c16="http://schemas.microsoft.com/office/drawing/2014/chart" uri="{C3380CC4-5D6E-409C-BE32-E72D297353CC}">
              <c16:uniqueId val="{00000000-90E6-4AFD-BFE2-7FC0FCC69FA2}"/>
            </c:ext>
          </c:extLst>
        </c:ser>
        <c:dLbls>
          <c:showLegendKey val="0"/>
          <c:showVal val="0"/>
          <c:showCatName val="0"/>
          <c:showSerName val="0"/>
          <c:showPercent val="0"/>
          <c:showBubbleSize val="0"/>
        </c:dLbls>
        <c:gapWidth val="219"/>
        <c:overlap val="-27"/>
        <c:axId val="353937704"/>
        <c:axId val="353937048"/>
      </c:barChart>
      <c:dateAx>
        <c:axId val="35393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7048"/>
        <c:crosses val="autoZero"/>
        <c:auto val="1"/>
        <c:lblOffset val="100"/>
        <c:baseTimeUnit val="months"/>
      </c:dateAx>
      <c:valAx>
        <c:axId val="35393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42887</c:v>
                </c:pt>
                <c:pt idx="1">
                  <c:v>42917</c:v>
                </c:pt>
                <c:pt idx="2">
                  <c:v>42948</c:v>
                </c:pt>
                <c:pt idx="3">
                  <c:v>42979</c:v>
                </c:pt>
                <c:pt idx="4">
                  <c:v>43009</c:v>
                </c:pt>
                <c:pt idx="5">
                  <c:v>43040</c:v>
                </c:pt>
                <c:pt idx="6">
                  <c:v>43070</c:v>
                </c:pt>
                <c:pt idx="7">
                  <c:v>43101</c:v>
                </c:pt>
                <c:pt idx="8">
                  <c:v>43132</c:v>
                </c:pt>
                <c:pt idx="9">
                  <c:v>43160</c:v>
                </c:pt>
                <c:pt idx="10">
                  <c:v>43191</c:v>
                </c:pt>
                <c:pt idx="11">
                  <c:v>43221</c:v>
                </c:pt>
                <c:pt idx="12">
                  <c:v>43252</c:v>
                </c:pt>
              </c:numCache>
            </c:numRef>
          </c:cat>
          <c:val>
            <c:numRef>
              <c:f>Sheet1!$B$2:$B$14</c:f>
              <c:numCache>
                <c:formatCode>General</c:formatCode>
                <c:ptCount val="13"/>
                <c:pt idx="0">
                  <c:v>0</c:v>
                </c:pt>
                <c:pt idx="1">
                  <c:v>0</c:v>
                </c:pt>
                <c:pt idx="2">
                  <c:v>1</c:v>
                </c:pt>
                <c:pt idx="3">
                  <c:v>1</c:v>
                </c:pt>
                <c:pt idx="4">
                  <c:v>2</c:v>
                </c:pt>
                <c:pt idx="5">
                  <c:v>1</c:v>
                </c:pt>
                <c:pt idx="6">
                  <c:v>2</c:v>
                </c:pt>
                <c:pt idx="7">
                  <c:v>1</c:v>
                </c:pt>
                <c:pt idx="8">
                  <c:v>3</c:v>
                </c:pt>
                <c:pt idx="9">
                  <c:v>2</c:v>
                </c:pt>
                <c:pt idx="10">
                  <c:v>2</c:v>
                </c:pt>
                <c:pt idx="11">
                  <c:v>2</c:v>
                </c:pt>
                <c:pt idx="12">
                  <c:v>3</c:v>
                </c:pt>
              </c:numCache>
            </c:numRef>
          </c:val>
          <c:extLst>
            <c:ext xmlns:c16="http://schemas.microsoft.com/office/drawing/2014/chart" uri="{C3380CC4-5D6E-409C-BE32-E72D297353CC}">
              <c16:uniqueId val="{00000000-4C1A-4578-ADFC-9C027541780C}"/>
            </c:ext>
          </c:extLst>
        </c:ser>
        <c:dLbls>
          <c:showLegendKey val="0"/>
          <c:showVal val="0"/>
          <c:showCatName val="0"/>
          <c:showSerName val="0"/>
          <c:showPercent val="0"/>
          <c:showBubbleSize val="0"/>
        </c:dLbls>
        <c:gapWidth val="219"/>
        <c:overlap val="-27"/>
        <c:axId val="353940984"/>
        <c:axId val="353944592"/>
      </c:barChart>
      <c:dateAx>
        <c:axId val="35394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44592"/>
        <c:crosses val="autoZero"/>
        <c:auto val="1"/>
        <c:lblOffset val="100"/>
        <c:baseTimeUnit val="months"/>
      </c:dateAx>
      <c:valAx>
        <c:axId val="35394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4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42887</c:v>
                </c:pt>
                <c:pt idx="1">
                  <c:v>42917</c:v>
                </c:pt>
                <c:pt idx="2">
                  <c:v>42948</c:v>
                </c:pt>
                <c:pt idx="3">
                  <c:v>42979</c:v>
                </c:pt>
                <c:pt idx="4">
                  <c:v>43009</c:v>
                </c:pt>
                <c:pt idx="5">
                  <c:v>43040</c:v>
                </c:pt>
                <c:pt idx="6">
                  <c:v>43070</c:v>
                </c:pt>
                <c:pt idx="7">
                  <c:v>43101</c:v>
                </c:pt>
                <c:pt idx="8">
                  <c:v>43132</c:v>
                </c:pt>
                <c:pt idx="9">
                  <c:v>43160</c:v>
                </c:pt>
                <c:pt idx="10">
                  <c:v>43191</c:v>
                </c:pt>
                <c:pt idx="11">
                  <c:v>43221</c:v>
                </c:pt>
                <c:pt idx="12">
                  <c:v>43252</c:v>
                </c:pt>
              </c:numCache>
            </c:numRef>
          </c:cat>
          <c:val>
            <c:numRef>
              <c:f>Sheet1!$B$2:$B$14</c:f>
              <c:numCache>
                <c:formatCode>General</c:formatCode>
                <c:ptCount val="13"/>
                <c:pt idx="0">
                  <c:v>57</c:v>
                </c:pt>
                <c:pt idx="1">
                  <c:v>25</c:v>
                </c:pt>
                <c:pt idx="2">
                  <c:v>61</c:v>
                </c:pt>
                <c:pt idx="3">
                  <c:v>44</c:v>
                </c:pt>
                <c:pt idx="4">
                  <c:v>264</c:v>
                </c:pt>
                <c:pt idx="5">
                  <c:v>400</c:v>
                </c:pt>
                <c:pt idx="6">
                  <c:v>198</c:v>
                </c:pt>
                <c:pt idx="7">
                  <c:v>214</c:v>
                </c:pt>
                <c:pt idx="8">
                  <c:v>263</c:v>
                </c:pt>
                <c:pt idx="9">
                  <c:v>238</c:v>
                </c:pt>
                <c:pt idx="10">
                  <c:v>257</c:v>
                </c:pt>
                <c:pt idx="11">
                  <c:v>133</c:v>
                </c:pt>
                <c:pt idx="12">
                  <c:v>113</c:v>
                </c:pt>
              </c:numCache>
            </c:numRef>
          </c:val>
          <c:extLst>
            <c:ext xmlns:c16="http://schemas.microsoft.com/office/drawing/2014/chart" uri="{C3380CC4-5D6E-409C-BE32-E72D297353CC}">
              <c16:uniqueId val="{00000000-85F6-48F9-A4F1-80BA38445AB9}"/>
            </c:ext>
          </c:extLst>
        </c:ser>
        <c:dLbls>
          <c:showLegendKey val="0"/>
          <c:showVal val="0"/>
          <c:showCatName val="0"/>
          <c:showSerName val="0"/>
          <c:showPercent val="0"/>
          <c:showBubbleSize val="0"/>
        </c:dLbls>
        <c:gapWidth val="219"/>
        <c:overlap val="-27"/>
        <c:axId val="358529656"/>
        <c:axId val="358536872"/>
      </c:barChart>
      <c:dateAx>
        <c:axId val="35852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36872"/>
        <c:crosses val="autoZero"/>
        <c:auto val="1"/>
        <c:lblOffset val="100"/>
        <c:baseTimeUnit val="months"/>
      </c:dateAx>
      <c:valAx>
        <c:axId val="35853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2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42887</c:v>
                </c:pt>
                <c:pt idx="1">
                  <c:v>42917</c:v>
                </c:pt>
                <c:pt idx="2">
                  <c:v>42948</c:v>
                </c:pt>
                <c:pt idx="3">
                  <c:v>42979</c:v>
                </c:pt>
                <c:pt idx="4">
                  <c:v>43009</c:v>
                </c:pt>
                <c:pt idx="5">
                  <c:v>43040</c:v>
                </c:pt>
                <c:pt idx="6">
                  <c:v>43070</c:v>
                </c:pt>
                <c:pt idx="7">
                  <c:v>43101</c:v>
                </c:pt>
                <c:pt idx="8">
                  <c:v>43132</c:v>
                </c:pt>
                <c:pt idx="9">
                  <c:v>43160</c:v>
                </c:pt>
                <c:pt idx="10">
                  <c:v>43191</c:v>
                </c:pt>
                <c:pt idx="11">
                  <c:v>43221</c:v>
                </c:pt>
                <c:pt idx="12">
                  <c:v>43252</c:v>
                </c:pt>
              </c:numCache>
            </c:numRef>
          </c:cat>
          <c:val>
            <c:numRef>
              <c:f>Sheet1!$B$2:$B$14</c:f>
              <c:numCache>
                <c:formatCode>General</c:formatCode>
                <c:ptCount val="13"/>
                <c:pt idx="0">
                  <c:v>25</c:v>
                </c:pt>
                <c:pt idx="1">
                  <c:v>22</c:v>
                </c:pt>
                <c:pt idx="2">
                  <c:v>28</c:v>
                </c:pt>
                <c:pt idx="3">
                  <c:v>26</c:v>
                </c:pt>
                <c:pt idx="4">
                  <c:v>20</c:v>
                </c:pt>
                <c:pt idx="5">
                  <c:v>25</c:v>
                </c:pt>
                <c:pt idx="6">
                  <c:v>18</c:v>
                </c:pt>
                <c:pt idx="7">
                  <c:v>25</c:v>
                </c:pt>
                <c:pt idx="8">
                  <c:v>19</c:v>
                </c:pt>
                <c:pt idx="9">
                  <c:v>27</c:v>
                </c:pt>
                <c:pt idx="10">
                  <c:v>26</c:v>
                </c:pt>
                <c:pt idx="11">
                  <c:v>21</c:v>
                </c:pt>
                <c:pt idx="12">
                  <c:v>25</c:v>
                </c:pt>
              </c:numCache>
            </c:numRef>
          </c:val>
          <c:extLst>
            <c:ext xmlns:c16="http://schemas.microsoft.com/office/drawing/2014/chart" uri="{C3380CC4-5D6E-409C-BE32-E72D297353CC}">
              <c16:uniqueId val="{00000000-2C6B-4737-BD2C-A01F7ACD9F74}"/>
            </c:ext>
          </c:extLst>
        </c:ser>
        <c:dLbls>
          <c:showLegendKey val="0"/>
          <c:showVal val="0"/>
          <c:showCatName val="0"/>
          <c:showSerName val="0"/>
          <c:showPercent val="0"/>
          <c:showBubbleSize val="0"/>
        </c:dLbls>
        <c:gapWidth val="219"/>
        <c:overlap val="-27"/>
        <c:axId val="358537200"/>
        <c:axId val="358527032"/>
      </c:barChart>
      <c:dateAx>
        <c:axId val="358537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27032"/>
        <c:crosses val="autoZero"/>
        <c:auto val="1"/>
        <c:lblOffset val="100"/>
        <c:baseTimeUnit val="months"/>
      </c:dateAx>
      <c:valAx>
        <c:axId val="35852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3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5</c:v>
                </c:pt>
                <c:pt idx="2">
                  <c:v>6</c:v>
                </c:pt>
                <c:pt idx="3">
                  <c:v>7</c:v>
                </c:pt>
                <c:pt idx="4">
                  <c:v>3</c:v>
                </c:pt>
                <c:pt idx="5">
                  <c:v>11</c:v>
                </c:pt>
                <c:pt idx="6">
                  <c:v>1</c:v>
                </c:pt>
              </c:numCache>
            </c:numRef>
          </c:val>
          <c:extLst>
            <c:ext xmlns:c16="http://schemas.microsoft.com/office/drawing/2014/chart" uri="{C3380CC4-5D6E-409C-BE32-E72D297353CC}">
              <c16:uniqueId val="{00000000-B8F1-4140-9D17-71EE0A44D3B8}"/>
            </c:ext>
          </c:extLst>
        </c:ser>
        <c:dLbls>
          <c:showLegendKey val="0"/>
          <c:showVal val="0"/>
          <c:showCatName val="0"/>
          <c:showSerName val="0"/>
          <c:showPercent val="0"/>
          <c:showBubbleSize val="0"/>
        </c:dLbls>
        <c:gapWidth val="219"/>
        <c:overlap val="-27"/>
        <c:axId val="427332808"/>
        <c:axId val="427333136"/>
      </c:barChart>
      <c:dateAx>
        <c:axId val="42733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33136"/>
        <c:crosses val="autoZero"/>
        <c:auto val="1"/>
        <c:lblOffset val="100"/>
        <c:baseTimeUnit val="months"/>
      </c:dateAx>
      <c:valAx>
        <c:axId val="42733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3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42948</c:v>
                </c:pt>
                <c:pt idx="1">
                  <c:v>42979</c:v>
                </c:pt>
                <c:pt idx="2">
                  <c:v>43009</c:v>
                </c:pt>
                <c:pt idx="3">
                  <c:v>43040</c:v>
                </c:pt>
                <c:pt idx="4">
                  <c:v>43070</c:v>
                </c:pt>
                <c:pt idx="5">
                  <c:v>43101</c:v>
                </c:pt>
                <c:pt idx="6">
                  <c:v>43132</c:v>
                </c:pt>
                <c:pt idx="7">
                  <c:v>43160</c:v>
                </c:pt>
                <c:pt idx="8">
                  <c:v>43191</c:v>
                </c:pt>
                <c:pt idx="9">
                  <c:v>43221</c:v>
                </c:pt>
                <c:pt idx="10">
                  <c:v>43252</c:v>
                </c:pt>
                <c:pt idx="11">
                  <c:v>43282</c:v>
                </c:pt>
              </c:numCache>
            </c:numRef>
          </c:cat>
          <c:val>
            <c:numRef>
              <c:f>Sheet1!$B$2:$B$13</c:f>
              <c:numCache>
                <c:formatCode>General</c:formatCode>
                <c:ptCount val="12"/>
                <c:pt idx="0">
                  <c:v>2</c:v>
                </c:pt>
                <c:pt idx="1">
                  <c:v>5</c:v>
                </c:pt>
                <c:pt idx="2">
                  <c:v>8</c:v>
                </c:pt>
                <c:pt idx="3">
                  <c:v>7</c:v>
                </c:pt>
                <c:pt idx="4">
                  <c:v>41</c:v>
                </c:pt>
                <c:pt idx="5">
                  <c:v>11</c:v>
                </c:pt>
                <c:pt idx="6">
                  <c:v>9</c:v>
                </c:pt>
                <c:pt idx="7">
                  <c:v>8</c:v>
                </c:pt>
                <c:pt idx="8">
                  <c:v>9</c:v>
                </c:pt>
                <c:pt idx="9">
                  <c:v>9</c:v>
                </c:pt>
                <c:pt idx="10">
                  <c:v>12</c:v>
                </c:pt>
                <c:pt idx="11">
                  <c:v>12</c:v>
                </c:pt>
              </c:numCache>
            </c:numRef>
          </c:val>
          <c:extLst>
            <c:ext xmlns:c16="http://schemas.microsoft.com/office/drawing/2014/chart" uri="{C3380CC4-5D6E-409C-BE32-E72D297353CC}">
              <c16:uniqueId val="{00000000-B83F-4D3C-8049-6AD5A25A2FDB}"/>
            </c:ext>
          </c:extLst>
        </c:ser>
        <c:dLbls>
          <c:showLegendKey val="0"/>
          <c:showVal val="0"/>
          <c:showCatName val="0"/>
          <c:showSerName val="0"/>
          <c:showPercent val="0"/>
          <c:showBubbleSize val="0"/>
        </c:dLbls>
        <c:gapWidth val="219"/>
        <c:overlap val="-27"/>
        <c:axId val="427330512"/>
        <c:axId val="427331824"/>
      </c:barChart>
      <c:dateAx>
        <c:axId val="42733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31824"/>
        <c:crosses val="autoZero"/>
        <c:auto val="1"/>
        <c:lblOffset val="100"/>
        <c:baseTimeUnit val="months"/>
      </c:dateAx>
      <c:valAx>
        <c:axId val="42733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3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42948</c:v>
                </c:pt>
                <c:pt idx="1">
                  <c:v>42979</c:v>
                </c:pt>
                <c:pt idx="2">
                  <c:v>43009</c:v>
                </c:pt>
                <c:pt idx="3">
                  <c:v>43040</c:v>
                </c:pt>
                <c:pt idx="4">
                  <c:v>43070</c:v>
                </c:pt>
                <c:pt idx="5">
                  <c:v>43101</c:v>
                </c:pt>
                <c:pt idx="6">
                  <c:v>43132</c:v>
                </c:pt>
                <c:pt idx="7">
                  <c:v>43160</c:v>
                </c:pt>
                <c:pt idx="8">
                  <c:v>43191</c:v>
                </c:pt>
                <c:pt idx="9">
                  <c:v>43221</c:v>
                </c:pt>
                <c:pt idx="10">
                  <c:v>43252</c:v>
                </c:pt>
                <c:pt idx="11">
                  <c:v>43282</c:v>
                </c:pt>
                <c:pt idx="12">
                  <c:v>43313</c:v>
                </c:pt>
              </c:numCache>
            </c:numRef>
          </c:cat>
          <c:val>
            <c:numRef>
              <c:f>Sheet1!$B$2:$B$14</c:f>
              <c:numCache>
                <c:formatCode>General</c:formatCode>
                <c:ptCount val="13"/>
                <c:pt idx="0">
                  <c:v>2</c:v>
                </c:pt>
                <c:pt idx="1">
                  <c:v>5</c:v>
                </c:pt>
                <c:pt idx="2">
                  <c:v>8</c:v>
                </c:pt>
                <c:pt idx="3">
                  <c:v>7</c:v>
                </c:pt>
                <c:pt idx="4">
                  <c:v>41</c:v>
                </c:pt>
                <c:pt idx="5">
                  <c:v>11</c:v>
                </c:pt>
                <c:pt idx="6">
                  <c:v>9</c:v>
                </c:pt>
                <c:pt idx="7">
                  <c:v>8</c:v>
                </c:pt>
                <c:pt idx="8">
                  <c:v>9</c:v>
                </c:pt>
                <c:pt idx="9">
                  <c:v>9</c:v>
                </c:pt>
                <c:pt idx="10">
                  <c:v>12</c:v>
                </c:pt>
                <c:pt idx="11">
                  <c:v>12</c:v>
                </c:pt>
                <c:pt idx="12">
                  <c:v>0</c:v>
                </c:pt>
              </c:numCache>
            </c:numRef>
          </c:val>
          <c:extLst>
            <c:ext xmlns:c16="http://schemas.microsoft.com/office/drawing/2014/chart" uri="{C3380CC4-5D6E-409C-BE32-E72D297353CC}">
              <c16:uniqueId val="{00000000-E776-4B59-9FBB-D0528C0ABAA5}"/>
            </c:ext>
          </c:extLst>
        </c:ser>
        <c:dLbls>
          <c:showLegendKey val="0"/>
          <c:showVal val="0"/>
          <c:showCatName val="0"/>
          <c:showSerName val="0"/>
          <c:showPercent val="0"/>
          <c:showBubbleSize val="0"/>
        </c:dLbls>
        <c:gapWidth val="219"/>
        <c:overlap val="-27"/>
        <c:axId val="427320344"/>
        <c:axId val="427328216"/>
      </c:barChart>
      <c:dateAx>
        <c:axId val="42732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28216"/>
        <c:crosses val="autoZero"/>
        <c:auto val="1"/>
        <c:lblOffset val="100"/>
        <c:baseTimeUnit val="months"/>
      </c:dateAx>
      <c:valAx>
        <c:axId val="42732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2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6434C-8E37-4AC4-AFE2-9AA96D4CE10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196DD6B9-6B50-47BE-9370-2FF572A1988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559262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F2F1B-2C32-45F9-A9F8-71998EFEE236}"/>
              </a:ext>
            </a:extLst>
          </p:cNvPr>
          <p:cNvSpPr>
            <a:spLocks noGrp="1"/>
          </p:cNvSpPr>
          <p:nvPr>
            <p:ph type="title"/>
          </p:nvPr>
        </p:nvSpPr>
        <p:spPr/>
        <p:txBody>
          <a:bodyPr/>
          <a:lstStyle/>
          <a:p>
            <a:r>
              <a:rPr lang="en-US"/>
              <a:t>Overall Audience | Tokio Marine America</a:t>
            </a:r>
          </a:p>
        </p:txBody>
      </p:sp>
      <p:graphicFrame>
        <p:nvGraphicFramePr>
          <p:cNvPr id="6" name="Chart Placeholder 5">
            <a:extLst>
              <a:ext uri="{FF2B5EF4-FFF2-40B4-BE49-F238E27FC236}">
                <a16:creationId xmlns:a16="http://schemas.microsoft.com/office/drawing/2014/main" id="{315636EE-96AC-492B-B2DC-940D54495EEB}"/>
              </a:ext>
            </a:extLst>
          </p:cNvPr>
          <p:cNvGraphicFramePr>
            <a:graphicFrameLocks noGrp="1"/>
          </p:cNvGraphicFramePr>
          <p:nvPr>
            <p:ph type="chart" sz="quarter" idx="13"/>
            <p:extLst>
              <p:ext uri="{D42A27DB-BD31-4B8C-83A1-F6EECF244321}">
                <p14:modId xmlns:p14="http://schemas.microsoft.com/office/powerpoint/2010/main" val="1884695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92E133-F8A3-4E34-AE90-A19B22FDB5A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0D7FA7C-7527-48B0-BD58-8F7E663829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444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A12E3-E9F9-4290-90D6-3A989A117A6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C1DAC81-D759-40EF-81DF-9B480EC3F657}"/>
              </a:ext>
            </a:extLst>
          </p:cNvPr>
          <p:cNvGraphicFramePr>
            <a:graphicFrameLocks noGrp="1"/>
          </p:cNvGraphicFramePr>
          <p:nvPr>
            <p:ph type="tbl" sz="quarter" idx="13"/>
            <p:extLst>
              <p:ext uri="{D42A27DB-BD31-4B8C-83A1-F6EECF244321}">
                <p14:modId xmlns:p14="http://schemas.microsoft.com/office/powerpoint/2010/main" val="2738495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86629438"/>
                    </a:ext>
                  </a:extLst>
                </a:gridCol>
                <a:gridCol w="740664">
                  <a:extLst>
                    <a:ext uri="{9D8B030D-6E8A-4147-A177-3AD203B41FA5}">
                      <a16:colId xmlns:a16="http://schemas.microsoft.com/office/drawing/2014/main" val="2205026944"/>
                    </a:ext>
                  </a:extLst>
                </a:gridCol>
                <a:gridCol w="740664">
                  <a:extLst>
                    <a:ext uri="{9D8B030D-6E8A-4147-A177-3AD203B41FA5}">
                      <a16:colId xmlns:a16="http://schemas.microsoft.com/office/drawing/2014/main" val="1252544236"/>
                    </a:ext>
                  </a:extLst>
                </a:gridCol>
                <a:gridCol w="740664">
                  <a:extLst>
                    <a:ext uri="{9D8B030D-6E8A-4147-A177-3AD203B41FA5}">
                      <a16:colId xmlns:a16="http://schemas.microsoft.com/office/drawing/2014/main" val="1249885391"/>
                    </a:ext>
                  </a:extLst>
                </a:gridCol>
                <a:gridCol w="740664">
                  <a:extLst>
                    <a:ext uri="{9D8B030D-6E8A-4147-A177-3AD203B41FA5}">
                      <a16:colId xmlns:a16="http://schemas.microsoft.com/office/drawing/2014/main" val="2114114238"/>
                    </a:ext>
                  </a:extLst>
                </a:gridCol>
                <a:gridCol w="740664">
                  <a:extLst>
                    <a:ext uri="{9D8B030D-6E8A-4147-A177-3AD203B41FA5}">
                      <a16:colId xmlns:a16="http://schemas.microsoft.com/office/drawing/2014/main" val="2285348486"/>
                    </a:ext>
                  </a:extLst>
                </a:gridCol>
                <a:gridCol w="740664">
                  <a:extLst>
                    <a:ext uri="{9D8B030D-6E8A-4147-A177-3AD203B41FA5}">
                      <a16:colId xmlns:a16="http://schemas.microsoft.com/office/drawing/2014/main" val="1031025523"/>
                    </a:ext>
                  </a:extLst>
                </a:gridCol>
                <a:gridCol w="740664">
                  <a:extLst>
                    <a:ext uri="{9D8B030D-6E8A-4147-A177-3AD203B41FA5}">
                      <a16:colId xmlns:a16="http://schemas.microsoft.com/office/drawing/2014/main" val="1755223758"/>
                    </a:ext>
                  </a:extLst>
                </a:gridCol>
                <a:gridCol w="740664">
                  <a:extLst>
                    <a:ext uri="{9D8B030D-6E8A-4147-A177-3AD203B41FA5}">
                      <a16:colId xmlns:a16="http://schemas.microsoft.com/office/drawing/2014/main" val="2317403653"/>
                    </a:ext>
                  </a:extLst>
                </a:gridCol>
                <a:gridCol w="740664">
                  <a:extLst>
                    <a:ext uri="{9D8B030D-6E8A-4147-A177-3AD203B41FA5}">
                      <a16:colId xmlns:a16="http://schemas.microsoft.com/office/drawing/2014/main" val="36132111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22594814"/>
                  </a:ext>
                </a:extLst>
              </a:tr>
              <a:tr h="370840">
                <a:tc>
                  <a:txBody>
                    <a:bodyPr/>
                    <a:lstStyle/>
                    <a:p>
                      <a:r>
                        <a:rPr lang="en-US" sz="1000"/>
                        <a:t>Tokio Marine America</a:t>
                      </a:r>
                    </a:p>
                  </a:txBody>
                  <a:tcPr/>
                </a:tc>
                <a:tc>
                  <a:txBody>
                    <a:bodyPr/>
                    <a:lstStyle/>
                    <a:p>
                      <a:r>
                        <a:rPr lang="en-US" sz="1000"/>
                        <a:t>153</a:t>
                      </a:r>
                    </a:p>
                  </a:txBody>
                  <a:tcPr/>
                </a:tc>
                <a:tc>
                  <a:txBody>
                    <a:bodyPr/>
                    <a:lstStyle/>
                    <a:p>
                      <a:r>
                        <a:rPr lang="en-US" sz="1000"/>
                        <a:t>2</a:t>
                      </a:r>
                    </a:p>
                  </a:txBody>
                  <a:tcPr/>
                </a:tc>
                <a:tc>
                  <a:txBody>
                    <a:bodyPr/>
                    <a:lstStyle/>
                    <a:p>
                      <a:r>
                        <a:rPr lang="en-US" sz="1000"/>
                        <a:t>13</a:t>
                      </a:r>
                    </a:p>
                  </a:txBody>
                  <a:tcPr/>
                </a:tc>
                <a:tc>
                  <a:txBody>
                    <a:bodyPr/>
                    <a:lstStyle/>
                    <a:p>
                      <a:r>
                        <a:rPr lang="en-US" sz="1000"/>
                        <a:t>55</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3.2895 %</a:t>
                      </a:r>
                    </a:p>
                  </a:txBody>
                  <a:tcPr/>
                </a:tc>
                <a:tc>
                  <a:txBody>
                    <a:bodyPr/>
                    <a:lstStyle/>
                    <a:p>
                      <a:r>
                        <a:rPr lang="en-US" sz="1000"/>
                        <a:t>0.0 %</a:t>
                      </a:r>
                    </a:p>
                  </a:txBody>
                  <a:tcPr/>
                </a:tc>
                <a:extLst>
                  <a:ext uri="{0D108BD9-81ED-4DB2-BD59-A6C34878D82A}">
                    <a16:rowId xmlns:a16="http://schemas.microsoft.com/office/drawing/2014/main" val="2605013154"/>
                  </a:ext>
                </a:extLst>
              </a:tr>
            </a:tbl>
          </a:graphicData>
        </a:graphic>
      </p:graphicFrame>
      <p:sp>
        <p:nvSpPr>
          <p:cNvPr id="4" name="Text Placeholder 3">
            <a:extLst>
              <a:ext uri="{FF2B5EF4-FFF2-40B4-BE49-F238E27FC236}">
                <a16:creationId xmlns:a16="http://schemas.microsoft.com/office/drawing/2014/main" id="{F2B7663B-9ED9-4B4E-B383-4658D1D386A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6978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387D7-89BF-45D3-9C0F-084973FCD1C3}"/>
              </a:ext>
            </a:extLst>
          </p:cNvPr>
          <p:cNvSpPr>
            <a:spLocks noGrp="1"/>
          </p:cNvSpPr>
          <p:nvPr>
            <p:ph type="title"/>
          </p:nvPr>
        </p:nvSpPr>
        <p:spPr/>
        <p:txBody>
          <a:bodyPr/>
          <a:lstStyle/>
          <a:p>
            <a:r>
              <a:rPr lang="en-US"/>
              <a:t>Facebook Fans Change | Tokio Marine America</a:t>
            </a:r>
          </a:p>
        </p:txBody>
      </p:sp>
      <p:graphicFrame>
        <p:nvGraphicFramePr>
          <p:cNvPr id="6" name="Chart Placeholder 5">
            <a:extLst>
              <a:ext uri="{FF2B5EF4-FFF2-40B4-BE49-F238E27FC236}">
                <a16:creationId xmlns:a16="http://schemas.microsoft.com/office/drawing/2014/main" id="{4560B7DE-C3D7-4699-B210-3B94001F0600}"/>
              </a:ext>
            </a:extLst>
          </p:cNvPr>
          <p:cNvGraphicFramePr>
            <a:graphicFrameLocks noGrp="1"/>
          </p:cNvGraphicFramePr>
          <p:nvPr>
            <p:ph type="chart" sz="quarter" idx="13"/>
            <p:extLst>
              <p:ext uri="{D42A27DB-BD31-4B8C-83A1-F6EECF244321}">
                <p14:modId xmlns:p14="http://schemas.microsoft.com/office/powerpoint/2010/main" val="4010693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29255-199F-4AEF-A997-213B9E4BCE71}"/>
              </a:ext>
            </a:extLst>
          </p:cNvPr>
          <p:cNvSpPr>
            <a:spLocks noGrp="1"/>
          </p:cNvSpPr>
          <p:nvPr>
            <p:ph type="body" sz="quarter" idx="14"/>
          </p:nvPr>
        </p:nvSpPr>
        <p:spPr/>
        <p:txBody>
          <a:bodyPr/>
          <a:lstStyle/>
          <a:p>
            <a:r>
              <a:rPr lang="en-US"/>
              <a:t>06/01/2017 - 06/30/2018</a:t>
            </a:r>
          </a:p>
        </p:txBody>
      </p:sp>
      <p:sp>
        <p:nvSpPr>
          <p:cNvPr id="5" name="Footer Placeholder 4">
            <a:extLst>
              <a:ext uri="{FF2B5EF4-FFF2-40B4-BE49-F238E27FC236}">
                <a16:creationId xmlns:a16="http://schemas.microsoft.com/office/drawing/2014/main" id="{EF953470-186B-4B4B-9369-6AA172C96B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653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4073B-693C-4771-B830-B4C4D0F8A647}"/>
              </a:ext>
            </a:extLst>
          </p:cNvPr>
          <p:cNvSpPr>
            <a:spLocks noGrp="1"/>
          </p:cNvSpPr>
          <p:nvPr>
            <p:ph type="title"/>
          </p:nvPr>
        </p:nvSpPr>
        <p:spPr/>
        <p:txBody>
          <a:bodyPr/>
          <a:lstStyle/>
          <a:p>
            <a:r>
              <a:rPr lang="en-US"/>
              <a:t>Average Interactions Per Facebook Post | Tokio Marine America</a:t>
            </a:r>
          </a:p>
        </p:txBody>
      </p:sp>
      <p:graphicFrame>
        <p:nvGraphicFramePr>
          <p:cNvPr id="6" name="Chart Placeholder 5">
            <a:extLst>
              <a:ext uri="{FF2B5EF4-FFF2-40B4-BE49-F238E27FC236}">
                <a16:creationId xmlns:a16="http://schemas.microsoft.com/office/drawing/2014/main" id="{B7842CA2-D587-4705-8AC2-8B906DCF48D8}"/>
              </a:ext>
            </a:extLst>
          </p:cNvPr>
          <p:cNvGraphicFramePr>
            <a:graphicFrameLocks noGrp="1"/>
          </p:cNvGraphicFramePr>
          <p:nvPr>
            <p:ph type="chart" sz="quarter" idx="13"/>
            <p:extLst>
              <p:ext uri="{D42A27DB-BD31-4B8C-83A1-F6EECF244321}">
                <p14:modId xmlns:p14="http://schemas.microsoft.com/office/powerpoint/2010/main" val="4285529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1ADA5F-3FBA-4247-9E3A-6FEC6611C76E}"/>
              </a:ext>
            </a:extLst>
          </p:cNvPr>
          <p:cNvSpPr>
            <a:spLocks noGrp="1"/>
          </p:cNvSpPr>
          <p:nvPr>
            <p:ph type="body" sz="quarter" idx="14"/>
          </p:nvPr>
        </p:nvSpPr>
        <p:spPr/>
        <p:txBody>
          <a:bodyPr/>
          <a:lstStyle/>
          <a:p>
            <a:r>
              <a:rPr lang="en-US"/>
              <a:t>06/01/2017 - 06/30/2018</a:t>
            </a:r>
          </a:p>
        </p:txBody>
      </p:sp>
      <p:sp>
        <p:nvSpPr>
          <p:cNvPr id="5" name="Footer Placeholder 4">
            <a:extLst>
              <a:ext uri="{FF2B5EF4-FFF2-40B4-BE49-F238E27FC236}">
                <a16:creationId xmlns:a16="http://schemas.microsoft.com/office/drawing/2014/main" id="{5FC21BCB-47C9-4CBA-BB51-4B460D459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729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FC754-F1F2-4EB4-9F00-D0323E30F53D}"/>
              </a:ext>
            </a:extLst>
          </p:cNvPr>
          <p:cNvSpPr>
            <a:spLocks noGrp="1"/>
          </p:cNvSpPr>
          <p:nvPr>
            <p:ph type="title"/>
          </p:nvPr>
        </p:nvSpPr>
        <p:spPr/>
        <p:txBody>
          <a:bodyPr/>
          <a:lstStyle/>
          <a:p>
            <a:r>
              <a:rPr lang="en-US"/>
              <a:t>Facebook Impressions | Tokio Marine America</a:t>
            </a:r>
          </a:p>
        </p:txBody>
      </p:sp>
      <p:graphicFrame>
        <p:nvGraphicFramePr>
          <p:cNvPr id="6" name="Chart Placeholder 5">
            <a:extLst>
              <a:ext uri="{FF2B5EF4-FFF2-40B4-BE49-F238E27FC236}">
                <a16:creationId xmlns:a16="http://schemas.microsoft.com/office/drawing/2014/main" id="{53399AC8-7033-461D-8EA4-EBA323D49FF1}"/>
              </a:ext>
            </a:extLst>
          </p:cNvPr>
          <p:cNvGraphicFramePr>
            <a:graphicFrameLocks noGrp="1"/>
          </p:cNvGraphicFramePr>
          <p:nvPr>
            <p:ph type="chart" sz="quarter" idx="13"/>
            <p:extLst>
              <p:ext uri="{D42A27DB-BD31-4B8C-83A1-F6EECF244321}">
                <p14:modId xmlns:p14="http://schemas.microsoft.com/office/powerpoint/2010/main" val="3518349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8EBE2-0065-41DC-A4F1-3F216BFE0137}"/>
              </a:ext>
            </a:extLst>
          </p:cNvPr>
          <p:cNvSpPr>
            <a:spLocks noGrp="1"/>
          </p:cNvSpPr>
          <p:nvPr>
            <p:ph type="body" sz="quarter" idx="14"/>
          </p:nvPr>
        </p:nvSpPr>
        <p:spPr/>
        <p:txBody>
          <a:bodyPr/>
          <a:lstStyle/>
          <a:p>
            <a:r>
              <a:rPr lang="en-US"/>
              <a:t>06/01/2017 - 06/30/2018</a:t>
            </a:r>
          </a:p>
        </p:txBody>
      </p:sp>
      <p:sp>
        <p:nvSpPr>
          <p:cNvPr id="5" name="Footer Placeholder 4">
            <a:extLst>
              <a:ext uri="{FF2B5EF4-FFF2-40B4-BE49-F238E27FC236}">
                <a16:creationId xmlns:a16="http://schemas.microsoft.com/office/drawing/2014/main" id="{79032960-F79A-49AD-B233-0AE8C7D9C6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96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84381-D8B2-434D-A77D-EA0BF80FFAD8}"/>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77A78411-9DEE-4D32-B110-460D0448D33B}"/>
              </a:ext>
            </a:extLst>
          </p:cNvPr>
          <p:cNvGraphicFramePr>
            <a:graphicFrameLocks noGrp="1"/>
          </p:cNvGraphicFramePr>
          <p:nvPr>
            <p:ph type="tbl" sz="quarter" idx="13"/>
            <p:extLst>
              <p:ext uri="{D42A27DB-BD31-4B8C-83A1-F6EECF244321}">
                <p14:modId xmlns:p14="http://schemas.microsoft.com/office/powerpoint/2010/main" val="136596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6406363"/>
                    </a:ext>
                  </a:extLst>
                </a:gridCol>
                <a:gridCol w="658368">
                  <a:extLst>
                    <a:ext uri="{9D8B030D-6E8A-4147-A177-3AD203B41FA5}">
                      <a16:colId xmlns:a16="http://schemas.microsoft.com/office/drawing/2014/main" val="2056843667"/>
                    </a:ext>
                  </a:extLst>
                </a:gridCol>
                <a:gridCol w="658368">
                  <a:extLst>
                    <a:ext uri="{9D8B030D-6E8A-4147-A177-3AD203B41FA5}">
                      <a16:colId xmlns:a16="http://schemas.microsoft.com/office/drawing/2014/main" val="793147091"/>
                    </a:ext>
                  </a:extLst>
                </a:gridCol>
                <a:gridCol w="658368">
                  <a:extLst>
                    <a:ext uri="{9D8B030D-6E8A-4147-A177-3AD203B41FA5}">
                      <a16:colId xmlns:a16="http://schemas.microsoft.com/office/drawing/2014/main" val="4112061583"/>
                    </a:ext>
                  </a:extLst>
                </a:gridCol>
                <a:gridCol w="658368">
                  <a:extLst>
                    <a:ext uri="{9D8B030D-6E8A-4147-A177-3AD203B41FA5}">
                      <a16:colId xmlns:a16="http://schemas.microsoft.com/office/drawing/2014/main" val="219118882"/>
                    </a:ext>
                  </a:extLst>
                </a:gridCol>
                <a:gridCol w="658368">
                  <a:extLst>
                    <a:ext uri="{9D8B030D-6E8A-4147-A177-3AD203B41FA5}">
                      <a16:colId xmlns:a16="http://schemas.microsoft.com/office/drawing/2014/main" val="627315885"/>
                    </a:ext>
                  </a:extLst>
                </a:gridCol>
                <a:gridCol w="658368">
                  <a:extLst>
                    <a:ext uri="{9D8B030D-6E8A-4147-A177-3AD203B41FA5}">
                      <a16:colId xmlns:a16="http://schemas.microsoft.com/office/drawing/2014/main" val="1362854639"/>
                    </a:ext>
                  </a:extLst>
                </a:gridCol>
                <a:gridCol w="658368">
                  <a:extLst>
                    <a:ext uri="{9D8B030D-6E8A-4147-A177-3AD203B41FA5}">
                      <a16:colId xmlns:a16="http://schemas.microsoft.com/office/drawing/2014/main" val="319142771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54321902"/>
                  </a:ext>
                </a:extLst>
              </a:tr>
              <a:tr h="370840">
                <a:tc>
                  <a:txBody>
                    <a:bodyPr/>
                    <a:lstStyle/>
                    <a:p>
                      <a:r>
                        <a:rPr lang="en-US" sz="1000" b="1"/>
                        <a:t> Tokio Marine America - 2018-06-28 17:21:35 </a:t>
                      </a:r>
                      <a:r>
                        <a:rPr lang="en-US" sz="1000"/>
                        <a:t> 
 Japan makes it to the next round in the World Cup! TMA employees are enjoying watching the games in the Jersey City and NY offices! Our TMA CEO, Ko Umeda even dons his Team Japan soccer jersey! #worldcup</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7.1429 %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810185611"/>
                  </a:ext>
                </a:extLst>
              </a:tr>
              <a:tr h="370840">
                <a:tc>
                  <a:txBody>
                    <a:bodyPr/>
                    <a:lstStyle/>
                    <a:p>
                      <a:r>
                        <a:rPr lang="en-US" sz="1000" b="1"/>
                        <a:t> Tokio Marine America - 2018-06-26 16:22:26 </a:t>
                      </a:r>
                      <a:r>
                        <a:rPr lang="en-US" sz="1000"/>
                        <a:t> 
 June was an excellent month for a health fair! TMNAS's Good Life Team really set us up for a healthy summer! Thank you! #thegoodlife #TMAcares #behealthy #farmfresh</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5.8442 %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257113588"/>
                  </a:ext>
                </a:extLst>
              </a:tr>
              <a:tr h="370840">
                <a:tc>
                  <a:txBody>
                    <a:bodyPr/>
                    <a:lstStyle/>
                    <a:p>
                      <a:r>
                        <a:rPr lang="en-US" sz="1000" b="1"/>
                        <a:t> Tokio Marine America - 2018-06-01 11:37:24 </a:t>
                      </a:r>
                      <a:r>
                        <a:rPr lang="en-US" sz="1000"/>
                        <a:t> 
 This month, our Atlanta office is supporting Trees Atlanta. All employee donations are matched by TMA! Won't you consider donating? #treesatlanta #TMACares #TeamTMA</a:t>
                      </a:r>
                    </a:p>
                  </a:txBody>
                  <a:tcPr/>
                </a:tc>
                <a:tc>
                  <a:txBody>
                    <a:bodyPr/>
                    <a:lstStyle/>
                    <a:p>
                      <a:r>
                        <a:rPr lang="en-US" sz="1000"/>
                        <a:t>6</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3.9474 %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45013970"/>
                  </a:ext>
                </a:extLst>
              </a:tr>
            </a:tbl>
          </a:graphicData>
        </a:graphic>
      </p:graphicFrame>
      <p:sp>
        <p:nvSpPr>
          <p:cNvPr id="4" name="Text Placeholder 3">
            <a:extLst>
              <a:ext uri="{FF2B5EF4-FFF2-40B4-BE49-F238E27FC236}">
                <a16:creationId xmlns:a16="http://schemas.microsoft.com/office/drawing/2014/main" id="{18D9BE24-BD8A-4E8F-B303-EF11AA4E34F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01853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AF330-027F-4132-B894-23F8C8334412}"/>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D22662B-F124-43C6-8315-968E86A2FFA9}"/>
              </a:ext>
            </a:extLst>
          </p:cNvPr>
          <p:cNvGraphicFramePr>
            <a:graphicFrameLocks noGrp="1"/>
          </p:cNvGraphicFramePr>
          <p:nvPr>
            <p:ph type="tbl" sz="quarter" idx="13"/>
            <p:extLst>
              <p:ext uri="{D42A27DB-BD31-4B8C-83A1-F6EECF244321}">
                <p14:modId xmlns:p14="http://schemas.microsoft.com/office/powerpoint/2010/main" val="990092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797219"/>
                    </a:ext>
                  </a:extLst>
                </a:gridCol>
                <a:gridCol w="493776">
                  <a:extLst>
                    <a:ext uri="{9D8B030D-6E8A-4147-A177-3AD203B41FA5}">
                      <a16:colId xmlns:a16="http://schemas.microsoft.com/office/drawing/2014/main" val="2469448456"/>
                    </a:ext>
                  </a:extLst>
                </a:gridCol>
                <a:gridCol w="493776">
                  <a:extLst>
                    <a:ext uri="{9D8B030D-6E8A-4147-A177-3AD203B41FA5}">
                      <a16:colId xmlns:a16="http://schemas.microsoft.com/office/drawing/2014/main" val="2057578934"/>
                    </a:ext>
                  </a:extLst>
                </a:gridCol>
                <a:gridCol w="493776">
                  <a:extLst>
                    <a:ext uri="{9D8B030D-6E8A-4147-A177-3AD203B41FA5}">
                      <a16:colId xmlns:a16="http://schemas.microsoft.com/office/drawing/2014/main" val="293882593"/>
                    </a:ext>
                  </a:extLst>
                </a:gridCol>
                <a:gridCol w="493776">
                  <a:extLst>
                    <a:ext uri="{9D8B030D-6E8A-4147-A177-3AD203B41FA5}">
                      <a16:colId xmlns:a16="http://schemas.microsoft.com/office/drawing/2014/main" val="1311129428"/>
                    </a:ext>
                  </a:extLst>
                </a:gridCol>
                <a:gridCol w="493776">
                  <a:extLst>
                    <a:ext uri="{9D8B030D-6E8A-4147-A177-3AD203B41FA5}">
                      <a16:colId xmlns:a16="http://schemas.microsoft.com/office/drawing/2014/main" val="1308743906"/>
                    </a:ext>
                  </a:extLst>
                </a:gridCol>
                <a:gridCol w="493776">
                  <a:extLst>
                    <a:ext uri="{9D8B030D-6E8A-4147-A177-3AD203B41FA5}">
                      <a16:colId xmlns:a16="http://schemas.microsoft.com/office/drawing/2014/main" val="3597958704"/>
                    </a:ext>
                  </a:extLst>
                </a:gridCol>
                <a:gridCol w="493776">
                  <a:extLst>
                    <a:ext uri="{9D8B030D-6E8A-4147-A177-3AD203B41FA5}">
                      <a16:colId xmlns:a16="http://schemas.microsoft.com/office/drawing/2014/main" val="2434623219"/>
                    </a:ext>
                  </a:extLst>
                </a:gridCol>
                <a:gridCol w="493776">
                  <a:extLst>
                    <a:ext uri="{9D8B030D-6E8A-4147-A177-3AD203B41FA5}">
                      <a16:colId xmlns:a16="http://schemas.microsoft.com/office/drawing/2014/main" val="3202151843"/>
                    </a:ext>
                  </a:extLst>
                </a:gridCol>
                <a:gridCol w="493776">
                  <a:extLst>
                    <a:ext uri="{9D8B030D-6E8A-4147-A177-3AD203B41FA5}">
                      <a16:colId xmlns:a16="http://schemas.microsoft.com/office/drawing/2014/main" val="3362250262"/>
                    </a:ext>
                  </a:extLst>
                </a:gridCol>
                <a:gridCol w="493776">
                  <a:extLst>
                    <a:ext uri="{9D8B030D-6E8A-4147-A177-3AD203B41FA5}">
                      <a16:colId xmlns:a16="http://schemas.microsoft.com/office/drawing/2014/main" val="3252421331"/>
                    </a:ext>
                  </a:extLst>
                </a:gridCol>
                <a:gridCol w="493776">
                  <a:extLst>
                    <a:ext uri="{9D8B030D-6E8A-4147-A177-3AD203B41FA5}">
                      <a16:colId xmlns:a16="http://schemas.microsoft.com/office/drawing/2014/main" val="3966287948"/>
                    </a:ext>
                  </a:extLst>
                </a:gridCol>
                <a:gridCol w="493776">
                  <a:extLst>
                    <a:ext uri="{9D8B030D-6E8A-4147-A177-3AD203B41FA5}">
                      <a16:colId xmlns:a16="http://schemas.microsoft.com/office/drawing/2014/main" val="3509797103"/>
                    </a:ext>
                  </a:extLst>
                </a:gridCol>
                <a:gridCol w="493776">
                  <a:extLst>
                    <a:ext uri="{9D8B030D-6E8A-4147-A177-3AD203B41FA5}">
                      <a16:colId xmlns:a16="http://schemas.microsoft.com/office/drawing/2014/main" val="25483098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656914"/>
                  </a:ext>
                </a:extLst>
              </a:tr>
              <a:tr h="370840">
                <a:tc>
                  <a:txBody>
                    <a:bodyPr/>
                    <a:lstStyle/>
                    <a:p>
                      <a:r>
                        <a:rPr lang="en-US" sz="1000"/>
                        <a:t>@TokioMAmerica</a:t>
                      </a:r>
                    </a:p>
                  </a:txBody>
                  <a:tcPr/>
                </a:tc>
                <a:tc>
                  <a:txBody>
                    <a:bodyPr/>
                    <a:lstStyle/>
                    <a:p>
                      <a:r>
                        <a:rPr lang="en-US" sz="1000"/>
                        <a:t>85</a:t>
                      </a:r>
                    </a:p>
                  </a:txBody>
                  <a:tcPr/>
                </a:tc>
                <a:tc>
                  <a:txBody>
                    <a:bodyPr/>
                    <a:lstStyle/>
                    <a:p>
                      <a:r>
                        <a:rPr lang="en-US" sz="1000"/>
                        <a:t>2</a:t>
                      </a:r>
                    </a:p>
                  </a:txBody>
                  <a:tcPr/>
                </a:tc>
                <a:tc>
                  <a:txBody>
                    <a:bodyPr/>
                    <a:lstStyle/>
                    <a:p>
                      <a:r>
                        <a:rPr lang="en-US" sz="1000"/>
                        <a:t>17</a:t>
                      </a:r>
                    </a:p>
                  </a:txBody>
                  <a:tcPr/>
                </a:tc>
                <a:tc>
                  <a:txBody>
                    <a:bodyPr/>
                    <a:lstStyle/>
                    <a:p>
                      <a:r>
                        <a:rPr lang="en-US" sz="1000"/>
                        <a:t>16</a:t>
                      </a:r>
                    </a:p>
                  </a:txBody>
                  <a:tcPr/>
                </a:tc>
                <a:tc>
                  <a:txBody>
                    <a:bodyPr/>
                    <a:lstStyle/>
                    <a:p>
                      <a:r>
                        <a:rPr lang="en-US" sz="1000"/>
                        <a:t>1</a:t>
                      </a:r>
                    </a:p>
                  </a:txBody>
                  <a:tcPr/>
                </a:tc>
                <a:tc>
                  <a:txBody>
                    <a:bodyPr/>
                    <a:lstStyle/>
                    <a:p>
                      <a:r>
                        <a:rPr lang="en-US" sz="1000"/>
                        <a:t>0</a:t>
                      </a:r>
                    </a:p>
                  </a:txBody>
                  <a:tcPr/>
                </a:tc>
                <a:tc>
                  <a:txBody>
                    <a:bodyPr/>
                    <a:lstStyle/>
                    <a:p>
                      <a:r>
                        <a:rPr lang="en-US" sz="1000"/>
                        <a:t>21</a:t>
                      </a:r>
                    </a:p>
                  </a:txBody>
                  <a:tcPr/>
                </a:tc>
                <a:tc>
                  <a:txBody>
                    <a:bodyPr/>
                    <a:lstStyle/>
                    <a:p>
                      <a:r>
                        <a:rPr lang="en-US" sz="1000"/>
                        <a:t>21</a:t>
                      </a:r>
                    </a:p>
                  </a:txBody>
                  <a:tcPr/>
                </a:tc>
                <a:tc>
                  <a:txBody>
                    <a:bodyPr/>
                    <a:lstStyle/>
                    <a:p>
                      <a:r>
                        <a:rPr lang="en-US" sz="1000"/>
                        <a:t>40</a:t>
                      </a:r>
                    </a:p>
                  </a:txBody>
                  <a:tcPr/>
                </a:tc>
                <a:tc>
                  <a:txBody>
                    <a:bodyPr/>
                    <a:lstStyle/>
                    <a:p>
                      <a:r>
                        <a:rPr lang="en-US" sz="1000"/>
                        <a:t>2</a:t>
                      </a:r>
                    </a:p>
                  </a:txBody>
                  <a:tcPr/>
                </a:tc>
                <a:tc>
                  <a:txBody>
                    <a:bodyPr/>
                    <a:lstStyle/>
                    <a:p>
                      <a:r>
                        <a:rPr lang="en-US" sz="1000"/>
                        <a:t>2</a:t>
                      </a:r>
                    </a:p>
                  </a:txBody>
                  <a:tcPr/>
                </a:tc>
                <a:tc>
                  <a:txBody>
                    <a:bodyPr/>
                    <a:lstStyle/>
                    <a:p>
                      <a:r>
                        <a:rPr lang="en-US" sz="1000"/>
                        <a:t>4.6875 %</a:t>
                      </a:r>
                    </a:p>
                  </a:txBody>
                  <a:tcPr/>
                </a:tc>
                <a:tc>
                  <a:txBody>
                    <a:bodyPr/>
                    <a:lstStyle/>
                    <a:p>
                      <a:r>
                        <a:rPr lang="en-US" sz="1000"/>
                        <a:t>0.0 %</a:t>
                      </a:r>
                    </a:p>
                  </a:txBody>
                  <a:tcPr/>
                </a:tc>
                <a:extLst>
                  <a:ext uri="{0D108BD9-81ED-4DB2-BD59-A6C34878D82A}">
                    <a16:rowId xmlns:a16="http://schemas.microsoft.com/office/drawing/2014/main" val="1615807716"/>
                  </a:ext>
                </a:extLst>
              </a:tr>
            </a:tbl>
          </a:graphicData>
        </a:graphic>
      </p:graphicFrame>
      <p:sp>
        <p:nvSpPr>
          <p:cNvPr id="4" name="Text Placeholder 3">
            <a:extLst>
              <a:ext uri="{FF2B5EF4-FFF2-40B4-BE49-F238E27FC236}">
                <a16:creationId xmlns:a16="http://schemas.microsoft.com/office/drawing/2014/main" id="{AC5F5174-B84B-47AE-A0DC-477052B7F2B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2664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5635-1078-4B16-8398-3218192F48FE}"/>
              </a:ext>
            </a:extLst>
          </p:cNvPr>
          <p:cNvSpPr>
            <a:spLocks noGrp="1"/>
          </p:cNvSpPr>
          <p:nvPr>
            <p:ph type="title"/>
          </p:nvPr>
        </p:nvSpPr>
        <p:spPr/>
        <p:txBody>
          <a:bodyPr/>
          <a:lstStyle/>
          <a:p>
            <a:r>
              <a:rPr lang="en-US"/>
              <a:t>Twitter Followers Change | Tokio Marine America</a:t>
            </a:r>
          </a:p>
        </p:txBody>
      </p:sp>
      <p:graphicFrame>
        <p:nvGraphicFramePr>
          <p:cNvPr id="6" name="Chart Placeholder 5">
            <a:extLst>
              <a:ext uri="{FF2B5EF4-FFF2-40B4-BE49-F238E27FC236}">
                <a16:creationId xmlns:a16="http://schemas.microsoft.com/office/drawing/2014/main" id="{47DBD6B7-AE4B-4D3E-B40D-2B37A0DA6D0A}"/>
              </a:ext>
            </a:extLst>
          </p:cNvPr>
          <p:cNvGraphicFramePr>
            <a:graphicFrameLocks noGrp="1"/>
          </p:cNvGraphicFramePr>
          <p:nvPr>
            <p:ph type="chart" sz="quarter" idx="13"/>
            <p:extLst>
              <p:ext uri="{D42A27DB-BD31-4B8C-83A1-F6EECF244321}">
                <p14:modId xmlns:p14="http://schemas.microsoft.com/office/powerpoint/2010/main" val="728778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D2A704-F5CC-409D-8B2A-A551EDAF4D8B}"/>
              </a:ext>
            </a:extLst>
          </p:cNvPr>
          <p:cNvSpPr>
            <a:spLocks noGrp="1"/>
          </p:cNvSpPr>
          <p:nvPr>
            <p:ph type="body" sz="quarter" idx="14"/>
          </p:nvPr>
        </p:nvSpPr>
        <p:spPr/>
        <p:txBody>
          <a:bodyPr/>
          <a:lstStyle/>
          <a:p>
            <a:r>
              <a:rPr lang="en-US"/>
              <a:t>06/01/2017 - 06/30/2018</a:t>
            </a:r>
          </a:p>
        </p:txBody>
      </p:sp>
      <p:sp>
        <p:nvSpPr>
          <p:cNvPr id="5" name="Footer Placeholder 4">
            <a:extLst>
              <a:ext uri="{FF2B5EF4-FFF2-40B4-BE49-F238E27FC236}">
                <a16:creationId xmlns:a16="http://schemas.microsoft.com/office/drawing/2014/main" id="{F410665D-82AB-4314-BF52-5A777E90F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9089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C5DCE-7FB7-4408-AB9C-7E0DA9C2B660}"/>
              </a:ext>
            </a:extLst>
          </p:cNvPr>
          <p:cNvSpPr>
            <a:spLocks noGrp="1"/>
          </p:cNvSpPr>
          <p:nvPr>
            <p:ph type="title"/>
          </p:nvPr>
        </p:nvSpPr>
        <p:spPr/>
        <p:txBody>
          <a:bodyPr/>
          <a:lstStyle/>
          <a:p>
            <a:r>
              <a:rPr lang="en-US"/>
              <a:t>Average Interactions Per Tweet | Tokio Marine America</a:t>
            </a:r>
          </a:p>
        </p:txBody>
      </p:sp>
      <p:graphicFrame>
        <p:nvGraphicFramePr>
          <p:cNvPr id="6" name="Chart Placeholder 5">
            <a:extLst>
              <a:ext uri="{FF2B5EF4-FFF2-40B4-BE49-F238E27FC236}">
                <a16:creationId xmlns:a16="http://schemas.microsoft.com/office/drawing/2014/main" id="{674923CC-E72B-47DF-8628-E448EBF1ABA3}"/>
              </a:ext>
            </a:extLst>
          </p:cNvPr>
          <p:cNvGraphicFramePr>
            <a:graphicFrameLocks noGrp="1"/>
          </p:cNvGraphicFramePr>
          <p:nvPr>
            <p:ph type="chart" sz="quarter" idx="13"/>
            <p:extLst>
              <p:ext uri="{D42A27DB-BD31-4B8C-83A1-F6EECF244321}">
                <p14:modId xmlns:p14="http://schemas.microsoft.com/office/powerpoint/2010/main" val="924718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D42704-50A3-439E-8558-A285B1A0E78F}"/>
              </a:ext>
            </a:extLst>
          </p:cNvPr>
          <p:cNvSpPr>
            <a:spLocks noGrp="1"/>
          </p:cNvSpPr>
          <p:nvPr>
            <p:ph type="body" sz="quarter" idx="14"/>
          </p:nvPr>
        </p:nvSpPr>
        <p:spPr/>
        <p:txBody>
          <a:bodyPr/>
          <a:lstStyle/>
          <a:p>
            <a:r>
              <a:rPr lang="en-US"/>
              <a:t>06/01/2017 - 06/30/2018</a:t>
            </a:r>
          </a:p>
        </p:txBody>
      </p:sp>
      <p:sp>
        <p:nvSpPr>
          <p:cNvPr id="5" name="Footer Placeholder 4">
            <a:extLst>
              <a:ext uri="{FF2B5EF4-FFF2-40B4-BE49-F238E27FC236}">
                <a16:creationId xmlns:a16="http://schemas.microsoft.com/office/drawing/2014/main" id="{5C768BB5-C1C1-465B-B459-C59B36F669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0059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676EF-E27A-4331-B2DE-CAA87FC7EE16}"/>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62B7AE4F-5FB4-46B9-BC64-727B11703E50}"/>
              </a:ext>
            </a:extLst>
          </p:cNvPr>
          <p:cNvGraphicFramePr>
            <a:graphicFrameLocks noGrp="1"/>
          </p:cNvGraphicFramePr>
          <p:nvPr>
            <p:ph type="tbl" sz="quarter" idx="13"/>
            <p:extLst>
              <p:ext uri="{D42A27DB-BD31-4B8C-83A1-F6EECF244321}">
                <p14:modId xmlns:p14="http://schemas.microsoft.com/office/powerpoint/2010/main" val="41781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5761902"/>
                    </a:ext>
                  </a:extLst>
                </a:gridCol>
                <a:gridCol w="822960">
                  <a:extLst>
                    <a:ext uri="{9D8B030D-6E8A-4147-A177-3AD203B41FA5}">
                      <a16:colId xmlns:a16="http://schemas.microsoft.com/office/drawing/2014/main" val="1168543448"/>
                    </a:ext>
                  </a:extLst>
                </a:gridCol>
                <a:gridCol w="822960">
                  <a:extLst>
                    <a:ext uri="{9D8B030D-6E8A-4147-A177-3AD203B41FA5}">
                      <a16:colId xmlns:a16="http://schemas.microsoft.com/office/drawing/2014/main" val="2797282482"/>
                    </a:ext>
                  </a:extLst>
                </a:gridCol>
                <a:gridCol w="822960">
                  <a:extLst>
                    <a:ext uri="{9D8B030D-6E8A-4147-A177-3AD203B41FA5}">
                      <a16:colId xmlns:a16="http://schemas.microsoft.com/office/drawing/2014/main" val="4073409470"/>
                    </a:ext>
                  </a:extLst>
                </a:gridCol>
                <a:gridCol w="822960">
                  <a:extLst>
                    <a:ext uri="{9D8B030D-6E8A-4147-A177-3AD203B41FA5}">
                      <a16:colId xmlns:a16="http://schemas.microsoft.com/office/drawing/2014/main" val="1700718168"/>
                    </a:ext>
                  </a:extLst>
                </a:gridCol>
                <a:gridCol w="822960">
                  <a:extLst>
                    <a:ext uri="{9D8B030D-6E8A-4147-A177-3AD203B41FA5}">
                      <a16:colId xmlns:a16="http://schemas.microsoft.com/office/drawing/2014/main" val="269503689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178663283"/>
                  </a:ext>
                </a:extLst>
              </a:tr>
              <a:tr h="370840">
                <a:tc>
                  <a:txBody>
                    <a:bodyPr/>
                    <a:lstStyle/>
                    <a:p>
                      <a:r>
                        <a:rPr lang="en-US" sz="1000" b="1"/>
                        <a:t> @TokioMAmerica - 2018-06-05 11:00:59 </a:t>
                      </a:r>
                      <a:r>
                        <a:rPr lang="en-US" sz="1000"/>
                        <a:t>
  We dropped off over 100 books and 0 in gift certificates to @Hillsides thanks to the efforts of TMA Pasadena employees! The books will be available in the Hillsides library for children of all ages to read. #reading #books #TMACares #teamtma https://t.co/uVg5EQD2vt</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8.3333 %</a:t>
                      </a:r>
                    </a:p>
                  </a:txBody>
                  <a:tcPr/>
                </a:tc>
                <a:extLst>
                  <a:ext uri="{0D108BD9-81ED-4DB2-BD59-A6C34878D82A}">
                    <a16:rowId xmlns:a16="http://schemas.microsoft.com/office/drawing/2014/main" val="2182347170"/>
                  </a:ext>
                </a:extLst>
              </a:tr>
              <a:tr h="370840">
                <a:tc>
                  <a:txBody>
                    <a:bodyPr/>
                    <a:lstStyle/>
                    <a:p>
                      <a:r>
                        <a:rPr lang="en-US" sz="1000" b="1"/>
                        <a:t> @TokioMAmerica - 2018-06-14 14:00:25 </a:t>
                      </a:r>
                      <a:r>
                        <a:rPr lang="en-US" sz="1000"/>
                        <a:t>
  Last Friday, our interns got to experience what Corporate Social Responsibility (CSR) means to TMA. Our Pasadena interns spent time cleaning up the library @Hillsides, while the Jersey City interns helped out at Park East High School's (@ParkEastHS) field day.  #AnshinInAction https://t.co/PA6fzxxmEx</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1</a:t>
                      </a:r>
                    </a:p>
                  </a:txBody>
                  <a:tcPr/>
                </a:tc>
                <a:tc>
                  <a:txBody>
                    <a:bodyPr/>
                    <a:lstStyle/>
                    <a:p>
                      <a:r>
                        <a:rPr lang="en-US" sz="1000"/>
                        <a:t>7.0588 %</a:t>
                      </a:r>
                    </a:p>
                  </a:txBody>
                  <a:tcPr/>
                </a:tc>
                <a:extLst>
                  <a:ext uri="{0D108BD9-81ED-4DB2-BD59-A6C34878D82A}">
                    <a16:rowId xmlns:a16="http://schemas.microsoft.com/office/drawing/2014/main" val="2429393701"/>
                  </a:ext>
                </a:extLst>
              </a:tr>
              <a:tr h="370840">
                <a:tc>
                  <a:txBody>
                    <a:bodyPr/>
                    <a:lstStyle/>
                    <a:p>
                      <a:r>
                        <a:rPr lang="en-US" sz="1000" b="1"/>
                        <a:t> @TokioMAmerica - 2018-06-19 12:29:44 </a:t>
                      </a:r>
                      <a:r>
                        <a:rPr lang="en-US" sz="1000"/>
                        <a:t>
  On Saturday, employees and their guests from our Atlanta office spent time working with @BooksForAfrica packaging up much needed books to send to students of ages in Africa. #AnshinInAction #TMACares #TeamTMA #reading https://t.co/mIAcrqJ4vO</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7.0588 %</a:t>
                      </a:r>
                    </a:p>
                  </a:txBody>
                  <a:tcPr/>
                </a:tc>
                <a:extLst>
                  <a:ext uri="{0D108BD9-81ED-4DB2-BD59-A6C34878D82A}">
                    <a16:rowId xmlns:a16="http://schemas.microsoft.com/office/drawing/2014/main" val="3002406485"/>
                  </a:ext>
                </a:extLst>
              </a:tr>
            </a:tbl>
          </a:graphicData>
        </a:graphic>
      </p:graphicFrame>
      <p:sp>
        <p:nvSpPr>
          <p:cNvPr id="4" name="Text Placeholder 3">
            <a:extLst>
              <a:ext uri="{FF2B5EF4-FFF2-40B4-BE49-F238E27FC236}">
                <a16:creationId xmlns:a16="http://schemas.microsoft.com/office/drawing/2014/main" id="{6F64E5FB-DCB2-4990-B8FA-8BB6AB1329C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442230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96C14-53F6-47AF-8E75-FA326AA9B9C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930DBC3A-8EAA-4794-AE16-3EAFAB0CEF25}"/>
              </a:ext>
            </a:extLst>
          </p:cNvPr>
          <p:cNvGraphicFramePr>
            <a:graphicFrameLocks noGrp="1"/>
          </p:cNvGraphicFramePr>
          <p:nvPr>
            <p:ph type="tbl" sz="quarter" idx="13"/>
            <p:extLst>
              <p:ext uri="{D42A27DB-BD31-4B8C-83A1-F6EECF244321}">
                <p14:modId xmlns:p14="http://schemas.microsoft.com/office/powerpoint/2010/main" val="1236672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69823442"/>
                    </a:ext>
                  </a:extLst>
                </a:gridCol>
                <a:gridCol w="1069848">
                  <a:extLst>
                    <a:ext uri="{9D8B030D-6E8A-4147-A177-3AD203B41FA5}">
                      <a16:colId xmlns:a16="http://schemas.microsoft.com/office/drawing/2014/main" val="1978096938"/>
                    </a:ext>
                  </a:extLst>
                </a:gridCol>
                <a:gridCol w="1069848">
                  <a:extLst>
                    <a:ext uri="{9D8B030D-6E8A-4147-A177-3AD203B41FA5}">
                      <a16:colId xmlns:a16="http://schemas.microsoft.com/office/drawing/2014/main" val="3591361175"/>
                    </a:ext>
                  </a:extLst>
                </a:gridCol>
                <a:gridCol w="1069848">
                  <a:extLst>
                    <a:ext uri="{9D8B030D-6E8A-4147-A177-3AD203B41FA5}">
                      <a16:colId xmlns:a16="http://schemas.microsoft.com/office/drawing/2014/main" val="4043766752"/>
                    </a:ext>
                  </a:extLst>
                </a:gridCol>
                <a:gridCol w="1069848">
                  <a:extLst>
                    <a:ext uri="{9D8B030D-6E8A-4147-A177-3AD203B41FA5}">
                      <a16:colId xmlns:a16="http://schemas.microsoft.com/office/drawing/2014/main" val="3532434076"/>
                    </a:ext>
                  </a:extLst>
                </a:gridCol>
                <a:gridCol w="1069848">
                  <a:extLst>
                    <a:ext uri="{9D8B030D-6E8A-4147-A177-3AD203B41FA5}">
                      <a16:colId xmlns:a16="http://schemas.microsoft.com/office/drawing/2014/main" val="1177178184"/>
                    </a:ext>
                  </a:extLst>
                </a:gridCol>
                <a:gridCol w="1069848">
                  <a:extLst>
                    <a:ext uri="{9D8B030D-6E8A-4147-A177-3AD203B41FA5}">
                      <a16:colId xmlns:a16="http://schemas.microsoft.com/office/drawing/2014/main" val="39640048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40331841"/>
                  </a:ext>
                </a:extLst>
              </a:tr>
              <a:tr h="370840">
                <a:tc>
                  <a:txBody>
                    <a:bodyPr/>
                    <a:lstStyle/>
                    <a:p>
                      <a:r>
                        <a:rPr lang="en-US" sz="1000"/>
                        <a:t>Tokio Marine America</a:t>
                      </a:r>
                    </a:p>
                  </a:txBody>
                  <a:tcPr/>
                </a:tc>
                <a:tc>
                  <a:txBody>
                    <a:bodyPr/>
                    <a:lstStyle/>
                    <a:p>
                      <a:r>
                        <a:rPr lang="en-US" sz="1000"/>
                        <a:t>5433</a:t>
                      </a:r>
                    </a:p>
                  </a:txBody>
                  <a:tcPr/>
                </a:tc>
                <a:tc>
                  <a:txBody>
                    <a:bodyPr/>
                    <a:lstStyle/>
                    <a:p>
                      <a:r>
                        <a:rPr lang="en-US" sz="1000"/>
                        <a:t>113</a:t>
                      </a:r>
                    </a:p>
                  </a:txBody>
                  <a:tcPr/>
                </a:tc>
                <a:tc>
                  <a:txBody>
                    <a:bodyPr/>
                    <a:lstStyle/>
                    <a:p>
                      <a:r>
                        <a:rPr lang="en-US" sz="1000"/>
                        <a:t>19</a:t>
                      </a:r>
                    </a:p>
                  </a:txBody>
                  <a:tcPr/>
                </a:tc>
                <a:tc>
                  <a:txBody>
                    <a:bodyPr/>
                    <a:lstStyle/>
                    <a:p>
                      <a:r>
                        <a:rPr lang="en-US" sz="1000"/>
                        <a:t>462</a:t>
                      </a:r>
                    </a:p>
                  </a:txBody>
                  <a:tcPr/>
                </a:tc>
                <a:tc>
                  <a:txBody>
                    <a:bodyPr/>
                    <a:lstStyle/>
                    <a:p>
                      <a:r>
                        <a:rPr lang="en-US" sz="1000"/>
                        <a:t>13</a:t>
                      </a:r>
                    </a:p>
                  </a:txBody>
                  <a:tcPr/>
                </a:tc>
                <a:tc>
                  <a:txBody>
                    <a:bodyPr/>
                    <a:lstStyle/>
                    <a:p>
                      <a:r>
                        <a:rPr lang="en-US" sz="1000"/>
                        <a:t>0.4650 %</a:t>
                      </a:r>
                    </a:p>
                  </a:txBody>
                  <a:tcPr/>
                </a:tc>
                <a:extLst>
                  <a:ext uri="{0D108BD9-81ED-4DB2-BD59-A6C34878D82A}">
                    <a16:rowId xmlns:a16="http://schemas.microsoft.com/office/drawing/2014/main" val="1810866849"/>
                  </a:ext>
                </a:extLst>
              </a:tr>
            </a:tbl>
          </a:graphicData>
        </a:graphic>
      </p:graphicFrame>
      <p:sp>
        <p:nvSpPr>
          <p:cNvPr id="4" name="Text Placeholder 3">
            <a:extLst>
              <a:ext uri="{FF2B5EF4-FFF2-40B4-BE49-F238E27FC236}">
                <a16:creationId xmlns:a16="http://schemas.microsoft.com/office/drawing/2014/main" id="{3C023627-5B75-430F-8E2C-3706451DD77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54733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51030-958C-4F9D-8D67-F932603B1A0B}"/>
              </a:ext>
            </a:extLst>
          </p:cNvPr>
          <p:cNvSpPr>
            <a:spLocks noGrp="1"/>
          </p:cNvSpPr>
          <p:nvPr>
            <p:ph type="title"/>
          </p:nvPr>
        </p:nvSpPr>
        <p:spPr/>
        <p:txBody>
          <a:bodyPr/>
          <a:lstStyle/>
          <a:p>
            <a:r>
              <a:rPr lang="en-US"/>
              <a:t>LinkedIn Followers Change | Tokio Marine America</a:t>
            </a:r>
          </a:p>
        </p:txBody>
      </p:sp>
      <p:graphicFrame>
        <p:nvGraphicFramePr>
          <p:cNvPr id="6" name="Chart Placeholder 5">
            <a:extLst>
              <a:ext uri="{FF2B5EF4-FFF2-40B4-BE49-F238E27FC236}">
                <a16:creationId xmlns:a16="http://schemas.microsoft.com/office/drawing/2014/main" id="{A6FA0BE3-EA16-4A18-A4A5-311123B5D2D1}"/>
              </a:ext>
            </a:extLst>
          </p:cNvPr>
          <p:cNvGraphicFramePr>
            <a:graphicFrameLocks noGrp="1"/>
          </p:cNvGraphicFramePr>
          <p:nvPr>
            <p:ph type="chart" sz="quarter" idx="13"/>
            <p:extLst>
              <p:ext uri="{D42A27DB-BD31-4B8C-83A1-F6EECF244321}">
                <p14:modId xmlns:p14="http://schemas.microsoft.com/office/powerpoint/2010/main" val="2808057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303B7A-BC14-4B23-83D1-AA5F24252FB0}"/>
              </a:ext>
            </a:extLst>
          </p:cNvPr>
          <p:cNvSpPr>
            <a:spLocks noGrp="1"/>
          </p:cNvSpPr>
          <p:nvPr>
            <p:ph type="body" sz="quarter" idx="14"/>
          </p:nvPr>
        </p:nvSpPr>
        <p:spPr/>
        <p:txBody>
          <a:bodyPr/>
          <a:lstStyle/>
          <a:p>
            <a:r>
              <a:rPr lang="en-US"/>
              <a:t>06/01/2017 - 06/30/2018</a:t>
            </a:r>
          </a:p>
        </p:txBody>
      </p:sp>
      <p:sp>
        <p:nvSpPr>
          <p:cNvPr id="5" name="Footer Placeholder 4">
            <a:extLst>
              <a:ext uri="{FF2B5EF4-FFF2-40B4-BE49-F238E27FC236}">
                <a16:creationId xmlns:a16="http://schemas.microsoft.com/office/drawing/2014/main" id="{8F5E2A70-48C5-4E7C-94C4-8E2B18D12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658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55B22-4B37-45B8-87A5-AA41521C9536}"/>
              </a:ext>
            </a:extLst>
          </p:cNvPr>
          <p:cNvSpPr>
            <a:spLocks noGrp="1"/>
          </p:cNvSpPr>
          <p:nvPr>
            <p:ph type="title"/>
          </p:nvPr>
        </p:nvSpPr>
        <p:spPr/>
        <p:txBody>
          <a:bodyPr/>
          <a:lstStyle/>
          <a:p>
            <a:r>
              <a:rPr lang="en-US"/>
              <a:t>Average Interactions Per LinkedIn Update | Tokio Marine America</a:t>
            </a:r>
          </a:p>
        </p:txBody>
      </p:sp>
      <p:graphicFrame>
        <p:nvGraphicFramePr>
          <p:cNvPr id="6" name="Chart Placeholder 5">
            <a:extLst>
              <a:ext uri="{FF2B5EF4-FFF2-40B4-BE49-F238E27FC236}">
                <a16:creationId xmlns:a16="http://schemas.microsoft.com/office/drawing/2014/main" id="{B93D243B-E4EA-4634-A960-005AE27040D0}"/>
              </a:ext>
            </a:extLst>
          </p:cNvPr>
          <p:cNvGraphicFramePr>
            <a:graphicFrameLocks noGrp="1"/>
          </p:cNvGraphicFramePr>
          <p:nvPr>
            <p:ph type="chart" sz="quarter" idx="13"/>
            <p:extLst>
              <p:ext uri="{D42A27DB-BD31-4B8C-83A1-F6EECF244321}">
                <p14:modId xmlns:p14="http://schemas.microsoft.com/office/powerpoint/2010/main" val="2518550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168C0A-63F1-4ED7-98F5-A56B02EAD56D}"/>
              </a:ext>
            </a:extLst>
          </p:cNvPr>
          <p:cNvSpPr>
            <a:spLocks noGrp="1"/>
          </p:cNvSpPr>
          <p:nvPr>
            <p:ph type="body" sz="quarter" idx="14"/>
          </p:nvPr>
        </p:nvSpPr>
        <p:spPr/>
        <p:txBody>
          <a:bodyPr/>
          <a:lstStyle/>
          <a:p>
            <a:r>
              <a:rPr lang="en-US"/>
              <a:t>06/01/2017 - 06/30/2018</a:t>
            </a:r>
          </a:p>
        </p:txBody>
      </p:sp>
      <p:sp>
        <p:nvSpPr>
          <p:cNvPr id="5" name="Footer Placeholder 4">
            <a:extLst>
              <a:ext uri="{FF2B5EF4-FFF2-40B4-BE49-F238E27FC236}">
                <a16:creationId xmlns:a16="http://schemas.microsoft.com/office/drawing/2014/main" id="{D4D71B0E-30FA-405A-87D9-FFD136C63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685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B1E51-A70E-4077-A016-AB8FE2BD4C5C}"/>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EB84475B-1D68-4408-9D67-BC4610364418}"/>
              </a:ext>
            </a:extLst>
          </p:cNvPr>
          <p:cNvGraphicFramePr>
            <a:graphicFrameLocks noGrp="1"/>
          </p:cNvGraphicFramePr>
          <p:nvPr>
            <p:ph type="tbl" sz="quarter" idx="13"/>
            <p:extLst>
              <p:ext uri="{D42A27DB-BD31-4B8C-83A1-F6EECF244321}">
                <p14:modId xmlns:p14="http://schemas.microsoft.com/office/powerpoint/2010/main" val="4127265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82949307"/>
                    </a:ext>
                  </a:extLst>
                </a:gridCol>
                <a:gridCol w="987552">
                  <a:extLst>
                    <a:ext uri="{9D8B030D-6E8A-4147-A177-3AD203B41FA5}">
                      <a16:colId xmlns:a16="http://schemas.microsoft.com/office/drawing/2014/main" val="1317831789"/>
                    </a:ext>
                  </a:extLst>
                </a:gridCol>
                <a:gridCol w="987552">
                  <a:extLst>
                    <a:ext uri="{9D8B030D-6E8A-4147-A177-3AD203B41FA5}">
                      <a16:colId xmlns:a16="http://schemas.microsoft.com/office/drawing/2014/main" val="3764360742"/>
                    </a:ext>
                  </a:extLst>
                </a:gridCol>
                <a:gridCol w="987552">
                  <a:extLst>
                    <a:ext uri="{9D8B030D-6E8A-4147-A177-3AD203B41FA5}">
                      <a16:colId xmlns:a16="http://schemas.microsoft.com/office/drawing/2014/main" val="3710236419"/>
                    </a:ext>
                  </a:extLst>
                </a:gridCol>
                <a:gridCol w="987552">
                  <a:extLst>
                    <a:ext uri="{9D8B030D-6E8A-4147-A177-3AD203B41FA5}">
                      <a16:colId xmlns:a16="http://schemas.microsoft.com/office/drawing/2014/main" val="1079248125"/>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5858422"/>
                  </a:ext>
                </a:extLst>
              </a:tr>
              <a:tr h="370840">
                <a:tc>
                  <a:txBody>
                    <a:bodyPr/>
                    <a:lstStyle/>
                    <a:p>
                      <a:r>
                        <a:rPr lang="en-US" sz="1000" b="1"/>
                        <a:t> Tokio Marine America - 2018-06-19 10:08:24 </a:t>
                      </a:r>
                      <a:r>
                        <a:rPr lang="en-US" sz="1000"/>
                        <a:t>
  We are pleased to announce our Vice President of Inland Marine, Franklin (Ben) Tuttle, has been elected to the Inland Marine Underwriters Association (IMUA) slate of Board of Directors. Read more about the new IMUA officers and board members: https://lnkd.in/egqsCVg</a:t>
                      </a:r>
                    </a:p>
                  </a:txBody>
                  <a:tcPr/>
                </a:tc>
                <a:tc>
                  <a:txBody>
                    <a:bodyPr/>
                    <a:lstStyle/>
                    <a:p>
                      <a:r>
                        <a:rPr lang="en-US" sz="1000"/>
                        <a:t>65</a:t>
                      </a:r>
                    </a:p>
                  </a:txBody>
                  <a:tcPr/>
                </a:tc>
                <a:tc>
                  <a:txBody>
                    <a:bodyPr/>
                    <a:lstStyle/>
                    <a:p>
                      <a:r>
                        <a:rPr lang="en-US" sz="1000"/>
                        <a:t>9</a:t>
                      </a:r>
                    </a:p>
                  </a:txBody>
                  <a:tcPr/>
                </a:tc>
                <a:tc>
                  <a:txBody>
                    <a:bodyPr/>
                    <a:lstStyle/>
                    <a:p>
                      <a:r>
                        <a:rPr lang="en-US" sz="1000"/>
                        <a:t>1.3765 %</a:t>
                      </a:r>
                    </a:p>
                  </a:txBody>
                  <a:tcPr/>
                </a:tc>
                <a:tc>
                  <a:txBody>
                    <a:bodyPr/>
                    <a:lstStyle/>
                    <a:p>
                      <a:r>
                        <a:rPr lang="en-US" sz="1000"/>
                        <a:t>Photo</a:t>
                      </a:r>
                    </a:p>
                  </a:txBody>
                  <a:tcPr/>
                </a:tc>
                <a:extLst>
                  <a:ext uri="{0D108BD9-81ED-4DB2-BD59-A6C34878D82A}">
                    <a16:rowId xmlns:a16="http://schemas.microsoft.com/office/drawing/2014/main" val="2525733553"/>
                  </a:ext>
                </a:extLst>
              </a:tr>
              <a:tr h="370840">
                <a:tc>
                  <a:txBody>
                    <a:bodyPr/>
                    <a:lstStyle/>
                    <a:p>
                      <a:r>
                        <a:rPr lang="en-US" sz="1000" b="1"/>
                        <a:t> Tokio Marine America - 2018-06-12 10:24:21 </a:t>
                      </a:r>
                      <a:r>
                        <a:rPr lang="en-US" sz="1000"/>
                        <a:t>
  Day 3 of the #PIANJNYConf. Tokio Marine America's Paul Fox, Angel Garcia, and Eugene Shapiro partnered with #TEAMPHLY during the exhibition trade show. Many thanks to PIA for an amazing event.  </a:t>
                      </a:r>
                    </a:p>
                  </a:txBody>
                  <a:tcPr/>
                </a:tc>
                <a:tc>
                  <a:txBody>
                    <a:bodyPr/>
                    <a:lstStyle/>
                    <a:p>
                      <a:r>
                        <a:rPr lang="en-US" sz="1000"/>
                        <a:t>55</a:t>
                      </a:r>
                    </a:p>
                  </a:txBody>
                  <a:tcPr/>
                </a:tc>
                <a:tc>
                  <a:txBody>
                    <a:bodyPr/>
                    <a:lstStyle/>
                    <a:p>
                      <a:r>
                        <a:rPr lang="en-US" sz="1000"/>
                        <a:t>0</a:t>
                      </a:r>
                    </a:p>
                  </a:txBody>
                  <a:tcPr/>
                </a:tc>
                <a:tc>
                  <a:txBody>
                    <a:bodyPr/>
                    <a:lstStyle/>
                    <a:p>
                      <a:r>
                        <a:rPr lang="en-US" sz="1000"/>
                        <a:t>1.0288 %</a:t>
                      </a:r>
                    </a:p>
                  </a:txBody>
                  <a:tcPr/>
                </a:tc>
                <a:tc>
                  <a:txBody>
                    <a:bodyPr/>
                    <a:lstStyle/>
                    <a:p>
                      <a:r>
                        <a:rPr lang="en-US" sz="1000"/>
                        <a:t>Photo</a:t>
                      </a:r>
                    </a:p>
                  </a:txBody>
                  <a:tcPr/>
                </a:tc>
                <a:extLst>
                  <a:ext uri="{0D108BD9-81ED-4DB2-BD59-A6C34878D82A}">
                    <a16:rowId xmlns:a16="http://schemas.microsoft.com/office/drawing/2014/main" val="423590525"/>
                  </a:ext>
                </a:extLst>
              </a:tr>
              <a:tr h="370840">
                <a:tc>
                  <a:txBody>
                    <a:bodyPr/>
                    <a:lstStyle/>
                    <a:p>
                      <a:r>
                        <a:rPr lang="en-US" sz="1000" b="1"/>
                        <a:t> Tokio Marine America - 2018-06-21 14:49:07 </a:t>
                      </a:r>
                      <a:r>
                        <a:rPr lang="en-US" sz="1000"/>
                        <a:t>
  Are you curious about how Blockchain can be utilized in Marine Insurance?  Join the Inland Marine Underwriters Association (IMUA) for an informative webinar on the advantages of Blockchain and the future impact on the industry.  Presented by Tokio Marine’s Tom Shinya, Deputy General Manager, Marine Underwriting. Click here for more information. https://lnkd.in/eay9SYH</a:t>
                      </a:r>
                    </a:p>
                  </a:txBody>
                  <a:tcPr/>
                </a:tc>
                <a:tc>
                  <a:txBody>
                    <a:bodyPr/>
                    <a:lstStyle/>
                    <a:p>
                      <a:r>
                        <a:rPr lang="en-US" sz="1000"/>
                        <a:t>34</a:t>
                      </a:r>
                    </a:p>
                  </a:txBody>
                  <a:tcPr/>
                </a:tc>
                <a:tc>
                  <a:txBody>
                    <a:bodyPr/>
                    <a:lstStyle/>
                    <a:p>
                      <a:r>
                        <a:rPr lang="en-US" sz="1000"/>
                        <a:t>0</a:t>
                      </a:r>
                    </a:p>
                  </a:txBody>
                  <a:tcPr/>
                </a:tc>
                <a:tc>
                  <a:txBody>
                    <a:bodyPr/>
                    <a:lstStyle/>
                    <a:p>
                      <a:r>
                        <a:rPr lang="en-US" sz="1000"/>
                        <a:t>0.6297 %</a:t>
                      </a:r>
                    </a:p>
                  </a:txBody>
                  <a:tcPr/>
                </a:tc>
                <a:tc>
                  <a:txBody>
                    <a:bodyPr/>
                    <a:lstStyle/>
                    <a:p>
                      <a:r>
                        <a:rPr lang="en-US" sz="1000"/>
                        <a:t>Link</a:t>
                      </a:r>
                    </a:p>
                  </a:txBody>
                  <a:tcPr/>
                </a:tc>
                <a:extLst>
                  <a:ext uri="{0D108BD9-81ED-4DB2-BD59-A6C34878D82A}">
                    <a16:rowId xmlns:a16="http://schemas.microsoft.com/office/drawing/2014/main" val="3337741335"/>
                  </a:ext>
                </a:extLst>
              </a:tr>
            </a:tbl>
          </a:graphicData>
        </a:graphic>
      </p:graphicFrame>
      <p:sp>
        <p:nvSpPr>
          <p:cNvPr id="4" name="Text Placeholder 3">
            <a:extLst>
              <a:ext uri="{FF2B5EF4-FFF2-40B4-BE49-F238E27FC236}">
                <a16:creationId xmlns:a16="http://schemas.microsoft.com/office/drawing/2014/main" id="{D4BE0976-3C52-4E10-99A5-20BEF3364EA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8879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B793-B8EC-48B8-9E4B-BCE56E519C2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596B3FE-C04B-4CD2-9D65-12CD8AC40F2A}"/>
              </a:ext>
            </a:extLst>
          </p:cNvPr>
          <p:cNvGraphicFramePr>
            <a:graphicFrameLocks noGrp="1"/>
          </p:cNvGraphicFramePr>
          <p:nvPr>
            <p:ph type="tbl" sz="quarter" idx="13"/>
            <p:extLst>
              <p:ext uri="{D42A27DB-BD31-4B8C-83A1-F6EECF244321}">
                <p14:modId xmlns:p14="http://schemas.microsoft.com/office/powerpoint/2010/main" val="34581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7197900"/>
                    </a:ext>
                  </a:extLst>
                </a:gridCol>
                <a:gridCol w="699516">
                  <a:extLst>
                    <a:ext uri="{9D8B030D-6E8A-4147-A177-3AD203B41FA5}">
                      <a16:colId xmlns:a16="http://schemas.microsoft.com/office/drawing/2014/main" val="2685366241"/>
                    </a:ext>
                  </a:extLst>
                </a:gridCol>
                <a:gridCol w="699516">
                  <a:extLst>
                    <a:ext uri="{9D8B030D-6E8A-4147-A177-3AD203B41FA5}">
                      <a16:colId xmlns:a16="http://schemas.microsoft.com/office/drawing/2014/main" val="2152707097"/>
                    </a:ext>
                  </a:extLst>
                </a:gridCol>
                <a:gridCol w="658368">
                  <a:extLst>
                    <a:ext uri="{9D8B030D-6E8A-4147-A177-3AD203B41FA5}">
                      <a16:colId xmlns:a16="http://schemas.microsoft.com/office/drawing/2014/main" val="2713491764"/>
                    </a:ext>
                  </a:extLst>
                </a:gridCol>
                <a:gridCol w="658368">
                  <a:extLst>
                    <a:ext uri="{9D8B030D-6E8A-4147-A177-3AD203B41FA5}">
                      <a16:colId xmlns:a16="http://schemas.microsoft.com/office/drawing/2014/main" val="1946954984"/>
                    </a:ext>
                  </a:extLst>
                </a:gridCol>
                <a:gridCol w="658368">
                  <a:extLst>
                    <a:ext uri="{9D8B030D-6E8A-4147-A177-3AD203B41FA5}">
                      <a16:colId xmlns:a16="http://schemas.microsoft.com/office/drawing/2014/main" val="1695528271"/>
                    </a:ext>
                  </a:extLst>
                </a:gridCol>
                <a:gridCol w="699516">
                  <a:extLst>
                    <a:ext uri="{9D8B030D-6E8A-4147-A177-3AD203B41FA5}">
                      <a16:colId xmlns:a16="http://schemas.microsoft.com/office/drawing/2014/main" val="1797594409"/>
                    </a:ext>
                  </a:extLst>
                </a:gridCol>
                <a:gridCol w="699516">
                  <a:extLst>
                    <a:ext uri="{9D8B030D-6E8A-4147-A177-3AD203B41FA5}">
                      <a16:colId xmlns:a16="http://schemas.microsoft.com/office/drawing/2014/main" val="911222279"/>
                    </a:ext>
                  </a:extLst>
                </a:gridCol>
                <a:gridCol w="699516">
                  <a:extLst>
                    <a:ext uri="{9D8B030D-6E8A-4147-A177-3AD203B41FA5}">
                      <a16:colId xmlns:a16="http://schemas.microsoft.com/office/drawing/2014/main" val="3944875565"/>
                    </a:ext>
                  </a:extLst>
                </a:gridCol>
                <a:gridCol w="658368">
                  <a:extLst>
                    <a:ext uri="{9D8B030D-6E8A-4147-A177-3AD203B41FA5}">
                      <a16:colId xmlns:a16="http://schemas.microsoft.com/office/drawing/2014/main" val="4096938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82742104"/>
                  </a:ext>
                </a:extLst>
              </a:tr>
              <a:tr h="370840">
                <a:tc>
                  <a:txBody>
                    <a:bodyPr/>
                    <a:lstStyle/>
                    <a:p>
                      <a:r>
                        <a:rPr lang="en-US" sz="1000"/>
                        <a:t>tmamerica</a:t>
                      </a:r>
                    </a:p>
                  </a:txBody>
                  <a:tcPr/>
                </a:tc>
                <a:tc>
                  <a:txBody>
                    <a:bodyPr/>
                    <a:lstStyle/>
                    <a:p>
                      <a:r>
                        <a:rPr lang="en-US" sz="1000"/>
                        <a:t>106</a:t>
                      </a:r>
                    </a:p>
                  </a:txBody>
                  <a:tcPr/>
                </a:tc>
                <a:tc>
                  <a:txBody>
                    <a:bodyPr/>
                    <a:lstStyle/>
                    <a:p>
                      <a:r>
                        <a:rPr lang="en-US" sz="1000"/>
                        <a:t>11</a:t>
                      </a:r>
                    </a:p>
                  </a:txBody>
                  <a:tcPr/>
                </a:tc>
                <a:tc>
                  <a:txBody>
                    <a:bodyPr/>
                    <a:lstStyle/>
                    <a:p>
                      <a:r>
                        <a:rPr lang="en-US" sz="1000"/>
                        <a:t>5</a:t>
                      </a:r>
                    </a:p>
                  </a:txBody>
                  <a:tcPr/>
                </a:tc>
                <a:tc>
                  <a:txBody>
                    <a:bodyPr/>
                    <a:lstStyle/>
                    <a:p>
                      <a:r>
                        <a:rPr lang="en-US" sz="1000"/>
                        <a:t>6</a:t>
                      </a:r>
                    </a:p>
                  </a:txBody>
                  <a:tcPr/>
                </a:tc>
                <a:tc>
                  <a:txBody>
                    <a:bodyPr/>
                    <a:lstStyle/>
                    <a:p>
                      <a:r>
                        <a:rPr lang="en-US" sz="1000"/>
                        <a:t>0</a:t>
                      </a:r>
                    </a:p>
                  </a:txBody>
                  <a:tcPr/>
                </a:tc>
                <a:tc>
                  <a:txBody>
                    <a:bodyPr/>
                    <a:lstStyle/>
                    <a:p>
                      <a:r>
                        <a:rPr lang="en-US" sz="1000"/>
                        <a:t>11</a:t>
                      </a:r>
                    </a:p>
                  </a:txBody>
                  <a:tcPr/>
                </a:tc>
                <a:tc>
                  <a:txBody>
                    <a:bodyPr/>
                    <a:lstStyle/>
                    <a:p>
                      <a:r>
                        <a:rPr lang="en-US" sz="1000"/>
                        <a:t>135</a:t>
                      </a:r>
                    </a:p>
                  </a:txBody>
                  <a:tcPr/>
                </a:tc>
                <a:tc>
                  <a:txBody>
                    <a:bodyPr/>
                    <a:lstStyle/>
                    <a:p>
                      <a:r>
                        <a:rPr lang="en-US" sz="1000"/>
                        <a:t>2</a:t>
                      </a:r>
                    </a:p>
                  </a:txBody>
                  <a:tcPr/>
                </a:tc>
                <a:tc>
                  <a:txBody>
                    <a:bodyPr/>
                    <a:lstStyle/>
                    <a:p>
                      <a:r>
                        <a:rPr lang="en-US" sz="1000"/>
                        <a:t>12.4545 %</a:t>
                      </a:r>
                    </a:p>
                  </a:txBody>
                  <a:tcPr/>
                </a:tc>
                <a:extLst>
                  <a:ext uri="{0D108BD9-81ED-4DB2-BD59-A6C34878D82A}">
                    <a16:rowId xmlns:a16="http://schemas.microsoft.com/office/drawing/2014/main" val="1068692534"/>
                  </a:ext>
                </a:extLst>
              </a:tr>
            </a:tbl>
          </a:graphicData>
        </a:graphic>
      </p:graphicFrame>
      <p:sp>
        <p:nvSpPr>
          <p:cNvPr id="4" name="Text Placeholder 3">
            <a:extLst>
              <a:ext uri="{FF2B5EF4-FFF2-40B4-BE49-F238E27FC236}">
                <a16:creationId xmlns:a16="http://schemas.microsoft.com/office/drawing/2014/main" id="{15E06617-520C-44A7-A00E-73F6907B45D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09698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95BD1-BA83-4E7F-8243-75C5C2894F60}"/>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1020F61C-F1CC-419C-A0D7-CE16CC2AB7ED}"/>
              </a:ext>
            </a:extLst>
          </p:cNvPr>
          <p:cNvGraphicFramePr>
            <a:graphicFrameLocks noGrp="1"/>
          </p:cNvGraphicFramePr>
          <p:nvPr>
            <p:ph type="chart" sz="quarter" idx="13"/>
            <p:extLst>
              <p:ext uri="{D42A27DB-BD31-4B8C-83A1-F6EECF244321}">
                <p14:modId xmlns:p14="http://schemas.microsoft.com/office/powerpoint/2010/main" val="3114913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1D591-4E9E-4CAF-B2AC-2C63EB85DAD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C29D5FB-D780-4A65-87CB-1C5D1B636D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0423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8CA3B-B2C8-4A05-B38F-2935AD5CA84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8E17F00-FE8D-4685-AFD8-A3C63905748C}"/>
              </a:ext>
            </a:extLst>
          </p:cNvPr>
          <p:cNvGraphicFramePr>
            <a:graphicFrameLocks noGrp="1"/>
          </p:cNvGraphicFramePr>
          <p:nvPr>
            <p:ph type="chart" sz="quarter" idx="13"/>
            <p:extLst>
              <p:ext uri="{D42A27DB-BD31-4B8C-83A1-F6EECF244321}">
                <p14:modId xmlns:p14="http://schemas.microsoft.com/office/powerpoint/2010/main" val="2383729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D41F1-AFAC-41E4-833C-45816E22F7DC}"/>
              </a:ext>
            </a:extLst>
          </p:cNvPr>
          <p:cNvSpPr>
            <a:spLocks noGrp="1"/>
          </p:cNvSpPr>
          <p:nvPr>
            <p:ph type="body" sz="quarter" idx="14"/>
          </p:nvPr>
        </p:nvSpPr>
        <p:spPr/>
        <p:txBody>
          <a:bodyPr/>
          <a:lstStyle/>
          <a:p>
            <a:r>
              <a:rPr lang="en-US"/>
              <a:t>08/01/2017 - 07/31/2018</a:t>
            </a:r>
          </a:p>
        </p:txBody>
      </p:sp>
      <p:sp>
        <p:nvSpPr>
          <p:cNvPr id="5" name="Footer Placeholder 4">
            <a:extLst>
              <a:ext uri="{FF2B5EF4-FFF2-40B4-BE49-F238E27FC236}">
                <a16:creationId xmlns:a16="http://schemas.microsoft.com/office/drawing/2014/main" id="{A96F4AC0-4BC5-4441-9B7D-AEED25CE89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0903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C36FC-AA8F-4A80-BCBB-2B5C5F06DEF9}"/>
              </a:ext>
            </a:extLst>
          </p:cNvPr>
          <p:cNvSpPr>
            <a:spLocks noGrp="1"/>
          </p:cNvSpPr>
          <p:nvPr>
            <p:ph type="title"/>
          </p:nvPr>
        </p:nvSpPr>
        <p:spPr/>
        <p:txBody>
          <a:bodyPr/>
          <a:lstStyle/>
          <a:p>
            <a:r>
              <a:rPr lang="en-US"/>
              <a:t>Average Interactions Per Instagram Post | Tokio Marine America</a:t>
            </a:r>
          </a:p>
        </p:txBody>
      </p:sp>
      <p:graphicFrame>
        <p:nvGraphicFramePr>
          <p:cNvPr id="6" name="Chart Placeholder 5">
            <a:extLst>
              <a:ext uri="{FF2B5EF4-FFF2-40B4-BE49-F238E27FC236}">
                <a16:creationId xmlns:a16="http://schemas.microsoft.com/office/drawing/2014/main" id="{771040F3-9BDA-44FF-912C-A23B73E77B47}"/>
              </a:ext>
            </a:extLst>
          </p:cNvPr>
          <p:cNvGraphicFramePr>
            <a:graphicFrameLocks noGrp="1"/>
          </p:cNvGraphicFramePr>
          <p:nvPr>
            <p:ph type="chart" sz="quarter" idx="13"/>
            <p:extLst>
              <p:ext uri="{D42A27DB-BD31-4B8C-83A1-F6EECF244321}">
                <p14:modId xmlns:p14="http://schemas.microsoft.com/office/powerpoint/2010/main" val="3866626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80851C-42B0-4EFA-A1F1-A4B34E2D1577}"/>
              </a:ext>
            </a:extLst>
          </p:cNvPr>
          <p:cNvSpPr>
            <a:spLocks noGrp="1"/>
          </p:cNvSpPr>
          <p:nvPr>
            <p:ph type="body" sz="quarter" idx="14"/>
          </p:nvPr>
        </p:nvSpPr>
        <p:spPr/>
        <p:txBody>
          <a:bodyPr/>
          <a:lstStyle/>
          <a:p>
            <a:r>
              <a:rPr lang="en-US"/>
              <a:t>08/01/2017 - 08/31/2018</a:t>
            </a:r>
          </a:p>
        </p:txBody>
      </p:sp>
      <p:sp>
        <p:nvSpPr>
          <p:cNvPr id="5" name="Footer Placeholder 4">
            <a:extLst>
              <a:ext uri="{FF2B5EF4-FFF2-40B4-BE49-F238E27FC236}">
                <a16:creationId xmlns:a16="http://schemas.microsoft.com/office/drawing/2014/main" id="{7C4CED31-655C-43A7-90A1-071AEBC5F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8983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7B66-103E-4667-A70A-D23709B9BD5E}"/>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EB5F3B2E-2C36-46C9-A38A-AC84CB2002B3}"/>
              </a:ext>
            </a:extLst>
          </p:cNvPr>
          <p:cNvGraphicFramePr>
            <a:graphicFrameLocks noGrp="1"/>
          </p:cNvGraphicFramePr>
          <p:nvPr>
            <p:ph type="tbl" sz="quarter" idx="13"/>
            <p:extLst>
              <p:ext uri="{D42A27DB-BD31-4B8C-83A1-F6EECF244321}">
                <p14:modId xmlns:p14="http://schemas.microsoft.com/office/powerpoint/2010/main" val="2496082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98242108"/>
                    </a:ext>
                  </a:extLst>
                </a:gridCol>
                <a:gridCol w="987552">
                  <a:extLst>
                    <a:ext uri="{9D8B030D-6E8A-4147-A177-3AD203B41FA5}">
                      <a16:colId xmlns:a16="http://schemas.microsoft.com/office/drawing/2014/main" val="567373172"/>
                    </a:ext>
                  </a:extLst>
                </a:gridCol>
                <a:gridCol w="987552">
                  <a:extLst>
                    <a:ext uri="{9D8B030D-6E8A-4147-A177-3AD203B41FA5}">
                      <a16:colId xmlns:a16="http://schemas.microsoft.com/office/drawing/2014/main" val="465969095"/>
                    </a:ext>
                  </a:extLst>
                </a:gridCol>
                <a:gridCol w="987552">
                  <a:extLst>
                    <a:ext uri="{9D8B030D-6E8A-4147-A177-3AD203B41FA5}">
                      <a16:colId xmlns:a16="http://schemas.microsoft.com/office/drawing/2014/main" val="3895355630"/>
                    </a:ext>
                  </a:extLst>
                </a:gridCol>
                <a:gridCol w="987552">
                  <a:extLst>
                    <a:ext uri="{9D8B030D-6E8A-4147-A177-3AD203B41FA5}">
                      <a16:colId xmlns:a16="http://schemas.microsoft.com/office/drawing/2014/main" val="106930220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81134768"/>
                  </a:ext>
                </a:extLst>
              </a:tr>
              <a:tr h="370840">
                <a:tc>
                  <a:txBody>
                    <a:bodyPr/>
                    <a:lstStyle/>
                    <a:p>
                      <a:r>
                        <a:rPr lang="en-US" sz="1000" b="1"/>
                        <a:t>tmamerica - 2018-06-29 12:28:17 </a:t>
                      </a:r>
                      <a:r>
                        <a:rPr lang="en-US" sz="1000"/>
                        <a:t>
 This month, our Plano &amp; Houston TX offices are supporting @caccollincounty - All employee donations are matched by TMA! Won't you consider donating? #empoweredtoprotect #TMACares #TeamTMA</a:t>
                      </a:r>
                    </a:p>
                  </a:txBody>
                  <a:tcPr/>
                </a:tc>
                <a:tc>
                  <a:txBody>
                    <a:bodyPr/>
                    <a:lstStyle/>
                    <a:p>
                      <a:r>
                        <a:rPr lang="en-US" sz="1000"/>
                        <a:t>5</a:t>
                      </a:r>
                    </a:p>
                  </a:txBody>
                  <a:tcPr/>
                </a:tc>
                <a:tc>
                  <a:txBody>
                    <a:bodyPr/>
                    <a:lstStyle/>
                    <a:p>
                      <a:r>
                        <a:rPr lang="en-US" sz="1000"/>
                        <a:t>0</a:t>
                      </a:r>
                    </a:p>
                  </a:txBody>
                  <a:tcPr/>
                </a:tc>
                <a:tc>
                  <a:txBody>
                    <a:bodyPr/>
                    <a:lstStyle/>
                    <a:p>
                      <a:r>
                        <a:rPr lang="en-US" sz="1000"/>
                        <a:t>4.7170 %</a:t>
                      </a:r>
                    </a:p>
                  </a:txBody>
                  <a:tcPr/>
                </a:tc>
                <a:tc>
                  <a:txBody>
                    <a:bodyPr/>
                    <a:lstStyle/>
                    <a:p>
                      <a:r>
                        <a:rPr lang="en-US" sz="1000"/>
                        <a:t>Image</a:t>
                      </a:r>
                    </a:p>
                  </a:txBody>
                  <a:tcPr/>
                </a:tc>
                <a:extLst>
                  <a:ext uri="{0D108BD9-81ED-4DB2-BD59-A6C34878D82A}">
                    <a16:rowId xmlns:a16="http://schemas.microsoft.com/office/drawing/2014/main" val="2694231804"/>
                  </a:ext>
                </a:extLst>
              </a:tr>
              <a:tr h="370840">
                <a:tc>
                  <a:txBody>
                    <a:bodyPr/>
                    <a:lstStyle/>
                    <a:p>
                      <a:r>
                        <a:rPr lang="en-US" sz="1000" b="1"/>
                        <a:t>tmamerica - 2018-06-28 17:27:07 </a:t>
                      </a:r>
                      <a:r>
                        <a:rPr lang="en-US" sz="1000"/>
                        <a:t>
 Japan makes it to the next round in the World Cup! TMA employees are enjoying watching the games in the Jersey City and NY offices! Our TMA CEO, Ko Umeda even dons his Team Japan soccer jersey! #worldcup #worldcup2018 #worldcupfever</a:t>
                      </a:r>
                    </a:p>
                  </a:txBody>
                  <a:tcPr/>
                </a:tc>
                <a:tc>
                  <a:txBody>
                    <a:bodyPr/>
                    <a:lstStyle/>
                    <a:p>
                      <a:r>
                        <a:rPr lang="en-US" sz="1000"/>
                        <a:t>14</a:t>
                      </a:r>
                    </a:p>
                  </a:txBody>
                  <a:tcPr/>
                </a:tc>
                <a:tc>
                  <a:txBody>
                    <a:bodyPr/>
                    <a:lstStyle/>
                    <a:p>
                      <a:r>
                        <a:rPr lang="en-US" sz="1000"/>
                        <a:t>1</a:t>
                      </a:r>
                    </a:p>
                  </a:txBody>
                  <a:tcPr/>
                </a:tc>
                <a:tc>
                  <a:txBody>
                    <a:bodyPr/>
                    <a:lstStyle/>
                    <a:p>
                      <a:r>
                        <a:rPr lang="en-US" sz="1000"/>
                        <a:t>14.1509 %</a:t>
                      </a:r>
                    </a:p>
                  </a:txBody>
                  <a:tcPr/>
                </a:tc>
                <a:tc>
                  <a:txBody>
                    <a:bodyPr/>
                    <a:lstStyle/>
                    <a:p>
                      <a:r>
                        <a:rPr lang="en-US" sz="1000"/>
                        <a:t>Carousel</a:t>
                      </a:r>
                    </a:p>
                  </a:txBody>
                  <a:tcPr/>
                </a:tc>
                <a:extLst>
                  <a:ext uri="{0D108BD9-81ED-4DB2-BD59-A6C34878D82A}">
                    <a16:rowId xmlns:a16="http://schemas.microsoft.com/office/drawing/2014/main" val="3916428217"/>
                  </a:ext>
                </a:extLst>
              </a:tr>
              <a:tr h="370840">
                <a:tc>
                  <a:txBody>
                    <a:bodyPr/>
                    <a:lstStyle/>
                    <a:p>
                      <a:r>
                        <a:rPr lang="en-US" sz="1000" b="1"/>
                        <a:t>tmamerica - 2018-06-26 16:13:16 </a:t>
                      </a:r>
                      <a:r>
                        <a:rPr lang="en-US" sz="1000"/>
                        <a:t>
 Today, Jason from our sister company @phlyinsurance came into our Jersey City office to discuss opportunities for group synergies!  #TeamTMA #TeamPHLY</a:t>
                      </a:r>
                    </a:p>
                  </a:txBody>
                  <a:tcPr/>
                </a:tc>
                <a:tc>
                  <a:txBody>
                    <a:bodyPr/>
                    <a:lstStyle/>
                    <a:p>
                      <a:r>
                        <a:rPr lang="en-US" sz="1000"/>
                        <a:t>17</a:t>
                      </a:r>
                    </a:p>
                  </a:txBody>
                  <a:tcPr/>
                </a:tc>
                <a:tc>
                  <a:txBody>
                    <a:bodyPr/>
                    <a:lstStyle/>
                    <a:p>
                      <a:r>
                        <a:rPr lang="en-US" sz="1000"/>
                        <a:t>0</a:t>
                      </a:r>
                    </a:p>
                  </a:txBody>
                  <a:tcPr/>
                </a:tc>
                <a:tc>
                  <a:txBody>
                    <a:bodyPr/>
                    <a:lstStyle/>
                    <a:p>
                      <a:r>
                        <a:rPr lang="en-US" sz="1000"/>
                        <a:t>16.5049 %</a:t>
                      </a:r>
                    </a:p>
                  </a:txBody>
                  <a:tcPr/>
                </a:tc>
                <a:tc>
                  <a:txBody>
                    <a:bodyPr/>
                    <a:lstStyle/>
                    <a:p>
                      <a:r>
                        <a:rPr lang="en-US" sz="1000"/>
                        <a:t>Image</a:t>
                      </a:r>
                    </a:p>
                  </a:txBody>
                  <a:tcPr/>
                </a:tc>
                <a:extLst>
                  <a:ext uri="{0D108BD9-81ED-4DB2-BD59-A6C34878D82A}">
                    <a16:rowId xmlns:a16="http://schemas.microsoft.com/office/drawing/2014/main" val="4238487499"/>
                  </a:ext>
                </a:extLst>
              </a:tr>
              <a:tr h="370840">
                <a:tc>
                  <a:txBody>
                    <a:bodyPr/>
                    <a:lstStyle/>
                    <a:p>
                      <a:r>
                        <a:rPr lang="en-US" sz="1000" b="1"/>
                        <a:t>tmamerica - 2018-06-19 18:00:15 </a:t>
                      </a:r>
                      <a:r>
                        <a:rPr lang="en-US" sz="1000"/>
                        <a:t>
 Members of our Jersey City office catching the Japan v Columbia World Cup game - Japan pulled off the win! #worldcup</a:t>
                      </a:r>
                    </a:p>
                  </a:txBody>
                  <a:tcPr/>
                </a:tc>
                <a:tc>
                  <a:txBody>
                    <a:bodyPr/>
                    <a:lstStyle/>
                    <a:p>
                      <a:r>
                        <a:rPr lang="en-US" sz="1000"/>
                        <a:t>20</a:t>
                      </a:r>
                    </a:p>
                  </a:txBody>
                  <a:tcPr/>
                </a:tc>
                <a:tc>
                  <a:txBody>
                    <a:bodyPr/>
                    <a:lstStyle/>
                    <a:p>
                      <a:r>
                        <a:rPr lang="en-US" sz="1000"/>
                        <a:t>0</a:t>
                      </a:r>
                    </a:p>
                  </a:txBody>
                  <a:tcPr/>
                </a:tc>
                <a:tc>
                  <a:txBody>
                    <a:bodyPr/>
                    <a:lstStyle/>
                    <a:p>
                      <a:r>
                        <a:rPr lang="en-US" sz="1000"/>
                        <a:t>19.6078 %</a:t>
                      </a:r>
                    </a:p>
                  </a:txBody>
                  <a:tcPr/>
                </a:tc>
                <a:tc>
                  <a:txBody>
                    <a:bodyPr/>
                    <a:lstStyle/>
                    <a:p>
                      <a:r>
                        <a:rPr lang="en-US" sz="1000"/>
                        <a:t>Carousel</a:t>
                      </a:r>
                    </a:p>
                  </a:txBody>
                  <a:tcPr/>
                </a:tc>
                <a:extLst>
                  <a:ext uri="{0D108BD9-81ED-4DB2-BD59-A6C34878D82A}">
                    <a16:rowId xmlns:a16="http://schemas.microsoft.com/office/drawing/2014/main" val="2990726967"/>
                  </a:ext>
                </a:extLst>
              </a:tr>
              <a:tr h="370840">
                <a:tc>
                  <a:txBody>
                    <a:bodyPr/>
                    <a:lstStyle/>
                    <a:p>
                      <a:r>
                        <a:rPr lang="en-US" sz="1000" b="1"/>
                        <a:t>tmamerica - 2018-06-19 12:47:03 </a:t>
                      </a:r>
                      <a:r>
                        <a:rPr lang="en-US" sz="1000"/>
                        <a:t>
 On Saturday, employees and their guests from our Atlanta office spent time working with @booksforafrica  packaging up much needed books to send to students of all ages in Africa. #AnshinInAction #TMACares #TeamTMA #reading</a:t>
                      </a:r>
                    </a:p>
                  </a:txBody>
                  <a:tcPr/>
                </a:tc>
                <a:tc>
                  <a:txBody>
                    <a:bodyPr/>
                    <a:lstStyle/>
                    <a:p>
                      <a:r>
                        <a:rPr lang="en-US" sz="1000"/>
                        <a:t>8</a:t>
                      </a:r>
                    </a:p>
                  </a:txBody>
                  <a:tcPr/>
                </a:tc>
                <a:tc>
                  <a:txBody>
                    <a:bodyPr/>
                    <a:lstStyle/>
                    <a:p>
                      <a:r>
                        <a:rPr lang="en-US" sz="1000"/>
                        <a:t>1</a:t>
                      </a:r>
                    </a:p>
                  </a:txBody>
                  <a:tcPr/>
                </a:tc>
                <a:tc>
                  <a:txBody>
                    <a:bodyPr/>
                    <a:lstStyle/>
                    <a:p>
                      <a:r>
                        <a:rPr lang="en-US" sz="1000"/>
                        <a:t>8.8235 %</a:t>
                      </a:r>
                    </a:p>
                  </a:txBody>
                  <a:tcPr/>
                </a:tc>
                <a:tc>
                  <a:txBody>
                    <a:bodyPr/>
                    <a:lstStyle/>
                    <a:p>
                      <a:r>
                        <a:rPr lang="en-US" sz="1000"/>
                        <a:t>Carousel</a:t>
                      </a:r>
                    </a:p>
                  </a:txBody>
                  <a:tcPr/>
                </a:tc>
                <a:extLst>
                  <a:ext uri="{0D108BD9-81ED-4DB2-BD59-A6C34878D82A}">
                    <a16:rowId xmlns:a16="http://schemas.microsoft.com/office/drawing/2014/main" val="618915053"/>
                  </a:ext>
                </a:extLst>
              </a:tr>
            </a:tbl>
          </a:graphicData>
        </a:graphic>
      </p:graphicFrame>
      <p:sp>
        <p:nvSpPr>
          <p:cNvPr id="4" name="Text Placeholder 3">
            <a:extLst>
              <a:ext uri="{FF2B5EF4-FFF2-40B4-BE49-F238E27FC236}">
                <a16:creationId xmlns:a16="http://schemas.microsoft.com/office/drawing/2014/main" id="{9D6379C4-7186-4C49-B863-CD12D58EC75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032577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549</Words>
  <Application>Microsoft Office PowerPoint</Application>
  <PresentationFormat>On-screen Show (4:3)</PresentationFormat>
  <Paragraphs>239</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TMA Social Media</vt:lpstr>
      <vt:lpstr>Overall Audience | Tokio Marine America</vt:lpstr>
      <vt:lpstr>Facebook Key Metrics Table | Tokio Marine America</vt:lpstr>
      <vt:lpstr>Facebook Fans Change | Tokio Marine America</vt:lpstr>
      <vt:lpstr>Average Interactions Per Facebook Post | Tokio Marine America</vt:lpstr>
      <vt:lpstr>Facebook Impressions | Tokio Marine America</vt:lpstr>
      <vt:lpstr>Facebook Own Posts Table | Tokio Marine America</vt:lpstr>
      <vt:lpstr>Twitter Key Metrics Table | Tokio Marine America</vt:lpstr>
      <vt:lpstr>Twitter Followers Change | Tokio Marine America</vt:lpstr>
      <vt:lpstr>Average Interactions Per Tweet | Tokio Marine America</vt:lpstr>
      <vt:lpstr>Twitter Own and Retweeted Tweets Table | Tokio Marine America</vt:lpstr>
      <vt:lpstr>LinkedIn Key Metrics Table | Tokio Marine America</vt:lpstr>
      <vt:lpstr>LinkedIn Followers Change | Tokio Marine America</vt:lpstr>
      <vt:lpstr>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Average Interactions Per Instagram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2018-07-13T18:46:37Z</dcterms:created>
  <dcterms:modified xsi:type="dcterms:W3CDTF">2018-07-13T18:47:09Z</dcterms:modified>
</cp:coreProperties>
</file>