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43252</c:v>
                </c:pt>
              </c:numCache>
            </c:numRef>
          </c:cat>
          <c:val>
            <c:numRef>
              <c:f>Sheet1!$B$2</c:f>
              <c:numCache>
                <c:formatCode>General</c:formatCode>
                <c:ptCount val="1"/>
                <c:pt idx="0">
                  <c:v>1614</c:v>
                </c:pt>
              </c:numCache>
            </c:numRef>
          </c:val>
          <c:extLst>
            <c:ext xmlns:c16="http://schemas.microsoft.com/office/drawing/2014/chart" uri="{C3380CC4-5D6E-409C-BE32-E72D297353CC}">
              <c16:uniqueId val="{00000000-2941-44DC-8A03-15309C09579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43252</c:v>
                </c:pt>
              </c:numCache>
            </c:numRef>
          </c:cat>
          <c:val>
            <c:numRef>
              <c:f>Sheet1!$C$2</c:f>
              <c:numCache>
                <c:formatCode>General</c:formatCode>
                <c:ptCount val="1"/>
                <c:pt idx="0">
                  <c:v>2383</c:v>
                </c:pt>
              </c:numCache>
            </c:numRef>
          </c:val>
          <c:extLst>
            <c:ext xmlns:c16="http://schemas.microsoft.com/office/drawing/2014/chart" uri="{C3380CC4-5D6E-409C-BE32-E72D297353CC}">
              <c16:uniqueId val="{00000001-2941-44DC-8A03-15309C09579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43252</c:v>
                </c:pt>
              </c:numCache>
            </c:numRef>
          </c:cat>
          <c:val>
            <c:numRef>
              <c:f>Sheet1!$D$2</c:f>
              <c:numCache>
                <c:formatCode>General</c:formatCode>
                <c:ptCount val="1"/>
                <c:pt idx="0">
                  <c:v>1003</c:v>
                </c:pt>
              </c:numCache>
            </c:numRef>
          </c:val>
          <c:extLst>
            <c:ext xmlns:c16="http://schemas.microsoft.com/office/drawing/2014/chart" uri="{C3380CC4-5D6E-409C-BE32-E72D297353CC}">
              <c16:uniqueId val="{00000002-2941-44DC-8A03-15309C09579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43252</c:v>
                </c:pt>
              </c:numCache>
            </c:numRef>
          </c:cat>
          <c:val>
            <c:numRef>
              <c:f>Sheet1!$E$2</c:f>
              <c:numCache>
                <c:formatCode>General</c:formatCode>
                <c:ptCount val="1"/>
                <c:pt idx="0">
                  <c:v>1251</c:v>
                </c:pt>
              </c:numCache>
            </c:numRef>
          </c:val>
          <c:extLst>
            <c:ext xmlns:c16="http://schemas.microsoft.com/office/drawing/2014/chart" uri="{C3380CC4-5D6E-409C-BE32-E72D297353CC}">
              <c16:uniqueId val="{00000003-2941-44DC-8A03-15309C09579D}"/>
            </c:ext>
          </c:extLst>
        </c:ser>
        <c:dLbls>
          <c:showLegendKey val="0"/>
          <c:showVal val="0"/>
          <c:showCatName val="0"/>
          <c:showSerName val="0"/>
          <c:showPercent val="0"/>
          <c:showBubbleSize val="0"/>
        </c:dLbls>
        <c:gapWidth val="219"/>
        <c:overlap val="-27"/>
        <c:axId val="281843160"/>
        <c:axId val="281840864"/>
      </c:barChart>
      <c:dateAx>
        <c:axId val="28184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40864"/>
        <c:crosses val="autoZero"/>
        <c:auto val="1"/>
        <c:lblOffset val="100"/>
        <c:baseTimeUnit val="days"/>
      </c:dateAx>
      <c:valAx>
        <c:axId val="28184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4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3</c:v>
                </c:pt>
              </c:numCache>
            </c:numRef>
          </c:val>
          <c:extLst>
            <c:ext xmlns:c16="http://schemas.microsoft.com/office/drawing/2014/chart" uri="{C3380CC4-5D6E-409C-BE32-E72D297353CC}">
              <c16:uniqueId val="{00000000-2180-48E4-B435-EC0327DD62C3}"/>
            </c:ext>
          </c:extLst>
        </c:ser>
        <c:dLbls>
          <c:showLegendKey val="0"/>
          <c:showVal val="0"/>
          <c:showCatName val="0"/>
          <c:showSerName val="0"/>
          <c:showPercent val="0"/>
          <c:showBubbleSize val="0"/>
        </c:dLbls>
        <c:gapWidth val="219"/>
        <c:overlap val="-27"/>
        <c:axId val="171582600"/>
        <c:axId val="171580304"/>
      </c:barChart>
      <c:dateAx>
        <c:axId val="17158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580304"/>
        <c:crosses val="autoZero"/>
        <c:auto val="1"/>
        <c:lblOffset val="100"/>
        <c:baseTimeUnit val="months"/>
      </c:dateAx>
      <c:valAx>
        <c:axId val="17158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58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16</c:v>
                </c:pt>
                <c:pt idx="7">
                  <c:v>0</c:v>
                </c:pt>
                <c:pt idx="8">
                  <c:v>0</c:v>
                </c:pt>
                <c:pt idx="9">
                  <c:v>0</c:v>
                </c:pt>
                <c:pt idx="10">
                  <c:v>0</c:v>
                </c:pt>
                <c:pt idx="11">
                  <c:v>0</c:v>
                </c:pt>
              </c:numCache>
            </c:numRef>
          </c:val>
          <c:extLst>
            <c:ext xmlns:c16="http://schemas.microsoft.com/office/drawing/2014/chart" uri="{C3380CC4-5D6E-409C-BE32-E72D297353CC}">
              <c16:uniqueId val="{00000000-A66B-4F1C-B1BA-9DBC614A8961}"/>
            </c:ext>
          </c:extLst>
        </c:ser>
        <c:dLbls>
          <c:showLegendKey val="0"/>
          <c:showVal val="0"/>
          <c:showCatName val="0"/>
          <c:showSerName val="0"/>
          <c:showPercent val="0"/>
          <c:showBubbleSize val="0"/>
        </c:dLbls>
        <c:gapWidth val="219"/>
        <c:overlap val="-27"/>
        <c:axId val="345020040"/>
        <c:axId val="345015120"/>
      </c:barChart>
      <c:dateAx>
        <c:axId val="34502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15120"/>
        <c:crosses val="autoZero"/>
        <c:auto val="1"/>
        <c:lblOffset val="100"/>
        <c:baseTimeUnit val="months"/>
      </c:dateAx>
      <c:valAx>
        <c:axId val="34501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2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7845</c:v>
                </c:pt>
              </c:numCache>
            </c:numRef>
          </c:val>
          <c:extLst>
            <c:ext xmlns:c16="http://schemas.microsoft.com/office/drawing/2014/chart" uri="{C3380CC4-5D6E-409C-BE32-E72D297353CC}">
              <c16:uniqueId val="{00000000-4335-4240-ABC9-69F67AF3B002}"/>
            </c:ext>
          </c:extLst>
        </c:ser>
        <c:dLbls>
          <c:showLegendKey val="0"/>
          <c:showVal val="0"/>
          <c:showCatName val="0"/>
          <c:showSerName val="0"/>
          <c:showPercent val="0"/>
          <c:showBubbleSize val="0"/>
        </c:dLbls>
        <c:gapWidth val="219"/>
        <c:overlap val="-27"/>
        <c:axId val="344389248"/>
        <c:axId val="344385640"/>
      </c:barChart>
      <c:dateAx>
        <c:axId val="34438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85640"/>
        <c:crosses val="autoZero"/>
        <c:auto val="1"/>
        <c:lblOffset val="100"/>
        <c:baseTimeUnit val="months"/>
      </c:dateAx>
      <c:valAx>
        <c:axId val="34438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8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2</c:v>
                </c:pt>
              </c:numCache>
            </c:numRef>
          </c:val>
          <c:extLst>
            <c:ext xmlns:c16="http://schemas.microsoft.com/office/drawing/2014/chart" uri="{C3380CC4-5D6E-409C-BE32-E72D297353CC}">
              <c16:uniqueId val="{00000000-E8F6-474B-BCA6-18055495DC26}"/>
            </c:ext>
          </c:extLst>
        </c:ser>
        <c:dLbls>
          <c:showLegendKey val="0"/>
          <c:showVal val="0"/>
          <c:showCatName val="0"/>
          <c:showSerName val="0"/>
          <c:showPercent val="0"/>
          <c:showBubbleSize val="0"/>
        </c:dLbls>
        <c:gapWidth val="219"/>
        <c:overlap val="-27"/>
        <c:axId val="348427288"/>
        <c:axId val="348429912"/>
      </c:barChart>
      <c:dateAx>
        <c:axId val="34842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29912"/>
        <c:crosses val="autoZero"/>
        <c:auto val="1"/>
        <c:lblOffset val="100"/>
        <c:baseTimeUnit val="months"/>
      </c:dateAx>
      <c:valAx>
        <c:axId val="34842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2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7F2E-4855-8181-85B8E5221335}"/>
            </c:ext>
          </c:extLst>
        </c:ser>
        <c:dLbls>
          <c:showLegendKey val="0"/>
          <c:showVal val="0"/>
          <c:showCatName val="0"/>
          <c:showSerName val="0"/>
          <c:showPercent val="0"/>
          <c:showBubbleSize val="0"/>
        </c:dLbls>
        <c:gapWidth val="219"/>
        <c:overlap val="-27"/>
        <c:axId val="348424664"/>
        <c:axId val="348430896"/>
      </c:barChart>
      <c:dateAx>
        <c:axId val="34842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30896"/>
        <c:crosses val="autoZero"/>
        <c:auto val="1"/>
        <c:lblOffset val="100"/>
        <c:baseTimeUnit val="months"/>
      </c:dateAx>
      <c:valAx>
        <c:axId val="34843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2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c:v>
                </c:pt>
              </c:numCache>
            </c:numRef>
          </c:val>
          <c:extLst>
            <c:ext xmlns:c16="http://schemas.microsoft.com/office/drawing/2014/chart" uri="{C3380CC4-5D6E-409C-BE32-E72D297353CC}">
              <c16:uniqueId val="{00000000-3CDB-47D5-955F-2CFA3D994F88}"/>
            </c:ext>
          </c:extLst>
        </c:ser>
        <c:dLbls>
          <c:showLegendKey val="0"/>
          <c:showVal val="0"/>
          <c:showCatName val="0"/>
          <c:showSerName val="0"/>
          <c:showPercent val="0"/>
          <c:showBubbleSize val="0"/>
        </c:dLbls>
        <c:gapWidth val="219"/>
        <c:overlap val="-27"/>
        <c:axId val="349169744"/>
        <c:axId val="349173680"/>
      </c:barChart>
      <c:dateAx>
        <c:axId val="34916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73680"/>
        <c:crosses val="autoZero"/>
        <c:auto val="1"/>
        <c:lblOffset val="100"/>
        <c:baseTimeUnit val="months"/>
      </c:dateAx>
      <c:valAx>
        <c:axId val="34917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6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34</c:v>
                </c:pt>
                <c:pt idx="2">
                  <c:v>26</c:v>
                </c:pt>
                <c:pt idx="3">
                  <c:v>30</c:v>
                </c:pt>
                <c:pt idx="4">
                  <c:v>34</c:v>
                </c:pt>
                <c:pt idx="5">
                  <c:v>33</c:v>
                </c:pt>
                <c:pt idx="6">
                  <c:v>22</c:v>
                </c:pt>
                <c:pt idx="7">
                  <c:v>0</c:v>
                </c:pt>
                <c:pt idx="8">
                  <c:v>0</c:v>
                </c:pt>
                <c:pt idx="9">
                  <c:v>0</c:v>
                </c:pt>
                <c:pt idx="10">
                  <c:v>0</c:v>
                </c:pt>
                <c:pt idx="11">
                  <c:v>0</c:v>
                </c:pt>
              </c:numCache>
            </c:numRef>
          </c:val>
          <c:extLst>
            <c:ext xmlns:c16="http://schemas.microsoft.com/office/drawing/2014/chart" uri="{C3380CC4-5D6E-409C-BE32-E72D297353CC}">
              <c16:uniqueId val="{00000000-8EF2-473A-A163-EC69470B7C7A}"/>
            </c:ext>
          </c:extLst>
        </c:ser>
        <c:dLbls>
          <c:showLegendKey val="0"/>
          <c:showVal val="0"/>
          <c:showCatName val="0"/>
          <c:showSerName val="0"/>
          <c:showPercent val="0"/>
          <c:showBubbleSize val="0"/>
        </c:dLbls>
        <c:gapWidth val="219"/>
        <c:overlap val="-27"/>
        <c:axId val="349170400"/>
        <c:axId val="349169088"/>
      </c:barChart>
      <c:dateAx>
        <c:axId val="34917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69088"/>
        <c:crosses val="autoZero"/>
        <c:auto val="1"/>
        <c:lblOffset val="100"/>
        <c:baseTimeUnit val="months"/>
      </c:dateAx>
      <c:valAx>
        <c:axId val="34916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7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-2</c:v>
                </c:pt>
              </c:numCache>
            </c:numRef>
          </c:val>
          <c:extLst>
            <c:ext xmlns:c16="http://schemas.microsoft.com/office/drawing/2014/chart" uri="{C3380CC4-5D6E-409C-BE32-E72D297353CC}">
              <c16:uniqueId val="{00000000-8359-4399-A41A-F0BC8CA7D7DA}"/>
            </c:ext>
          </c:extLst>
        </c:ser>
        <c:dLbls>
          <c:showLegendKey val="0"/>
          <c:showVal val="0"/>
          <c:showCatName val="0"/>
          <c:showSerName val="0"/>
          <c:showPercent val="0"/>
          <c:showBubbleSize val="0"/>
        </c:dLbls>
        <c:gapWidth val="219"/>
        <c:overlap val="-27"/>
        <c:axId val="354527176"/>
        <c:axId val="354527832"/>
      </c:barChart>
      <c:dateAx>
        <c:axId val="35452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7832"/>
        <c:crosses val="autoZero"/>
        <c:auto val="1"/>
        <c:lblOffset val="100"/>
        <c:baseTimeUnit val="months"/>
      </c:dateAx>
      <c:valAx>
        <c:axId val="35452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25</c:v>
                </c:pt>
                <c:pt idx="6">
                  <c:v>24</c:v>
                </c:pt>
                <c:pt idx="7">
                  <c:v>0</c:v>
                </c:pt>
                <c:pt idx="8">
                  <c:v>0</c:v>
                </c:pt>
                <c:pt idx="9">
                  <c:v>0</c:v>
                </c:pt>
                <c:pt idx="10">
                  <c:v>0</c:v>
                </c:pt>
                <c:pt idx="11">
                  <c:v>0</c:v>
                </c:pt>
              </c:numCache>
            </c:numRef>
          </c:val>
          <c:extLst>
            <c:ext xmlns:c16="http://schemas.microsoft.com/office/drawing/2014/chart" uri="{C3380CC4-5D6E-409C-BE32-E72D297353CC}">
              <c16:uniqueId val="{00000000-6F66-42FD-B31C-D9E808D14D45}"/>
            </c:ext>
          </c:extLst>
        </c:ser>
        <c:dLbls>
          <c:showLegendKey val="0"/>
          <c:showVal val="0"/>
          <c:showCatName val="0"/>
          <c:showSerName val="0"/>
          <c:showPercent val="0"/>
          <c:showBubbleSize val="0"/>
        </c:dLbls>
        <c:gapWidth val="219"/>
        <c:overlap val="-27"/>
        <c:axId val="354522584"/>
        <c:axId val="354517336"/>
      </c:barChart>
      <c:dateAx>
        <c:axId val="35452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17336"/>
        <c:crosses val="autoZero"/>
        <c:auto val="1"/>
        <c:lblOffset val="100"/>
        <c:baseTimeUnit val="months"/>
      </c:dateAx>
      <c:valAx>
        <c:axId val="35451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2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7B120-DF88-4281-8A07-2A7627DD0C88}"/>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75821CF-1AC4-4682-B68F-3E7FEC990DD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26881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2C0C0-95C0-4340-AAB4-CD81A9E8A4D4}"/>
              </a:ext>
            </a:extLst>
          </p:cNvPr>
          <p:cNvSpPr>
            <a:spLocks noGrp="1"/>
          </p:cNvSpPr>
          <p:nvPr>
            <p:ph type="title"/>
          </p:nvPr>
        </p:nvSpPr>
        <p:spPr/>
        <p:txBody>
          <a:bodyPr/>
          <a:lstStyle/>
          <a:p>
            <a:r>
              <a:rPr lang="en-US"/>
              <a:t>Overall Audience | FICOH</a:t>
            </a:r>
          </a:p>
        </p:txBody>
      </p:sp>
      <p:graphicFrame>
        <p:nvGraphicFramePr>
          <p:cNvPr id="6" name="Chart Placeholder 5">
            <a:extLst>
              <a:ext uri="{FF2B5EF4-FFF2-40B4-BE49-F238E27FC236}">
                <a16:creationId xmlns:a16="http://schemas.microsoft.com/office/drawing/2014/main" id="{3B858864-735B-4CF4-86C4-51EBAEAB4041}"/>
              </a:ext>
            </a:extLst>
          </p:cNvPr>
          <p:cNvGraphicFramePr>
            <a:graphicFrameLocks noGrp="1"/>
          </p:cNvGraphicFramePr>
          <p:nvPr>
            <p:ph type="chart" sz="quarter" idx="13"/>
            <p:extLst>
              <p:ext uri="{D42A27DB-BD31-4B8C-83A1-F6EECF244321}">
                <p14:modId xmlns:p14="http://schemas.microsoft.com/office/powerpoint/2010/main" val="4112750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3B31B8-FA4C-486A-B225-75D366197C7B}"/>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223E8AC-1A3A-4A35-A2B6-D9F2078D45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722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3AAF-19C6-4E99-9C7D-960F140574C4}"/>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768D941-8A1B-4B33-950F-C9A27B17BA65}"/>
              </a:ext>
            </a:extLst>
          </p:cNvPr>
          <p:cNvGraphicFramePr>
            <a:graphicFrameLocks noGrp="1"/>
          </p:cNvGraphicFramePr>
          <p:nvPr>
            <p:ph type="tbl" sz="quarter" idx="13"/>
            <p:extLst>
              <p:ext uri="{D42A27DB-BD31-4B8C-83A1-F6EECF244321}">
                <p14:modId xmlns:p14="http://schemas.microsoft.com/office/powerpoint/2010/main" val="2833163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26692448"/>
                    </a:ext>
                  </a:extLst>
                </a:gridCol>
                <a:gridCol w="740664">
                  <a:extLst>
                    <a:ext uri="{9D8B030D-6E8A-4147-A177-3AD203B41FA5}">
                      <a16:colId xmlns:a16="http://schemas.microsoft.com/office/drawing/2014/main" val="2057286135"/>
                    </a:ext>
                  </a:extLst>
                </a:gridCol>
                <a:gridCol w="740664">
                  <a:extLst>
                    <a:ext uri="{9D8B030D-6E8A-4147-A177-3AD203B41FA5}">
                      <a16:colId xmlns:a16="http://schemas.microsoft.com/office/drawing/2014/main" val="3780124160"/>
                    </a:ext>
                  </a:extLst>
                </a:gridCol>
                <a:gridCol w="740664">
                  <a:extLst>
                    <a:ext uri="{9D8B030D-6E8A-4147-A177-3AD203B41FA5}">
                      <a16:colId xmlns:a16="http://schemas.microsoft.com/office/drawing/2014/main" val="56526893"/>
                    </a:ext>
                  </a:extLst>
                </a:gridCol>
                <a:gridCol w="740664">
                  <a:extLst>
                    <a:ext uri="{9D8B030D-6E8A-4147-A177-3AD203B41FA5}">
                      <a16:colId xmlns:a16="http://schemas.microsoft.com/office/drawing/2014/main" val="2512446231"/>
                    </a:ext>
                  </a:extLst>
                </a:gridCol>
                <a:gridCol w="740664">
                  <a:extLst>
                    <a:ext uri="{9D8B030D-6E8A-4147-A177-3AD203B41FA5}">
                      <a16:colId xmlns:a16="http://schemas.microsoft.com/office/drawing/2014/main" val="889398378"/>
                    </a:ext>
                  </a:extLst>
                </a:gridCol>
                <a:gridCol w="740664">
                  <a:extLst>
                    <a:ext uri="{9D8B030D-6E8A-4147-A177-3AD203B41FA5}">
                      <a16:colId xmlns:a16="http://schemas.microsoft.com/office/drawing/2014/main" val="2863243535"/>
                    </a:ext>
                  </a:extLst>
                </a:gridCol>
                <a:gridCol w="740664">
                  <a:extLst>
                    <a:ext uri="{9D8B030D-6E8A-4147-A177-3AD203B41FA5}">
                      <a16:colId xmlns:a16="http://schemas.microsoft.com/office/drawing/2014/main" val="1550994039"/>
                    </a:ext>
                  </a:extLst>
                </a:gridCol>
                <a:gridCol w="740664">
                  <a:extLst>
                    <a:ext uri="{9D8B030D-6E8A-4147-A177-3AD203B41FA5}">
                      <a16:colId xmlns:a16="http://schemas.microsoft.com/office/drawing/2014/main" val="3647240776"/>
                    </a:ext>
                  </a:extLst>
                </a:gridCol>
                <a:gridCol w="740664">
                  <a:extLst>
                    <a:ext uri="{9D8B030D-6E8A-4147-A177-3AD203B41FA5}">
                      <a16:colId xmlns:a16="http://schemas.microsoft.com/office/drawing/2014/main" val="12768747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99802643"/>
                  </a:ext>
                </a:extLst>
              </a:tr>
              <a:tr h="370840">
                <a:tc>
                  <a:txBody>
                    <a:bodyPr/>
                    <a:lstStyle/>
                    <a:p>
                      <a:r>
                        <a:rPr lang="en-US" sz="1000"/>
                        <a:t>First Insurance Company of Hawaii, LTD</a:t>
                      </a:r>
                    </a:p>
                  </a:txBody>
                  <a:tcPr/>
                </a:tc>
                <a:tc>
                  <a:txBody>
                    <a:bodyPr/>
                    <a:lstStyle/>
                    <a:p>
                      <a:r>
                        <a:rPr lang="en-US" sz="1000"/>
                        <a:t>1614</a:t>
                      </a:r>
                    </a:p>
                  </a:txBody>
                  <a:tcPr/>
                </a:tc>
                <a:tc>
                  <a:txBody>
                    <a:bodyPr/>
                    <a:lstStyle/>
                    <a:p>
                      <a:r>
                        <a:rPr lang="en-US" sz="1000"/>
                        <a:t>4</a:t>
                      </a:r>
                    </a:p>
                  </a:txBody>
                  <a:tcPr/>
                </a:tc>
                <a:tc>
                  <a:txBody>
                    <a:bodyPr/>
                    <a:lstStyle/>
                    <a:p>
                      <a:r>
                        <a:rPr lang="en-US" sz="1000"/>
                        <a:t>18</a:t>
                      </a:r>
                    </a:p>
                  </a:txBody>
                  <a:tcPr/>
                </a:tc>
                <a:tc>
                  <a:txBody>
                    <a:bodyPr/>
                    <a:lstStyle/>
                    <a:p>
                      <a:r>
                        <a:rPr lang="en-US" sz="1000"/>
                        <a:t>523</a:t>
                      </a:r>
                    </a:p>
                  </a:txBody>
                  <a:tcPr/>
                </a:tc>
                <a:tc>
                  <a:txBody>
                    <a:bodyPr/>
                    <a:lstStyle/>
                    <a:p>
                      <a:r>
                        <a:rPr lang="en-US" sz="1000"/>
                        <a:t>13</a:t>
                      </a:r>
                    </a:p>
                  </a:txBody>
                  <a:tcPr/>
                </a:tc>
                <a:tc>
                  <a:txBody>
                    <a:bodyPr/>
                    <a:lstStyle/>
                    <a:p>
                      <a:r>
                        <a:rPr lang="en-US" sz="1000"/>
                        <a:t>32</a:t>
                      </a:r>
                    </a:p>
                  </a:txBody>
                  <a:tcPr/>
                </a:tc>
                <a:tc>
                  <a:txBody>
                    <a:bodyPr/>
                    <a:lstStyle/>
                    <a:p>
                      <a:r>
                        <a:rPr lang="en-US" sz="1000"/>
                        <a:t>0</a:t>
                      </a:r>
                    </a:p>
                  </a:txBody>
                  <a:tcPr/>
                </a:tc>
                <a:tc>
                  <a:txBody>
                    <a:bodyPr/>
                    <a:lstStyle/>
                    <a:p>
                      <a:r>
                        <a:rPr lang="en-US" sz="1000"/>
                        <a:t>1.9575 %</a:t>
                      </a:r>
                    </a:p>
                  </a:txBody>
                  <a:tcPr/>
                </a:tc>
                <a:tc>
                  <a:txBody>
                    <a:bodyPr/>
                    <a:lstStyle/>
                    <a:p>
                      <a:r>
                        <a:rPr lang="en-US" sz="1000"/>
                        <a:t>0.0 %</a:t>
                      </a:r>
                    </a:p>
                  </a:txBody>
                  <a:tcPr/>
                </a:tc>
                <a:extLst>
                  <a:ext uri="{0D108BD9-81ED-4DB2-BD59-A6C34878D82A}">
                    <a16:rowId xmlns:a16="http://schemas.microsoft.com/office/drawing/2014/main" val="173194291"/>
                  </a:ext>
                </a:extLst>
              </a:tr>
            </a:tbl>
          </a:graphicData>
        </a:graphic>
      </p:graphicFrame>
      <p:sp>
        <p:nvSpPr>
          <p:cNvPr id="4" name="Text Placeholder 3">
            <a:extLst>
              <a:ext uri="{FF2B5EF4-FFF2-40B4-BE49-F238E27FC236}">
                <a16:creationId xmlns:a16="http://schemas.microsoft.com/office/drawing/2014/main" id="{05B2EDB7-8F35-4300-9FA6-8E940AA7A8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8106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8412-050D-4199-A7DB-B5DCBEB1800D}"/>
              </a:ext>
            </a:extLst>
          </p:cNvPr>
          <p:cNvSpPr>
            <a:spLocks noGrp="1"/>
          </p:cNvSpPr>
          <p:nvPr>
            <p:ph type="title"/>
          </p:nvPr>
        </p:nvSpPr>
        <p:spPr/>
        <p:txBody>
          <a:bodyPr/>
          <a:lstStyle/>
          <a:p>
            <a:r>
              <a:rPr lang="en-US"/>
              <a:t>Facebook Fans Change | FICOH</a:t>
            </a:r>
          </a:p>
        </p:txBody>
      </p:sp>
      <p:graphicFrame>
        <p:nvGraphicFramePr>
          <p:cNvPr id="6" name="Chart Placeholder 5">
            <a:extLst>
              <a:ext uri="{FF2B5EF4-FFF2-40B4-BE49-F238E27FC236}">
                <a16:creationId xmlns:a16="http://schemas.microsoft.com/office/drawing/2014/main" id="{6C8C9CD6-7C64-4858-81D6-71BBEFD4AB75}"/>
              </a:ext>
            </a:extLst>
          </p:cNvPr>
          <p:cNvGraphicFramePr>
            <a:graphicFrameLocks noGrp="1"/>
          </p:cNvGraphicFramePr>
          <p:nvPr>
            <p:ph type="chart" sz="quarter" idx="13"/>
            <p:extLst>
              <p:ext uri="{D42A27DB-BD31-4B8C-83A1-F6EECF244321}">
                <p14:modId xmlns:p14="http://schemas.microsoft.com/office/powerpoint/2010/main" val="1108737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C046CF-15C5-45D6-AC21-207BF8E35D7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5CCE55D-5D50-4A6E-9D43-71BFC4736F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8420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006E-4B5B-42EE-B0CC-F4BA6DB8A548}"/>
              </a:ext>
            </a:extLst>
          </p:cNvPr>
          <p:cNvSpPr>
            <a:spLocks noGrp="1"/>
          </p:cNvSpPr>
          <p:nvPr>
            <p:ph type="title"/>
          </p:nvPr>
        </p:nvSpPr>
        <p:spPr/>
        <p:txBody>
          <a:bodyPr/>
          <a:lstStyle/>
          <a:p>
            <a:r>
              <a:rPr lang="en-US"/>
              <a:t>Average Interactions Per Facebook Post | FICOH</a:t>
            </a:r>
          </a:p>
        </p:txBody>
      </p:sp>
      <p:graphicFrame>
        <p:nvGraphicFramePr>
          <p:cNvPr id="6" name="Chart Placeholder 5">
            <a:extLst>
              <a:ext uri="{FF2B5EF4-FFF2-40B4-BE49-F238E27FC236}">
                <a16:creationId xmlns:a16="http://schemas.microsoft.com/office/drawing/2014/main" id="{F08EFE7E-ED71-49EE-A7BD-55F79700E083}"/>
              </a:ext>
            </a:extLst>
          </p:cNvPr>
          <p:cNvGraphicFramePr>
            <a:graphicFrameLocks noGrp="1"/>
          </p:cNvGraphicFramePr>
          <p:nvPr>
            <p:ph type="chart" sz="quarter" idx="13"/>
            <p:extLst>
              <p:ext uri="{D42A27DB-BD31-4B8C-83A1-F6EECF244321}">
                <p14:modId xmlns:p14="http://schemas.microsoft.com/office/powerpoint/2010/main" val="1412489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8DDD2-0666-42EA-A07A-A07C3D71FA2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F3200E5-6F48-4D6B-9816-C839CECC9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3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C9960-D837-44F9-87E5-FD09B1C19589}"/>
              </a:ext>
            </a:extLst>
          </p:cNvPr>
          <p:cNvSpPr>
            <a:spLocks noGrp="1"/>
          </p:cNvSpPr>
          <p:nvPr>
            <p:ph type="title"/>
          </p:nvPr>
        </p:nvSpPr>
        <p:spPr/>
        <p:txBody>
          <a:bodyPr/>
          <a:lstStyle/>
          <a:p>
            <a:r>
              <a:rPr lang="en-US"/>
              <a:t>Facebook Impressions | FICOH</a:t>
            </a:r>
          </a:p>
        </p:txBody>
      </p:sp>
      <p:graphicFrame>
        <p:nvGraphicFramePr>
          <p:cNvPr id="6" name="Chart Placeholder 5">
            <a:extLst>
              <a:ext uri="{FF2B5EF4-FFF2-40B4-BE49-F238E27FC236}">
                <a16:creationId xmlns:a16="http://schemas.microsoft.com/office/drawing/2014/main" id="{504AFDD3-BA0C-498E-9036-887FEC564307}"/>
              </a:ext>
            </a:extLst>
          </p:cNvPr>
          <p:cNvGraphicFramePr>
            <a:graphicFrameLocks noGrp="1"/>
          </p:cNvGraphicFramePr>
          <p:nvPr>
            <p:ph type="chart" sz="quarter" idx="13"/>
            <p:extLst>
              <p:ext uri="{D42A27DB-BD31-4B8C-83A1-F6EECF244321}">
                <p14:modId xmlns:p14="http://schemas.microsoft.com/office/powerpoint/2010/main" val="2786357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A655E3-BCCB-462C-A01A-24FE05152F9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2455264-2435-42A3-A74B-AE656B34D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199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682EC-25F4-443D-A96E-BEBEF1BB8287}"/>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2C6EF887-BDA8-494B-9D65-9B403EF2396D}"/>
              </a:ext>
            </a:extLst>
          </p:cNvPr>
          <p:cNvGraphicFramePr>
            <a:graphicFrameLocks noGrp="1"/>
          </p:cNvGraphicFramePr>
          <p:nvPr>
            <p:ph type="tbl" sz="quarter" idx="13"/>
            <p:extLst>
              <p:ext uri="{D42A27DB-BD31-4B8C-83A1-F6EECF244321}">
                <p14:modId xmlns:p14="http://schemas.microsoft.com/office/powerpoint/2010/main" val="270386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0234414"/>
                    </a:ext>
                  </a:extLst>
                </a:gridCol>
                <a:gridCol w="658368">
                  <a:extLst>
                    <a:ext uri="{9D8B030D-6E8A-4147-A177-3AD203B41FA5}">
                      <a16:colId xmlns:a16="http://schemas.microsoft.com/office/drawing/2014/main" val="823011650"/>
                    </a:ext>
                  </a:extLst>
                </a:gridCol>
                <a:gridCol w="658368">
                  <a:extLst>
                    <a:ext uri="{9D8B030D-6E8A-4147-A177-3AD203B41FA5}">
                      <a16:colId xmlns:a16="http://schemas.microsoft.com/office/drawing/2014/main" val="880587020"/>
                    </a:ext>
                  </a:extLst>
                </a:gridCol>
                <a:gridCol w="658368">
                  <a:extLst>
                    <a:ext uri="{9D8B030D-6E8A-4147-A177-3AD203B41FA5}">
                      <a16:colId xmlns:a16="http://schemas.microsoft.com/office/drawing/2014/main" val="339896971"/>
                    </a:ext>
                  </a:extLst>
                </a:gridCol>
                <a:gridCol w="658368">
                  <a:extLst>
                    <a:ext uri="{9D8B030D-6E8A-4147-A177-3AD203B41FA5}">
                      <a16:colId xmlns:a16="http://schemas.microsoft.com/office/drawing/2014/main" val="3319401758"/>
                    </a:ext>
                  </a:extLst>
                </a:gridCol>
                <a:gridCol w="658368">
                  <a:extLst>
                    <a:ext uri="{9D8B030D-6E8A-4147-A177-3AD203B41FA5}">
                      <a16:colId xmlns:a16="http://schemas.microsoft.com/office/drawing/2014/main" val="815099859"/>
                    </a:ext>
                  </a:extLst>
                </a:gridCol>
                <a:gridCol w="658368">
                  <a:extLst>
                    <a:ext uri="{9D8B030D-6E8A-4147-A177-3AD203B41FA5}">
                      <a16:colId xmlns:a16="http://schemas.microsoft.com/office/drawing/2014/main" val="3483267591"/>
                    </a:ext>
                  </a:extLst>
                </a:gridCol>
                <a:gridCol w="658368">
                  <a:extLst>
                    <a:ext uri="{9D8B030D-6E8A-4147-A177-3AD203B41FA5}">
                      <a16:colId xmlns:a16="http://schemas.microsoft.com/office/drawing/2014/main" val="345066431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842279696"/>
                  </a:ext>
                </a:extLst>
              </a:tr>
              <a:tr h="370840">
                <a:tc>
                  <a:txBody>
                    <a:bodyPr/>
                    <a:lstStyle/>
                    <a:p>
                      <a:r>
                        <a:rPr lang="en-US" sz="1000" b="1"/>
                        <a:t> First Insurance Company of Hawaii, LTD - 2018-06-26 21:17:33 </a:t>
                      </a:r>
                      <a:r>
                        <a:rPr lang="en-US" sz="1000"/>
                        <a:t> 
 We don't post food pics often but we just had to share. Our insured Chubbies Burgers is making some of the best burgers on Oahu. They're serving up their delicious smash burgers and crinkle fries from their food truck by the Auahi Street Starbucks. We're big fans!</a:t>
                      </a:r>
                    </a:p>
                  </a:txBody>
                  <a:tcPr/>
                </a:tc>
                <a:tc>
                  <a:txBody>
                    <a:bodyPr/>
                    <a:lstStyle/>
                    <a:p>
                      <a:r>
                        <a:rPr lang="en-US" sz="1000"/>
                        <a:t>69</a:t>
                      </a:r>
                    </a:p>
                  </a:txBody>
                  <a:tcPr/>
                </a:tc>
                <a:tc>
                  <a:txBody>
                    <a:bodyPr/>
                    <a:lstStyle/>
                    <a:p>
                      <a:r>
                        <a:rPr lang="en-US" sz="1000"/>
                        <a:t>67</a:t>
                      </a:r>
                    </a:p>
                  </a:txBody>
                  <a:tcPr/>
                </a:tc>
                <a:tc>
                  <a:txBody>
                    <a:bodyPr/>
                    <a:lstStyle/>
                    <a:p>
                      <a:r>
                        <a:rPr lang="en-US" sz="1000"/>
                        <a:t>1</a:t>
                      </a:r>
                    </a:p>
                  </a:txBody>
                  <a:tcPr/>
                </a:tc>
                <a:tc>
                  <a:txBody>
                    <a:bodyPr/>
                    <a:lstStyle/>
                    <a:p>
                      <a:r>
                        <a:rPr lang="en-US" sz="1000"/>
                        <a:t>1</a:t>
                      </a:r>
                    </a:p>
                  </a:txBody>
                  <a:tcPr/>
                </a:tc>
                <a:tc>
                  <a:txBody>
                    <a:bodyPr/>
                    <a:lstStyle/>
                    <a:p>
                      <a:r>
                        <a:rPr lang="en-US" sz="1000"/>
                        <a:t>4.2777 %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81381927"/>
                  </a:ext>
                </a:extLst>
              </a:tr>
              <a:tr h="370840">
                <a:tc>
                  <a:txBody>
                    <a:bodyPr/>
                    <a:lstStyle/>
                    <a:p>
                      <a:r>
                        <a:rPr lang="en-US" sz="1000" b="1"/>
                        <a:t> First Insurance Company of Hawaii, LTD - 2018-06-08 14:10:59 </a:t>
                      </a:r>
                      <a:r>
                        <a:rPr lang="en-US" sz="1000"/>
                        <a:t> 
 The annual lei draping of the King Kamehameha statue at Aliiolani Hale takes place today at 3pm. This picture of a past lei draping ceremony was taken by Carole B. of our Claims department. We're looking forward to tomorrow's King Kamehameha Celebration Floral Parade, which starts at 9am in front of Iolani Palace.</a:t>
                      </a:r>
                    </a:p>
                  </a:txBody>
                  <a:tcPr/>
                </a:tc>
                <a:tc>
                  <a:txBody>
                    <a:bodyPr/>
                    <a:lstStyle/>
                    <a:p>
                      <a:r>
                        <a:rPr lang="en-US" sz="1000"/>
                        <a:t>64</a:t>
                      </a:r>
                    </a:p>
                  </a:txBody>
                  <a:tcPr/>
                </a:tc>
                <a:tc>
                  <a:txBody>
                    <a:bodyPr/>
                    <a:lstStyle/>
                    <a:p>
                      <a:r>
                        <a:rPr lang="en-US" sz="1000"/>
                        <a:t>58</a:t>
                      </a:r>
                    </a:p>
                  </a:txBody>
                  <a:tcPr/>
                </a:tc>
                <a:tc>
                  <a:txBody>
                    <a:bodyPr/>
                    <a:lstStyle/>
                    <a:p>
                      <a:r>
                        <a:rPr lang="en-US" sz="1000"/>
                        <a:t>2</a:t>
                      </a:r>
                    </a:p>
                  </a:txBody>
                  <a:tcPr/>
                </a:tc>
                <a:tc>
                  <a:txBody>
                    <a:bodyPr/>
                    <a:lstStyle/>
                    <a:p>
                      <a:r>
                        <a:rPr lang="en-US" sz="1000"/>
                        <a:t>4</a:t>
                      </a:r>
                    </a:p>
                  </a:txBody>
                  <a:tcPr/>
                </a:tc>
                <a:tc>
                  <a:txBody>
                    <a:bodyPr/>
                    <a:lstStyle/>
                    <a:p>
                      <a:r>
                        <a:rPr lang="en-US" sz="1000"/>
                        <a:t>3.9702 %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59236475"/>
                  </a:ext>
                </a:extLst>
              </a:tr>
              <a:tr h="370840">
                <a:tc>
                  <a:txBody>
                    <a:bodyPr/>
                    <a:lstStyle/>
                    <a:p>
                      <a:r>
                        <a:rPr lang="en-US" sz="1000" b="1"/>
                        <a:t> First Insurance Company of Hawaii, LTD - 2018-06-19 17:43:25 </a:t>
                      </a:r>
                      <a:r>
                        <a:rPr lang="en-US" sz="1000"/>
                        <a:t> 
 Big congratulations to Anna S. of our Commercial Underwriting Support department, who is celebrating her 45th work anniversary with FICOH today!</a:t>
                      </a:r>
                    </a:p>
                  </a:txBody>
                  <a:tcPr/>
                </a:tc>
                <a:tc>
                  <a:txBody>
                    <a:bodyPr/>
                    <a:lstStyle/>
                    <a:p>
                      <a:r>
                        <a:rPr lang="en-US" sz="1000"/>
                        <a:t>49</a:t>
                      </a:r>
                    </a:p>
                  </a:txBody>
                  <a:tcPr/>
                </a:tc>
                <a:tc>
                  <a:txBody>
                    <a:bodyPr/>
                    <a:lstStyle/>
                    <a:p>
                      <a:r>
                        <a:rPr lang="en-US" sz="1000"/>
                        <a:t>45</a:t>
                      </a:r>
                    </a:p>
                  </a:txBody>
                  <a:tcPr/>
                </a:tc>
                <a:tc>
                  <a:txBody>
                    <a:bodyPr/>
                    <a:lstStyle/>
                    <a:p>
                      <a:r>
                        <a:rPr lang="en-US" sz="1000"/>
                        <a:t>4</a:t>
                      </a:r>
                    </a:p>
                  </a:txBody>
                  <a:tcPr/>
                </a:tc>
                <a:tc>
                  <a:txBody>
                    <a:bodyPr/>
                    <a:lstStyle/>
                    <a:p>
                      <a:r>
                        <a:rPr lang="en-US" sz="1000"/>
                        <a:t>0</a:t>
                      </a:r>
                    </a:p>
                  </a:txBody>
                  <a:tcPr/>
                </a:tc>
                <a:tc>
                  <a:txBody>
                    <a:bodyPr/>
                    <a:lstStyle/>
                    <a:p>
                      <a:r>
                        <a:rPr lang="en-US" sz="1000"/>
                        <a:t>3.0397 %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496924205"/>
                  </a:ext>
                </a:extLst>
              </a:tr>
            </a:tbl>
          </a:graphicData>
        </a:graphic>
      </p:graphicFrame>
      <p:sp>
        <p:nvSpPr>
          <p:cNvPr id="4" name="Text Placeholder 3">
            <a:extLst>
              <a:ext uri="{FF2B5EF4-FFF2-40B4-BE49-F238E27FC236}">
                <a16:creationId xmlns:a16="http://schemas.microsoft.com/office/drawing/2014/main" id="{D10DCBE6-4145-443C-9AA5-0AB20EB0CD3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59417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688D-7382-4439-A664-A8AA3F3C2FE9}"/>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1B3AED1-878A-4FDD-BA58-F84CB9E16B16}"/>
              </a:ext>
            </a:extLst>
          </p:cNvPr>
          <p:cNvGraphicFramePr>
            <a:graphicFrameLocks noGrp="1"/>
          </p:cNvGraphicFramePr>
          <p:nvPr>
            <p:ph type="tbl" sz="quarter" idx="13"/>
            <p:extLst>
              <p:ext uri="{D42A27DB-BD31-4B8C-83A1-F6EECF244321}">
                <p14:modId xmlns:p14="http://schemas.microsoft.com/office/powerpoint/2010/main" val="3653590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33398349"/>
                    </a:ext>
                  </a:extLst>
                </a:gridCol>
                <a:gridCol w="493776">
                  <a:extLst>
                    <a:ext uri="{9D8B030D-6E8A-4147-A177-3AD203B41FA5}">
                      <a16:colId xmlns:a16="http://schemas.microsoft.com/office/drawing/2014/main" val="2845651966"/>
                    </a:ext>
                  </a:extLst>
                </a:gridCol>
                <a:gridCol w="493776">
                  <a:extLst>
                    <a:ext uri="{9D8B030D-6E8A-4147-A177-3AD203B41FA5}">
                      <a16:colId xmlns:a16="http://schemas.microsoft.com/office/drawing/2014/main" val="181009485"/>
                    </a:ext>
                  </a:extLst>
                </a:gridCol>
                <a:gridCol w="493776">
                  <a:extLst>
                    <a:ext uri="{9D8B030D-6E8A-4147-A177-3AD203B41FA5}">
                      <a16:colId xmlns:a16="http://schemas.microsoft.com/office/drawing/2014/main" val="3772472396"/>
                    </a:ext>
                  </a:extLst>
                </a:gridCol>
                <a:gridCol w="493776">
                  <a:extLst>
                    <a:ext uri="{9D8B030D-6E8A-4147-A177-3AD203B41FA5}">
                      <a16:colId xmlns:a16="http://schemas.microsoft.com/office/drawing/2014/main" val="3034536007"/>
                    </a:ext>
                  </a:extLst>
                </a:gridCol>
                <a:gridCol w="493776">
                  <a:extLst>
                    <a:ext uri="{9D8B030D-6E8A-4147-A177-3AD203B41FA5}">
                      <a16:colId xmlns:a16="http://schemas.microsoft.com/office/drawing/2014/main" val="1754682756"/>
                    </a:ext>
                  </a:extLst>
                </a:gridCol>
                <a:gridCol w="493776">
                  <a:extLst>
                    <a:ext uri="{9D8B030D-6E8A-4147-A177-3AD203B41FA5}">
                      <a16:colId xmlns:a16="http://schemas.microsoft.com/office/drawing/2014/main" val="1331111798"/>
                    </a:ext>
                  </a:extLst>
                </a:gridCol>
                <a:gridCol w="493776">
                  <a:extLst>
                    <a:ext uri="{9D8B030D-6E8A-4147-A177-3AD203B41FA5}">
                      <a16:colId xmlns:a16="http://schemas.microsoft.com/office/drawing/2014/main" val="1431467162"/>
                    </a:ext>
                  </a:extLst>
                </a:gridCol>
                <a:gridCol w="493776">
                  <a:extLst>
                    <a:ext uri="{9D8B030D-6E8A-4147-A177-3AD203B41FA5}">
                      <a16:colId xmlns:a16="http://schemas.microsoft.com/office/drawing/2014/main" val="3522040409"/>
                    </a:ext>
                  </a:extLst>
                </a:gridCol>
                <a:gridCol w="493776">
                  <a:extLst>
                    <a:ext uri="{9D8B030D-6E8A-4147-A177-3AD203B41FA5}">
                      <a16:colId xmlns:a16="http://schemas.microsoft.com/office/drawing/2014/main" val="4160631144"/>
                    </a:ext>
                  </a:extLst>
                </a:gridCol>
                <a:gridCol w="493776">
                  <a:extLst>
                    <a:ext uri="{9D8B030D-6E8A-4147-A177-3AD203B41FA5}">
                      <a16:colId xmlns:a16="http://schemas.microsoft.com/office/drawing/2014/main" val="3122238619"/>
                    </a:ext>
                  </a:extLst>
                </a:gridCol>
                <a:gridCol w="493776">
                  <a:extLst>
                    <a:ext uri="{9D8B030D-6E8A-4147-A177-3AD203B41FA5}">
                      <a16:colId xmlns:a16="http://schemas.microsoft.com/office/drawing/2014/main" val="2513702651"/>
                    </a:ext>
                  </a:extLst>
                </a:gridCol>
                <a:gridCol w="493776">
                  <a:extLst>
                    <a:ext uri="{9D8B030D-6E8A-4147-A177-3AD203B41FA5}">
                      <a16:colId xmlns:a16="http://schemas.microsoft.com/office/drawing/2014/main" val="3061122967"/>
                    </a:ext>
                  </a:extLst>
                </a:gridCol>
                <a:gridCol w="493776">
                  <a:extLst>
                    <a:ext uri="{9D8B030D-6E8A-4147-A177-3AD203B41FA5}">
                      <a16:colId xmlns:a16="http://schemas.microsoft.com/office/drawing/2014/main" val="25135315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17318990"/>
                  </a:ext>
                </a:extLst>
              </a:tr>
              <a:tr h="370840">
                <a:tc>
                  <a:txBody>
                    <a:bodyPr/>
                    <a:lstStyle/>
                    <a:p>
                      <a:r>
                        <a:rPr lang="en-US" sz="1000"/>
                        <a:t>@FirstInsHI</a:t>
                      </a:r>
                    </a:p>
                  </a:txBody>
                  <a:tcPr/>
                </a:tc>
                <a:tc>
                  <a:txBody>
                    <a:bodyPr/>
                    <a:lstStyle/>
                    <a:p>
                      <a:r>
                        <a:rPr lang="en-US" sz="1000"/>
                        <a:t>1251</a:t>
                      </a:r>
                    </a:p>
                  </a:txBody>
                  <a:tcPr/>
                </a:tc>
                <a:tc>
                  <a:txBody>
                    <a:bodyPr/>
                    <a:lstStyle/>
                    <a:p>
                      <a:r>
                        <a:rPr lang="en-US" sz="1000"/>
                        <a:t>9</a:t>
                      </a:r>
                    </a:p>
                  </a:txBody>
                  <a:tcPr/>
                </a:tc>
                <a:tc>
                  <a:txBody>
                    <a:bodyPr/>
                    <a:lstStyle/>
                    <a:p>
                      <a:r>
                        <a:rPr lang="en-US" sz="1000"/>
                        <a:t>24</a:t>
                      </a:r>
                    </a:p>
                  </a:txBody>
                  <a:tcPr/>
                </a:tc>
                <a:tc>
                  <a:txBody>
                    <a:bodyPr/>
                    <a:lstStyle/>
                    <a:p>
                      <a:r>
                        <a:rPr lang="en-US" sz="1000"/>
                        <a:t>22</a:t>
                      </a:r>
                    </a:p>
                  </a:txBody>
                  <a:tcPr/>
                </a:tc>
                <a:tc>
                  <a:txBody>
                    <a:bodyPr/>
                    <a:lstStyle/>
                    <a:p>
                      <a:r>
                        <a:rPr lang="en-US" sz="1000"/>
                        <a:t>2</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24</a:t>
                      </a:r>
                    </a:p>
                  </a:txBody>
                  <a:tcPr/>
                </a:tc>
                <a:tc>
                  <a:txBody>
                    <a:bodyPr/>
                    <a:lstStyle/>
                    <a:p>
                      <a:r>
                        <a:rPr lang="en-US" sz="1000"/>
                        <a:t>0</a:t>
                      </a:r>
                    </a:p>
                  </a:txBody>
                  <a:tcPr/>
                </a:tc>
                <a:tc>
                  <a:txBody>
                    <a:bodyPr/>
                    <a:lstStyle/>
                    <a:p>
                      <a:r>
                        <a:rPr lang="en-US" sz="1000"/>
                        <a:t>2</a:t>
                      </a:r>
                    </a:p>
                  </a:txBody>
                  <a:tcPr/>
                </a:tc>
                <a:tc>
                  <a:txBody>
                    <a:bodyPr/>
                    <a:lstStyle/>
                    <a:p>
                      <a:r>
                        <a:rPr lang="en-US" sz="1000"/>
                        <a:t>0.1240 %</a:t>
                      </a:r>
                    </a:p>
                  </a:txBody>
                  <a:tcPr/>
                </a:tc>
                <a:tc>
                  <a:txBody>
                    <a:bodyPr/>
                    <a:lstStyle/>
                    <a:p>
                      <a:r>
                        <a:rPr lang="en-US" sz="1000"/>
                        <a:t>0.0 %</a:t>
                      </a:r>
                    </a:p>
                  </a:txBody>
                  <a:tcPr/>
                </a:tc>
                <a:extLst>
                  <a:ext uri="{0D108BD9-81ED-4DB2-BD59-A6C34878D82A}">
                    <a16:rowId xmlns:a16="http://schemas.microsoft.com/office/drawing/2014/main" val="3564621970"/>
                  </a:ext>
                </a:extLst>
              </a:tr>
            </a:tbl>
          </a:graphicData>
        </a:graphic>
      </p:graphicFrame>
      <p:sp>
        <p:nvSpPr>
          <p:cNvPr id="4" name="Text Placeholder 3">
            <a:extLst>
              <a:ext uri="{FF2B5EF4-FFF2-40B4-BE49-F238E27FC236}">
                <a16:creationId xmlns:a16="http://schemas.microsoft.com/office/drawing/2014/main" id="{4479379A-E78A-4599-A202-5FE2681347F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3137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8B262-49A9-4F5F-B2F0-6FB9A7DED71C}"/>
              </a:ext>
            </a:extLst>
          </p:cNvPr>
          <p:cNvSpPr>
            <a:spLocks noGrp="1"/>
          </p:cNvSpPr>
          <p:nvPr>
            <p:ph type="title"/>
          </p:nvPr>
        </p:nvSpPr>
        <p:spPr/>
        <p:txBody>
          <a:bodyPr/>
          <a:lstStyle/>
          <a:p>
            <a:r>
              <a:rPr lang="en-US"/>
              <a:t>Twitter Followers Change | FICOH</a:t>
            </a:r>
          </a:p>
        </p:txBody>
      </p:sp>
      <p:graphicFrame>
        <p:nvGraphicFramePr>
          <p:cNvPr id="6" name="Chart Placeholder 5">
            <a:extLst>
              <a:ext uri="{FF2B5EF4-FFF2-40B4-BE49-F238E27FC236}">
                <a16:creationId xmlns:a16="http://schemas.microsoft.com/office/drawing/2014/main" id="{620F533E-3F6C-49A6-8A89-A8B6AEE0D956}"/>
              </a:ext>
            </a:extLst>
          </p:cNvPr>
          <p:cNvGraphicFramePr>
            <a:graphicFrameLocks noGrp="1"/>
          </p:cNvGraphicFramePr>
          <p:nvPr>
            <p:ph type="chart" sz="quarter" idx="13"/>
            <p:extLst>
              <p:ext uri="{D42A27DB-BD31-4B8C-83A1-F6EECF244321}">
                <p14:modId xmlns:p14="http://schemas.microsoft.com/office/powerpoint/2010/main" val="288362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517602-8122-4899-AF06-E4EBD4C09B0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C06CEE5-F02D-4E89-BDCB-E7ED2669E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7150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E5E7C-E9FB-40EB-823F-AF8B978DDB8F}"/>
              </a:ext>
            </a:extLst>
          </p:cNvPr>
          <p:cNvSpPr>
            <a:spLocks noGrp="1"/>
          </p:cNvSpPr>
          <p:nvPr>
            <p:ph type="title"/>
          </p:nvPr>
        </p:nvSpPr>
        <p:spPr/>
        <p:txBody>
          <a:bodyPr/>
          <a:lstStyle/>
          <a:p>
            <a:r>
              <a:rPr lang="en-US"/>
              <a:t>Average Interactions Per Tweet | FICOH</a:t>
            </a:r>
          </a:p>
        </p:txBody>
      </p:sp>
      <p:graphicFrame>
        <p:nvGraphicFramePr>
          <p:cNvPr id="6" name="Chart Placeholder 5">
            <a:extLst>
              <a:ext uri="{FF2B5EF4-FFF2-40B4-BE49-F238E27FC236}">
                <a16:creationId xmlns:a16="http://schemas.microsoft.com/office/drawing/2014/main" id="{16B26DFB-5FFB-49F7-A39B-39239FCAF054}"/>
              </a:ext>
            </a:extLst>
          </p:cNvPr>
          <p:cNvGraphicFramePr>
            <a:graphicFrameLocks noGrp="1"/>
          </p:cNvGraphicFramePr>
          <p:nvPr>
            <p:ph type="chart" sz="quarter" idx="13"/>
            <p:extLst>
              <p:ext uri="{D42A27DB-BD31-4B8C-83A1-F6EECF244321}">
                <p14:modId xmlns:p14="http://schemas.microsoft.com/office/powerpoint/2010/main" val="875686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0570D9-C76C-44D0-B42F-BA830299C4B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06F5647-8BC3-4FC2-A666-8E2E3C80E2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429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22A77-0C82-47A1-B950-0DEC2CBC962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B81B4A4-61E4-4D46-8A9A-3D5858AA4AFD}"/>
              </a:ext>
            </a:extLst>
          </p:cNvPr>
          <p:cNvGraphicFramePr>
            <a:graphicFrameLocks noGrp="1"/>
          </p:cNvGraphicFramePr>
          <p:nvPr>
            <p:ph type="tbl" sz="quarter" idx="13"/>
            <p:extLst>
              <p:ext uri="{D42A27DB-BD31-4B8C-83A1-F6EECF244321}">
                <p14:modId xmlns:p14="http://schemas.microsoft.com/office/powerpoint/2010/main" val="1236675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73194553"/>
                    </a:ext>
                  </a:extLst>
                </a:gridCol>
                <a:gridCol w="822960">
                  <a:extLst>
                    <a:ext uri="{9D8B030D-6E8A-4147-A177-3AD203B41FA5}">
                      <a16:colId xmlns:a16="http://schemas.microsoft.com/office/drawing/2014/main" val="1273805033"/>
                    </a:ext>
                  </a:extLst>
                </a:gridCol>
                <a:gridCol w="822960">
                  <a:extLst>
                    <a:ext uri="{9D8B030D-6E8A-4147-A177-3AD203B41FA5}">
                      <a16:colId xmlns:a16="http://schemas.microsoft.com/office/drawing/2014/main" val="2261231510"/>
                    </a:ext>
                  </a:extLst>
                </a:gridCol>
                <a:gridCol w="822960">
                  <a:extLst>
                    <a:ext uri="{9D8B030D-6E8A-4147-A177-3AD203B41FA5}">
                      <a16:colId xmlns:a16="http://schemas.microsoft.com/office/drawing/2014/main" val="337243412"/>
                    </a:ext>
                  </a:extLst>
                </a:gridCol>
                <a:gridCol w="822960">
                  <a:extLst>
                    <a:ext uri="{9D8B030D-6E8A-4147-A177-3AD203B41FA5}">
                      <a16:colId xmlns:a16="http://schemas.microsoft.com/office/drawing/2014/main" val="809875870"/>
                    </a:ext>
                  </a:extLst>
                </a:gridCol>
                <a:gridCol w="822960">
                  <a:extLst>
                    <a:ext uri="{9D8B030D-6E8A-4147-A177-3AD203B41FA5}">
                      <a16:colId xmlns:a16="http://schemas.microsoft.com/office/drawing/2014/main" val="91742266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887544254"/>
                  </a:ext>
                </a:extLst>
              </a:tr>
              <a:tr h="370840">
                <a:tc>
                  <a:txBody>
                    <a:bodyPr/>
                    <a:lstStyle/>
                    <a:p>
                      <a:r>
                        <a:rPr lang="en-US" sz="1000" b="1"/>
                        <a:t> @FirstInsHI - 2018-06-28 17:38:37 </a:t>
                      </a:r>
                      <a:r>
                        <a:rPr lang="en-US" sz="1000"/>
                        <a:t>
  Start off the weekend right at tomorrow's @honolulumuseum #ARTafterDARK. We’ll be giving away First Insurance “Glow Lanyards” while supplies last when the crowd enters and there’s even a special light projection show co-sponsored by @AirAsia. Hope to see you there! https://t.co/tz5l47jYcr</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0.5609 %</a:t>
                      </a:r>
                    </a:p>
                  </a:txBody>
                  <a:tcPr/>
                </a:tc>
                <a:extLst>
                  <a:ext uri="{0D108BD9-81ED-4DB2-BD59-A6C34878D82A}">
                    <a16:rowId xmlns:a16="http://schemas.microsoft.com/office/drawing/2014/main" val="1649284774"/>
                  </a:ext>
                </a:extLst>
              </a:tr>
              <a:tr h="370840">
                <a:tc>
                  <a:txBody>
                    <a:bodyPr/>
                    <a:lstStyle/>
                    <a:p>
                      <a:r>
                        <a:rPr lang="en-US" sz="1000" b="1"/>
                        <a:t> @FirstInsHI - 2018-06-04 16:46:29 </a:t>
                      </a:r>
                      <a:r>
                        <a:rPr lang="en-US" sz="1000"/>
                        <a:t>
  Our volunteers had fun pitching in at the @HSPLSHIgov #SummerReadingProgram kickoff at the #HawaiiStateLibrary, b/c #LibrariesRock!! #readingtime https://t.co/uDRop5RKYE https://t.co/tfRSDLKlYA</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0.2414 %</a:t>
                      </a:r>
                    </a:p>
                  </a:txBody>
                  <a:tcPr/>
                </a:tc>
                <a:extLst>
                  <a:ext uri="{0D108BD9-81ED-4DB2-BD59-A6C34878D82A}">
                    <a16:rowId xmlns:a16="http://schemas.microsoft.com/office/drawing/2014/main" val="3580308985"/>
                  </a:ext>
                </a:extLst>
              </a:tr>
              <a:tr h="370840">
                <a:tc>
                  <a:txBody>
                    <a:bodyPr/>
                    <a:lstStyle/>
                    <a:p>
                      <a:r>
                        <a:rPr lang="en-US" sz="1000" b="1"/>
                        <a:t> @FirstInsHI - 2018-06-12 17:26:55 </a:t>
                      </a:r>
                      <a:r>
                        <a:rPr lang="en-US" sz="1000"/>
                        <a:t>
  Our volunteers packed 50 healthy sack lunches this AM before work for the keiki at @IHSHawaii for their Summer Fun field trip. We hope they're enjoying a fun day. https://t.co/L39LFzr8n9</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0.2410 %</a:t>
                      </a:r>
                    </a:p>
                  </a:txBody>
                  <a:tcPr/>
                </a:tc>
                <a:extLst>
                  <a:ext uri="{0D108BD9-81ED-4DB2-BD59-A6C34878D82A}">
                    <a16:rowId xmlns:a16="http://schemas.microsoft.com/office/drawing/2014/main" val="1794954105"/>
                  </a:ext>
                </a:extLst>
              </a:tr>
            </a:tbl>
          </a:graphicData>
        </a:graphic>
      </p:graphicFrame>
      <p:sp>
        <p:nvSpPr>
          <p:cNvPr id="4" name="Text Placeholder 3">
            <a:extLst>
              <a:ext uri="{FF2B5EF4-FFF2-40B4-BE49-F238E27FC236}">
                <a16:creationId xmlns:a16="http://schemas.microsoft.com/office/drawing/2014/main" id="{3D3736B3-5FB5-4985-8975-07F4378C96A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96087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69561-4B73-4E3E-BE48-3F6BC96E07C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EACC36DA-6472-4268-B65D-B8447146FB8C}"/>
              </a:ext>
            </a:extLst>
          </p:cNvPr>
          <p:cNvGraphicFramePr>
            <a:graphicFrameLocks noGrp="1"/>
          </p:cNvGraphicFramePr>
          <p:nvPr>
            <p:ph type="tbl" sz="quarter" idx="13"/>
            <p:extLst>
              <p:ext uri="{D42A27DB-BD31-4B8C-83A1-F6EECF244321}">
                <p14:modId xmlns:p14="http://schemas.microsoft.com/office/powerpoint/2010/main" val="216146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40790532"/>
                    </a:ext>
                  </a:extLst>
                </a:gridCol>
                <a:gridCol w="1069848">
                  <a:extLst>
                    <a:ext uri="{9D8B030D-6E8A-4147-A177-3AD203B41FA5}">
                      <a16:colId xmlns:a16="http://schemas.microsoft.com/office/drawing/2014/main" val="3437647117"/>
                    </a:ext>
                  </a:extLst>
                </a:gridCol>
                <a:gridCol w="1069848">
                  <a:extLst>
                    <a:ext uri="{9D8B030D-6E8A-4147-A177-3AD203B41FA5}">
                      <a16:colId xmlns:a16="http://schemas.microsoft.com/office/drawing/2014/main" val="3227266825"/>
                    </a:ext>
                  </a:extLst>
                </a:gridCol>
                <a:gridCol w="1069848">
                  <a:extLst>
                    <a:ext uri="{9D8B030D-6E8A-4147-A177-3AD203B41FA5}">
                      <a16:colId xmlns:a16="http://schemas.microsoft.com/office/drawing/2014/main" val="3237985223"/>
                    </a:ext>
                  </a:extLst>
                </a:gridCol>
                <a:gridCol w="1069848">
                  <a:extLst>
                    <a:ext uri="{9D8B030D-6E8A-4147-A177-3AD203B41FA5}">
                      <a16:colId xmlns:a16="http://schemas.microsoft.com/office/drawing/2014/main" val="2877644770"/>
                    </a:ext>
                  </a:extLst>
                </a:gridCol>
                <a:gridCol w="1069848">
                  <a:extLst>
                    <a:ext uri="{9D8B030D-6E8A-4147-A177-3AD203B41FA5}">
                      <a16:colId xmlns:a16="http://schemas.microsoft.com/office/drawing/2014/main" val="949223411"/>
                    </a:ext>
                  </a:extLst>
                </a:gridCol>
                <a:gridCol w="1069848">
                  <a:extLst>
                    <a:ext uri="{9D8B030D-6E8A-4147-A177-3AD203B41FA5}">
                      <a16:colId xmlns:a16="http://schemas.microsoft.com/office/drawing/2014/main" val="5395280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04875109"/>
                  </a:ext>
                </a:extLst>
              </a:tr>
              <a:tr h="370840">
                <a:tc>
                  <a:txBody>
                    <a:bodyPr/>
                    <a:lstStyle/>
                    <a:p>
                      <a:r>
                        <a:rPr lang="en-US" sz="1000"/>
                        <a:t>First Insurance Company of Hawaii</a:t>
                      </a:r>
                    </a:p>
                  </a:txBody>
                  <a:tcPr/>
                </a:tc>
                <a:tc>
                  <a:txBody>
                    <a:bodyPr/>
                    <a:lstStyle/>
                    <a:p>
                      <a:r>
                        <a:rPr lang="en-US" sz="1000"/>
                        <a:t>1003</a:t>
                      </a:r>
                    </a:p>
                  </a:txBody>
                  <a:tcPr/>
                </a:tc>
                <a:tc>
                  <a:txBody>
                    <a:bodyPr/>
                    <a:lstStyle/>
                    <a:p>
                      <a:r>
                        <a:rPr lang="en-US" sz="1000"/>
                        <a:t>15</a:t>
                      </a:r>
                    </a:p>
                  </a:txBody>
                  <a:tcPr/>
                </a:tc>
                <a:tc>
                  <a:txBody>
                    <a:bodyPr/>
                    <a:lstStyle/>
                    <a:p>
                      <a:r>
                        <a:rPr lang="en-US" sz="1000"/>
                        <a:t>4</a:t>
                      </a:r>
                    </a:p>
                  </a:txBody>
                  <a:tcPr/>
                </a:tc>
                <a:tc>
                  <a:txBody>
                    <a:bodyPr/>
                    <a:lstStyle/>
                    <a:p>
                      <a:r>
                        <a:rPr lang="en-US" sz="1000"/>
                        <a:t>130</a:t>
                      </a:r>
                    </a:p>
                  </a:txBody>
                  <a:tcPr/>
                </a:tc>
                <a:tc>
                  <a:txBody>
                    <a:bodyPr/>
                    <a:lstStyle/>
                    <a:p>
                      <a:r>
                        <a:rPr lang="en-US" sz="1000"/>
                        <a:t>2</a:t>
                      </a:r>
                    </a:p>
                  </a:txBody>
                  <a:tcPr/>
                </a:tc>
                <a:tc>
                  <a:txBody>
                    <a:bodyPr/>
                    <a:lstStyle/>
                    <a:p>
                      <a:r>
                        <a:rPr lang="en-US" sz="1000"/>
                        <a:t>3.3166 %</a:t>
                      </a:r>
                    </a:p>
                  </a:txBody>
                  <a:tcPr/>
                </a:tc>
                <a:extLst>
                  <a:ext uri="{0D108BD9-81ED-4DB2-BD59-A6C34878D82A}">
                    <a16:rowId xmlns:a16="http://schemas.microsoft.com/office/drawing/2014/main" val="1014904289"/>
                  </a:ext>
                </a:extLst>
              </a:tr>
            </a:tbl>
          </a:graphicData>
        </a:graphic>
      </p:graphicFrame>
      <p:sp>
        <p:nvSpPr>
          <p:cNvPr id="4" name="Text Placeholder 3">
            <a:extLst>
              <a:ext uri="{FF2B5EF4-FFF2-40B4-BE49-F238E27FC236}">
                <a16:creationId xmlns:a16="http://schemas.microsoft.com/office/drawing/2014/main" id="{F296E1DF-A037-4D17-AA0C-22CB3E41A32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6293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D2DD9-789C-4601-B34E-61DEA43E6E39}"/>
              </a:ext>
            </a:extLst>
          </p:cNvPr>
          <p:cNvSpPr>
            <a:spLocks noGrp="1"/>
          </p:cNvSpPr>
          <p:nvPr>
            <p:ph type="title"/>
          </p:nvPr>
        </p:nvSpPr>
        <p:spPr/>
        <p:txBody>
          <a:bodyPr/>
          <a:lstStyle/>
          <a:p>
            <a:r>
              <a:rPr lang="en-US"/>
              <a:t>LinkedIn Followers Change | FICOH</a:t>
            </a:r>
          </a:p>
        </p:txBody>
      </p:sp>
      <p:graphicFrame>
        <p:nvGraphicFramePr>
          <p:cNvPr id="6" name="Chart Placeholder 5">
            <a:extLst>
              <a:ext uri="{FF2B5EF4-FFF2-40B4-BE49-F238E27FC236}">
                <a16:creationId xmlns:a16="http://schemas.microsoft.com/office/drawing/2014/main" id="{E3BC9108-6DB8-44D4-9C06-8E71194627CE}"/>
              </a:ext>
            </a:extLst>
          </p:cNvPr>
          <p:cNvGraphicFramePr>
            <a:graphicFrameLocks noGrp="1"/>
          </p:cNvGraphicFramePr>
          <p:nvPr>
            <p:ph type="chart" sz="quarter" idx="13"/>
            <p:extLst>
              <p:ext uri="{D42A27DB-BD31-4B8C-83A1-F6EECF244321}">
                <p14:modId xmlns:p14="http://schemas.microsoft.com/office/powerpoint/2010/main" val="4149604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FDE741-466E-48FD-A173-1A7B26BCF21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F0DF377-FD92-482E-8834-023AF8B17C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4138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C898-6013-44B8-BD5E-51A1B1BA9904}"/>
              </a:ext>
            </a:extLst>
          </p:cNvPr>
          <p:cNvSpPr>
            <a:spLocks noGrp="1"/>
          </p:cNvSpPr>
          <p:nvPr>
            <p:ph type="title"/>
          </p:nvPr>
        </p:nvSpPr>
        <p:spPr/>
        <p:txBody>
          <a:bodyPr/>
          <a:lstStyle/>
          <a:p>
            <a:r>
              <a:rPr lang="en-US"/>
              <a:t>Average Interactions Per LinkedIn Update | FICOH</a:t>
            </a:r>
          </a:p>
        </p:txBody>
      </p:sp>
      <p:graphicFrame>
        <p:nvGraphicFramePr>
          <p:cNvPr id="6" name="Chart Placeholder 5">
            <a:extLst>
              <a:ext uri="{FF2B5EF4-FFF2-40B4-BE49-F238E27FC236}">
                <a16:creationId xmlns:a16="http://schemas.microsoft.com/office/drawing/2014/main" id="{71F9D6DC-B194-4CE6-A725-7D3B1E0C7778}"/>
              </a:ext>
            </a:extLst>
          </p:cNvPr>
          <p:cNvGraphicFramePr>
            <a:graphicFrameLocks noGrp="1"/>
          </p:cNvGraphicFramePr>
          <p:nvPr>
            <p:ph type="chart" sz="quarter" idx="13"/>
            <p:extLst>
              <p:ext uri="{D42A27DB-BD31-4B8C-83A1-F6EECF244321}">
                <p14:modId xmlns:p14="http://schemas.microsoft.com/office/powerpoint/2010/main" val="864560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F21735-7E2F-4B6B-A2BD-FCA3954B124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BE4D4C9-A7BB-427B-8646-6E11CFCADC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2921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FC538-A971-4D2A-BF1B-7016A6E78423}"/>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5D3BCBF5-A20D-4739-B652-B37947D2631E}"/>
              </a:ext>
            </a:extLst>
          </p:cNvPr>
          <p:cNvGraphicFramePr>
            <a:graphicFrameLocks noGrp="1"/>
          </p:cNvGraphicFramePr>
          <p:nvPr>
            <p:ph type="tbl" sz="quarter" idx="13"/>
            <p:extLst>
              <p:ext uri="{D42A27DB-BD31-4B8C-83A1-F6EECF244321}">
                <p14:modId xmlns:p14="http://schemas.microsoft.com/office/powerpoint/2010/main" val="953544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23828241"/>
                    </a:ext>
                  </a:extLst>
                </a:gridCol>
                <a:gridCol w="987552">
                  <a:extLst>
                    <a:ext uri="{9D8B030D-6E8A-4147-A177-3AD203B41FA5}">
                      <a16:colId xmlns:a16="http://schemas.microsoft.com/office/drawing/2014/main" val="2766054511"/>
                    </a:ext>
                  </a:extLst>
                </a:gridCol>
                <a:gridCol w="987552">
                  <a:extLst>
                    <a:ext uri="{9D8B030D-6E8A-4147-A177-3AD203B41FA5}">
                      <a16:colId xmlns:a16="http://schemas.microsoft.com/office/drawing/2014/main" val="3459900460"/>
                    </a:ext>
                  </a:extLst>
                </a:gridCol>
                <a:gridCol w="987552">
                  <a:extLst>
                    <a:ext uri="{9D8B030D-6E8A-4147-A177-3AD203B41FA5}">
                      <a16:colId xmlns:a16="http://schemas.microsoft.com/office/drawing/2014/main" val="2727523183"/>
                    </a:ext>
                  </a:extLst>
                </a:gridCol>
                <a:gridCol w="987552">
                  <a:extLst>
                    <a:ext uri="{9D8B030D-6E8A-4147-A177-3AD203B41FA5}">
                      <a16:colId xmlns:a16="http://schemas.microsoft.com/office/drawing/2014/main" val="906607660"/>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54237322"/>
                  </a:ext>
                </a:extLst>
              </a:tr>
              <a:tr h="370840">
                <a:tc>
                  <a:txBody>
                    <a:bodyPr/>
                    <a:lstStyle/>
                    <a:p>
                      <a:r>
                        <a:rPr lang="en-US" sz="1000" b="1"/>
                        <a:t> First Insurance Company of Hawaii - 2018-06-19 18:16:19 </a:t>
                      </a:r>
                      <a:r>
                        <a:rPr lang="en-US" sz="1000"/>
                        <a:t>
  Today, Anna S. of our Commercial Underwriting Support department is celebrating her 45th work anniversary with FICOH. Congratulations, Anna! And mahalo for 45 years of dedicated service.</a:t>
                      </a:r>
                    </a:p>
                  </a:txBody>
                  <a:tcPr/>
                </a:tc>
                <a:tc>
                  <a:txBody>
                    <a:bodyPr/>
                    <a:lstStyle/>
                    <a:p>
                      <a:r>
                        <a:rPr lang="en-US" sz="1000"/>
                        <a:t>40</a:t>
                      </a:r>
                    </a:p>
                  </a:txBody>
                  <a:tcPr/>
                </a:tc>
                <a:tc>
                  <a:txBody>
                    <a:bodyPr/>
                    <a:lstStyle/>
                    <a:p>
                      <a:r>
                        <a:rPr lang="en-US" sz="1000"/>
                        <a:t>2</a:t>
                      </a:r>
                    </a:p>
                  </a:txBody>
                  <a:tcPr/>
                </a:tc>
                <a:tc>
                  <a:txBody>
                    <a:bodyPr/>
                    <a:lstStyle/>
                    <a:p>
                      <a:r>
                        <a:rPr lang="en-US" sz="1000"/>
                        <a:t>4.2211 %</a:t>
                      </a:r>
                    </a:p>
                  </a:txBody>
                  <a:tcPr/>
                </a:tc>
                <a:tc>
                  <a:txBody>
                    <a:bodyPr/>
                    <a:lstStyle/>
                    <a:p>
                      <a:r>
                        <a:rPr lang="en-US" sz="1000"/>
                        <a:t>Photo</a:t>
                      </a:r>
                    </a:p>
                  </a:txBody>
                  <a:tcPr/>
                </a:tc>
                <a:extLst>
                  <a:ext uri="{0D108BD9-81ED-4DB2-BD59-A6C34878D82A}">
                    <a16:rowId xmlns:a16="http://schemas.microsoft.com/office/drawing/2014/main" val="861530490"/>
                  </a:ext>
                </a:extLst>
              </a:tr>
              <a:tr h="370840">
                <a:tc>
                  <a:txBody>
                    <a:bodyPr/>
                    <a:lstStyle/>
                    <a:p>
                      <a:r>
                        <a:rPr lang="en-US" sz="1000" b="1"/>
                        <a:t> First Insurance Company of Hawaii - 2018-06-04 16:51:32 </a:t>
                      </a:r>
                      <a:r>
                        <a:rPr lang="en-US" sz="1000"/>
                        <a:t>
  You wouldn't guess it from looking at her, but last week Karen G. of our Claims department celebrated her 45th work anniversary with #teamficoh! Mahalo Karen for your 45 years of dedicated service.</a:t>
                      </a:r>
                    </a:p>
                  </a:txBody>
                  <a:tcPr/>
                </a:tc>
                <a:tc>
                  <a:txBody>
                    <a:bodyPr/>
                    <a:lstStyle/>
                    <a:p>
                      <a:r>
                        <a:rPr lang="en-US" sz="1000"/>
                        <a:t>34</a:t>
                      </a:r>
                    </a:p>
                  </a:txBody>
                  <a:tcPr/>
                </a:tc>
                <a:tc>
                  <a:txBody>
                    <a:bodyPr/>
                    <a:lstStyle/>
                    <a:p>
                      <a:r>
                        <a:rPr lang="en-US" sz="1000"/>
                        <a:t>0</a:t>
                      </a:r>
                    </a:p>
                  </a:txBody>
                  <a:tcPr/>
                </a:tc>
                <a:tc>
                  <a:txBody>
                    <a:bodyPr/>
                    <a:lstStyle/>
                    <a:p>
                      <a:r>
                        <a:rPr lang="en-US" sz="1000"/>
                        <a:t>3.4378 %</a:t>
                      </a:r>
                    </a:p>
                  </a:txBody>
                  <a:tcPr/>
                </a:tc>
                <a:tc>
                  <a:txBody>
                    <a:bodyPr/>
                    <a:lstStyle/>
                    <a:p>
                      <a:r>
                        <a:rPr lang="en-US" sz="1000"/>
                        <a:t>Photo</a:t>
                      </a:r>
                    </a:p>
                  </a:txBody>
                  <a:tcPr/>
                </a:tc>
                <a:extLst>
                  <a:ext uri="{0D108BD9-81ED-4DB2-BD59-A6C34878D82A}">
                    <a16:rowId xmlns:a16="http://schemas.microsoft.com/office/drawing/2014/main" val="48579946"/>
                  </a:ext>
                </a:extLst>
              </a:tr>
              <a:tr h="370840">
                <a:tc>
                  <a:txBody>
                    <a:bodyPr/>
                    <a:lstStyle/>
                    <a:p>
                      <a:r>
                        <a:rPr lang="en-US" sz="1000" b="1"/>
                        <a:t> First Insurance Company of Hawaii - 2018-06-11 19:40:23 </a:t>
                      </a:r>
                      <a:r>
                        <a:rPr lang="en-US" sz="1000"/>
                        <a:t>
  Ryan A. (center) of our Claims Auto Resources department recently returned from a one week Tokio Marine internship in Tokyo, Japan, where he was joined by two Shidler College of Business students, a University of Guam student, and an associate from Tokio Marine Pacific, our sister company in Guam. They forged an immediate connection, learned a ton from their Tokio Marine hosts, and had the time of their lives!</a:t>
                      </a:r>
                    </a:p>
                  </a:txBody>
                  <a:tcPr/>
                </a:tc>
                <a:tc>
                  <a:txBody>
                    <a:bodyPr/>
                    <a:lstStyle/>
                    <a:p>
                      <a:r>
                        <a:rPr lang="en-US" sz="1000"/>
                        <a:t>30</a:t>
                      </a:r>
                    </a:p>
                  </a:txBody>
                  <a:tcPr/>
                </a:tc>
                <a:tc>
                  <a:txBody>
                    <a:bodyPr/>
                    <a:lstStyle/>
                    <a:p>
                      <a:r>
                        <a:rPr lang="en-US" sz="1000"/>
                        <a:t>0</a:t>
                      </a:r>
                    </a:p>
                  </a:txBody>
                  <a:tcPr/>
                </a:tc>
                <a:tc>
                  <a:txBody>
                    <a:bodyPr/>
                    <a:lstStyle/>
                    <a:p>
                      <a:r>
                        <a:rPr lang="en-US" sz="1000"/>
                        <a:t>3.0303 %</a:t>
                      </a:r>
                    </a:p>
                  </a:txBody>
                  <a:tcPr/>
                </a:tc>
                <a:tc>
                  <a:txBody>
                    <a:bodyPr/>
                    <a:lstStyle/>
                    <a:p>
                      <a:r>
                        <a:rPr lang="en-US" sz="1000"/>
                        <a:t>Photo</a:t>
                      </a:r>
                    </a:p>
                  </a:txBody>
                  <a:tcPr/>
                </a:tc>
                <a:extLst>
                  <a:ext uri="{0D108BD9-81ED-4DB2-BD59-A6C34878D82A}">
                    <a16:rowId xmlns:a16="http://schemas.microsoft.com/office/drawing/2014/main" val="3863788137"/>
                  </a:ext>
                </a:extLst>
              </a:tr>
            </a:tbl>
          </a:graphicData>
        </a:graphic>
      </p:graphicFrame>
      <p:sp>
        <p:nvSpPr>
          <p:cNvPr id="4" name="Text Placeholder 3">
            <a:extLst>
              <a:ext uri="{FF2B5EF4-FFF2-40B4-BE49-F238E27FC236}">
                <a16:creationId xmlns:a16="http://schemas.microsoft.com/office/drawing/2014/main" id="{D56AC70F-FFBB-4F86-B107-C2AD3B7F210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42755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6CF4A-BDFF-4C8B-9175-FDEAF92DB411}"/>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1E75678-F06B-4F6D-A1F0-4EBA10F05486}"/>
              </a:ext>
            </a:extLst>
          </p:cNvPr>
          <p:cNvGraphicFramePr>
            <a:graphicFrameLocks noGrp="1"/>
          </p:cNvGraphicFramePr>
          <p:nvPr>
            <p:ph type="tbl" sz="quarter" idx="13"/>
            <p:extLst>
              <p:ext uri="{D42A27DB-BD31-4B8C-83A1-F6EECF244321}">
                <p14:modId xmlns:p14="http://schemas.microsoft.com/office/powerpoint/2010/main" val="770375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8505766"/>
                    </a:ext>
                  </a:extLst>
                </a:gridCol>
                <a:gridCol w="699516">
                  <a:extLst>
                    <a:ext uri="{9D8B030D-6E8A-4147-A177-3AD203B41FA5}">
                      <a16:colId xmlns:a16="http://schemas.microsoft.com/office/drawing/2014/main" val="1860468850"/>
                    </a:ext>
                  </a:extLst>
                </a:gridCol>
                <a:gridCol w="699516">
                  <a:extLst>
                    <a:ext uri="{9D8B030D-6E8A-4147-A177-3AD203B41FA5}">
                      <a16:colId xmlns:a16="http://schemas.microsoft.com/office/drawing/2014/main" val="2219930257"/>
                    </a:ext>
                  </a:extLst>
                </a:gridCol>
                <a:gridCol w="658368">
                  <a:extLst>
                    <a:ext uri="{9D8B030D-6E8A-4147-A177-3AD203B41FA5}">
                      <a16:colId xmlns:a16="http://schemas.microsoft.com/office/drawing/2014/main" val="3941909224"/>
                    </a:ext>
                  </a:extLst>
                </a:gridCol>
                <a:gridCol w="658368">
                  <a:extLst>
                    <a:ext uri="{9D8B030D-6E8A-4147-A177-3AD203B41FA5}">
                      <a16:colId xmlns:a16="http://schemas.microsoft.com/office/drawing/2014/main" val="792360122"/>
                    </a:ext>
                  </a:extLst>
                </a:gridCol>
                <a:gridCol w="658368">
                  <a:extLst>
                    <a:ext uri="{9D8B030D-6E8A-4147-A177-3AD203B41FA5}">
                      <a16:colId xmlns:a16="http://schemas.microsoft.com/office/drawing/2014/main" val="3338965288"/>
                    </a:ext>
                  </a:extLst>
                </a:gridCol>
                <a:gridCol w="699516">
                  <a:extLst>
                    <a:ext uri="{9D8B030D-6E8A-4147-A177-3AD203B41FA5}">
                      <a16:colId xmlns:a16="http://schemas.microsoft.com/office/drawing/2014/main" val="204637124"/>
                    </a:ext>
                  </a:extLst>
                </a:gridCol>
                <a:gridCol w="699516">
                  <a:extLst>
                    <a:ext uri="{9D8B030D-6E8A-4147-A177-3AD203B41FA5}">
                      <a16:colId xmlns:a16="http://schemas.microsoft.com/office/drawing/2014/main" val="1409593935"/>
                    </a:ext>
                  </a:extLst>
                </a:gridCol>
                <a:gridCol w="699516">
                  <a:extLst>
                    <a:ext uri="{9D8B030D-6E8A-4147-A177-3AD203B41FA5}">
                      <a16:colId xmlns:a16="http://schemas.microsoft.com/office/drawing/2014/main" val="2491384344"/>
                    </a:ext>
                  </a:extLst>
                </a:gridCol>
                <a:gridCol w="658368">
                  <a:extLst>
                    <a:ext uri="{9D8B030D-6E8A-4147-A177-3AD203B41FA5}">
                      <a16:colId xmlns:a16="http://schemas.microsoft.com/office/drawing/2014/main" val="16832842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05380455"/>
                  </a:ext>
                </a:extLst>
              </a:tr>
              <a:tr h="370840">
                <a:tc>
                  <a:txBody>
                    <a:bodyPr/>
                    <a:lstStyle/>
                    <a:p>
                      <a:r>
                        <a:rPr lang="en-US" sz="1000"/>
                        <a:t>firstinshi</a:t>
                      </a:r>
                    </a:p>
                  </a:txBody>
                  <a:tcPr/>
                </a:tc>
                <a:tc>
                  <a:txBody>
                    <a:bodyPr/>
                    <a:lstStyle/>
                    <a:p>
                      <a:r>
                        <a:rPr lang="en-US" sz="1000"/>
                        <a:t>2383</a:t>
                      </a:r>
                    </a:p>
                  </a:txBody>
                  <a:tcPr/>
                </a:tc>
                <a:tc>
                  <a:txBody>
                    <a:bodyPr/>
                    <a:lstStyle/>
                    <a:p>
                      <a:r>
                        <a:rPr lang="en-US" sz="1000"/>
                        <a:t>0</a:t>
                      </a:r>
                    </a:p>
                  </a:txBody>
                  <a:tcPr/>
                </a:tc>
                <a:tc>
                  <a:txBody>
                    <a:bodyPr/>
                    <a:lstStyle/>
                    <a:p>
                      <a:r>
                        <a:rPr lang="en-US" sz="1000"/>
                        <a:t>14</a:t>
                      </a:r>
                    </a:p>
                  </a:txBody>
                  <a:tcPr/>
                </a:tc>
                <a:tc>
                  <a:txBody>
                    <a:bodyPr/>
                    <a:lstStyle/>
                    <a:p>
                      <a:r>
                        <a:rPr lang="en-US" sz="1000"/>
                        <a:t>7</a:t>
                      </a:r>
                    </a:p>
                  </a:txBody>
                  <a:tcPr/>
                </a:tc>
                <a:tc>
                  <a:txBody>
                    <a:bodyPr/>
                    <a:lstStyle/>
                    <a:p>
                      <a:r>
                        <a:rPr lang="en-US" sz="1000"/>
                        <a:t>0</a:t>
                      </a:r>
                    </a:p>
                  </a:txBody>
                  <a:tcPr/>
                </a:tc>
                <a:tc>
                  <a:txBody>
                    <a:bodyPr/>
                    <a:lstStyle/>
                    <a:p>
                      <a:r>
                        <a:rPr lang="en-US" sz="1000"/>
                        <a:t>21</a:t>
                      </a:r>
                    </a:p>
                  </a:txBody>
                  <a:tcPr/>
                </a:tc>
                <a:tc>
                  <a:txBody>
                    <a:bodyPr/>
                    <a:lstStyle/>
                    <a:p>
                      <a:r>
                        <a:rPr lang="en-US" sz="1000"/>
                        <a:t>529</a:t>
                      </a:r>
                    </a:p>
                  </a:txBody>
                  <a:tcPr/>
                </a:tc>
                <a:tc>
                  <a:txBody>
                    <a:bodyPr/>
                    <a:lstStyle/>
                    <a:p>
                      <a:r>
                        <a:rPr lang="en-US" sz="1000"/>
                        <a:t>10</a:t>
                      </a:r>
                    </a:p>
                  </a:txBody>
                  <a:tcPr/>
                </a:tc>
                <a:tc>
                  <a:txBody>
                    <a:bodyPr/>
                    <a:lstStyle/>
                    <a:p>
                      <a:r>
                        <a:rPr lang="en-US" sz="1000"/>
                        <a:t>1.0771 %</a:t>
                      </a:r>
                    </a:p>
                  </a:txBody>
                  <a:tcPr/>
                </a:tc>
                <a:extLst>
                  <a:ext uri="{0D108BD9-81ED-4DB2-BD59-A6C34878D82A}">
                    <a16:rowId xmlns:a16="http://schemas.microsoft.com/office/drawing/2014/main" val="2756941095"/>
                  </a:ext>
                </a:extLst>
              </a:tr>
            </a:tbl>
          </a:graphicData>
        </a:graphic>
      </p:graphicFrame>
      <p:sp>
        <p:nvSpPr>
          <p:cNvPr id="4" name="Text Placeholder 3">
            <a:extLst>
              <a:ext uri="{FF2B5EF4-FFF2-40B4-BE49-F238E27FC236}">
                <a16:creationId xmlns:a16="http://schemas.microsoft.com/office/drawing/2014/main" id="{BDAF478D-49D8-46A7-B10E-36762A80016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54781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26366-6D92-4B4D-8C0B-B2FAE253EF4C}"/>
              </a:ext>
            </a:extLst>
          </p:cNvPr>
          <p:cNvSpPr>
            <a:spLocks noGrp="1"/>
          </p:cNvSpPr>
          <p:nvPr>
            <p:ph type="title"/>
          </p:nvPr>
        </p:nvSpPr>
        <p:spPr/>
        <p:txBody>
          <a:bodyPr/>
          <a:lstStyle/>
          <a:p>
            <a:r>
              <a:rPr lang="en-US"/>
              <a:t>Instagram Followers Change | FICOH</a:t>
            </a:r>
          </a:p>
        </p:txBody>
      </p:sp>
      <p:graphicFrame>
        <p:nvGraphicFramePr>
          <p:cNvPr id="6" name="Chart Placeholder 5">
            <a:extLst>
              <a:ext uri="{FF2B5EF4-FFF2-40B4-BE49-F238E27FC236}">
                <a16:creationId xmlns:a16="http://schemas.microsoft.com/office/drawing/2014/main" id="{759B0D15-9630-406E-ACB7-19FCAFDB4543}"/>
              </a:ext>
            </a:extLst>
          </p:cNvPr>
          <p:cNvGraphicFramePr>
            <a:graphicFrameLocks noGrp="1"/>
          </p:cNvGraphicFramePr>
          <p:nvPr>
            <p:ph type="chart" sz="quarter" idx="13"/>
            <p:extLst>
              <p:ext uri="{D42A27DB-BD31-4B8C-83A1-F6EECF244321}">
                <p14:modId xmlns:p14="http://schemas.microsoft.com/office/powerpoint/2010/main" val="3580753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C9B11-069B-4F05-8167-1C8B66646BE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6C30739-B4F9-4E91-8102-6D3E3D254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308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F091-2D06-4E90-9868-60F11D6EB5CC}"/>
              </a:ext>
            </a:extLst>
          </p:cNvPr>
          <p:cNvSpPr>
            <a:spLocks noGrp="1"/>
          </p:cNvSpPr>
          <p:nvPr>
            <p:ph type="title"/>
          </p:nvPr>
        </p:nvSpPr>
        <p:spPr/>
        <p:txBody>
          <a:bodyPr/>
          <a:lstStyle/>
          <a:p>
            <a:r>
              <a:rPr lang="en-US"/>
              <a:t>Average Interactions Per Instagram Post | FICOH</a:t>
            </a:r>
          </a:p>
        </p:txBody>
      </p:sp>
      <p:graphicFrame>
        <p:nvGraphicFramePr>
          <p:cNvPr id="6" name="Chart Placeholder 5">
            <a:extLst>
              <a:ext uri="{FF2B5EF4-FFF2-40B4-BE49-F238E27FC236}">
                <a16:creationId xmlns:a16="http://schemas.microsoft.com/office/drawing/2014/main" id="{F2081A49-8336-4D6E-A999-A7D7E7993D59}"/>
              </a:ext>
            </a:extLst>
          </p:cNvPr>
          <p:cNvGraphicFramePr>
            <a:graphicFrameLocks noGrp="1"/>
          </p:cNvGraphicFramePr>
          <p:nvPr>
            <p:ph type="chart" sz="quarter" idx="13"/>
            <p:extLst>
              <p:ext uri="{D42A27DB-BD31-4B8C-83A1-F6EECF244321}">
                <p14:modId xmlns:p14="http://schemas.microsoft.com/office/powerpoint/2010/main" val="2838306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252260-BA7F-4F58-B6EE-27CE72C5B2D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C03C3BA-DFFA-4F07-97FE-A703EE0B9E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100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6D74-2DF2-4D6E-A783-EDEF2B9B83F1}"/>
              </a:ext>
            </a:extLst>
          </p:cNvPr>
          <p:cNvSpPr>
            <a:spLocks noGrp="1"/>
          </p:cNvSpPr>
          <p:nvPr>
            <p:ph type="title"/>
          </p:nvPr>
        </p:nvSpPr>
        <p:spPr/>
        <p:txBody>
          <a:bodyPr/>
          <a:lstStyle/>
          <a:p>
            <a:r>
              <a:rPr lang="en-US"/>
              <a:t>Top Instagram Posts Table | FICOH</a:t>
            </a:r>
          </a:p>
        </p:txBody>
      </p:sp>
      <p:graphicFrame>
        <p:nvGraphicFramePr>
          <p:cNvPr id="5" name="Table Placeholder 4">
            <a:extLst>
              <a:ext uri="{FF2B5EF4-FFF2-40B4-BE49-F238E27FC236}">
                <a16:creationId xmlns:a16="http://schemas.microsoft.com/office/drawing/2014/main" id="{0E4DA8BA-7545-48EC-8ED4-446BCB62E813}"/>
              </a:ext>
            </a:extLst>
          </p:cNvPr>
          <p:cNvGraphicFramePr>
            <a:graphicFrameLocks noGrp="1"/>
          </p:cNvGraphicFramePr>
          <p:nvPr>
            <p:ph type="tbl" sz="quarter" idx="13"/>
            <p:extLst>
              <p:ext uri="{D42A27DB-BD31-4B8C-83A1-F6EECF244321}">
                <p14:modId xmlns:p14="http://schemas.microsoft.com/office/powerpoint/2010/main" val="36576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0501963"/>
                    </a:ext>
                  </a:extLst>
                </a:gridCol>
                <a:gridCol w="987552">
                  <a:extLst>
                    <a:ext uri="{9D8B030D-6E8A-4147-A177-3AD203B41FA5}">
                      <a16:colId xmlns:a16="http://schemas.microsoft.com/office/drawing/2014/main" val="1393224131"/>
                    </a:ext>
                  </a:extLst>
                </a:gridCol>
                <a:gridCol w="987552">
                  <a:extLst>
                    <a:ext uri="{9D8B030D-6E8A-4147-A177-3AD203B41FA5}">
                      <a16:colId xmlns:a16="http://schemas.microsoft.com/office/drawing/2014/main" val="1145870792"/>
                    </a:ext>
                  </a:extLst>
                </a:gridCol>
                <a:gridCol w="987552">
                  <a:extLst>
                    <a:ext uri="{9D8B030D-6E8A-4147-A177-3AD203B41FA5}">
                      <a16:colId xmlns:a16="http://schemas.microsoft.com/office/drawing/2014/main" val="2990164254"/>
                    </a:ext>
                  </a:extLst>
                </a:gridCol>
                <a:gridCol w="987552">
                  <a:extLst>
                    <a:ext uri="{9D8B030D-6E8A-4147-A177-3AD203B41FA5}">
                      <a16:colId xmlns:a16="http://schemas.microsoft.com/office/drawing/2014/main" val="209378944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935597429"/>
                  </a:ext>
                </a:extLst>
              </a:tr>
              <a:tr h="370840">
                <a:tc>
                  <a:txBody>
                    <a:bodyPr/>
                    <a:lstStyle/>
                    <a:p>
                      <a:r>
                        <a:rPr lang="en-US" sz="1000" b="1"/>
                        <a:t>firstinshi - 2018-06-08 14:15:36 </a:t>
                      </a:r>
                      <a:r>
                        <a:rPr lang="en-US" sz="1000"/>
                        <a:t>
 Photo by Carole B. of our Claims department. The annual lei draping of the #kingkamehameha statue in front of Aliiolani Hale takes place today at 3pm. Tomorrow's King Kamehameha Celebration Floral Parade starts at 9am in front of Iolani Palace. #kingkamehamehaday</a:t>
                      </a:r>
                    </a:p>
                  </a:txBody>
                  <a:tcPr/>
                </a:tc>
                <a:tc>
                  <a:txBody>
                    <a:bodyPr/>
                    <a:lstStyle/>
                    <a:p>
                      <a:r>
                        <a:rPr lang="en-US" sz="1000"/>
                        <a:t>39</a:t>
                      </a:r>
                    </a:p>
                  </a:txBody>
                  <a:tcPr/>
                </a:tc>
                <a:tc>
                  <a:txBody>
                    <a:bodyPr/>
                    <a:lstStyle/>
                    <a:p>
                      <a:r>
                        <a:rPr lang="en-US" sz="1000"/>
                        <a:t>0</a:t>
                      </a:r>
                    </a:p>
                  </a:txBody>
                  <a:tcPr/>
                </a:tc>
                <a:tc>
                  <a:txBody>
                    <a:bodyPr/>
                    <a:lstStyle/>
                    <a:p>
                      <a:r>
                        <a:rPr lang="en-US" sz="1000"/>
                        <a:t>1.6359 %</a:t>
                      </a:r>
                    </a:p>
                  </a:txBody>
                  <a:tcPr/>
                </a:tc>
                <a:tc>
                  <a:txBody>
                    <a:bodyPr/>
                    <a:lstStyle/>
                    <a:p>
                      <a:r>
                        <a:rPr lang="en-US" sz="1000"/>
                        <a:t>Image</a:t>
                      </a:r>
                    </a:p>
                  </a:txBody>
                  <a:tcPr/>
                </a:tc>
                <a:extLst>
                  <a:ext uri="{0D108BD9-81ED-4DB2-BD59-A6C34878D82A}">
                    <a16:rowId xmlns:a16="http://schemas.microsoft.com/office/drawing/2014/main" val="4148215914"/>
                  </a:ext>
                </a:extLst>
              </a:tr>
              <a:tr h="370840">
                <a:tc>
                  <a:txBody>
                    <a:bodyPr/>
                    <a:lstStyle/>
                    <a:p>
                      <a:r>
                        <a:rPr lang="en-US" sz="1000" b="1"/>
                        <a:t>firstinshi - 2018-06-26 20:53:53 </a:t>
                      </a:r>
                      <a:r>
                        <a:rPr lang="en-US" sz="1000"/>
                        <a:t>
 We don't post food pics often but we just had to share. Our insured @chubbieshawaii is making some of the best burgers on Oahu. They're serving up their delicious smash burgers and crinkle fries from their food truck by the Auahi Street Starbucks. We're beg fans! #honolulueats #goodeats #burgers #smashburgers</a:t>
                      </a:r>
                    </a:p>
                  </a:txBody>
                  <a:tcPr/>
                </a:tc>
                <a:tc>
                  <a:txBody>
                    <a:bodyPr/>
                    <a:lstStyle/>
                    <a:p>
                      <a:r>
                        <a:rPr lang="en-US" sz="1000"/>
                        <a:t>35</a:t>
                      </a:r>
                    </a:p>
                  </a:txBody>
                  <a:tcPr/>
                </a:tc>
                <a:tc>
                  <a:txBody>
                    <a:bodyPr/>
                    <a:lstStyle/>
                    <a:p>
                      <a:r>
                        <a:rPr lang="en-US" sz="1000"/>
                        <a:t>2</a:t>
                      </a:r>
                    </a:p>
                  </a:txBody>
                  <a:tcPr/>
                </a:tc>
                <a:tc>
                  <a:txBody>
                    <a:bodyPr/>
                    <a:lstStyle/>
                    <a:p>
                      <a:r>
                        <a:rPr lang="en-US" sz="1000"/>
                        <a:t>1.5553 %</a:t>
                      </a:r>
                    </a:p>
                  </a:txBody>
                  <a:tcPr/>
                </a:tc>
                <a:tc>
                  <a:txBody>
                    <a:bodyPr/>
                    <a:lstStyle/>
                    <a:p>
                      <a:r>
                        <a:rPr lang="en-US" sz="1000"/>
                        <a:t>Image</a:t>
                      </a:r>
                    </a:p>
                  </a:txBody>
                  <a:tcPr/>
                </a:tc>
                <a:extLst>
                  <a:ext uri="{0D108BD9-81ED-4DB2-BD59-A6C34878D82A}">
                    <a16:rowId xmlns:a16="http://schemas.microsoft.com/office/drawing/2014/main" val="3093042023"/>
                  </a:ext>
                </a:extLst>
              </a:tr>
              <a:tr h="370840">
                <a:tc>
                  <a:txBody>
                    <a:bodyPr/>
                    <a:lstStyle/>
                    <a:p>
                      <a:r>
                        <a:rPr lang="en-US" sz="1000" b="1"/>
                        <a:t>firstinshi - 2018-06-05 13:45:35 </a:t>
                      </a:r>
                      <a:r>
                        <a:rPr lang="en-US" sz="1000"/>
                        <a:t>
 Task our leaders with building a car powered by a balloon...and this happens! #collaboration #criticalthinking #workplacefun</a:t>
                      </a:r>
                    </a:p>
                  </a:txBody>
                  <a:tcPr/>
                </a:tc>
                <a:tc>
                  <a:txBody>
                    <a:bodyPr/>
                    <a:lstStyle/>
                    <a:p>
                      <a:r>
                        <a:rPr lang="en-US" sz="1000"/>
                        <a:t>31</a:t>
                      </a:r>
                    </a:p>
                  </a:txBody>
                  <a:tcPr/>
                </a:tc>
                <a:tc>
                  <a:txBody>
                    <a:bodyPr/>
                    <a:lstStyle/>
                    <a:p>
                      <a:r>
                        <a:rPr lang="en-US" sz="1000"/>
                        <a:t>2</a:t>
                      </a:r>
                    </a:p>
                  </a:txBody>
                  <a:tcPr/>
                </a:tc>
                <a:tc>
                  <a:txBody>
                    <a:bodyPr/>
                    <a:lstStyle/>
                    <a:p>
                      <a:r>
                        <a:rPr lang="en-US" sz="1000"/>
                        <a:t>1.3836 %</a:t>
                      </a:r>
                    </a:p>
                  </a:txBody>
                  <a:tcPr/>
                </a:tc>
                <a:tc>
                  <a:txBody>
                    <a:bodyPr/>
                    <a:lstStyle/>
                    <a:p>
                      <a:r>
                        <a:rPr lang="en-US" sz="1000"/>
                        <a:t>Carousel</a:t>
                      </a:r>
                    </a:p>
                  </a:txBody>
                  <a:tcPr/>
                </a:tc>
                <a:extLst>
                  <a:ext uri="{0D108BD9-81ED-4DB2-BD59-A6C34878D82A}">
                    <a16:rowId xmlns:a16="http://schemas.microsoft.com/office/drawing/2014/main" val="2283016135"/>
                  </a:ext>
                </a:extLst>
              </a:tr>
              <a:tr h="370840">
                <a:tc>
                  <a:txBody>
                    <a:bodyPr/>
                    <a:lstStyle/>
                    <a:p>
                      <a:r>
                        <a:rPr lang="en-US" sz="1000" b="1"/>
                        <a:t>firstinshi - 2018-06-22 13:18:25 </a:t>
                      </a:r>
                      <a:r>
                        <a:rPr lang="en-US" sz="1000"/>
                        <a:t>
 Outside First Insurance Center in Thomas Square. The yellow flowers have since fallen. Summer is here. Photo by Jeff G. of our Finance department. #honolulu #tgif #alohafriday #yellow #summer #spring</a:t>
                      </a:r>
                    </a:p>
                  </a:txBody>
                  <a:tcPr/>
                </a:tc>
                <a:tc>
                  <a:txBody>
                    <a:bodyPr/>
                    <a:lstStyle/>
                    <a:p>
                      <a:r>
                        <a:rPr lang="en-US" sz="1000"/>
                        <a:t>32</a:t>
                      </a:r>
                    </a:p>
                  </a:txBody>
                  <a:tcPr/>
                </a:tc>
                <a:tc>
                  <a:txBody>
                    <a:bodyPr/>
                    <a:lstStyle/>
                    <a:p>
                      <a:r>
                        <a:rPr lang="en-US" sz="1000"/>
                        <a:t>0</a:t>
                      </a:r>
                    </a:p>
                  </a:txBody>
                  <a:tcPr/>
                </a:tc>
                <a:tc>
                  <a:txBody>
                    <a:bodyPr/>
                    <a:lstStyle/>
                    <a:p>
                      <a:r>
                        <a:rPr lang="en-US" sz="1000"/>
                        <a:t>1.3457 %</a:t>
                      </a:r>
                    </a:p>
                  </a:txBody>
                  <a:tcPr/>
                </a:tc>
                <a:tc>
                  <a:txBody>
                    <a:bodyPr/>
                    <a:lstStyle/>
                    <a:p>
                      <a:r>
                        <a:rPr lang="en-US" sz="1000"/>
                        <a:t>Image</a:t>
                      </a:r>
                    </a:p>
                  </a:txBody>
                  <a:tcPr/>
                </a:tc>
                <a:extLst>
                  <a:ext uri="{0D108BD9-81ED-4DB2-BD59-A6C34878D82A}">
                    <a16:rowId xmlns:a16="http://schemas.microsoft.com/office/drawing/2014/main" val="3658312986"/>
                  </a:ext>
                </a:extLst>
              </a:tr>
              <a:tr h="370840">
                <a:tc>
                  <a:txBody>
                    <a:bodyPr/>
                    <a:lstStyle/>
                    <a:p>
                      <a:r>
                        <a:rPr lang="en-US" sz="1000" b="1"/>
                        <a:t>firstinshi - 2018-06-14 13:54:56 </a:t>
                      </a:r>
                      <a:r>
                        <a:rPr lang="en-US" sz="1000"/>
                        <a:t>
 Ryan A. (center) of our Claims department recently returned from a 1 week Tokio Marine internship in Tokyo along with participants from @shidlercollege, Tokio Marine Pacific in Guam, and the University of Guam. Priceless experience. Swipe to see 2nd photo, which says it all! #tokiomarine #internship #japan #goodcompany</a:t>
                      </a:r>
                    </a:p>
                  </a:txBody>
                  <a:tcPr/>
                </a:tc>
                <a:tc>
                  <a:txBody>
                    <a:bodyPr/>
                    <a:lstStyle/>
                    <a:p>
                      <a:r>
                        <a:rPr lang="en-US" sz="1000"/>
                        <a:t>30</a:t>
                      </a:r>
                    </a:p>
                  </a:txBody>
                  <a:tcPr/>
                </a:tc>
                <a:tc>
                  <a:txBody>
                    <a:bodyPr/>
                    <a:lstStyle/>
                    <a:p>
                      <a:r>
                        <a:rPr lang="en-US" sz="1000"/>
                        <a:t>1</a:t>
                      </a:r>
                    </a:p>
                  </a:txBody>
                  <a:tcPr/>
                </a:tc>
                <a:tc>
                  <a:txBody>
                    <a:bodyPr/>
                    <a:lstStyle/>
                    <a:p>
                      <a:r>
                        <a:rPr lang="en-US" sz="1000"/>
                        <a:t>1.3036 %</a:t>
                      </a:r>
                    </a:p>
                  </a:txBody>
                  <a:tcPr/>
                </a:tc>
                <a:tc>
                  <a:txBody>
                    <a:bodyPr/>
                    <a:lstStyle/>
                    <a:p>
                      <a:r>
                        <a:rPr lang="en-US" sz="1000"/>
                        <a:t>Carousel</a:t>
                      </a:r>
                    </a:p>
                  </a:txBody>
                  <a:tcPr/>
                </a:tc>
                <a:extLst>
                  <a:ext uri="{0D108BD9-81ED-4DB2-BD59-A6C34878D82A}">
                    <a16:rowId xmlns:a16="http://schemas.microsoft.com/office/drawing/2014/main" val="522589658"/>
                  </a:ext>
                </a:extLst>
              </a:tr>
            </a:tbl>
          </a:graphicData>
        </a:graphic>
      </p:graphicFrame>
      <p:sp>
        <p:nvSpPr>
          <p:cNvPr id="4" name="Text Placeholder 3">
            <a:extLst>
              <a:ext uri="{FF2B5EF4-FFF2-40B4-BE49-F238E27FC236}">
                <a16:creationId xmlns:a16="http://schemas.microsoft.com/office/drawing/2014/main" id="{74E26499-6BEC-4AEC-9D6C-A38B741E0DD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633843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523</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 | FICOH</vt:lpstr>
      <vt:lpstr>Facebook Key Metrics Table | FICOH</vt:lpstr>
      <vt:lpstr>Facebook Fans Change | FICOH</vt:lpstr>
      <vt:lpstr>Average Interactions Per Facebook Post | FICOH</vt:lpstr>
      <vt:lpstr>Facebook Impressions | FICOH</vt:lpstr>
      <vt:lpstr>Facebook Own Posts Table | FICOH</vt:lpstr>
      <vt:lpstr>Twitter Key Metrics Table | FICOH</vt:lpstr>
      <vt:lpstr>Twitter Followers Change | FICOH</vt:lpstr>
      <vt:lpstr>Average Interactions Per Tweet | FICOH</vt:lpstr>
      <vt:lpstr>Twitter Own and Retweeted Tweets Table | FICOH</vt:lpstr>
      <vt:lpstr>LinkedIn Key Metrics Table | FICOH</vt:lpstr>
      <vt:lpstr>LinkedIn Followers Change | FICOH</vt:lpstr>
      <vt:lpstr>Average Interactions Per LinkedIn Update | FICOH</vt:lpstr>
      <vt:lpstr>LinkedIn Updates Table | FICOH</vt:lpstr>
      <vt:lpstr>Instagram Key Metrics Table | FICOH</vt:lpstr>
      <vt:lpstr>Instagram Followers Change | FICOH</vt:lpstr>
      <vt:lpstr>Average Interactions Per Instagram Post | FICOH</vt:lpstr>
      <vt:lpstr>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2018-07-12T17:23:11Z</dcterms:created>
  <dcterms:modified xsi:type="dcterms:W3CDTF">2018-07-12T17:23:41Z</dcterms:modified>
</cp:coreProperties>
</file>