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43252</c:v>
                </c:pt>
              </c:numCache>
            </c:numRef>
          </c:cat>
          <c:val>
            <c:numRef>
              <c:f>Sheet1!$B$2</c:f>
              <c:numCache>
                <c:formatCode>General</c:formatCode>
                <c:ptCount val="1"/>
                <c:pt idx="0">
                  <c:v>3592</c:v>
                </c:pt>
              </c:numCache>
            </c:numRef>
          </c:val>
          <c:extLst>
            <c:ext xmlns:c16="http://schemas.microsoft.com/office/drawing/2014/chart" uri="{C3380CC4-5D6E-409C-BE32-E72D297353CC}">
              <c16:uniqueId val="{00000000-7D39-4A02-8702-B45ABB6A0C85}"/>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43252</c:v>
                </c:pt>
              </c:numCache>
            </c:numRef>
          </c:cat>
          <c:val>
            <c:numRef>
              <c:f>Sheet1!$C$2</c:f>
              <c:numCache>
                <c:formatCode>General</c:formatCode>
                <c:ptCount val="1"/>
                <c:pt idx="0">
                  <c:v>1003</c:v>
                </c:pt>
              </c:numCache>
            </c:numRef>
          </c:val>
          <c:extLst>
            <c:ext xmlns:c16="http://schemas.microsoft.com/office/drawing/2014/chart" uri="{C3380CC4-5D6E-409C-BE32-E72D297353CC}">
              <c16:uniqueId val="{00000001-7D39-4A02-8702-B45ABB6A0C85}"/>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43252</c:v>
                </c:pt>
              </c:numCache>
            </c:numRef>
          </c:cat>
          <c:val>
            <c:numRef>
              <c:f>Sheet1!$D$2</c:f>
              <c:numCache>
                <c:formatCode>General</c:formatCode>
                <c:ptCount val="1"/>
                <c:pt idx="0">
                  <c:v>15014</c:v>
                </c:pt>
              </c:numCache>
            </c:numRef>
          </c:val>
          <c:extLst>
            <c:ext xmlns:c16="http://schemas.microsoft.com/office/drawing/2014/chart" uri="{C3380CC4-5D6E-409C-BE32-E72D297353CC}">
              <c16:uniqueId val="{00000002-7D39-4A02-8702-B45ABB6A0C85}"/>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43252</c:v>
                </c:pt>
              </c:numCache>
            </c:numRef>
          </c:cat>
          <c:val>
            <c:numRef>
              <c:f>Sheet1!$E$2</c:f>
              <c:numCache>
                <c:formatCode>General</c:formatCode>
                <c:ptCount val="1"/>
                <c:pt idx="0">
                  <c:v>3042</c:v>
                </c:pt>
              </c:numCache>
            </c:numRef>
          </c:val>
          <c:extLst>
            <c:ext xmlns:c16="http://schemas.microsoft.com/office/drawing/2014/chart" uri="{C3380CC4-5D6E-409C-BE32-E72D297353CC}">
              <c16:uniqueId val="{00000003-7D39-4A02-8702-B45ABB6A0C85}"/>
            </c:ext>
          </c:extLst>
        </c:ser>
        <c:dLbls>
          <c:showLegendKey val="0"/>
          <c:showVal val="0"/>
          <c:showCatName val="0"/>
          <c:showSerName val="0"/>
          <c:showPercent val="0"/>
          <c:showBubbleSize val="0"/>
        </c:dLbls>
        <c:gapWidth val="219"/>
        <c:overlap val="-27"/>
        <c:axId val="281101224"/>
        <c:axId val="281101552"/>
      </c:barChart>
      <c:dateAx>
        <c:axId val="28110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01552"/>
        <c:crosses val="autoZero"/>
        <c:auto val="1"/>
        <c:lblOffset val="100"/>
        <c:baseTimeUnit val="days"/>
      </c:dateAx>
      <c:valAx>
        <c:axId val="28110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10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c:v>
                </c:pt>
              </c:numCache>
            </c:numRef>
          </c:val>
          <c:extLst>
            <c:ext xmlns:c16="http://schemas.microsoft.com/office/drawing/2014/chart" uri="{C3380CC4-5D6E-409C-BE32-E72D297353CC}">
              <c16:uniqueId val="{00000000-128E-43BC-94F1-5DC629B0509C}"/>
            </c:ext>
          </c:extLst>
        </c:ser>
        <c:dLbls>
          <c:showLegendKey val="0"/>
          <c:showVal val="0"/>
          <c:showCatName val="0"/>
          <c:showSerName val="0"/>
          <c:showPercent val="0"/>
          <c:showBubbleSize val="0"/>
        </c:dLbls>
        <c:gapWidth val="219"/>
        <c:overlap val="-27"/>
        <c:axId val="275300032"/>
        <c:axId val="275300688"/>
      </c:barChart>
      <c:dateAx>
        <c:axId val="275300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00688"/>
        <c:crosses val="autoZero"/>
        <c:auto val="1"/>
        <c:lblOffset val="100"/>
        <c:baseTimeUnit val="months"/>
      </c:dateAx>
      <c:valAx>
        <c:axId val="275300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30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0</c:v>
                </c:pt>
                <c:pt idx="8">
                  <c:v>0</c:v>
                </c:pt>
                <c:pt idx="9">
                  <c:v>0</c:v>
                </c:pt>
                <c:pt idx="10">
                  <c:v>0</c:v>
                </c:pt>
                <c:pt idx="11">
                  <c:v>0</c:v>
                </c:pt>
              </c:numCache>
            </c:numRef>
          </c:val>
          <c:extLst>
            <c:ext xmlns:c16="http://schemas.microsoft.com/office/drawing/2014/chart" uri="{C3380CC4-5D6E-409C-BE32-E72D297353CC}">
              <c16:uniqueId val="{00000000-AD5B-4193-AC80-40C5A72F61FA}"/>
            </c:ext>
          </c:extLst>
        </c:ser>
        <c:dLbls>
          <c:showLegendKey val="0"/>
          <c:showVal val="0"/>
          <c:showCatName val="0"/>
          <c:showSerName val="0"/>
          <c:showPercent val="0"/>
          <c:showBubbleSize val="0"/>
        </c:dLbls>
        <c:gapWidth val="219"/>
        <c:overlap val="-27"/>
        <c:axId val="338824560"/>
        <c:axId val="338819312"/>
      </c:barChart>
      <c:dateAx>
        <c:axId val="338824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19312"/>
        <c:crosses val="autoZero"/>
        <c:auto val="1"/>
        <c:lblOffset val="100"/>
        <c:baseTimeUnit val="months"/>
      </c:dateAx>
      <c:valAx>
        <c:axId val="33881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2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22533</c:v>
                </c:pt>
              </c:numCache>
            </c:numRef>
          </c:val>
          <c:extLst>
            <c:ext xmlns:c16="http://schemas.microsoft.com/office/drawing/2014/chart" uri="{C3380CC4-5D6E-409C-BE32-E72D297353CC}">
              <c16:uniqueId val="{00000000-7D9D-4CD2-A4A5-07D4AA08843D}"/>
            </c:ext>
          </c:extLst>
        </c:ser>
        <c:dLbls>
          <c:showLegendKey val="0"/>
          <c:showVal val="0"/>
          <c:showCatName val="0"/>
          <c:showSerName val="0"/>
          <c:showPercent val="0"/>
          <c:showBubbleSize val="0"/>
        </c:dLbls>
        <c:gapWidth val="219"/>
        <c:overlap val="-27"/>
        <c:axId val="338823248"/>
        <c:axId val="338819640"/>
      </c:barChart>
      <c:dateAx>
        <c:axId val="338823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19640"/>
        <c:crosses val="autoZero"/>
        <c:auto val="1"/>
        <c:lblOffset val="100"/>
        <c:baseTimeUnit val="months"/>
      </c:dateAx>
      <c:valAx>
        <c:axId val="33881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823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65</c:v>
                </c:pt>
                <c:pt idx="2">
                  <c:v>368</c:v>
                </c:pt>
                <c:pt idx="3">
                  <c:v>491</c:v>
                </c:pt>
                <c:pt idx="4">
                  <c:v>544</c:v>
                </c:pt>
                <c:pt idx="5">
                  <c:v>436</c:v>
                </c:pt>
                <c:pt idx="6">
                  <c:v>186</c:v>
                </c:pt>
              </c:numCache>
            </c:numRef>
          </c:val>
          <c:extLst>
            <c:ext xmlns:c16="http://schemas.microsoft.com/office/drawing/2014/chart" uri="{C3380CC4-5D6E-409C-BE32-E72D297353CC}">
              <c16:uniqueId val="{00000000-5198-40BD-966F-5280718D283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60</c:v>
                </c:pt>
                <c:pt idx="2">
                  <c:v>276</c:v>
                </c:pt>
                <c:pt idx="3">
                  <c:v>361</c:v>
                </c:pt>
                <c:pt idx="4">
                  <c:v>309</c:v>
                </c:pt>
                <c:pt idx="5">
                  <c:v>271</c:v>
                </c:pt>
                <c:pt idx="6">
                  <c:v>166</c:v>
                </c:pt>
              </c:numCache>
            </c:numRef>
          </c:val>
          <c:extLst>
            <c:ext xmlns:c16="http://schemas.microsoft.com/office/drawing/2014/chart" uri="{C3380CC4-5D6E-409C-BE32-E72D297353CC}">
              <c16:uniqueId val="{00000001-5198-40BD-966F-5280718D283D}"/>
            </c:ext>
          </c:extLst>
        </c:ser>
        <c:dLbls>
          <c:showLegendKey val="0"/>
          <c:showVal val="0"/>
          <c:showCatName val="0"/>
          <c:showSerName val="0"/>
          <c:showPercent val="0"/>
          <c:showBubbleSize val="0"/>
        </c:dLbls>
        <c:gapWidth val="219"/>
        <c:overlap val="-27"/>
        <c:axId val="348774080"/>
        <c:axId val="348779656"/>
      </c:barChart>
      <c:catAx>
        <c:axId val="348774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79656"/>
        <c:crosses val="autoZero"/>
        <c:auto val="1"/>
        <c:lblAlgn val="ctr"/>
        <c:lblOffset val="100"/>
        <c:noMultiLvlLbl val="0"/>
      </c:catAx>
      <c:valAx>
        <c:axId val="34877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7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0</c:v>
                </c:pt>
              </c:numCache>
            </c:numRef>
          </c:val>
          <c:extLst>
            <c:ext xmlns:c16="http://schemas.microsoft.com/office/drawing/2014/chart" uri="{C3380CC4-5D6E-409C-BE32-E72D297353CC}">
              <c16:uniqueId val="{00000000-F880-4EF2-89CC-3C05F881B9BE}"/>
            </c:ext>
          </c:extLst>
        </c:ser>
        <c:dLbls>
          <c:showLegendKey val="0"/>
          <c:showVal val="0"/>
          <c:showCatName val="0"/>
          <c:showSerName val="0"/>
          <c:showPercent val="0"/>
          <c:showBubbleSize val="0"/>
        </c:dLbls>
        <c:gapWidth val="219"/>
        <c:overlap val="-27"/>
        <c:axId val="405089232"/>
        <c:axId val="405089560"/>
      </c:barChart>
      <c:dateAx>
        <c:axId val="405089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89560"/>
        <c:crosses val="autoZero"/>
        <c:auto val="1"/>
        <c:lblOffset val="100"/>
        <c:baseTimeUnit val="months"/>
      </c:dateAx>
      <c:valAx>
        <c:axId val="405089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8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3</c:v>
                </c:pt>
                <c:pt idx="7">
                  <c:v>0</c:v>
                </c:pt>
                <c:pt idx="8">
                  <c:v>0</c:v>
                </c:pt>
                <c:pt idx="9">
                  <c:v>0</c:v>
                </c:pt>
                <c:pt idx="10">
                  <c:v>0</c:v>
                </c:pt>
                <c:pt idx="11">
                  <c:v>0</c:v>
                </c:pt>
              </c:numCache>
            </c:numRef>
          </c:val>
          <c:extLst>
            <c:ext xmlns:c16="http://schemas.microsoft.com/office/drawing/2014/chart" uri="{C3380CC4-5D6E-409C-BE32-E72D297353CC}">
              <c16:uniqueId val="{00000000-062D-4DA5-AA7F-E186292E7EAD}"/>
            </c:ext>
          </c:extLst>
        </c:ser>
        <c:dLbls>
          <c:showLegendKey val="0"/>
          <c:showVal val="0"/>
          <c:showCatName val="0"/>
          <c:showSerName val="0"/>
          <c:showPercent val="0"/>
          <c:showBubbleSize val="0"/>
        </c:dLbls>
        <c:gapWidth val="219"/>
        <c:overlap val="-27"/>
        <c:axId val="405090216"/>
        <c:axId val="405091200"/>
      </c:barChart>
      <c:dateAx>
        <c:axId val="405090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91200"/>
        <c:crosses val="autoZero"/>
        <c:auto val="1"/>
        <c:lblOffset val="100"/>
        <c:baseTimeUnit val="months"/>
      </c:dateAx>
      <c:valAx>
        <c:axId val="40509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9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3</c:v>
                </c:pt>
                <c:pt idx="7">
                  <c:v>0</c:v>
                </c:pt>
                <c:pt idx="8">
                  <c:v>0</c:v>
                </c:pt>
                <c:pt idx="9">
                  <c:v>0</c:v>
                </c:pt>
                <c:pt idx="10">
                  <c:v>0</c:v>
                </c:pt>
                <c:pt idx="11">
                  <c:v>0</c:v>
                </c:pt>
              </c:numCache>
            </c:numRef>
          </c:val>
          <c:extLst>
            <c:ext xmlns:c16="http://schemas.microsoft.com/office/drawing/2014/chart" uri="{C3380CC4-5D6E-409C-BE32-E72D297353CC}">
              <c16:uniqueId val="{00000000-3F9B-4766-9C6E-C1D855D0D21B}"/>
            </c:ext>
          </c:extLst>
        </c:ser>
        <c:dLbls>
          <c:showLegendKey val="0"/>
          <c:showVal val="0"/>
          <c:showCatName val="0"/>
          <c:showSerName val="0"/>
          <c:showPercent val="0"/>
          <c:showBubbleSize val="0"/>
        </c:dLbls>
        <c:gapWidth val="219"/>
        <c:overlap val="-27"/>
        <c:axId val="405087264"/>
        <c:axId val="405087592"/>
      </c:barChart>
      <c:dateAx>
        <c:axId val="405087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87592"/>
        <c:crosses val="autoZero"/>
        <c:auto val="1"/>
        <c:lblOffset val="100"/>
        <c:baseTimeUnit val="months"/>
      </c:dateAx>
      <c:valAx>
        <c:axId val="40508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08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53</c:v>
                </c:pt>
              </c:numCache>
            </c:numRef>
          </c:val>
          <c:extLst>
            <c:ext xmlns:c16="http://schemas.microsoft.com/office/drawing/2014/chart" uri="{C3380CC4-5D6E-409C-BE32-E72D297353CC}">
              <c16:uniqueId val="{00000000-72B7-4397-B039-880838203986}"/>
            </c:ext>
          </c:extLst>
        </c:ser>
        <c:dLbls>
          <c:showLegendKey val="0"/>
          <c:showVal val="0"/>
          <c:showCatName val="0"/>
          <c:showSerName val="0"/>
          <c:showPercent val="0"/>
          <c:showBubbleSize val="0"/>
        </c:dLbls>
        <c:gapWidth val="219"/>
        <c:overlap val="-27"/>
        <c:axId val="414249208"/>
        <c:axId val="414243304"/>
      </c:barChart>
      <c:dateAx>
        <c:axId val="414249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43304"/>
        <c:crosses val="autoZero"/>
        <c:auto val="1"/>
        <c:lblOffset val="100"/>
        <c:baseTimeUnit val="months"/>
      </c:dateAx>
      <c:valAx>
        <c:axId val="41424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49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21</c:v>
                </c:pt>
                <c:pt idx="7">
                  <c:v>0</c:v>
                </c:pt>
                <c:pt idx="8">
                  <c:v>0</c:v>
                </c:pt>
                <c:pt idx="9">
                  <c:v>0</c:v>
                </c:pt>
                <c:pt idx="10">
                  <c:v>0</c:v>
                </c:pt>
                <c:pt idx="11">
                  <c:v>0</c:v>
                </c:pt>
              </c:numCache>
            </c:numRef>
          </c:val>
          <c:extLst>
            <c:ext xmlns:c16="http://schemas.microsoft.com/office/drawing/2014/chart" uri="{C3380CC4-5D6E-409C-BE32-E72D297353CC}">
              <c16:uniqueId val="{00000000-F34F-437D-B936-D599E9CAAEF2}"/>
            </c:ext>
          </c:extLst>
        </c:ser>
        <c:dLbls>
          <c:showLegendKey val="0"/>
          <c:showVal val="0"/>
          <c:showCatName val="0"/>
          <c:showSerName val="0"/>
          <c:showPercent val="0"/>
          <c:showBubbleSize val="0"/>
        </c:dLbls>
        <c:gapWidth val="219"/>
        <c:overlap val="-27"/>
        <c:axId val="414243960"/>
        <c:axId val="414247896"/>
      </c:barChart>
      <c:dateAx>
        <c:axId val="414243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47896"/>
        <c:crosses val="autoZero"/>
        <c:auto val="1"/>
        <c:lblOffset val="100"/>
        <c:baseTimeUnit val="months"/>
      </c:dateAx>
      <c:valAx>
        <c:axId val="41424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24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-3</c:v>
                </c:pt>
              </c:numCache>
            </c:numRef>
          </c:val>
          <c:extLst>
            <c:ext xmlns:c16="http://schemas.microsoft.com/office/drawing/2014/chart" uri="{C3380CC4-5D6E-409C-BE32-E72D297353CC}">
              <c16:uniqueId val="{00000000-A5A6-404A-B22F-FA52FEF274D1}"/>
            </c:ext>
          </c:extLst>
        </c:ser>
        <c:dLbls>
          <c:showLegendKey val="0"/>
          <c:showVal val="0"/>
          <c:showCatName val="0"/>
          <c:showSerName val="0"/>
          <c:showPercent val="0"/>
          <c:showBubbleSize val="0"/>
        </c:dLbls>
        <c:gapWidth val="219"/>
        <c:overlap val="-27"/>
        <c:axId val="418396152"/>
        <c:axId val="418396480"/>
      </c:barChart>
      <c:dateAx>
        <c:axId val="418396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96480"/>
        <c:crosses val="autoZero"/>
        <c:auto val="1"/>
        <c:lblOffset val="100"/>
        <c:baseTimeUnit val="months"/>
      </c:dateAx>
      <c:valAx>
        <c:axId val="418396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9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65</c:v>
                </c:pt>
                <c:pt idx="1">
                  <c:v>55</c:v>
                </c:pt>
                <c:pt idx="2">
                  <c:v>50</c:v>
                </c:pt>
                <c:pt idx="3">
                  <c:v>58</c:v>
                </c:pt>
                <c:pt idx="4">
                  <c:v>57</c:v>
                </c:pt>
                <c:pt idx="5">
                  <c:v>57</c:v>
                </c:pt>
                <c:pt idx="6">
                  <c:v>46</c:v>
                </c:pt>
                <c:pt idx="7">
                  <c:v>0</c:v>
                </c:pt>
                <c:pt idx="8">
                  <c:v>0</c:v>
                </c:pt>
                <c:pt idx="9">
                  <c:v>0</c:v>
                </c:pt>
                <c:pt idx="10">
                  <c:v>0</c:v>
                </c:pt>
                <c:pt idx="11">
                  <c:v>0</c:v>
                </c:pt>
              </c:numCache>
            </c:numRef>
          </c:val>
          <c:extLst>
            <c:ext xmlns:c16="http://schemas.microsoft.com/office/drawing/2014/chart" uri="{C3380CC4-5D6E-409C-BE32-E72D297353CC}">
              <c16:uniqueId val="{00000000-F2CF-414E-9CF0-EC13BFD90A60}"/>
            </c:ext>
          </c:extLst>
        </c:ser>
        <c:dLbls>
          <c:showLegendKey val="0"/>
          <c:showVal val="0"/>
          <c:showCatName val="0"/>
          <c:showSerName val="0"/>
          <c:showPercent val="0"/>
          <c:showBubbleSize val="0"/>
        </c:dLbls>
        <c:gapWidth val="219"/>
        <c:overlap val="-27"/>
        <c:axId val="418411240"/>
        <c:axId val="418412224"/>
      </c:barChart>
      <c:dateAx>
        <c:axId val="418411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12224"/>
        <c:crosses val="autoZero"/>
        <c:auto val="1"/>
        <c:lblOffset val="100"/>
        <c:baseTimeUnit val="months"/>
      </c:dateAx>
      <c:valAx>
        <c:axId val="41841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1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648C6-905C-4CF3-80B1-B80F27B36CBC}"/>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62AC490D-8169-44F7-ADC6-F89E51902D3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618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D21F9-3022-4F30-8FB0-45E58370FAB4}"/>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03962B33-177F-47F4-A578-D49C5C0D93C2}"/>
              </a:ext>
            </a:extLst>
          </p:cNvPr>
          <p:cNvGraphicFramePr>
            <a:graphicFrameLocks noGrp="1"/>
          </p:cNvGraphicFramePr>
          <p:nvPr>
            <p:ph type="chart" sz="quarter" idx="13"/>
            <p:extLst>
              <p:ext uri="{D42A27DB-BD31-4B8C-83A1-F6EECF244321}">
                <p14:modId xmlns:p14="http://schemas.microsoft.com/office/powerpoint/2010/main" val="1138188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3ADEB7-FEE0-4B05-A293-08D057C78FBF}"/>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CF7A2F4-DDCC-4A65-BEEB-01EC03452B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2823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F33FA-8F52-4C3E-99E6-DAF78F16E93A}"/>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12707685-9CAE-47BA-9BF4-885F1CF98F68}"/>
              </a:ext>
            </a:extLst>
          </p:cNvPr>
          <p:cNvGraphicFramePr>
            <a:graphicFrameLocks noGrp="1"/>
          </p:cNvGraphicFramePr>
          <p:nvPr>
            <p:ph type="tbl" sz="quarter" idx="13"/>
            <p:extLst>
              <p:ext uri="{D42A27DB-BD31-4B8C-83A1-F6EECF244321}">
                <p14:modId xmlns:p14="http://schemas.microsoft.com/office/powerpoint/2010/main" val="1294221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33416278"/>
                    </a:ext>
                  </a:extLst>
                </a:gridCol>
                <a:gridCol w="740664">
                  <a:extLst>
                    <a:ext uri="{9D8B030D-6E8A-4147-A177-3AD203B41FA5}">
                      <a16:colId xmlns:a16="http://schemas.microsoft.com/office/drawing/2014/main" val="1771940602"/>
                    </a:ext>
                  </a:extLst>
                </a:gridCol>
                <a:gridCol w="740664">
                  <a:extLst>
                    <a:ext uri="{9D8B030D-6E8A-4147-A177-3AD203B41FA5}">
                      <a16:colId xmlns:a16="http://schemas.microsoft.com/office/drawing/2014/main" val="2569980900"/>
                    </a:ext>
                  </a:extLst>
                </a:gridCol>
                <a:gridCol w="740664">
                  <a:extLst>
                    <a:ext uri="{9D8B030D-6E8A-4147-A177-3AD203B41FA5}">
                      <a16:colId xmlns:a16="http://schemas.microsoft.com/office/drawing/2014/main" val="848063516"/>
                    </a:ext>
                  </a:extLst>
                </a:gridCol>
                <a:gridCol w="740664">
                  <a:extLst>
                    <a:ext uri="{9D8B030D-6E8A-4147-A177-3AD203B41FA5}">
                      <a16:colId xmlns:a16="http://schemas.microsoft.com/office/drawing/2014/main" val="2284334299"/>
                    </a:ext>
                  </a:extLst>
                </a:gridCol>
                <a:gridCol w="740664">
                  <a:extLst>
                    <a:ext uri="{9D8B030D-6E8A-4147-A177-3AD203B41FA5}">
                      <a16:colId xmlns:a16="http://schemas.microsoft.com/office/drawing/2014/main" val="3433740992"/>
                    </a:ext>
                  </a:extLst>
                </a:gridCol>
                <a:gridCol w="740664">
                  <a:extLst>
                    <a:ext uri="{9D8B030D-6E8A-4147-A177-3AD203B41FA5}">
                      <a16:colId xmlns:a16="http://schemas.microsoft.com/office/drawing/2014/main" val="2252114345"/>
                    </a:ext>
                  </a:extLst>
                </a:gridCol>
                <a:gridCol w="740664">
                  <a:extLst>
                    <a:ext uri="{9D8B030D-6E8A-4147-A177-3AD203B41FA5}">
                      <a16:colId xmlns:a16="http://schemas.microsoft.com/office/drawing/2014/main" val="38866625"/>
                    </a:ext>
                  </a:extLst>
                </a:gridCol>
                <a:gridCol w="740664">
                  <a:extLst>
                    <a:ext uri="{9D8B030D-6E8A-4147-A177-3AD203B41FA5}">
                      <a16:colId xmlns:a16="http://schemas.microsoft.com/office/drawing/2014/main" val="334485241"/>
                    </a:ext>
                  </a:extLst>
                </a:gridCol>
                <a:gridCol w="740664">
                  <a:extLst>
                    <a:ext uri="{9D8B030D-6E8A-4147-A177-3AD203B41FA5}">
                      <a16:colId xmlns:a16="http://schemas.microsoft.com/office/drawing/2014/main" val="34379225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23502931"/>
                  </a:ext>
                </a:extLst>
              </a:tr>
              <a:tr h="370840">
                <a:tc>
                  <a:txBody>
                    <a:bodyPr/>
                    <a:lstStyle/>
                    <a:p>
                      <a:r>
                        <a:rPr lang="en-US" sz="1000"/>
                        <a:t>Philadelphia Insurance Companies</a:t>
                      </a:r>
                    </a:p>
                  </a:txBody>
                  <a:tcPr/>
                </a:tc>
                <a:tc>
                  <a:txBody>
                    <a:bodyPr/>
                    <a:lstStyle/>
                    <a:p>
                      <a:r>
                        <a:rPr lang="en-US" sz="1000"/>
                        <a:t>3592</a:t>
                      </a:r>
                    </a:p>
                  </a:txBody>
                  <a:tcPr/>
                </a:tc>
                <a:tc>
                  <a:txBody>
                    <a:bodyPr/>
                    <a:lstStyle/>
                    <a:p>
                      <a:r>
                        <a:rPr lang="en-US" sz="1000"/>
                        <a:t>50</a:t>
                      </a:r>
                    </a:p>
                  </a:txBody>
                  <a:tcPr/>
                </a:tc>
                <a:tc>
                  <a:txBody>
                    <a:bodyPr/>
                    <a:lstStyle/>
                    <a:p>
                      <a:r>
                        <a:rPr lang="en-US" sz="1000"/>
                        <a:t>29</a:t>
                      </a:r>
                    </a:p>
                  </a:txBody>
                  <a:tcPr/>
                </a:tc>
                <a:tc>
                  <a:txBody>
                    <a:bodyPr/>
                    <a:lstStyle/>
                    <a:p>
                      <a:r>
                        <a:rPr lang="en-US" sz="1000"/>
                        <a:t>557</a:t>
                      </a:r>
                    </a:p>
                  </a:txBody>
                  <a:tcPr/>
                </a:tc>
                <a:tc>
                  <a:txBody>
                    <a:bodyPr/>
                    <a:lstStyle/>
                    <a:p>
                      <a:r>
                        <a:rPr lang="en-US" sz="1000"/>
                        <a:t>14</a:t>
                      </a:r>
                    </a:p>
                  </a:txBody>
                  <a:tcPr/>
                </a:tc>
                <a:tc>
                  <a:txBody>
                    <a:bodyPr/>
                    <a:lstStyle/>
                    <a:p>
                      <a:r>
                        <a:rPr lang="en-US" sz="1000"/>
                        <a:t>60</a:t>
                      </a:r>
                    </a:p>
                  </a:txBody>
                  <a:tcPr/>
                </a:tc>
                <a:tc>
                  <a:txBody>
                    <a:bodyPr/>
                    <a:lstStyle/>
                    <a:p>
                      <a:r>
                        <a:rPr lang="en-US" sz="1000"/>
                        <a:t>0</a:t>
                      </a:r>
                    </a:p>
                  </a:txBody>
                  <a:tcPr/>
                </a:tc>
                <a:tc>
                  <a:txBody>
                    <a:bodyPr/>
                    <a:lstStyle/>
                    <a:p>
                      <a:r>
                        <a:rPr lang="en-US" sz="1000"/>
                        <a:t>0.6100 %</a:t>
                      </a:r>
                    </a:p>
                  </a:txBody>
                  <a:tcPr/>
                </a:tc>
                <a:tc>
                  <a:txBody>
                    <a:bodyPr/>
                    <a:lstStyle/>
                    <a:p>
                      <a:r>
                        <a:rPr lang="en-US" sz="1000"/>
                        <a:t>0.0 %</a:t>
                      </a:r>
                    </a:p>
                  </a:txBody>
                  <a:tcPr/>
                </a:tc>
                <a:extLst>
                  <a:ext uri="{0D108BD9-81ED-4DB2-BD59-A6C34878D82A}">
                    <a16:rowId xmlns:a16="http://schemas.microsoft.com/office/drawing/2014/main" val="2594796819"/>
                  </a:ext>
                </a:extLst>
              </a:tr>
            </a:tbl>
          </a:graphicData>
        </a:graphic>
      </p:graphicFrame>
      <p:sp>
        <p:nvSpPr>
          <p:cNvPr id="4" name="Text Placeholder 3">
            <a:extLst>
              <a:ext uri="{FF2B5EF4-FFF2-40B4-BE49-F238E27FC236}">
                <a16:creationId xmlns:a16="http://schemas.microsoft.com/office/drawing/2014/main" id="{6A6421B7-A541-4ABC-BF3E-3959F15C46E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655322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0634A-8C3C-4716-8853-C2D97E05F439}"/>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CCA3EBB8-2710-4742-B953-D44A520C6FD0}"/>
              </a:ext>
            </a:extLst>
          </p:cNvPr>
          <p:cNvGraphicFramePr>
            <a:graphicFrameLocks noGrp="1"/>
          </p:cNvGraphicFramePr>
          <p:nvPr>
            <p:ph type="chart" sz="quarter" idx="13"/>
            <p:extLst>
              <p:ext uri="{D42A27DB-BD31-4B8C-83A1-F6EECF244321}">
                <p14:modId xmlns:p14="http://schemas.microsoft.com/office/powerpoint/2010/main" val="3525120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EA233D-F39E-4E14-AC46-2E813475BE0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36EB2B5-5810-4EA6-8302-C56E61CCA3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5509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8BCC6-0E7F-4DD7-938E-11E7DC24AE34}"/>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7F408100-06DA-4372-BC70-6B678FB00715}"/>
              </a:ext>
            </a:extLst>
          </p:cNvPr>
          <p:cNvGraphicFramePr>
            <a:graphicFrameLocks noGrp="1"/>
          </p:cNvGraphicFramePr>
          <p:nvPr>
            <p:ph type="chart" sz="quarter" idx="13"/>
            <p:extLst>
              <p:ext uri="{D42A27DB-BD31-4B8C-83A1-F6EECF244321}">
                <p14:modId xmlns:p14="http://schemas.microsoft.com/office/powerpoint/2010/main" val="24452663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D900A0-78BA-4105-A040-697EC61471B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7BACC6C-25EF-4ED0-84F4-3576B2BC55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23728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F7F4B-1049-4BD9-84F1-12AD1947D426}"/>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74111B0A-A672-4A5E-9236-D6E0F2A75C97}"/>
              </a:ext>
            </a:extLst>
          </p:cNvPr>
          <p:cNvGraphicFramePr>
            <a:graphicFrameLocks noGrp="1"/>
          </p:cNvGraphicFramePr>
          <p:nvPr>
            <p:ph type="chart" sz="quarter" idx="13"/>
            <p:extLst>
              <p:ext uri="{D42A27DB-BD31-4B8C-83A1-F6EECF244321}">
                <p14:modId xmlns:p14="http://schemas.microsoft.com/office/powerpoint/2010/main" val="1009430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B00F37-E686-45F1-A830-2943C2AAB50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3C6F4D8-9132-4309-8EDF-0A068E6A54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9759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2EFCC-B138-4DDD-9607-82E002643448}"/>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B99F527D-6588-4DDC-AC41-8213701BF2B9}"/>
              </a:ext>
            </a:extLst>
          </p:cNvPr>
          <p:cNvGraphicFramePr>
            <a:graphicFrameLocks noGrp="1"/>
          </p:cNvGraphicFramePr>
          <p:nvPr>
            <p:ph type="tbl" sz="quarter" idx="13"/>
            <p:extLst>
              <p:ext uri="{D42A27DB-BD31-4B8C-83A1-F6EECF244321}">
                <p14:modId xmlns:p14="http://schemas.microsoft.com/office/powerpoint/2010/main" val="18374061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04842519"/>
                    </a:ext>
                  </a:extLst>
                </a:gridCol>
                <a:gridCol w="658368">
                  <a:extLst>
                    <a:ext uri="{9D8B030D-6E8A-4147-A177-3AD203B41FA5}">
                      <a16:colId xmlns:a16="http://schemas.microsoft.com/office/drawing/2014/main" val="3035223175"/>
                    </a:ext>
                  </a:extLst>
                </a:gridCol>
                <a:gridCol w="658368">
                  <a:extLst>
                    <a:ext uri="{9D8B030D-6E8A-4147-A177-3AD203B41FA5}">
                      <a16:colId xmlns:a16="http://schemas.microsoft.com/office/drawing/2014/main" val="4016960050"/>
                    </a:ext>
                  </a:extLst>
                </a:gridCol>
                <a:gridCol w="658368">
                  <a:extLst>
                    <a:ext uri="{9D8B030D-6E8A-4147-A177-3AD203B41FA5}">
                      <a16:colId xmlns:a16="http://schemas.microsoft.com/office/drawing/2014/main" val="4108735704"/>
                    </a:ext>
                  </a:extLst>
                </a:gridCol>
                <a:gridCol w="658368">
                  <a:extLst>
                    <a:ext uri="{9D8B030D-6E8A-4147-A177-3AD203B41FA5}">
                      <a16:colId xmlns:a16="http://schemas.microsoft.com/office/drawing/2014/main" val="2872800226"/>
                    </a:ext>
                  </a:extLst>
                </a:gridCol>
                <a:gridCol w="658368">
                  <a:extLst>
                    <a:ext uri="{9D8B030D-6E8A-4147-A177-3AD203B41FA5}">
                      <a16:colId xmlns:a16="http://schemas.microsoft.com/office/drawing/2014/main" val="4108661155"/>
                    </a:ext>
                  </a:extLst>
                </a:gridCol>
                <a:gridCol w="658368">
                  <a:extLst>
                    <a:ext uri="{9D8B030D-6E8A-4147-A177-3AD203B41FA5}">
                      <a16:colId xmlns:a16="http://schemas.microsoft.com/office/drawing/2014/main" val="337042964"/>
                    </a:ext>
                  </a:extLst>
                </a:gridCol>
                <a:gridCol w="658368">
                  <a:extLst>
                    <a:ext uri="{9D8B030D-6E8A-4147-A177-3AD203B41FA5}">
                      <a16:colId xmlns:a16="http://schemas.microsoft.com/office/drawing/2014/main" val="4172560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5590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- 2018-06-29 16:24:00 </a:t>
                      </a:r>
                      <a:r>
                        <a:rPr kumimoji="0" lang="en-US" sz="1000" b="0" i="0" u="none" strike="noStrike" kern="1200" cap="none" spc="0" normalizeH="0" baseline="0" noProof="0">
                          <a:ln>
                            <a:noFill/>
                          </a:ln>
                          <a:solidFill>
                            <a:prstClr val="black"/>
                          </a:solidFill>
                          <a:effectLst/>
                          <a:uLnTx/>
                          <a:uFillTx/>
                          <a:latin typeface="+mn-lt"/>
                          <a:ea typeface="+mn-ea"/>
                          <a:cs typeface="+mn-cs"/>
                        </a:rPr>
                        <a:t> 
 During the month of June, fifteen employees from the Home and Field Offices represented #TEAMPHLY at the IICF Women in Insurance Conference Series 2018 Regional Forums. From the East Coast to the West Coast, the one-day regional conferences were held in four different locations across the country and welcomed more than 1,500 insurance professionals to explore the impact of today’s most relevant diversity and inclusion topics. We were proud to participate and be part of the national conversation around diversity, inclusion, and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21797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- 2018-06-05 16:17:00 </a:t>
                      </a:r>
                      <a:r>
                        <a:rPr kumimoji="0" lang="en-US" sz="1000" b="0" i="0" u="none" strike="noStrike" kern="1200" cap="none" spc="0" normalizeH="0" baseline="0" noProof="0">
                          <a:ln>
                            <a:noFill/>
                          </a:ln>
                          <a:solidFill>
                            <a:prstClr val="black"/>
                          </a:solidFill>
                          <a:effectLst/>
                          <a:uLnTx/>
                          <a:uFillTx/>
                          <a:latin typeface="+mn-lt"/>
                          <a:ea typeface="+mn-ea"/>
                          <a:cs typeface="+mn-cs"/>
                        </a:rPr>
                        <a:t> 
 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82531324"/>
                  </a:ext>
                </a:extLst>
              </a:tr>
            </a:tbl>
          </a:graphicData>
        </a:graphic>
      </p:graphicFrame>
      <p:sp>
        <p:nvSpPr>
          <p:cNvPr id="4" name="Text Placeholder 3">
            <a:extLst>
              <a:ext uri="{FF2B5EF4-FFF2-40B4-BE49-F238E27FC236}">
                <a16:creationId xmlns:a16="http://schemas.microsoft.com/office/drawing/2014/main" id="{94B2F0DF-17DF-4E1E-BA6C-2F876DB056D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57588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B80BB-C74B-4B1F-8A01-B75BFADF0E13}"/>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07E1DA9C-D775-4114-88C6-2462AEE24405}"/>
              </a:ext>
            </a:extLst>
          </p:cNvPr>
          <p:cNvGraphicFramePr>
            <a:graphicFrameLocks noGrp="1"/>
          </p:cNvGraphicFramePr>
          <p:nvPr>
            <p:ph type="tbl" sz="quarter" idx="13"/>
            <p:extLst>
              <p:ext uri="{D42A27DB-BD31-4B8C-83A1-F6EECF244321}">
                <p14:modId xmlns:p14="http://schemas.microsoft.com/office/powerpoint/2010/main" val="2303877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5689227"/>
                    </a:ext>
                  </a:extLst>
                </a:gridCol>
                <a:gridCol w="658368">
                  <a:extLst>
                    <a:ext uri="{9D8B030D-6E8A-4147-A177-3AD203B41FA5}">
                      <a16:colId xmlns:a16="http://schemas.microsoft.com/office/drawing/2014/main" val="1583806006"/>
                    </a:ext>
                  </a:extLst>
                </a:gridCol>
                <a:gridCol w="658368">
                  <a:extLst>
                    <a:ext uri="{9D8B030D-6E8A-4147-A177-3AD203B41FA5}">
                      <a16:colId xmlns:a16="http://schemas.microsoft.com/office/drawing/2014/main" val="2699741128"/>
                    </a:ext>
                  </a:extLst>
                </a:gridCol>
                <a:gridCol w="658368">
                  <a:extLst>
                    <a:ext uri="{9D8B030D-6E8A-4147-A177-3AD203B41FA5}">
                      <a16:colId xmlns:a16="http://schemas.microsoft.com/office/drawing/2014/main" val="1333233728"/>
                    </a:ext>
                  </a:extLst>
                </a:gridCol>
                <a:gridCol w="658368">
                  <a:extLst>
                    <a:ext uri="{9D8B030D-6E8A-4147-A177-3AD203B41FA5}">
                      <a16:colId xmlns:a16="http://schemas.microsoft.com/office/drawing/2014/main" val="1454420009"/>
                    </a:ext>
                  </a:extLst>
                </a:gridCol>
                <a:gridCol w="658368">
                  <a:extLst>
                    <a:ext uri="{9D8B030D-6E8A-4147-A177-3AD203B41FA5}">
                      <a16:colId xmlns:a16="http://schemas.microsoft.com/office/drawing/2014/main" val="2617366501"/>
                    </a:ext>
                  </a:extLst>
                </a:gridCol>
                <a:gridCol w="658368">
                  <a:extLst>
                    <a:ext uri="{9D8B030D-6E8A-4147-A177-3AD203B41FA5}">
                      <a16:colId xmlns:a16="http://schemas.microsoft.com/office/drawing/2014/main" val="3230986395"/>
                    </a:ext>
                  </a:extLst>
                </a:gridCol>
                <a:gridCol w="658368">
                  <a:extLst>
                    <a:ext uri="{9D8B030D-6E8A-4147-A177-3AD203B41FA5}">
                      <a16:colId xmlns:a16="http://schemas.microsoft.com/office/drawing/2014/main" val="2720287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7600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- 2018-06-28 08:51:24 </a:t>
                      </a:r>
                      <a:r>
                        <a:rPr kumimoji="0" lang="en-US" sz="1000" b="0" i="0" u="none" strike="noStrike" kern="1200" cap="none" spc="0" normalizeH="0" baseline="0" noProof="0">
                          <a:ln>
                            <a:noFill/>
                          </a:ln>
                          <a:solidFill>
                            <a:prstClr val="black"/>
                          </a:solidFill>
                          <a:effectLst/>
                          <a:uLnTx/>
                          <a:uFillTx/>
                          <a:latin typeface="+mn-lt"/>
                          <a:ea typeface="+mn-ea"/>
                          <a:cs typeface="+mn-cs"/>
                        </a:rPr>
                        <a:t> 
 Today is #InsuranceAwarenessDay! Share this checklist to encourage people to review their insurance policies!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252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- 2018-06-12 16:46:10 </a:t>
                      </a:r>
                      <a:r>
                        <a:rPr kumimoji="0" lang="en-US" sz="1000" b="0" i="0" u="none" strike="noStrike" kern="1200" cap="none" spc="0" normalizeH="0" baseline="0" noProof="0">
                          <a:ln>
                            <a:noFill/>
                          </a:ln>
                          <a:solidFill>
                            <a:prstClr val="black"/>
                          </a:solidFill>
                          <a:effectLst/>
                          <a:uLnTx/>
                          <a:uFillTx/>
                          <a:latin typeface="+mn-lt"/>
                          <a:ea typeface="+mn-ea"/>
                          <a:cs typeface="+mn-cs"/>
                        </a:rPr>
                        <a:t> 
 This year, PHLY’s Annual Company Outing knocked it out of the park! The crack of the bat, the roar of the crowd, the smell of fresh popcorn, and the excitement of the Philadelphia Phillies vs. the Atlanta Braves are just a few things #TEAMPHLY experienced at Citizen’s Bank Park. Home Office employees, along with their family and friends, enjoyed a pregame tailgate party, food, a DJ, raffle prizes, face painting, and even had an opportunity to meet the home team’s official mascot, the Phillie Phanatic.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31603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- 2018-06-07 14:15:37 </a:t>
                      </a:r>
                      <a:r>
                        <a:rPr kumimoji="0" lang="en-US" sz="1000" b="0" i="0" u="none" strike="noStrike" kern="1200" cap="none" spc="0" normalizeH="0" baseline="0" noProof="0">
                          <a:ln>
                            <a:noFill/>
                          </a:ln>
                          <a:solidFill>
                            <a:prstClr val="black"/>
                          </a:solidFill>
                          <a:effectLst/>
                          <a:uLnTx/>
                          <a:uFillTx/>
                          <a:latin typeface="+mn-lt"/>
                          <a:ea typeface="+mn-ea"/>
                          <a:cs typeface="+mn-cs"/>
                        </a:rPr>
                        <a:t> 
 To help bring comfort to cancer patients, Home Office employees spent an afternoon making no-sew fleece blankets for AstraZeneca Hope Lodge. As part of the American Cancer Society, the lodge offers free accommodations for cancer patients being treated in the Philadelphia area. These simple and easy to make blankets were donated to their patients accompanied by uplifting handwritten cards.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1135297"/>
                  </a:ext>
                </a:extLst>
              </a:tr>
            </a:tbl>
          </a:graphicData>
        </a:graphic>
      </p:graphicFrame>
      <p:sp>
        <p:nvSpPr>
          <p:cNvPr id="4" name="Text Placeholder 3">
            <a:extLst>
              <a:ext uri="{FF2B5EF4-FFF2-40B4-BE49-F238E27FC236}">
                <a16:creationId xmlns:a16="http://schemas.microsoft.com/office/drawing/2014/main" id="{0259E4A1-DE8E-40A6-B81C-04B146B3647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40537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D0F8F-9A3B-49ED-9057-BE000C9C717E}"/>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58B98A8D-000E-4384-BEEC-A20BC0AB51BD}"/>
              </a:ext>
            </a:extLst>
          </p:cNvPr>
          <p:cNvGraphicFramePr>
            <a:graphicFrameLocks noGrp="1"/>
          </p:cNvGraphicFramePr>
          <p:nvPr>
            <p:ph type="chart" sz="quarter" idx="13"/>
            <p:extLst>
              <p:ext uri="{D42A27DB-BD31-4B8C-83A1-F6EECF244321}">
                <p14:modId xmlns:p14="http://schemas.microsoft.com/office/powerpoint/2010/main" val="4190838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ADC1E8-E807-48DC-850C-7395F85BB990}"/>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7601C09E-48D0-42DE-9D04-F319FA8598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7705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910F5-7006-45E9-8FDE-6E033F770AEF}"/>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881B051-69B3-4431-91C1-031F2B56EC36}"/>
              </a:ext>
            </a:extLst>
          </p:cNvPr>
          <p:cNvGraphicFramePr>
            <a:graphicFrameLocks noGrp="1"/>
          </p:cNvGraphicFramePr>
          <p:nvPr>
            <p:ph type="tbl" sz="quarter" idx="13"/>
            <p:extLst>
              <p:ext uri="{D42A27DB-BD31-4B8C-83A1-F6EECF244321}">
                <p14:modId xmlns:p14="http://schemas.microsoft.com/office/powerpoint/2010/main" val="334697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43887315"/>
                    </a:ext>
                  </a:extLst>
                </a:gridCol>
                <a:gridCol w="493776">
                  <a:extLst>
                    <a:ext uri="{9D8B030D-6E8A-4147-A177-3AD203B41FA5}">
                      <a16:colId xmlns:a16="http://schemas.microsoft.com/office/drawing/2014/main" val="58461002"/>
                    </a:ext>
                  </a:extLst>
                </a:gridCol>
                <a:gridCol w="493776">
                  <a:extLst>
                    <a:ext uri="{9D8B030D-6E8A-4147-A177-3AD203B41FA5}">
                      <a16:colId xmlns:a16="http://schemas.microsoft.com/office/drawing/2014/main" val="2860488822"/>
                    </a:ext>
                  </a:extLst>
                </a:gridCol>
                <a:gridCol w="493776">
                  <a:extLst>
                    <a:ext uri="{9D8B030D-6E8A-4147-A177-3AD203B41FA5}">
                      <a16:colId xmlns:a16="http://schemas.microsoft.com/office/drawing/2014/main" val="159270918"/>
                    </a:ext>
                  </a:extLst>
                </a:gridCol>
                <a:gridCol w="493776">
                  <a:extLst>
                    <a:ext uri="{9D8B030D-6E8A-4147-A177-3AD203B41FA5}">
                      <a16:colId xmlns:a16="http://schemas.microsoft.com/office/drawing/2014/main" val="4217175776"/>
                    </a:ext>
                  </a:extLst>
                </a:gridCol>
                <a:gridCol w="493776">
                  <a:extLst>
                    <a:ext uri="{9D8B030D-6E8A-4147-A177-3AD203B41FA5}">
                      <a16:colId xmlns:a16="http://schemas.microsoft.com/office/drawing/2014/main" val="638362941"/>
                    </a:ext>
                  </a:extLst>
                </a:gridCol>
                <a:gridCol w="493776">
                  <a:extLst>
                    <a:ext uri="{9D8B030D-6E8A-4147-A177-3AD203B41FA5}">
                      <a16:colId xmlns:a16="http://schemas.microsoft.com/office/drawing/2014/main" val="1390470525"/>
                    </a:ext>
                  </a:extLst>
                </a:gridCol>
                <a:gridCol w="493776">
                  <a:extLst>
                    <a:ext uri="{9D8B030D-6E8A-4147-A177-3AD203B41FA5}">
                      <a16:colId xmlns:a16="http://schemas.microsoft.com/office/drawing/2014/main" val="1418205411"/>
                    </a:ext>
                  </a:extLst>
                </a:gridCol>
                <a:gridCol w="493776">
                  <a:extLst>
                    <a:ext uri="{9D8B030D-6E8A-4147-A177-3AD203B41FA5}">
                      <a16:colId xmlns:a16="http://schemas.microsoft.com/office/drawing/2014/main" val="3077099316"/>
                    </a:ext>
                  </a:extLst>
                </a:gridCol>
                <a:gridCol w="493776">
                  <a:extLst>
                    <a:ext uri="{9D8B030D-6E8A-4147-A177-3AD203B41FA5}">
                      <a16:colId xmlns:a16="http://schemas.microsoft.com/office/drawing/2014/main" val="3752065126"/>
                    </a:ext>
                  </a:extLst>
                </a:gridCol>
                <a:gridCol w="493776">
                  <a:extLst>
                    <a:ext uri="{9D8B030D-6E8A-4147-A177-3AD203B41FA5}">
                      <a16:colId xmlns:a16="http://schemas.microsoft.com/office/drawing/2014/main" val="2010087624"/>
                    </a:ext>
                  </a:extLst>
                </a:gridCol>
                <a:gridCol w="493776">
                  <a:extLst>
                    <a:ext uri="{9D8B030D-6E8A-4147-A177-3AD203B41FA5}">
                      <a16:colId xmlns:a16="http://schemas.microsoft.com/office/drawing/2014/main" val="148599258"/>
                    </a:ext>
                  </a:extLst>
                </a:gridCol>
                <a:gridCol w="493776">
                  <a:extLst>
                    <a:ext uri="{9D8B030D-6E8A-4147-A177-3AD203B41FA5}">
                      <a16:colId xmlns:a16="http://schemas.microsoft.com/office/drawing/2014/main" val="872592835"/>
                    </a:ext>
                  </a:extLst>
                </a:gridCol>
                <a:gridCol w="493776">
                  <a:extLst>
                    <a:ext uri="{9D8B030D-6E8A-4147-A177-3AD203B41FA5}">
                      <a16:colId xmlns:a16="http://schemas.microsoft.com/office/drawing/2014/main" val="341768632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96836599"/>
                  </a:ext>
                </a:extLst>
              </a:tr>
              <a:tr h="370840">
                <a:tc>
                  <a:txBody>
                    <a:bodyPr/>
                    <a:lstStyle/>
                    <a:p>
                      <a:r>
                        <a:rPr lang="en-US" sz="1000"/>
                        <a:t>@PHLYINS</a:t>
                      </a:r>
                    </a:p>
                  </a:txBody>
                  <a:tcPr/>
                </a:tc>
                <a:tc>
                  <a:txBody>
                    <a:bodyPr/>
                    <a:lstStyle/>
                    <a:p>
                      <a:r>
                        <a:rPr lang="en-US" sz="1000"/>
                        <a:t>3042</a:t>
                      </a:r>
                    </a:p>
                  </a:txBody>
                  <a:tcPr/>
                </a:tc>
                <a:tc>
                  <a:txBody>
                    <a:bodyPr/>
                    <a:lstStyle/>
                    <a:p>
                      <a:r>
                        <a:rPr lang="en-US" sz="1000"/>
                        <a:t>24</a:t>
                      </a:r>
                    </a:p>
                  </a:txBody>
                  <a:tcPr/>
                </a:tc>
                <a:tc>
                  <a:txBody>
                    <a:bodyPr/>
                    <a:lstStyle/>
                    <a:p>
                      <a:r>
                        <a:rPr lang="en-US" sz="1000"/>
                        <a:t>42</a:t>
                      </a:r>
                    </a:p>
                  </a:txBody>
                  <a:tcPr/>
                </a:tc>
                <a:tc>
                  <a:txBody>
                    <a:bodyPr/>
                    <a:lstStyle/>
                    <a:p>
                      <a:r>
                        <a:rPr lang="en-US" sz="1000"/>
                        <a:t>34</a:t>
                      </a:r>
                    </a:p>
                  </a:txBody>
                  <a:tcPr/>
                </a:tc>
                <a:tc>
                  <a:txBody>
                    <a:bodyPr/>
                    <a:lstStyle/>
                    <a:p>
                      <a:r>
                        <a:rPr lang="en-US" sz="1000"/>
                        <a:t>4</a:t>
                      </a:r>
                    </a:p>
                  </a:txBody>
                  <a:tcPr/>
                </a:tc>
                <a:tc>
                  <a:txBody>
                    <a:bodyPr/>
                    <a:lstStyle/>
                    <a:p>
                      <a:r>
                        <a:rPr lang="en-US" sz="1000"/>
                        <a:t>4</a:t>
                      </a:r>
                    </a:p>
                  </a:txBody>
                  <a:tcPr/>
                </a:tc>
                <a:tc>
                  <a:txBody>
                    <a:bodyPr/>
                    <a:lstStyle/>
                    <a:p>
                      <a:r>
                        <a:rPr lang="en-US" sz="1000"/>
                        <a:t>37</a:t>
                      </a:r>
                    </a:p>
                  </a:txBody>
                  <a:tcPr/>
                </a:tc>
                <a:tc>
                  <a:txBody>
                    <a:bodyPr/>
                    <a:lstStyle/>
                    <a:p>
                      <a:r>
                        <a:rPr lang="en-US" sz="1000"/>
                        <a:t>37</a:t>
                      </a:r>
                    </a:p>
                  </a:txBody>
                  <a:tcPr/>
                </a:tc>
                <a:tc>
                  <a:txBody>
                    <a:bodyPr/>
                    <a:lstStyle/>
                    <a:p>
                      <a:r>
                        <a:rPr lang="en-US" sz="1000"/>
                        <a:t>153</a:t>
                      </a:r>
                    </a:p>
                  </a:txBody>
                  <a:tcPr/>
                </a:tc>
                <a:tc>
                  <a:txBody>
                    <a:bodyPr/>
                    <a:lstStyle/>
                    <a:p>
                      <a:r>
                        <a:rPr lang="en-US" sz="1000"/>
                        <a:t>2</a:t>
                      </a:r>
                    </a:p>
                  </a:txBody>
                  <a:tcPr/>
                </a:tc>
                <a:tc>
                  <a:txBody>
                    <a:bodyPr/>
                    <a:lstStyle/>
                    <a:p>
                      <a:r>
                        <a:rPr lang="en-US" sz="1000"/>
                        <a:t>18</a:t>
                      </a:r>
                    </a:p>
                  </a:txBody>
                  <a:tcPr/>
                </a:tc>
                <a:tc>
                  <a:txBody>
                    <a:bodyPr/>
                    <a:lstStyle/>
                    <a:p>
                      <a:r>
                        <a:rPr lang="en-US" sz="1000"/>
                        <a:t>0.1864 %</a:t>
                      </a:r>
                    </a:p>
                  </a:txBody>
                  <a:tcPr/>
                </a:tc>
                <a:tc>
                  <a:txBody>
                    <a:bodyPr/>
                    <a:lstStyle/>
                    <a:p>
                      <a:r>
                        <a:rPr lang="en-US" sz="1000"/>
                        <a:t>0.0 %</a:t>
                      </a:r>
                    </a:p>
                  </a:txBody>
                  <a:tcPr/>
                </a:tc>
                <a:extLst>
                  <a:ext uri="{0D108BD9-81ED-4DB2-BD59-A6C34878D82A}">
                    <a16:rowId xmlns:a16="http://schemas.microsoft.com/office/drawing/2014/main" val="3847786664"/>
                  </a:ext>
                </a:extLst>
              </a:tr>
            </a:tbl>
          </a:graphicData>
        </a:graphic>
      </p:graphicFrame>
      <p:sp>
        <p:nvSpPr>
          <p:cNvPr id="4" name="Text Placeholder 3">
            <a:extLst>
              <a:ext uri="{FF2B5EF4-FFF2-40B4-BE49-F238E27FC236}">
                <a16:creationId xmlns:a16="http://schemas.microsoft.com/office/drawing/2014/main" id="{586B3AA8-CA62-47D2-8D58-9C86689701E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524910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DEEA5-92F3-46DB-9AA0-2E305933D138}"/>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B156170D-DDAD-494A-92DE-09BA610FF6F3}"/>
              </a:ext>
            </a:extLst>
          </p:cNvPr>
          <p:cNvGraphicFramePr>
            <a:graphicFrameLocks noGrp="1"/>
          </p:cNvGraphicFramePr>
          <p:nvPr>
            <p:ph type="chart" sz="quarter" idx="13"/>
            <p:extLst>
              <p:ext uri="{D42A27DB-BD31-4B8C-83A1-F6EECF244321}">
                <p14:modId xmlns:p14="http://schemas.microsoft.com/office/powerpoint/2010/main" val="2554640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12DAF7-9BAA-436D-A013-16DB0A5891A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484005D-3754-470D-B9A4-35CD4F9BD5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5354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8E2FC-688B-407D-8687-0D8F769E1270}"/>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F69762DB-A8EE-4F19-AE9D-9973D072968F}"/>
              </a:ext>
            </a:extLst>
          </p:cNvPr>
          <p:cNvGraphicFramePr>
            <a:graphicFrameLocks noGrp="1"/>
          </p:cNvGraphicFramePr>
          <p:nvPr>
            <p:ph type="chart" sz="quarter" idx="13"/>
            <p:extLst>
              <p:ext uri="{D42A27DB-BD31-4B8C-83A1-F6EECF244321}">
                <p14:modId xmlns:p14="http://schemas.microsoft.com/office/powerpoint/2010/main" val="1537495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BA6AC9-7934-40E7-95AE-084FB7872C0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8B3259B-5AF3-4B27-B94D-8A3BAEF76F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33193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933C5-4DCC-4AE6-9D9A-D6929AE05FEC}"/>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A0A9B082-63E2-49DA-8362-FDB9B74669B9}"/>
              </a:ext>
            </a:extLst>
          </p:cNvPr>
          <p:cNvGraphicFramePr>
            <a:graphicFrameLocks noGrp="1"/>
          </p:cNvGraphicFramePr>
          <p:nvPr>
            <p:ph type="chart" sz="quarter" idx="13"/>
            <p:extLst>
              <p:ext uri="{D42A27DB-BD31-4B8C-83A1-F6EECF244321}">
                <p14:modId xmlns:p14="http://schemas.microsoft.com/office/powerpoint/2010/main" val="32536254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219705-1BDB-4E61-A27A-ABDE59A81FF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9EA5FAA-8E82-499F-B555-EB8CE7793A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8148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1695-CD9B-4EBF-AF55-168F8C7E1832}"/>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F8F17812-3C8F-49D4-95F0-518BEE5A00BB}"/>
              </a:ext>
            </a:extLst>
          </p:cNvPr>
          <p:cNvGraphicFramePr>
            <a:graphicFrameLocks noGrp="1"/>
          </p:cNvGraphicFramePr>
          <p:nvPr>
            <p:ph type="tbl" sz="quarter" idx="13"/>
            <p:extLst>
              <p:ext uri="{D42A27DB-BD31-4B8C-83A1-F6EECF244321}">
                <p14:modId xmlns:p14="http://schemas.microsoft.com/office/powerpoint/2010/main" val="1442002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93445655"/>
                    </a:ext>
                  </a:extLst>
                </a:gridCol>
                <a:gridCol w="1645920">
                  <a:extLst>
                    <a:ext uri="{9D8B030D-6E8A-4147-A177-3AD203B41FA5}">
                      <a16:colId xmlns:a16="http://schemas.microsoft.com/office/drawing/2014/main" val="1532031462"/>
                    </a:ext>
                  </a:extLst>
                </a:gridCol>
                <a:gridCol w="822960">
                  <a:extLst>
                    <a:ext uri="{9D8B030D-6E8A-4147-A177-3AD203B41FA5}">
                      <a16:colId xmlns:a16="http://schemas.microsoft.com/office/drawing/2014/main" val="3502752529"/>
                    </a:ext>
                  </a:extLst>
                </a:gridCol>
                <a:gridCol w="822960">
                  <a:extLst>
                    <a:ext uri="{9D8B030D-6E8A-4147-A177-3AD203B41FA5}">
                      <a16:colId xmlns:a16="http://schemas.microsoft.com/office/drawing/2014/main" val="2824624587"/>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170903165"/>
                  </a:ext>
                </a:extLst>
              </a:tr>
              <a:tr h="370840">
                <a:tc>
                  <a:txBody>
                    <a:bodyPr/>
                    <a:lstStyle/>
                    <a:p>
                      <a:r>
                        <a:rPr lang="en-US" sz="1000" b="1"/>
                        <a:t> @PHLYINS </a:t>
                      </a:r>
                      <a:r>
                        <a:rPr lang="en-US" sz="1000"/>
                        <a:t> was mentioned by </a:t>
                      </a:r>
                      <a:r>
                        <a:rPr lang="en-US" sz="1000" b="1"/>
                        <a:t> @NetDiligence - 2018-06-06 10:00:38 </a:t>
                      </a:r>
                      <a:r>
                        <a:rPr lang="en-US" sz="1000"/>
                        <a:t>
 Thank you to the Silver Sponsors of @NetDiligence #CyberRiskSummit! @Nationwide @PHLYINS @alliedworld @CrypsisGroup… https://t.co/fwgtOxeeSR</a:t>
                      </a:r>
                    </a:p>
                  </a:txBody>
                  <a:tcPr/>
                </a:tc>
                <a:tc>
                  <a:txBody>
                    <a:bodyPr/>
                    <a:lstStyle/>
                    <a:p>
                      <a:r>
                        <a:rPr lang="en-US" sz="1000"/>
                        <a:t>n/a</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45046071"/>
                  </a:ext>
                </a:extLst>
              </a:tr>
              <a:tr h="370840">
                <a:tc>
                  <a:txBody>
                    <a:bodyPr/>
                    <a:lstStyle/>
                    <a:p>
                      <a:r>
                        <a:rPr lang="en-US" sz="1000" b="1"/>
                        <a:t> @PHLYINS </a:t>
                      </a:r>
                      <a:r>
                        <a:rPr lang="en-US" sz="1000"/>
                        <a:t> was mentioned by </a:t>
                      </a:r>
                      <a:r>
                        <a:rPr lang="en-US" sz="1000" b="1"/>
                        <a:t> @StarfinderFound - 2018-06-23 16:22:41 </a:t>
                      </a:r>
                      <a:r>
                        <a:rPr lang="en-US" sz="1000"/>
                        <a:t>
 Starfinder is the Charity of the Match today! Thank you @PhilaUnion, thank you @PHLYINS !!! https://t.co/bfBXMJyj5s</a:t>
                      </a:r>
                    </a:p>
                  </a:txBody>
                  <a:tcPr/>
                </a:tc>
                <a:tc>
                  <a:txBody>
                    <a:bodyPr/>
                    <a:lstStyle/>
                    <a:p>
                      <a:r>
                        <a:rPr lang="en-US" sz="1000"/>
                        <a:t>06/27/2018 19:56:39</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607920146"/>
                  </a:ext>
                </a:extLst>
              </a:tr>
              <a:tr h="370840">
                <a:tc>
                  <a:txBody>
                    <a:bodyPr/>
                    <a:lstStyle/>
                    <a:p>
                      <a:r>
                        <a:rPr lang="en-US" sz="1000" b="1"/>
                        <a:t> @PHLYINS </a:t>
                      </a:r>
                      <a:r>
                        <a:rPr lang="en-US" sz="1000"/>
                        <a:t> was mentioned by </a:t>
                      </a:r>
                      <a:r>
                        <a:rPr lang="en-US" sz="1000" b="1"/>
                        <a:t> @thDigitalReader - 2018-06-25 10:47:44 </a:t>
                      </a:r>
                      <a:r>
                        <a:rPr lang="en-US" sz="1000"/>
                        <a:t>
 the form is 39 pages long, and includes a full-page advert for @PHLYINS on page one, 1.5 pages for the quote, and 3… https://t.co/KCadeIJQDU</a:t>
                      </a:r>
                    </a:p>
                  </a:txBody>
                  <a:tcPr/>
                </a:tc>
                <a:tc>
                  <a:txBody>
                    <a:bodyPr/>
                    <a:lstStyle/>
                    <a:p>
                      <a:r>
                        <a:rPr lang="en-US" sz="1000"/>
                        <a:t>06/25/2018 15:44:00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62450804"/>
                  </a:ext>
                </a:extLst>
              </a:tr>
              <a:tr h="370840">
                <a:tc>
                  <a:txBody>
                    <a:bodyPr/>
                    <a:lstStyle/>
                    <a:p>
                      <a:r>
                        <a:rPr lang="en-US" sz="1000" b="1"/>
                        <a:t> @PHLYINS </a:t>
                      </a:r>
                      <a:r>
                        <a:rPr lang="en-US" sz="1000"/>
                        <a:t> was mentioned by </a:t>
                      </a:r>
                      <a:r>
                        <a:rPr lang="en-US" sz="1000" b="1"/>
                        <a:t> @MPiscatelliUSI - 2018-06-15 13:01:31 </a:t>
                      </a:r>
                      <a:r>
                        <a:rPr lang="en-US" sz="1000"/>
                        <a:t>
 @PHLYINS Insurance is such a rewarding and fun career path. We just need to do a better job of getting the word out… https://t.co/UXN0x7bDaP</a:t>
                      </a:r>
                    </a:p>
                  </a:txBody>
                  <a:tcPr/>
                </a:tc>
                <a:tc>
                  <a:txBody>
                    <a:bodyPr/>
                    <a:lstStyle/>
                    <a:p>
                      <a:r>
                        <a:rPr lang="en-US" sz="1000"/>
                        <a:t>06/15/2018 18:22:47</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502919843"/>
                  </a:ext>
                </a:extLst>
              </a:tr>
              <a:tr h="370840">
                <a:tc>
                  <a:txBody>
                    <a:bodyPr/>
                    <a:lstStyle/>
                    <a:p>
                      <a:r>
                        <a:rPr lang="en-US" sz="1000" b="1"/>
                        <a:t> @PHLYINS </a:t>
                      </a:r>
                      <a:r>
                        <a:rPr lang="en-US" sz="1000"/>
                        <a:t> was mentioned by </a:t>
                      </a:r>
                      <a:r>
                        <a:rPr lang="en-US" sz="1000" b="1"/>
                        <a:t> @TokioMAmerica - 2018-06-26 14:01:50 </a:t>
                      </a:r>
                      <a:r>
                        <a:rPr lang="en-US" sz="1000"/>
                        <a:t>
 Today, Jason from our sister company @PHLYINS  came into our Jersey City office to discuss opportunities for group… https://t.co/Q6CEaI84iG</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060638634"/>
                  </a:ext>
                </a:extLst>
              </a:tr>
            </a:tbl>
          </a:graphicData>
        </a:graphic>
      </p:graphicFrame>
      <p:sp>
        <p:nvSpPr>
          <p:cNvPr id="4" name="Text Placeholder 3">
            <a:extLst>
              <a:ext uri="{FF2B5EF4-FFF2-40B4-BE49-F238E27FC236}">
                <a16:creationId xmlns:a16="http://schemas.microsoft.com/office/drawing/2014/main" id="{BCF18621-955A-42EC-8271-4B96DE65921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0675879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CB8CF-A2C9-4413-ACFE-BA9439BA316F}"/>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D7517E6-4E3C-454C-9981-851F2E6A6380}"/>
              </a:ext>
            </a:extLst>
          </p:cNvPr>
          <p:cNvGraphicFramePr>
            <a:graphicFrameLocks noGrp="1"/>
          </p:cNvGraphicFramePr>
          <p:nvPr>
            <p:ph type="tbl" sz="quarter" idx="13"/>
            <p:extLst>
              <p:ext uri="{D42A27DB-BD31-4B8C-83A1-F6EECF244321}">
                <p14:modId xmlns:p14="http://schemas.microsoft.com/office/powerpoint/2010/main" val="132818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03385006"/>
                    </a:ext>
                  </a:extLst>
                </a:gridCol>
                <a:gridCol w="2468880">
                  <a:extLst>
                    <a:ext uri="{9D8B030D-6E8A-4147-A177-3AD203B41FA5}">
                      <a16:colId xmlns:a16="http://schemas.microsoft.com/office/drawing/2014/main" val="389388894"/>
                    </a:ext>
                  </a:extLst>
                </a:gridCol>
                <a:gridCol w="2468880">
                  <a:extLst>
                    <a:ext uri="{9D8B030D-6E8A-4147-A177-3AD203B41FA5}">
                      <a16:colId xmlns:a16="http://schemas.microsoft.com/office/drawing/2014/main" val="742667316"/>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60321524"/>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3707149734"/>
                  </a:ext>
                </a:extLst>
              </a:tr>
              <a:tr h="370840">
                <a:tc>
                  <a:txBody>
                    <a:bodyPr/>
                    <a:lstStyle/>
                    <a:p>
                      <a:r>
                        <a:rPr lang="en-US" sz="1000" b="1"/>
                        <a:t>@SilversSteve</a:t>
                      </a:r>
                    </a:p>
                  </a:txBody>
                  <a:tcPr/>
                </a:tc>
                <a:tc>
                  <a:txBody>
                    <a:bodyPr/>
                    <a:lstStyle/>
                    <a:p>
                      <a:r>
                        <a:rPr lang="en-US" sz="1000"/>
                        <a:t>@PHLYINS (35)</a:t>
                      </a:r>
                    </a:p>
                  </a:txBody>
                  <a:tcPr/>
                </a:tc>
                <a:tc>
                  <a:txBody>
                    <a:bodyPr/>
                    <a:lstStyle/>
                    <a:p>
                      <a:r>
                        <a:rPr lang="en-US" sz="1000"/>
                        <a:t>35</a:t>
                      </a:r>
                    </a:p>
                  </a:txBody>
                  <a:tcPr/>
                </a:tc>
                <a:extLst>
                  <a:ext uri="{0D108BD9-81ED-4DB2-BD59-A6C34878D82A}">
                    <a16:rowId xmlns:a16="http://schemas.microsoft.com/office/drawing/2014/main" val="2013841718"/>
                  </a:ext>
                </a:extLst>
              </a:tr>
              <a:tr h="370840">
                <a:tc>
                  <a:txBody>
                    <a:bodyPr/>
                    <a:lstStyle/>
                    <a:p>
                      <a:r>
                        <a:rPr lang="en-US" sz="1000" b="1"/>
                        <a:t>@MargueriteTort</a:t>
                      </a:r>
                    </a:p>
                  </a:txBody>
                  <a:tcPr/>
                </a:tc>
                <a:tc>
                  <a:txBody>
                    <a:bodyPr/>
                    <a:lstStyle/>
                    <a:p>
                      <a:r>
                        <a:rPr lang="en-US" sz="1000"/>
                        <a:t>@PHLYINS (31)</a:t>
                      </a:r>
                    </a:p>
                  </a:txBody>
                  <a:tcPr/>
                </a:tc>
                <a:tc>
                  <a:txBody>
                    <a:bodyPr/>
                    <a:lstStyle/>
                    <a:p>
                      <a:r>
                        <a:rPr lang="en-US" sz="1000"/>
                        <a:t>31</a:t>
                      </a:r>
                    </a:p>
                  </a:txBody>
                  <a:tcPr/>
                </a:tc>
                <a:extLst>
                  <a:ext uri="{0D108BD9-81ED-4DB2-BD59-A6C34878D82A}">
                    <a16:rowId xmlns:a16="http://schemas.microsoft.com/office/drawing/2014/main" val="2857755748"/>
                  </a:ext>
                </a:extLst>
              </a:tr>
              <a:tr h="370840">
                <a:tc>
                  <a:txBody>
                    <a:bodyPr/>
                    <a:lstStyle/>
                    <a:p>
                      <a:r>
                        <a:rPr lang="en-US" sz="1000" b="1"/>
                        <a:t>@Regore2</a:t>
                      </a:r>
                    </a:p>
                  </a:txBody>
                  <a:tcPr/>
                </a:tc>
                <a:tc>
                  <a:txBody>
                    <a:bodyPr/>
                    <a:lstStyle/>
                    <a:p>
                      <a:r>
                        <a:rPr lang="en-US" sz="1000"/>
                        <a:t>@PHLYINS (26)</a:t>
                      </a:r>
                    </a:p>
                  </a:txBody>
                  <a:tcPr/>
                </a:tc>
                <a:tc>
                  <a:txBody>
                    <a:bodyPr/>
                    <a:lstStyle/>
                    <a:p>
                      <a:r>
                        <a:rPr lang="en-US" sz="1000"/>
                        <a:t>26</a:t>
                      </a:r>
                    </a:p>
                  </a:txBody>
                  <a:tcPr/>
                </a:tc>
                <a:extLst>
                  <a:ext uri="{0D108BD9-81ED-4DB2-BD59-A6C34878D82A}">
                    <a16:rowId xmlns:a16="http://schemas.microsoft.com/office/drawing/2014/main" val="3647199789"/>
                  </a:ext>
                </a:extLst>
              </a:tr>
              <a:tr h="370840">
                <a:tc>
                  <a:txBody>
                    <a:bodyPr/>
                    <a:lstStyle/>
                    <a:p>
                      <a:r>
                        <a:rPr lang="en-US" sz="1000" b="1"/>
                        <a:t>@JSMBrokerage</a:t>
                      </a:r>
                    </a:p>
                  </a:txBody>
                  <a:tcPr/>
                </a:tc>
                <a:tc>
                  <a:txBody>
                    <a:bodyPr/>
                    <a:lstStyle/>
                    <a:p>
                      <a:r>
                        <a:rPr lang="en-US" sz="1000"/>
                        <a:t>@PHLYINS (19)</a:t>
                      </a:r>
                    </a:p>
                  </a:txBody>
                  <a:tcPr/>
                </a:tc>
                <a:tc>
                  <a:txBody>
                    <a:bodyPr/>
                    <a:lstStyle/>
                    <a:p>
                      <a:r>
                        <a:rPr lang="en-US" sz="1000"/>
                        <a:t>19</a:t>
                      </a:r>
                    </a:p>
                  </a:txBody>
                  <a:tcPr/>
                </a:tc>
                <a:extLst>
                  <a:ext uri="{0D108BD9-81ED-4DB2-BD59-A6C34878D82A}">
                    <a16:rowId xmlns:a16="http://schemas.microsoft.com/office/drawing/2014/main" val="1506775204"/>
                  </a:ext>
                </a:extLst>
              </a:tr>
              <a:tr h="370840">
                <a:tc>
                  <a:txBody>
                    <a:bodyPr/>
                    <a:lstStyle/>
                    <a:p>
                      <a:r>
                        <a:rPr lang="en-US" sz="1000" b="1"/>
                        <a:t>@Bill_Procopio</a:t>
                      </a:r>
                    </a:p>
                  </a:txBody>
                  <a:tcPr/>
                </a:tc>
                <a:tc>
                  <a:txBody>
                    <a:bodyPr/>
                    <a:lstStyle/>
                    <a:p>
                      <a:r>
                        <a:rPr lang="en-US" sz="1000"/>
                        <a:t>@PHLYINS (19)</a:t>
                      </a:r>
                    </a:p>
                  </a:txBody>
                  <a:tcPr/>
                </a:tc>
                <a:tc>
                  <a:txBody>
                    <a:bodyPr/>
                    <a:lstStyle/>
                    <a:p>
                      <a:r>
                        <a:rPr lang="en-US" sz="1000"/>
                        <a:t>19</a:t>
                      </a:r>
                    </a:p>
                  </a:txBody>
                  <a:tcPr/>
                </a:tc>
                <a:extLst>
                  <a:ext uri="{0D108BD9-81ED-4DB2-BD59-A6C34878D82A}">
                    <a16:rowId xmlns:a16="http://schemas.microsoft.com/office/drawing/2014/main" val="427169604"/>
                  </a:ext>
                </a:extLst>
              </a:tr>
              <a:tr h="370840">
                <a:tc>
                  <a:txBody>
                    <a:bodyPr/>
                    <a:lstStyle/>
                    <a:p>
                      <a:r>
                        <a:rPr lang="en-US" sz="1000" b="1"/>
                        <a:t>@IcingTheFed</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461304641"/>
                  </a:ext>
                </a:extLst>
              </a:tr>
              <a:tr h="370840">
                <a:tc>
                  <a:txBody>
                    <a:bodyPr/>
                    <a:lstStyle/>
                    <a:p>
                      <a:r>
                        <a:rPr lang="en-US" sz="1000" b="1"/>
                        <a:t>@Kevin_MorrisIns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833222007"/>
                  </a:ext>
                </a:extLst>
              </a:tr>
              <a:tr h="370840">
                <a:tc>
                  <a:txBody>
                    <a:bodyPr/>
                    <a:lstStyle/>
                    <a:p>
                      <a:r>
                        <a:rPr lang="en-US" sz="1000" b="1"/>
                        <a:t>@BestBuddiesPA</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842454559"/>
                  </a:ext>
                </a:extLst>
              </a:tr>
              <a:tr h="370840">
                <a:tc>
                  <a:txBody>
                    <a:bodyPr/>
                    <a:lstStyle/>
                    <a:p>
                      <a:r>
                        <a:rPr lang="en-US" sz="1000" b="1"/>
                        <a:t>@ChristinaVerish</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1568710790"/>
                  </a:ext>
                </a:extLst>
              </a:tr>
            </a:tbl>
          </a:graphicData>
        </a:graphic>
      </p:graphicFrame>
      <p:sp>
        <p:nvSpPr>
          <p:cNvPr id="4" name="Text Placeholder 3">
            <a:extLst>
              <a:ext uri="{FF2B5EF4-FFF2-40B4-BE49-F238E27FC236}">
                <a16:creationId xmlns:a16="http://schemas.microsoft.com/office/drawing/2014/main" id="{643244AA-1FDE-4075-B364-9D4B5B4E3AE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91291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AE167-E128-4560-8870-A31EA232F154}"/>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193881ED-60C4-4575-9398-3FE4D69F686A}"/>
              </a:ext>
            </a:extLst>
          </p:cNvPr>
          <p:cNvGraphicFramePr>
            <a:graphicFrameLocks noGrp="1"/>
          </p:cNvGraphicFramePr>
          <p:nvPr>
            <p:ph type="tbl" sz="quarter" idx="13"/>
            <p:extLst>
              <p:ext uri="{D42A27DB-BD31-4B8C-83A1-F6EECF244321}">
                <p14:modId xmlns:p14="http://schemas.microsoft.com/office/powerpoint/2010/main" val="412293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01165613"/>
                    </a:ext>
                  </a:extLst>
                </a:gridCol>
                <a:gridCol w="822960">
                  <a:extLst>
                    <a:ext uri="{9D8B030D-6E8A-4147-A177-3AD203B41FA5}">
                      <a16:colId xmlns:a16="http://schemas.microsoft.com/office/drawing/2014/main" val="673528430"/>
                    </a:ext>
                  </a:extLst>
                </a:gridCol>
                <a:gridCol w="822960">
                  <a:extLst>
                    <a:ext uri="{9D8B030D-6E8A-4147-A177-3AD203B41FA5}">
                      <a16:colId xmlns:a16="http://schemas.microsoft.com/office/drawing/2014/main" val="2341741130"/>
                    </a:ext>
                  </a:extLst>
                </a:gridCol>
                <a:gridCol w="822960">
                  <a:extLst>
                    <a:ext uri="{9D8B030D-6E8A-4147-A177-3AD203B41FA5}">
                      <a16:colId xmlns:a16="http://schemas.microsoft.com/office/drawing/2014/main" val="1346520445"/>
                    </a:ext>
                  </a:extLst>
                </a:gridCol>
                <a:gridCol w="822960">
                  <a:extLst>
                    <a:ext uri="{9D8B030D-6E8A-4147-A177-3AD203B41FA5}">
                      <a16:colId xmlns:a16="http://schemas.microsoft.com/office/drawing/2014/main" val="3159611873"/>
                    </a:ext>
                  </a:extLst>
                </a:gridCol>
                <a:gridCol w="822960">
                  <a:extLst>
                    <a:ext uri="{9D8B030D-6E8A-4147-A177-3AD203B41FA5}">
                      <a16:colId xmlns:a16="http://schemas.microsoft.com/office/drawing/2014/main" val="382765861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881122673"/>
                  </a:ext>
                </a:extLst>
              </a:tr>
              <a:tr h="370840">
                <a:tc>
                  <a:txBody>
                    <a:bodyPr/>
                    <a:lstStyle/>
                    <a:p>
                      <a:r>
                        <a:rPr lang="en-US" sz="1000" b="1"/>
                        <a:t> @PHLYINS - 2018-06-15 12:00:42 </a:t>
                      </a:r>
                      <a:r>
                        <a:rPr lang="en-US" sz="1000"/>
                        <a:t>
  In an #OpenLetterToCollegeGraduates, VP of HR Laura Boylan encourages recent grads not to underestimate how fascinating &amp;amp; impactful a career in #insurance can be. It's an industry that allows you to pursue your passions, or discover a new one! #InsuranceCareersMovement #ThinkPHLY https://t.co/iTewilfsBU</a:t>
                      </a:r>
                    </a:p>
                  </a:txBody>
                  <a:tcPr/>
                </a:tc>
                <a:tc>
                  <a:txBody>
                    <a:bodyPr/>
                    <a:lstStyle/>
                    <a:p>
                      <a:r>
                        <a:rPr lang="en-US" sz="1000"/>
                        <a:t>No</a:t>
                      </a:r>
                    </a:p>
                  </a:txBody>
                  <a:tcPr/>
                </a:tc>
                <a:tc>
                  <a:txBody>
                    <a:bodyPr/>
                    <a:lstStyle/>
                    <a:p>
                      <a:r>
                        <a:rPr lang="en-US" sz="1000"/>
                        <a:t>6</a:t>
                      </a:r>
                    </a:p>
                  </a:txBody>
                  <a:tcPr/>
                </a:tc>
                <a:tc>
                  <a:txBody>
                    <a:bodyPr/>
                    <a:lstStyle/>
                    <a:p>
                      <a:r>
                        <a:rPr lang="en-US" sz="1000"/>
                        <a:t>16</a:t>
                      </a:r>
                    </a:p>
                  </a:txBody>
                  <a:tcPr/>
                </a:tc>
                <a:tc>
                  <a:txBody>
                    <a:bodyPr/>
                    <a:lstStyle/>
                    <a:p>
                      <a:r>
                        <a:rPr lang="en-US" sz="1000"/>
                        <a:t>1</a:t>
                      </a:r>
                    </a:p>
                  </a:txBody>
                  <a:tcPr/>
                </a:tc>
                <a:tc>
                  <a:txBody>
                    <a:bodyPr/>
                    <a:lstStyle/>
                    <a:p>
                      <a:r>
                        <a:rPr lang="en-US" sz="1000"/>
                        <a:t>0.7596 %</a:t>
                      </a:r>
                    </a:p>
                  </a:txBody>
                  <a:tcPr/>
                </a:tc>
                <a:extLst>
                  <a:ext uri="{0D108BD9-81ED-4DB2-BD59-A6C34878D82A}">
                    <a16:rowId xmlns:a16="http://schemas.microsoft.com/office/drawing/2014/main" val="4024688665"/>
                  </a:ext>
                </a:extLst>
              </a:tr>
              <a:tr h="370840">
                <a:tc>
                  <a:txBody>
                    <a:bodyPr/>
                    <a:lstStyle/>
                    <a:p>
                      <a:r>
                        <a:rPr lang="en-US" sz="1000" b="1"/>
                        <a:t> @PHLYINS - 2018-06-05 15:57:43 </a:t>
                      </a:r>
                      <a:r>
                        <a:rPr lang="en-US" sz="1000"/>
                        <a:t>
  Yesterday, we kicked off our 7th annual Summer Associates Program in the Home and Field offices! #TEAMPHLY welcomed 42 #interns from across the U.S. to the Home Office for a three-day orientation. Here's a snapshot of the Class of 2018! #PHLYinternlife #TalentTuesday https://t.co/cFzjXoNijE</a:t>
                      </a:r>
                    </a:p>
                  </a:txBody>
                  <a:tcPr/>
                </a:tc>
                <a:tc>
                  <a:txBody>
                    <a:bodyPr/>
                    <a:lstStyle/>
                    <a:p>
                      <a:r>
                        <a:rPr lang="en-US" sz="1000"/>
                        <a:t>No</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0.3642 %</a:t>
                      </a:r>
                    </a:p>
                  </a:txBody>
                  <a:tcPr/>
                </a:tc>
                <a:extLst>
                  <a:ext uri="{0D108BD9-81ED-4DB2-BD59-A6C34878D82A}">
                    <a16:rowId xmlns:a16="http://schemas.microsoft.com/office/drawing/2014/main" val="962430526"/>
                  </a:ext>
                </a:extLst>
              </a:tr>
              <a:tr h="370840">
                <a:tc>
                  <a:txBody>
                    <a:bodyPr/>
                    <a:lstStyle/>
                    <a:p>
                      <a:r>
                        <a:rPr lang="en-US" sz="1000" b="1"/>
                        <a:t> @PHLYINS - 2018-06-15 15:35:09 </a:t>
                      </a:r>
                      <a:r>
                        <a:rPr lang="en-US" sz="1000"/>
                        <a:t>
  #TEAMPHLY would like to wish all the #dads a very happy #FathersDay weekend! https://t.co/739n07th0M</a:t>
                      </a:r>
                    </a:p>
                  </a:txBody>
                  <a:tcPr/>
                </a:tc>
                <a:tc>
                  <a:txBody>
                    <a:bodyPr/>
                    <a:lstStyle/>
                    <a:p>
                      <a:r>
                        <a:rPr lang="en-US" sz="1000"/>
                        <a:t>No</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0.3633 %</a:t>
                      </a:r>
                    </a:p>
                  </a:txBody>
                  <a:tcPr/>
                </a:tc>
                <a:extLst>
                  <a:ext uri="{0D108BD9-81ED-4DB2-BD59-A6C34878D82A}">
                    <a16:rowId xmlns:a16="http://schemas.microsoft.com/office/drawing/2014/main" val="535759173"/>
                  </a:ext>
                </a:extLst>
              </a:tr>
              <a:tr h="370840">
                <a:tc>
                  <a:txBody>
                    <a:bodyPr/>
                    <a:lstStyle/>
                    <a:p>
                      <a:r>
                        <a:rPr lang="en-US" sz="1000" b="1"/>
                        <a:t> @PHLYINS - 2018-06-06 12:28:37 </a:t>
                      </a:r>
                      <a:r>
                        <a:rPr lang="en-US" sz="1000"/>
                        <a:t>
  Awareness of ever-evolving #cybersecurity threats has increased the demand for #cyberinsurance coverage from a much wider range of industries. Read more about the top #cyber threat in 2018 and why cyber insurance is the best line of defense: https://t.co/2CZvBU69vk https://t.co/9OHD2flIUV</a:t>
                      </a:r>
                    </a:p>
                  </a:txBody>
                  <a:tcPr/>
                </a:tc>
                <a:tc>
                  <a:txBody>
                    <a:bodyPr/>
                    <a:lstStyle/>
                    <a:p>
                      <a:r>
                        <a:rPr lang="en-US" sz="1000"/>
                        <a:t>No</a:t>
                      </a:r>
                    </a:p>
                  </a:txBody>
                  <a:tcPr/>
                </a:tc>
                <a:tc>
                  <a:txBody>
                    <a:bodyPr/>
                    <a:lstStyle/>
                    <a:p>
                      <a:r>
                        <a:rPr lang="en-US" sz="1000"/>
                        <a:t>3</a:t>
                      </a:r>
                    </a:p>
                  </a:txBody>
                  <a:tcPr/>
                </a:tc>
                <a:tc>
                  <a:txBody>
                    <a:bodyPr/>
                    <a:lstStyle/>
                    <a:p>
                      <a:r>
                        <a:rPr lang="en-US" sz="1000"/>
                        <a:t>7</a:t>
                      </a:r>
                    </a:p>
                  </a:txBody>
                  <a:tcPr/>
                </a:tc>
                <a:tc>
                  <a:txBody>
                    <a:bodyPr/>
                    <a:lstStyle/>
                    <a:p>
                      <a:r>
                        <a:rPr lang="en-US" sz="1000"/>
                        <a:t>0</a:t>
                      </a:r>
                    </a:p>
                  </a:txBody>
                  <a:tcPr/>
                </a:tc>
                <a:tc>
                  <a:txBody>
                    <a:bodyPr/>
                    <a:lstStyle/>
                    <a:p>
                      <a:r>
                        <a:rPr lang="en-US" sz="1000"/>
                        <a:t>0.3310 %</a:t>
                      </a:r>
                    </a:p>
                  </a:txBody>
                  <a:tcPr/>
                </a:tc>
                <a:extLst>
                  <a:ext uri="{0D108BD9-81ED-4DB2-BD59-A6C34878D82A}">
                    <a16:rowId xmlns:a16="http://schemas.microsoft.com/office/drawing/2014/main" val="3625770134"/>
                  </a:ext>
                </a:extLst>
              </a:tr>
              <a:tr h="370840">
                <a:tc>
                  <a:txBody>
                    <a:bodyPr/>
                    <a:lstStyle/>
                    <a:p>
                      <a:r>
                        <a:rPr lang="en-US" sz="1000" b="1"/>
                        <a:t> @PHLYINS - 2018-06-07 16:40:10 </a:t>
                      </a:r>
                      <a:r>
                        <a:rPr lang="en-US" sz="1000"/>
                        <a:t>
  To help bring comfort to #cancer patients, #PHLY employees made no-sew blankets and uplifting cards for AstraZeneca Hope Lodge. As part of the @AmericanCancer Society, the lodge offers free accomadations for cancer patients being treated in #Philadelphia. #ThursdayThoughts https://t.co/qQQ4EWMgzp</a:t>
                      </a:r>
                    </a:p>
                  </a:txBody>
                  <a:tcPr/>
                </a:tc>
                <a:tc>
                  <a:txBody>
                    <a:bodyPr/>
                    <a:lstStyle/>
                    <a:p>
                      <a:r>
                        <a:rPr lang="en-US" sz="1000"/>
                        <a:t>No</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0.2646 %</a:t>
                      </a:r>
                    </a:p>
                  </a:txBody>
                  <a:tcPr/>
                </a:tc>
                <a:extLst>
                  <a:ext uri="{0D108BD9-81ED-4DB2-BD59-A6C34878D82A}">
                    <a16:rowId xmlns:a16="http://schemas.microsoft.com/office/drawing/2014/main" val="3459928498"/>
                  </a:ext>
                </a:extLst>
              </a:tr>
            </a:tbl>
          </a:graphicData>
        </a:graphic>
      </p:graphicFrame>
      <p:sp>
        <p:nvSpPr>
          <p:cNvPr id="4" name="Text Placeholder 3">
            <a:extLst>
              <a:ext uri="{FF2B5EF4-FFF2-40B4-BE49-F238E27FC236}">
                <a16:creationId xmlns:a16="http://schemas.microsoft.com/office/drawing/2014/main" id="{6E667205-AEC1-4B17-AB6B-66460D81211C}"/>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595620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BB789-0A06-4613-9C54-C88E42864E7A}"/>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2D058A00-2B46-4BDC-A3F8-FAC8306BBD51}"/>
              </a:ext>
            </a:extLst>
          </p:cNvPr>
          <p:cNvGraphicFramePr>
            <a:graphicFrameLocks noGrp="1"/>
          </p:cNvGraphicFramePr>
          <p:nvPr>
            <p:ph type="tbl" sz="quarter" idx="13"/>
            <p:extLst>
              <p:ext uri="{D42A27DB-BD31-4B8C-83A1-F6EECF244321}">
                <p14:modId xmlns:p14="http://schemas.microsoft.com/office/powerpoint/2010/main" val="207599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9966621"/>
                    </a:ext>
                  </a:extLst>
                </a:gridCol>
                <a:gridCol w="1069848">
                  <a:extLst>
                    <a:ext uri="{9D8B030D-6E8A-4147-A177-3AD203B41FA5}">
                      <a16:colId xmlns:a16="http://schemas.microsoft.com/office/drawing/2014/main" val="1360764561"/>
                    </a:ext>
                  </a:extLst>
                </a:gridCol>
                <a:gridCol w="1069848">
                  <a:extLst>
                    <a:ext uri="{9D8B030D-6E8A-4147-A177-3AD203B41FA5}">
                      <a16:colId xmlns:a16="http://schemas.microsoft.com/office/drawing/2014/main" val="3994302478"/>
                    </a:ext>
                  </a:extLst>
                </a:gridCol>
                <a:gridCol w="1069848">
                  <a:extLst>
                    <a:ext uri="{9D8B030D-6E8A-4147-A177-3AD203B41FA5}">
                      <a16:colId xmlns:a16="http://schemas.microsoft.com/office/drawing/2014/main" val="3442990328"/>
                    </a:ext>
                  </a:extLst>
                </a:gridCol>
                <a:gridCol w="1069848">
                  <a:extLst>
                    <a:ext uri="{9D8B030D-6E8A-4147-A177-3AD203B41FA5}">
                      <a16:colId xmlns:a16="http://schemas.microsoft.com/office/drawing/2014/main" val="2468848766"/>
                    </a:ext>
                  </a:extLst>
                </a:gridCol>
                <a:gridCol w="1069848">
                  <a:extLst>
                    <a:ext uri="{9D8B030D-6E8A-4147-A177-3AD203B41FA5}">
                      <a16:colId xmlns:a16="http://schemas.microsoft.com/office/drawing/2014/main" val="214768079"/>
                    </a:ext>
                  </a:extLst>
                </a:gridCol>
                <a:gridCol w="1069848">
                  <a:extLst>
                    <a:ext uri="{9D8B030D-6E8A-4147-A177-3AD203B41FA5}">
                      <a16:colId xmlns:a16="http://schemas.microsoft.com/office/drawing/2014/main" val="21310978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99716583"/>
                  </a:ext>
                </a:extLst>
              </a:tr>
              <a:tr h="370840">
                <a:tc>
                  <a:txBody>
                    <a:bodyPr/>
                    <a:lstStyle/>
                    <a:p>
                      <a:r>
                        <a:rPr lang="en-US" sz="1000"/>
                        <a:t>Philadelphia Insurance Companies</a:t>
                      </a:r>
                    </a:p>
                  </a:txBody>
                  <a:tcPr/>
                </a:tc>
                <a:tc>
                  <a:txBody>
                    <a:bodyPr/>
                    <a:lstStyle/>
                    <a:p>
                      <a:r>
                        <a:rPr lang="en-US" sz="1000"/>
                        <a:t>15014</a:t>
                      </a:r>
                    </a:p>
                  </a:txBody>
                  <a:tcPr/>
                </a:tc>
                <a:tc>
                  <a:txBody>
                    <a:bodyPr/>
                    <a:lstStyle/>
                    <a:p>
                      <a:r>
                        <a:rPr lang="en-US" sz="1000"/>
                        <a:t>279</a:t>
                      </a:r>
                    </a:p>
                  </a:txBody>
                  <a:tcPr/>
                </a:tc>
                <a:tc>
                  <a:txBody>
                    <a:bodyPr/>
                    <a:lstStyle/>
                    <a:p>
                      <a:r>
                        <a:rPr lang="en-US" sz="1000"/>
                        <a:t>21</a:t>
                      </a:r>
                    </a:p>
                  </a:txBody>
                  <a:tcPr/>
                </a:tc>
                <a:tc>
                  <a:txBody>
                    <a:bodyPr/>
                    <a:lstStyle/>
                    <a:p>
                      <a:r>
                        <a:rPr lang="en-US" sz="1000"/>
                        <a:t>881</a:t>
                      </a:r>
                    </a:p>
                  </a:txBody>
                  <a:tcPr/>
                </a:tc>
                <a:tc>
                  <a:txBody>
                    <a:bodyPr/>
                    <a:lstStyle/>
                    <a:p>
                      <a:r>
                        <a:rPr lang="en-US" sz="1000"/>
                        <a:t>4</a:t>
                      </a:r>
                    </a:p>
                  </a:txBody>
                  <a:tcPr/>
                </a:tc>
                <a:tc>
                  <a:txBody>
                    <a:bodyPr/>
                    <a:lstStyle/>
                    <a:p>
                      <a:r>
                        <a:rPr lang="en-US" sz="1000"/>
                        <a:t>0.2833 %</a:t>
                      </a:r>
                    </a:p>
                  </a:txBody>
                  <a:tcPr/>
                </a:tc>
                <a:extLst>
                  <a:ext uri="{0D108BD9-81ED-4DB2-BD59-A6C34878D82A}">
                    <a16:rowId xmlns:a16="http://schemas.microsoft.com/office/drawing/2014/main" val="2907493664"/>
                  </a:ext>
                </a:extLst>
              </a:tr>
            </a:tbl>
          </a:graphicData>
        </a:graphic>
      </p:graphicFrame>
      <p:sp>
        <p:nvSpPr>
          <p:cNvPr id="4" name="Text Placeholder 3">
            <a:extLst>
              <a:ext uri="{FF2B5EF4-FFF2-40B4-BE49-F238E27FC236}">
                <a16:creationId xmlns:a16="http://schemas.microsoft.com/office/drawing/2014/main" id="{41174B42-5C5F-4E19-AC4A-A91E576C2E6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932414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70E26-DC84-439C-80FA-684EAF96BDB2}"/>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471F823B-AAE7-4DD0-954B-824666C35FEE}"/>
              </a:ext>
            </a:extLst>
          </p:cNvPr>
          <p:cNvGraphicFramePr>
            <a:graphicFrameLocks noGrp="1"/>
          </p:cNvGraphicFramePr>
          <p:nvPr>
            <p:ph type="chart" sz="quarter" idx="13"/>
            <p:extLst>
              <p:ext uri="{D42A27DB-BD31-4B8C-83A1-F6EECF244321}">
                <p14:modId xmlns:p14="http://schemas.microsoft.com/office/powerpoint/2010/main" val="3002918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6D25D6-ED49-4D7E-8204-3CC1E545BBA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7EE23258-73E7-4204-8666-786BE41C0E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746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21317-3B25-4535-ACCD-E64EB1EE6FBC}"/>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2A33F7F4-E5C7-4A72-A1BE-667038B094A7}"/>
              </a:ext>
            </a:extLst>
          </p:cNvPr>
          <p:cNvGraphicFramePr>
            <a:graphicFrameLocks noGrp="1"/>
          </p:cNvGraphicFramePr>
          <p:nvPr>
            <p:ph type="chart" sz="quarter" idx="13"/>
            <p:extLst>
              <p:ext uri="{D42A27DB-BD31-4B8C-83A1-F6EECF244321}">
                <p14:modId xmlns:p14="http://schemas.microsoft.com/office/powerpoint/2010/main" val="3905236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B78748-BDB8-43F9-B4DD-4876CDA8F7FC}"/>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A0516F8-6FED-46C3-804F-BA7830C8D7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40483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DEDDE-759F-4830-AA27-603855747FC4}"/>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381DDCB4-E99D-4FC1-BF0F-96F1C9C25769}"/>
              </a:ext>
            </a:extLst>
          </p:cNvPr>
          <p:cNvGraphicFramePr>
            <a:graphicFrameLocks noGrp="1"/>
          </p:cNvGraphicFramePr>
          <p:nvPr>
            <p:ph type="tbl" sz="quarter" idx="13"/>
            <p:extLst>
              <p:ext uri="{D42A27DB-BD31-4B8C-83A1-F6EECF244321}">
                <p14:modId xmlns:p14="http://schemas.microsoft.com/office/powerpoint/2010/main" val="4051658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73253910"/>
                    </a:ext>
                  </a:extLst>
                </a:gridCol>
                <a:gridCol w="987552">
                  <a:extLst>
                    <a:ext uri="{9D8B030D-6E8A-4147-A177-3AD203B41FA5}">
                      <a16:colId xmlns:a16="http://schemas.microsoft.com/office/drawing/2014/main" val="3789195324"/>
                    </a:ext>
                  </a:extLst>
                </a:gridCol>
                <a:gridCol w="987552">
                  <a:extLst>
                    <a:ext uri="{9D8B030D-6E8A-4147-A177-3AD203B41FA5}">
                      <a16:colId xmlns:a16="http://schemas.microsoft.com/office/drawing/2014/main" val="875894677"/>
                    </a:ext>
                  </a:extLst>
                </a:gridCol>
                <a:gridCol w="987552">
                  <a:extLst>
                    <a:ext uri="{9D8B030D-6E8A-4147-A177-3AD203B41FA5}">
                      <a16:colId xmlns:a16="http://schemas.microsoft.com/office/drawing/2014/main" val="3870523087"/>
                    </a:ext>
                  </a:extLst>
                </a:gridCol>
                <a:gridCol w="987552">
                  <a:extLst>
                    <a:ext uri="{9D8B030D-6E8A-4147-A177-3AD203B41FA5}">
                      <a16:colId xmlns:a16="http://schemas.microsoft.com/office/drawing/2014/main" val="3270105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8358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- 2018-06-05 15:59:09 </a:t>
                      </a:r>
                      <a:r>
                        <a:rPr kumimoji="0" lang="en-US" sz="1000" b="0" i="0" u="none" strike="noStrike" kern="1200" cap="none" spc="0" normalizeH="0" baseline="0" noProof="0">
                          <a:ln>
                            <a:noFill/>
                          </a:ln>
                          <a:solidFill>
                            <a:prstClr val="black"/>
                          </a:solidFill>
                          <a:effectLst/>
                          <a:uLnTx/>
                          <a:uFillTx/>
                          <a:latin typeface="+mn-lt"/>
                          <a:ea typeface="+mn-ea"/>
                          <a:cs typeface="+mn-cs"/>
                        </a:rPr>
                        <a:t>
  Yesterday, we kicked off our 7th annual Summer Associates Program in the Home and Field offices! #TEAMPHLY welcomed 42 interns from colleges and universities across the country to the Home Office in Bala 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#PHLYinternlife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4462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- 2018-06-19 15:20:12 </a:t>
                      </a:r>
                      <a:r>
                        <a:rPr kumimoji="0" lang="en-US" sz="1000" b="0" i="0" u="none" strike="noStrike" kern="1200" cap="none" spc="0" normalizeH="0" baseline="0" noProof="0">
                          <a:ln>
                            <a:noFill/>
                          </a:ln>
                          <a:solidFill>
                            <a:prstClr val="black"/>
                          </a:solidFill>
                          <a:effectLst/>
                          <a:uLnTx/>
                          <a:uFillTx/>
                          <a:latin typeface="+mn-lt"/>
                          <a:ea typeface="+mn-ea"/>
                          <a:cs typeface="+mn-cs"/>
                        </a:rPr>
                        <a:t>
  In an #OpenLetterToCollegeGraduates, VP of HR Laura Boylan encourages recent grads not to underestimate how fascinating and impactful a career in insurance can be. It's an industry that allows you to pursue your passions, or discover a new one! #InsuranceCareersMovement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794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- 2018-06-07 15:30:32 </a:t>
                      </a:r>
                      <a:r>
                        <a:rPr kumimoji="0" lang="en-US" sz="1000" b="0" i="0" u="none" strike="noStrike" kern="1200" cap="none" spc="0" normalizeH="0" baseline="0" noProof="0">
                          <a:ln>
                            <a:noFill/>
                          </a:ln>
                          <a:solidFill>
                            <a:prstClr val="black"/>
                          </a:solidFill>
                          <a:effectLst/>
                          <a:uLnTx/>
                          <a:uFillTx/>
                          <a:latin typeface="+mn-lt"/>
                          <a:ea typeface="+mn-ea"/>
                          <a:cs typeface="+mn-cs"/>
                        </a:rPr>
                        <a:t>
  To help bring comfort to cancer patients, Home Office employees spent an afternoon making no-sew fleece blankets for AstraZeneca Hope Lodge. As part of the American Cancer Society, the lodge offers free accommodations for cancer patients being treated in the Philadelphia area. These simple and easy to make blankets were donated to their patients accompanied by uplifting handwritten cards.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1062706"/>
                  </a:ext>
                </a:extLst>
              </a:tr>
            </a:tbl>
          </a:graphicData>
        </a:graphic>
      </p:graphicFrame>
      <p:sp>
        <p:nvSpPr>
          <p:cNvPr id="4" name="Text Placeholder 3">
            <a:extLst>
              <a:ext uri="{FF2B5EF4-FFF2-40B4-BE49-F238E27FC236}">
                <a16:creationId xmlns:a16="http://schemas.microsoft.com/office/drawing/2014/main" id="{80E05450-1CBC-41B9-9159-739C78C426C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259993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AA015-05C6-4E69-8D92-414069582E79}"/>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3FEA65B7-14F4-494A-A948-8FA6F55654E0}"/>
              </a:ext>
            </a:extLst>
          </p:cNvPr>
          <p:cNvGraphicFramePr>
            <a:graphicFrameLocks noGrp="1"/>
          </p:cNvGraphicFramePr>
          <p:nvPr>
            <p:ph type="tbl" sz="quarter" idx="13"/>
            <p:extLst>
              <p:ext uri="{D42A27DB-BD31-4B8C-83A1-F6EECF244321}">
                <p14:modId xmlns:p14="http://schemas.microsoft.com/office/powerpoint/2010/main" val="249536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51952384"/>
                    </a:ext>
                  </a:extLst>
                </a:gridCol>
                <a:gridCol w="987552">
                  <a:extLst>
                    <a:ext uri="{9D8B030D-6E8A-4147-A177-3AD203B41FA5}">
                      <a16:colId xmlns:a16="http://schemas.microsoft.com/office/drawing/2014/main" val="2498724367"/>
                    </a:ext>
                  </a:extLst>
                </a:gridCol>
                <a:gridCol w="987552">
                  <a:extLst>
                    <a:ext uri="{9D8B030D-6E8A-4147-A177-3AD203B41FA5}">
                      <a16:colId xmlns:a16="http://schemas.microsoft.com/office/drawing/2014/main" val="2939827800"/>
                    </a:ext>
                  </a:extLst>
                </a:gridCol>
                <a:gridCol w="987552">
                  <a:extLst>
                    <a:ext uri="{9D8B030D-6E8A-4147-A177-3AD203B41FA5}">
                      <a16:colId xmlns:a16="http://schemas.microsoft.com/office/drawing/2014/main" val="4117246509"/>
                    </a:ext>
                  </a:extLst>
                </a:gridCol>
                <a:gridCol w="987552">
                  <a:extLst>
                    <a:ext uri="{9D8B030D-6E8A-4147-A177-3AD203B41FA5}">
                      <a16:colId xmlns:a16="http://schemas.microsoft.com/office/drawing/2014/main" val="3879186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065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- 2018-06-12 16:57:44 </a:t>
                      </a:r>
                      <a:r>
                        <a:rPr kumimoji="0" lang="en-US" sz="1000" b="0" i="0" u="none" strike="noStrike" kern="1200" cap="none" spc="0" normalizeH="0" baseline="0" noProof="0">
                          <a:ln>
                            <a:noFill/>
                          </a:ln>
                          <a:solidFill>
                            <a:prstClr val="black"/>
                          </a:solidFill>
                          <a:effectLst/>
                          <a:uLnTx/>
                          <a:uFillTx/>
                          <a:latin typeface="+mn-lt"/>
                          <a:ea typeface="+mn-ea"/>
                          <a:cs typeface="+mn-cs"/>
                        </a:rPr>
                        <a:t>
  This year, PHLY’s Annual Company Outing knocked it out of the park! The crack of the bat, the roar of the crowd, the smell of fresh popcorn, and the excitement of the Philadelphia Phillies vs. the Atlanta Braves are just a few things #TEAMPHLY experienced at Citizen’s Bank Park. Home Office employees, along with their family and friends, enjoyed a pregame tailgate party, food, a DJ, raffle prizes, face painting, and even had an opportunity to meet the home team’s official mascot, the Phillie Phanatic.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3258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- 2018-06-26 16:50:13 </a:t>
                      </a:r>
                      <a:r>
                        <a:rPr kumimoji="0" lang="en-US" sz="1000" b="0" i="0" u="none" strike="noStrike" kern="1200" cap="none" spc="0" normalizeH="0" baseline="0" noProof="0">
                          <a:ln>
                            <a:noFill/>
                          </a:ln>
                          <a:solidFill>
                            <a:prstClr val="black"/>
                          </a:solidFill>
                          <a:effectLst/>
                          <a:uLnTx/>
                          <a:uFillTx/>
                          <a:latin typeface="+mn-lt"/>
                          <a:ea typeface="+mn-ea"/>
                          <a:cs typeface="+mn-cs"/>
                        </a:rPr>
                        <a:t>
  Today, a career means much more than just a stable place to work. At PHLY, we believe when choosing a job, culture matters. We understand that the environment you work in is as important as the job you do. Here’s an inside look at why Anastasia Nisyrios, who works in our Account Management Department, loves being on #TEAMPHLY! 
If you’re interested in working for a company that values positive workplace culture -- #ThinkPHLY. We offer a variety of career paths and we’re always looking for new talent! Visit PHLY.com/careers to learn more about our career 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3830147"/>
                  </a:ext>
                </a:extLst>
              </a:tr>
            </a:tbl>
          </a:graphicData>
        </a:graphic>
      </p:graphicFrame>
      <p:sp>
        <p:nvSpPr>
          <p:cNvPr id="4" name="Text Placeholder 3">
            <a:extLst>
              <a:ext uri="{FF2B5EF4-FFF2-40B4-BE49-F238E27FC236}">
                <a16:creationId xmlns:a16="http://schemas.microsoft.com/office/drawing/2014/main" id="{F89E5C03-8D7F-4CCA-B885-A53650A7BA5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71981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AEED3-98E4-4845-8EFE-35A70424251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76987CE3-22C8-43B6-BC8F-544BEF708CF3}"/>
              </a:ext>
            </a:extLst>
          </p:cNvPr>
          <p:cNvGraphicFramePr>
            <a:graphicFrameLocks noGrp="1"/>
          </p:cNvGraphicFramePr>
          <p:nvPr>
            <p:ph type="tbl" sz="quarter" idx="13"/>
            <p:extLst>
              <p:ext uri="{D42A27DB-BD31-4B8C-83A1-F6EECF244321}">
                <p14:modId xmlns:p14="http://schemas.microsoft.com/office/powerpoint/2010/main" val="1036679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9272565"/>
                    </a:ext>
                  </a:extLst>
                </a:gridCol>
                <a:gridCol w="699516">
                  <a:extLst>
                    <a:ext uri="{9D8B030D-6E8A-4147-A177-3AD203B41FA5}">
                      <a16:colId xmlns:a16="http://schemas.microsoft.com/office/drawing/2014/main" val="979066284"/>
                    </a:ext>
                  </a:extLst>
                </a:gridCol>
                <a:gridCol w="699516">
                  <a:extLst>
                    <a:ext uri="{9D8B030D-6E8A-4147-A177-3AD203B41FA5}">
                      <a16:colId xmlns:a16="http://schemas.microsoft.com/office/drawing/2014/main" val="735972886"/>
                    </a:ext>
                  </a:extLst>
                </a:gridCol>
                <a:gridCol w="658368">
                  <a:extLst>
                    <a:ext uri="{9D8B030D-6E8A-4147-A177-3AD203B41FA5}">
                      <a16:colId xmlns:a16="http://schemas.microsoft.com/office/drawing/2014/main" val="2774337217"/>
                    </a:ext>
                  </a:extLst>
                </a:gridCol>
                <a:gridCol w="658368">
                  <a:extLst>
                    <a:ext uri="{9D8B030D-6E8A-4147-A177-3AD203B41FA5}">
                      <a16:colId xmlns:a16="http://schemas.microsoft.com/office/drawing/2014/main" val="987715806"/>
                    </a:ext>
                  </a:extLst>
                </a:gridCol>
                <a:gridCol w="658368">
                  <a:extLst>
                    <a:ext uri="{9D8B030D-6E8A-4147-A177-3AD203B41FA5}">
                      <a16:colId xmlns:a16="http://schemas.microsoft.com/office/drawing/2014/main" val="2925795819"/>
                    </a:ext>
                  </a:extLst>
                </a:gridCol>
                <a:gridCol w="699516">
                  <a:extLst>
                    <a:ext uri="{9D8B030D-6E8A-4147-A177-3AD203B41FA5}">
                      <a16:colId xmlns:a16="http://schemas.microsoft.com/office/drawing/2014/main" val="3951897437"/>
                    </a:ext>
                  </a:extLst>
                </a:gridCol>
                <a:gridCol w="699516">
                  <a:extLst>
                    <a:ext uri="{9D8B030D-6E8A-4147-A177-3AD203B41FA5}">
                      <a16:colId xmlns:a16="http://schemas.microsoft.com/office/drawing/2014/main" val="2873496036"/>
                    </a:ext>
                  </a:extLst>
                </a:gridCol>
                <a:gridCol w="699516">
                  <a:extLst>
                    <a:ext uri="{9D8B030D-6E8A-4147-A177-3AD203B41FA5}">
                      <a16:colId xmlns:a16="http://schemas.microsoft.com/office/drawing/2014/main" val="2593639507"/>
                    </a:ext>
                  </a:extLst>
                </a:gridCol>
                <a:gridCol w="658368">
                  <a:extLst>
                    <a:ext uri="{9D8B030D-6E8A-4147-A177-3AD203B41FA5}">
                      <a16:colId xmlns:a16="http://schemas.microsoft.com/office/drawing/2014/main" val="87627529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098543143"/>
                  </a:ext>
                </a:extLst>
              </a:tr>
              <a:tr h="370840">
                <a:tc>
                  <a:txBody>
                    <a:bodyPr/>
                    <a:lstStyle/>
                    <a:p>
                      <a:r>
                        <a:rPr lang="en-US" sz="1000"/>
                        <a:t>phlyinsurance</a:t>
                      </a:r>
                    </a:p>
                  </a:txBody>
                  <a:tcPr/>
                </a:tc>
                <a:tc>
                  <a:txBody>
                    <a:bodyPr/>
                    <a:lstStyle/>
                    <a:p>
                      <a:r>
                        <a:rPr lang="en-US" sz="1000"/>
                        <a:t>1003</a:t>
                      </a:r>
                    </a:p>
                  </a:txBody>
                  <a:tcPr/>
                </a:tc>
                <a:tc>
                  <a:txBody>
                    <a:bodyPr/>
                    <a:lstStyle/>
                    <a:p>
                      <a:r>
                        <a:rPr lang="en-US" sz="1000"/>
                        <a:t>24</a:t>
                      </a:r>
                    </a:p>
                  </a:txBody>
                  <a:tcPr/>
                </a:tc>
                <a:tc>
                  <a:txBody>
                    <a:bodyPr/>
                    <a:lstStyle/>
                    <a:p>
                      <a:r>
                        <a:rPr lang="en-US" sz="1000"/>
                        <a:t>8</a:t>
                      </a:r>
                    </a:p>
                  </a:txBody>
                  <a:tcPr/>
                </a:tc>
                <a:tc>
                  <a:txBody>
                    <a:bodyPr/>
                    <a:lstStyle/>
                    <a:p>
                      <a:r>
                        <a:rPr lang="en-US" sz="1000"/>
                        <a:t>13</a:t>
                      </a:r>
                    </a:p>
                  </a:txBody>
                  <a:tcPr/>
                </a:tc>
                <a:tc>
                  <a:txBody>
                    <a:bodyPr/>
                    <a:lstStyle/>
                    <a:p>
                      <a:r>
                        <a:rPr lang="en-US" sz="1000"/>
                        <a:t>0</a:t>
                      </a:r>
                    </a:p>
                  </a:txBody>
                  <a:tcPr/>
                </a:tc>
                <a:tc>
                  <a:txBody>
                    <a:bodyPr/>
                    <a:lstStyle/>
                    <a:p>
                      <a:r>
                        <a:rPr lang="en-US" sz="1000"/>
                        <a:t>21</a:t>
                      </a:r>
                    </a:p>
                  </a:txBody>
                  <a:tcPr/>
                </a:tc>
                <a:tc>
                  <a:txBody>
                    <a:bodyPr/>
                    <a:lstStyle/>
                    <a:p>
                      <a:r>
                        <a:rPr lang="en-US" sz="1000"/>
                        <a:t>1199</a:t>
                      </a:r>
                    </a:p>
                  </a:txBody>
                  <a:tcPr/>
                </a:tc>
                <a:tc>
                  <a:txBody>
                    <a:bodyPr/>
                    <a:lstStyle/>
                    <a:p>
                      <a:r>
                        <a:rPr lang="en-US" sz="1000"/>
                        <a:t>18</a:t>
                      </a:r>
                    </a:p>
                  </a:txBody>
                  <a:tcPr/>
                </a:tc>
                <a:tc>
                  <a:txBody>
                    <a:bodyPr/>
                    <a:lstStyle/>
                    <a:p>
                      <a:r>
                        <a:rPr lang="en-US" sz="1000"/>
                        <a:t>5.8479 %</a:t>
                      </a:r>
                    </a:p>
                  </a:txBody>
                  <a:tcPr/>
                </a:tc>
                <a:extLst>
                  <a:ext uri="{0D108BD9-81ED-4DB2-BD59-A6C34878D82A}">
                    <a16:rowId xmlns:a16="http://schemas.microsoft.com/office/drawing/2014/main" val="2108282308"/>
                  </a:ext>
                </a:extLst>
              </a:tr>
            </a:tbl>
          </a:graphicData>
        </a:graphic>
      </p:graphicFrame>
      <p:sp>
        <p:nvSpPr>
          <p:cNvPr id="4" name="Text Placeholder 3">
            <a:extLst>
              <a:ext uri="{FF2B5EF4-FFF2-40B4-BE49-F238E27FC236}">
                <a16:creationId xmlns:a16="http://schemas.microsoft.com/office/drawing/2014/main" id="{8CA66D10-EE5C-4AC4-B6AE-2B3B3D29B63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1488174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C90CF-61C4-49FF-A265-D1972FE5B010}"/>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93BEB974-1610-4E61-8807-E1752F7CBEC3}"/>
              </a:ext>
            </a:extLst>
          </p:cNvPr>
          <p:cNvGraphicFramePr>
            <a:graphicFrameLocks noGrp="1"/>
          </p:cNvGraphicFramePr>
          <p:nvPr>
            <p:ph type="chart" sz="quarter" idx="13"/>
            <p:extLst>
              <p:ext uri="{D42A27DB-BD31-4B8C-83A1-F6EECF244321}">
                <p14:modId xmlns:p14="http://schemas.microsoft.com/office/powerpoint/2010/main" val="320431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D4E52B-422D-4C99-9077-0E8BD796A2C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116BA30-E58A-489D-B6ED-FFCC98A54C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87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8C84-969E-465D-9A0E-740130A8AD94}"/>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1430F9DC-6531-4B33-B4ED-18D53881F9D0}"/>
              </a:ext>
            </a:extLst>
          </p:cNvPr>
          <p:cNvGraphicFramePr>
            <a:graphicFrameLocks noGrp="1"/>
          </p:cNvGraphicFramePr>
          <p:nvPr>
            <p:ph type="chart" sz="quarter" idx="13"/>
            <p:extLst>
              <p:ext uri="{D42A27DB-BD31-4B8C-83A1-F6EECF244321}">
                <p14:modId xmlns:p14="http://schemas.microsoft.com/office/powerpoint/2010/main" val="751913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574A2C-BA1B-4B15-8024-42B1B401691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763ECDC-608F-4571-9A29-79D506F0CB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0424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95EE7-7512-48F6-BBB2-87350306A3DA}"/>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2B96D169-FF2C-4547-8E88-2D8D8CCF6633}"/>
              </a:ext>
            </a:extLst>
          </p:cNvPr>
          <p:cNvGraphicFramePr>
            <a:graphicFrameLocks noGrp="1"/>
          </p:cNvGraphicFramePr>
          <p:nvPr>
            <p:ph type="tbl" sz="quarter" idx="13"/>
            <p:extLst>
              <p:ext uri="{D42A27DB-BD31-4B8C-83A1-F6EECF244321}">
                <p14:modId xmlns:p14="http://schemas.microsoft.com/office/powerpoint/2010/main" val="2400300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8846961"/>
                    </a:ext>
                  </a:extLst>
                </a:gridCol>
                <a:gridCol w="987552">
                  <a:extLst>
                    <a:ext uri="{9D8B030D-6E8A-4147-A177-3AD203B41FA5}">
                      <a16:colId xmlns:a16="http://schemas.microsoft.com/office/drawing/2014/main" val="121636358"/>
                    </a:ext>
                  </a:extLst>
                </a:gridCol>
                <a:gridCol w="987552">
                  <a:extLst>
                    <a:ext uri="{9D8B030D-6E8A-4147-A177-3AD203B41FA5}">
                      <a16:colId xmlns:a16="http://schemas.microsoft.com/office/drawing/2014/main" val="3846540226"/>
                    </a:ext>
                  </a:extLst>
                </a:gridCol>
                <a:gridCol w="987552">
                  <a:extLst>
                    <a:ext uri="{9D8B030D-6E8A-4147-A177-3AD203B41FA5}">
                      <a16:colId xmlns:a16="http://schemas.microsoft.com/office/drawing/2014/main" val="2145153106"/>
                    </a:ext>
                  </a:extLst>
                </a:gridCol>
                <a:gridCol w="987552">
                  <a:extLst>
                    <a:ext uri="{9D8B030D-6E8A-4147-A177-3AD203B41FA5}">
                      <a16:colId xmlns:a16="http://schemas.microsoft.com/office/drawing/2014/main" val="2724654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8665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- 2018-06-05 16:11:23 </a:t>
                      </a:r>
                      <a:r>
                        <a:rPr kumimoji="0" lang="en-US" sz="1000" b="0" i="0" u="none" strike="noStrike" kern="1200" cap="none" spc="0" normalizeH="0" baseline="0" noProof="0">
                          <a:ln>
                            <a:noFill/>
                          </a:ln>
                          <a:solidFill>
                            <a:prstClr val="black"/>
                          </a:solidFill>
                          <a:effectLst/>
                          <a:uLnTx/>
                          <a:uFillTx/>
                          <a:latin typeface="+mn-lt"/>
                          <a:ea typeface="+mn-ea"/>
                          <a:cs typeface="+mn-cs"/>
                        </a:rPr>
                        <a:t>
 Yesterday, we kicked off our 7th annual Summer Associates Program in the Home and Field offices! #TEAMPHLY welcomed 42 #interns from colleges and universities across the country to the Home Office in #BalaCynwyd, PA for a three-day orientation. Following orientation, the #Summer Associates will return to their respective offices to begin their 10-week #internship assignment. As part of the program, our interns will be involved in various activities including challenging #work assignments, #volunteer and #networking opportunities, and a group project which will be presented to our senior leadership team. We would like to extend a warm welcome to the Class of 2018! 🤗👏🏼 #PHLYinternlife #ThinkPHLY #insurance #summerinternship #futureleaders #career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9928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- 2018-06-08 15:57:35 </a:t>
                      </a:r>
                      <a:r>
                        <a:rPr kumimoji="0" lang="en-US" sz="1000" b="0" i="0" u="none" strike="noStrike" kern="1200" cap="none" spc="0" normalizeH="0" baseline="0" noProof="0">
                          <a:ln>
                            <a:noFill/>
                          </a:ln>
                          <a:solidFill>
                            <a:prstClr val="black"/>
                          </a:solidFill>
                          <a:effectLst/>
                          <a:uLnTx/>
                          <a:uFillTx/>
                          <a:latin typeface="+mn-lt"/>
                          <a:ea typeface="+mn-ea"/>
                          <a:cs typeface="+mn-cs"/>
                        </a:rPr>
                        <a:t>
 Tomorrow is #NationalGetOutdoorsDay ☀️🌳 #Outdoor activities are part of our #culture and our business. This week, #PHLY hosted several events to encourage employees to participate in #healthy #outdooractivities. Home Office employees enjoyed a group #walk, outdoor #volunteer events, and a picnic-style lunch &amp; learn with our on-site nutritionist!  PHLY’s Outdoor #insurance covers many activities including #canoe or #kayak tours, #photography tours, #hiking tours, and more. Enter this link into your Web browser to learn more: https://goo.gl/Xdttu7 😊👍🏼 #ThinkPHLY #TEAMPHLY #getoutside @beabetteryouphlygym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83599665"/>
                  </a:ext>
                </a:extLst>
              </a:tr>
            </a:tbl>
          </a:graphicData>
        </a:graphic>
      </p:graphicFrame>
      <p:sp>
        <p:nvSpPr>
          <p:cNvPr id="4" name="Text Placeholder 3">
            <a:extLst>
              <a:ext uri="{FF2B5EF4-FFF2-40B4-BE49-F238E27FC236}">
                <a16:creationId xmlns:a16="http://schemas.microsoft.com/office/drawing/2014/main" id="{EB8954D2-C005-4551-98FA-982D988FD9E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441478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2BC64-662F-4113-937A-AF2887E3D4CE}"/>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3825871E-8318-462B-9ACF-C7D07E9F911D}"/>
              </a:ext>
            </a:extLst>
          </p:cNvPr>
          <p:cNvGraphicFramePr>
            <a:graphicFrameLocks noGrp="1"/>
          </p:cNvGraphicFramePr>
          <p:nvPr>
            <p:ph type="tbl" sz="quarter" idx="13"/>
            <p:extLst>
              <p:ext uri="{D42A27DB-BD31-4B8C-83A1-F6EECF244321}">
                <p14:modId xmlns:p14="http://schemas.microsoft.com/office/powerpoint/2010/main" val="229737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84805905"/>
                    </a:ext>
                  </a:extLst>
                </a:gridCol>
                <a:gridCol w="987552">
                  <a:extLst>
                    <a:ext uri="{9D8B030D-6E8A-4147-A177-3AD203B41FA5}">
                      <a16:colId xmlns:a16="http://schemas.microsoft.com/office/drawing/2014/main" val="1400036428"/>
                    </a:ext>
                  </a:extLst>
                </a:gridCol>
                <a:gridCol w="987552">
                  <a:extLst>
                    <a:ext uri="{9D8B030D-6E8A-4147-A177-3AD203B41FA5}">
                      <a16:colId xmlns:a16="http://schemas.microsoft.com/office/drawing/2014/main" val="1538770016"/>
                    </a:ext>
                  </a:extLst>
                </a:gridCol>
                <a:gridCol w="987552">
                  <a:extLst>
                    <a:ext uri="{9D8B030D-6E8A-4147-A177-3AD203B41FA5}">
                      <a16:colId xmlns:a16="http://schemas.microsoft.com/office/drawing/2014/main" val="87761236"/>
                    </a:ext>
                  </a:extLst>
                </a:gridCol>
                <a:gridCol w="987552">
                  <a:extLst>
                    <a:ext uri="{9D8B030D-6E8A-4147-A177-3AD203B41FA5}">
                      <a16:colId xmlns:a16="http://schemas.microsoft.com/office/drawing/2014/main" val="1627058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658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- 2018-06-11 16:40:46 </a:t>
                      </a:r>
                      <a:r>
                        <a:rPr kumimoji="0" lang="en-US" sz="1000" b="0" i="0" u="none" strike="noStrike" kern="1200" cap="none" spc="0" normalizeH="0" baseline="0" noProof="0">
                          <a:ln>
                            <a:noFill/>
                          </a:ln>
                          <a:solidFill>
                            <a:prstClr val="black"/>
                          </a:solidFill>
                          <a:effectLst/>
                          <a:uLnTx/>
                          <a:uFillTx/>
                          <a:latin typeface="+mn-lt"/>
                          <a:ea typeface="+mn-ea"/>
                          <a:cs typeface="+mn-cs"/>
                        </a:rPr>
                        <a:t>
 Last week, #PHLY’s Corporate #Underwriting team volunteered their time to help out at Ardmore #FoodPantry. Located at St. Mary’s Episcopal Church, The Pantry is a non-profit organization that collects and distributes #food items to help support neighbors #inneed in the #LowerMerion #community. #TEAMPHLY helped fulfill grocery orders, stocked shelves, and sorted through #donations that will feed families in need. 😊🍽 #ThinkPHLY #insurance #giveback #volunteer #donate #endhunger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81534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- 2018-06-06 18:25:06 </a:t>
                      </a:r>
                      <a:r>
                        <a:rPr kumimoji="0" lang="en-US" sz="1000" b="0" i="0" u="none" strike="noStrike" kern="1200" cap="none" spc="0" normalizeH="0" baseline="0" noProof="0">
                          <a:ln>
                            <a:noFill/>
                          </a:ln>
                          <a:solidFill>
                            <a:prstClr val="black"/>
                          </a:solidFill>
                          <a:effectLst/>
                          <a:uLnTx/>
                          <a:uFillTx/>
                          <a:latin typeface="+mn-lt"/>
                          <a:ea typeface="+mn-ea"/>
                          <a:cs typeface="+mn-cs"/>
                        </a:rPr>
                        <a:t>
 With just a few months left to reach our goal, PHLY’s #fundraising efforts for the @amdiabetesassn (ADA) continue! As a partner of ADA Camps, #TEAMPHLY has a goal to raise 5,000 in support of their efforts to help #children affected by #diabetes and their families in our local communities. #PHLY employees in the Home Office recently hosted a #quizzo #fundraiser and all money raised was #donated to ADA Camps to provide an opportunity for #kids to experience traditional #camp activities while being monitored by #health care professionals. Want to help #TEAMPHLY #makeadifference in the lives of children with diabetes? Enter this link into your Web browser to learn more: diabetes.org/teamphly #ThinkPHLY #insurance #giveback #diabetesawareness #community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5187668"/>
                  </a:ext>
                </a:extLst>
              </a:tr>
            </a:tbl>
          </a:graphicData>
        </a:graphic>
      </p:graphicFrame>
      <p:sp>
        <p:nvSpPr>
          <p:cNvPr id="4" name="Text Placeholder 3">
            <a:extLst>
              <a:ext uri="{FF2B5EF4-FFF2-40B4-BE49-F238E27FC236}">
                <a16:creationId xmlns:a16="http://schemas.microsoft.com/office/drawing/2014/main" id="{051AE0C8-A7CD-46FF-87F3-284D95DC827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7433629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4B71A-E1C0-4AC7-B22B-D22B1392055A}"/>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8CED19E5-13C4-4530-8200-34FF3AF2BDBB}"/>
              </a:ext>
            </a:extLst>
          </p:cNvPr>
          <p:cNvGraphicFramePr>
            <a:graphicFrameLocks noGrp="1"/>
          </p:cNvGraphicFramePr>
          <p:nvPr>
            <p:ph type="tbl" sz="quarter" idx="13"/>
            <p:extLst>
              <p:ext uri="{D42A27DB-BD31-4B8C-83A1-F6EECF244321}">
                <p14:modId xmlns:p14="http://schemas.microsoft.com/office/powerpoint/2010/main" val="3800140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9191638"/>
                    </a:ext>
                  </a:extLst>
                </a:gridCol>
                <a:gridCol w="987552">
                  <a:extLst>
                    <a:ext uri="{9D8B030D-6E8A-4147-A177-3AD203B41FA5}">
                      <a16:colId xmlns:a16="http://schemas.microsoft.com/office/drawing/2014/main" val="1245858091"/>
                    </a:ext>
                  </a:extLst>
                </a:gridCol>
                <a:gridCol w="987552">
                  <a:extLst>
                    <a:ext uri="{9D8B030D-6E8A-4147-A177-3AD203B41FA5}">
                      <a16:colId xmlns:a16="http://schemas.microsoft.com/office/drawing/2014/main" val="2722569674"/>
                    </a:ext>
                  </a:extLst>
                </a:gridCol>
                <a:gridCol w="987552">
                  <a:extLst>
                    <a:ext uri="{9D8B030D-6E8A-4147-A177-3AD203B41FA5}">
                      <a16:colId xmlns:a16="http://schemas.microsoft.com/office/drawing/2014/main" val="1550712622"/>
                    </a:ext>
                  </a:extLst>
                </a:gridCol>
                <a:gridCol w="987552">
                  <a:extLst>
                    <a:ext uri="{9D8B030D-6E8A-4147-A177-3AD203B41FA5}">
                      <a16:colId xmlns:a16="http://schemas.microsoft.com/office/drawing/2014/main" val="844034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38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- 2018-06-19 16:15:13 </a:t>
                      </a:r>
                      <a:r>
                        <a:rPr kumimoji="0" lang="en-US" sz="1000" b="0" i="0" u="none" strike="noStrike" kern="1200" cap="none" spc="0" normalizeH="0" baseline="0" noProof="0">
                          <a:ln>
                            <a:noFill/>
                          </a:ln>
                          <a:solidFill>
                            <a:prstClr val="black"/>
                          </a:solidFill>
                          <a:effectLst/>
                          <a:uLnTx/>
                          <a:uFillTx/>
                          <a:latin typeface="+mn-lt"/>
                          <a:ea typeface="+mn-ea"/>
                          <a:cs typeface="+mn-cs"/>
                        </a:rPr>
                        <a:t>
 #PHLY’s Tokio Marine Specialty team in #Naperville, IL made #blankets to help comfort #sick #children. The #handmade blankets will be donated to the Pediatric Unit at Edwards #Hospital in their local #community. #ThinkPHLY #insurance #giveback #charity #spreadlove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95437643"/>
                  </a:ext>
                </a:extLst>
              </a:tr>
            </a:tbl>
          </a:graphicData>
        </a:graphic>
      </p:graphicFrame>
      <p:sp>
        <p:nvSpPr>
          <p:cNvPr id="4" name="Text Placeholder 3">
            <a:extLst>
              <a:ext uri="{FF2B5EF4-FFF2-40B4-BE49-F238E27FC236}">
                <a16:creationId xmlns:a16="http://schemas.microsoft.com/office/drawing/2014/main" id="{B27167B3-537A-48FD-BC08-D41437C87B9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9015523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898</Words>
  <Application>Microsoft Office PowerPoint</Application>
  <PresentationFormat>On-screen Show (4:3)</PresentationFormat>
  <Paragraphs>372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Calibri</vt:lpstr>
      <vt:lpstr>Arial</vt:lpstr>
      <vt:lpstr>quintly_template</vt:lpstr>
      <vt:lpstr>PHLY Social Media</vt:lpstr>
      <vt:lpstr>Overall Audience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3</vt:lpstr>
      <vt:lpstr>Instagram Posts Table | Philadelphia Insurance - 2 of 3</vt:lpstr>
      <vt:lpstr>Instagram Posts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2018-07-06T19:26:13Z</dcterms:created>
  <dcterms:modified xsi:type="dcterms:W3CDTF">2018-07-06T19:26:54Z</dcterms:modified>
</cp:coreProperties>
</file>