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E730D-F065-4A7F-A565-322F47D98F35}"/>
              </a:ext>
            </a:extLst>
          </p:cNvPr>
          <p:cNvSpPr>
            <a:spLocks noGrp="1"/>
          </p:cNvSpPr>
          <p:nvPr>
            <p:ph type="title"/>
          </p:nvPr>
        </p:nvSpPr>
        <p:spPr/>
        <p:txBody>
          <a:bodyPr/>
          <a:lstStyle/>
          <a:p>
            <a:r>
              <a:rPr lang="en-US"/>
              <a:t>Overall Own Posts Table | Philadelphia Insurance - 1 of 15</a:t>
            </a:r>
          </a:p>
        </p:txBody>
      </p:sp>
      <p:graphicFrame>
        <p:nvGraphicFramePr>
          <p:cNvPr id="5" name="Table Placeholder 4">
            <a:extLst>
              <a:ext uri="{FF2B5EF4-FFF2-40B4-BE49-F238E27FC236}">
                <a16:creationId xmlns:a16="http://schemas.microsoft.com/office/drawing/2014/main" id="{CEF3DD8D-B09F-426B-91D1-96E759318B44}"/>
              </a:ext>
            </a:extLst>
          </p:cNvPr>
          <p:cNvGraphicFramePr>
            <a:graphicFrameLocks noGrp="1"/>
          </p:cNvGraphicFramePr>
          <p:nvPr>
            <p:ph type="tbl" sz="quarter" idx="13"/>
            <p:extLst>
              <p:ext uri="{D42A27DB-BD31-4B8C-83A1-F6EECF244321}">
                <p14:modId xmlns:p14="http://schemas.microsoft.com/office/powerpoint/2010/main" val="2428950154"/>
              </p:ext>
            </p:extLst>
          </p:nvPr>
        </p:nvGraphicFramePr>
        <p:xfrm>
          <a:off x="457200" y="1731963"/>
          <a:ext cx="8229600" cy="338328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04421888"/>
                    </a:ext>
                  </a:extLst>
                </a:gridCol>
                <a:gridCol w="822960">
                  <a:extLst>
                    <a:ext uri="{9D8B030D-6E8A-4147-A177-3AD203B41FA5}">
                      <a16:colId xmlns:a16="http://schemas.microsoft.com/office/drawing/2014/main" val="1471680733"/>
                    </a:ext>
                  </a:extLst>
                </a:gridCol>
                <a:gridCol w="822960">
                  <a:extLst>
                    <a:ext uri="{9D8B030D-6E8A-4147-A177-3AD203B41FA5}">
                      <a16:colId xmlns:a16="http://schemas.microsoft.com/office/drawing/2014/main" val="1858040775"/>
                    </a:ext>
                  </a:extLst>
                </a:gridCol>
                <a:gridCol w="2304288">
                  <a:extLst>
                    <a:ext uri="{9D8B030D-6E8A-4147-A177-3AD203B41FA5}">
                      <a16:colId xmlns:a16="http://schemas.microsoft.com/office/drawing/2014/main" val="3860198160"/>
                    </a:ext>
                  </a:extLst>
                </a:gridCol>
                <a:gridCol w="822960">
                  <a:extLst>
                    <a:ext uri="{9D8B030D-6E8A-4147-A177-3AD203B41FA5}">
                      <a16:colId xmlns:a16="http://schemas.microsoft.com/office/drawing/2014/main" val="1420132217"/>
                    </a:ext>
                  </a:extLst>
                </a:gridCol>
                <a:gridCol w="658368">
                  <a:extLst>
                    <a:ext uri="{9D8B030D-6E8A-4147-A177-3AD203B41FA5}">
                      <a16:colId xmlns:a16="http://schemas.microsoft.com/office/drawing/2014/main" val="3544509449"/>
                    </a:ext>
                  </a:extLst>
                </a:gridCol>
                <a:gridCol w="658368">
                  <a:extLst>
                    <a:ext uri="{9D8B030D-6E8A-4147-A177-3AD203B41FA5}">
                      <a16:colId xmlns:a16="http://schemas.microsoft.com/office/drawing/2014/main" val="962729518"/>
                    </a:ext>
                  </a:extLst>
                </a:gridCol>
                <a:gridCol w="658368">
                  <a:extLst>
                    <a:ext uri="{9D8B030D-6E8A-4147-A177-3AD203B41FA5}">
                      <a16:colId xmlns:a16="http://schemas.microsoft.com/office/drawing/2014/main" val="2668081790"/>
                    </a:ext>
                  </a:extLst>
                </a:gridCol>
                <a:gridCol w="658368">
                  <a:extLst>
                    <a:ext uri="{9D8B030D-6E8A-4147-A177-3AD203B41FA5}">
                      <a16:colId xmlns:a16="http://schemas.microsoft.com/office/drawing/2014/main" val="4098163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313288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15:59:09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https://www.linkedin.com/feed/update/urn:li:activity:6409855957920153600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0.8939 %</a:t>
                      </a:r>
                    </a:p>
                  </a:txBody>
                  <a:tcPr/>
                </a:tc>
                <a:extLst>
                  <a:ext uri="{0D108BD9-81ED-4DB2-BD59-A6C34878D82A}">
                    <a16:rowId xmlns:a16="http://schemas.microsoft.com/office/drawing/2014/main" val="3795306566"/>
                  </a:ext>
                </a:extLst>
              </a:tr>
            </a:tbl>
          </a:graphicData>
        </a:graphic>
      </p:graphicFrame>
      <p:sp>
        <p:nvSpPr>
          <p:cNvPr id="4" name="Text Placeholder 3">
            <a:extLst>
              <a:ext uri="{FF2B5EF4-FFF2-40B4-BE49-F238E27FC236}">
                <a16:creationId xmlns:a16="http://schemas.microsoft.com/office/drawing/2014/main" id="{7867299B-4C60-4CC3-8E17-6D1EE6121D7E}"/>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322152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4EDE6-16C5-43E3-BD6A-83BFC74EBC9D}"/>
              </a:ext>
            </a:extLst>
          </p:cNvPr>
          <p:cNvSpPr>
            <a:spLocks noGrp="1"/>
          </p:cNvSpPr>
          <p:nvPr>
            <p:ph type="title"/>
          </p:nvPr>
        </p:nvSpPr>
        <p:spPr/>
        <p:txBody>
          <a:bodyPr/>
          <a:lstStyle/>
          <a:p>
            <a:r>
              <a:rPr lang="en-US"/>
              <a:t>Overall Own Posts Table | Philadelphia Insurance - 2 of 15</a:t>
            </a:r>
          </a:p>
        </p:txBody>
      </p:sp>
      <p:graphicFrame>
        <p:nvGraphicFramePr>
          <p:cNvPr id="5" name="Table Placeholder 4">
            <a:extLst>
              <a:ext uri="{FF2B5EF4-FFF2-40B4-BE49-F238E27FC236}">
                <a16:creationId xmlns:a16="http://schemas.microsoft.com/office/drawing/2014/main" id="{78A5531E-E702-44E0-BA77-D686DF30246A}"/>
              </a:ext>
            </a:extLst>
          </p:cNvPr>
          <p:cNvGraphicFramePr>
            <a:graphicFrameLocks noGrp="1"/>
          </p:cNvGraphicFramePr>
          <p:nvPr>
            <p:ph type="tbl" sz="quarter" idx="13"/>
            <p:extLst>
              <p:ext uri="{D42A27DB-BD31-4B8C-83A1-F6EECF244321}">
                <p14:modId xmlns:p14="http://schemas.microsoft.com/office/powerpoint/2010/main" val="1372902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40552277"/>
                    </a:ext>
                  </a:extLst>
                </a:gridCol>
                <a:gridCol w="822960">
                  <a:extLst>
                    <a:ext uri="{9D8B030D-6E8A-4147-A177-3AD203B41FA5}">
                      <a16:colId xmlns:a16="http://schemas.microsoft.com/office/drawing/2014/main" val="3606895213"/>
                    </a:ext>
                  </a:extLst>
                </a:gridCol>
                <a:gridCol w="822960">
                  <a:extLst>
                    <a:ext uri="{9D8B030D-6E8A-4147-A177-3AD203B41FA5}">
                      <a16:colId xmlns:a16="http://schemas.microsoft.com/office/drawing/2014/main" val="3974390697"/>
                    </a:ext>
                  </a:extLst>
                </a:gridCol>
                <a:gridCol w="2304288">
                  <a:extLst>
                    <a:ext uri="{9D8B030D-6E8A-4147-A177-3AD203B41FA5}">
                      <a16:colId xmlns:a16="http://schemas.microsoft.com/office/drawing/2014/main" val="955037936"/>
                    </a:ext>
                  </a:extLst>
                </a:gridCol>
                <a:gridCol w="822960">
                  <a:extLst>
                    <a:ext uri="{9D8B030D-6E8A-4147-A177-3AD203B41FA5}">
                      <a16:colId xmlns:a16="http://schemas.microsoft.com/office/drawing/2014/main" val="1075043959"/>
                    </a:ext>
                  </a:extLst>
                </a:gridCol>
                <a:gridCol w="658368">
                  <a:extLst>
                    <a:ext uri="{9D8B030D-6E8A-4147-A177-3AD203B41FA5}">
                      <a16:colId xmlns:a16="http://schemas.microsoft.com/office/drawing/2014/main" val="481006747"/>
                    </a:ext>
                  </a:extLst>
                </a:gridCol>
                <a:gridCol w="658368">
                  <a:extLst>
                    <a:ext uri="{9D8B030D-6E8A-4147-A177-3AD203B41FA5}">
                      <a16:colId xmlns:a16="http://schemas.microsoft.com/office/drawing/2014/main" val="1324368573"/>
                    </a:ext>
                  </a:extLst>
                </a:gridCol>
                <a:gridCol w="658368">
                  <a:extLst>
                    <a:ext uri="{9D8B030D-6E8A-4147-A177-3AD203B41FA5}">
                      <a16:colId xmlns:a16="http://schemas.microsoft.com/office/drawing/2014/main" val="1846732470"/>
                    </a:ext>
                  </a:extLst>
                </a:gridCol>
                <a:gridCol w="658368">
                  <a:extLst>
                    <a:ext uri="{9D8B030D-6E8A-4147-A177-3AD203B41FA5}">
                      <a16:colId xmlns:a16="http://schemas.microsoft.com/office/drawing/2014/main" val="2056075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225575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16:11:23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Yesterday, we kicked off our 7th annual Summer Associates Program in the Home and Field offices! #TEAMPHLY welcomed 42 #interns from colleges and universities across the country to the Home Office in #BalaCynwyd,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 #PHLYinternlife #ThinkPHLY #insurance #summerinternship #futureleaders #career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https://www.instagram.com/p/Bjp-p5un2Xi/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9.5287 %</a:t>
                      </a:r>
                    </a:p>
                  </a:txBody>
                  <a:tcPr/>
                </a:tc>
                <a:extLst>
                  <a:ext uri="{0D108BD9-81ED-4DB2-BD59-A6C34878D82A}">
                    <a16:rowId xmlns:a16="http://schemas.microsoft.com/office/drawing/2014/main" val="2396236241"/>
                  </a:ext>
                </a:extLst>
              </a:tr>
            </a:tbl>
          </a:graphicData>
        </a:graphic>
      </p:graphicFrame>
      <p:sp>
        <p:nvSpPr>
          <p:cNvPr id="4" name="Text Placeholder 3">
            <a:extLst>
              <a:ext uri="{FF2B5EF4-FFF2-40B4-BE49-F238E27FC236}">
                <a16:creationId xmlns:a16="http://schemas.microsoft.com/office/drawing/2014/main" id="{2C5A0F8F-8698-4B7D-8906-1D7D83907F5B}"/>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485043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34272-C820-4045-865E-4ECCA9D44D84}"/>
              </a:ext>
            </a:extLst>
          </p:cNvPr>
          <p:cNvSpPr>
            <a:spLocks noGrp="1"/>
          </p:cNvSpPr>
          <p:nvPr>
            <p:ph type="title"/>
          </p:nvPr>
        </p:nvSpPr>
        <p:spPr/>
        <p:txBody>
          <a:bodyPr/>
          <a:lstStyle/>
          <a:p>
            <a:r>
              <a:rPr lang="en-US"/>
              <a:t>Overall Own Posts Table | Philadelphia Insurance - 3 of 15</a:t>
            </a:r>
          </a:p>
        </p:txBody>
      </p:sp>
      <p:graphicFrame>
        <p:nvGraphicFramePr>
          <p:cNvPr id="5" name="Table Placeholder 4">
            <a:extLst>
              <a:ext uri="{FF2B5EF4-FFF2-40B4-BE49-F238E27FC236}">
                <a16:creationId xmlns:a16="http://schemas.microsoft.com/office/drawing/2014/main" id="{B8310E75-BAB7-4E00-B97A-785BDB138244}"/>
              </a:ext>
            </a:extLst>
          </p:cNvPr>
          <p:cNvGraphicFramePr>
            <a:graphicFrameLocks noGrp="1"/>
          </p:cNvGraphicFramePr>
          <p:nvPr>
            <p:ph type="tbl" sz="quarter" idx="13"/>
            <p:extLst>
              <p:ext uri="{D42A27DB-BD31-4B8C-83A1-F6EECF244321}">
                <p14:modId xmlns:p14="http://schemas.microsoft.com/office/powerpoint/2010/main" val="3337453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81221298"/>
                    </a:ext>
                  </a:extLst>
                </a:gridCol>
                <a:gridCol w="822960">
                  <a:extLst>
                    <a:ext uri="{9D8B030D-6E8A-4147-A177-3AD203B41FA5}">
                      <a16:colId xmlns:a16="http://schemas.microsoft.com/office/drawing/2014/main" val="3662728827"/>
                    </a:ext>
                  </a:extLst>
                </a:gridCol>
                <a:gridCol w="822960">
                  <a:extLst>
                    <a:ext uri="{9D8B030D-6E8A-4147-A177-3AD203B41FA5}">
                      <a16:colId xmlns:a16="http://schemas.microsoft.com/office/drawing/2014/main" val="2071894387"/>
                    </a:ext>
                  </a:extLst>
                </a:gridCol>
                <a:gridCol w="2304288">
                  <a:extLst>
                    <a:ext uri="{9D8B030D-6E8A-4147-A177-3AD203B41FA5}">
                      <a16:colId xmlns:a16="http://schemas.microsoft.com/office/drawing/2014/main" val="3746717979"/>
                    </a:ext>
                  </a:extLst>
                </a:gridCol>
                <a:gridCol w="822960">
                  <a:extLst>
                    <a:ext uri="{9D8B030D-6E8A-4147-A177-3AD203B41FA5}">
                      <a16:colId xmlns:a16="http://schemas.microsoft.com/office/drawing/2014/main" val="2018115762"/>
                    </a:ext>
                  </a:extLst>
                </a:gridCol>
                <a:gridCol w="658368">
                  <a:extLst>
                    <a:ext uri="{9D8B030D-6E8A-4147-A177-3AD203B41FA5}">
                      <a16:colId xmlns:a16="http://schemas.microsoft.com/office/drawing/2014/main" val="2652961336"/>
                    </a:ext>
                  </a:extLst>
                </a:gridCol>
                <a:gridCol w="658368">
                  <a:extLst>
                    <a:ext uri="{9D8B030D-6E8A-4147-A177-3AD203B41FA5}">
                      <a16:colId xmlns:a16="http://schemas.microsoft.com/office/drawing/2014/main" val="682082987"/>
                    </a:ext>
                  </a:extLst>
                </a:gridCol>
                <a:gridCol w="658368">
                  <a:extLst>
                    <a:ext uri="{9D8B030D-6E8A-4147-A177-3AD203B41FA5}">
                      <a16:colId xmlns:a16="http://schemas.microsoft.com/office/drawing/2014/main" val="3867594634"/>
                    </a:ext>
                  </a:extLst>
                </a:gridCol>
                <a:gridCol w="658368">
                  <a:extLst>
                    <a:ext uri="{9D8B030D-6E8A-4147-A177-3AD203B41FA5}">
                      <a16:colId xmlns:a16="http://schemas.microsoft.com/office/drawing/2014/main" val="1028819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09249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 11:59:58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proud to be a winner of four customer 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https://goo.gl/oyNyag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https://www.linkedin.com/feed/update/urn:li:activity:6404722335135330304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0.5252 %</a:t>
                      </a:r>
                    </a:p>
                  </a:txBody>
                  <a:tcPr/>
                </a:tc>
                <a:extLst>
                  <a:ext uri="{0D108BD9-81ED-4DB2-BD59-A6C34878D82A}">
                    <a16:rowId xmlns:a16="http://schemas.microsoft.com/office/drawing/2014/main" val="79339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16:19:49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is excited to welcome our #newclass of 2018 Summer Associates! Next week, our #summer #interns will be joining us from colleges and universities across the country for a three-day orientation in the Home Office. We look forward to meeting all of you! 👋🏼😃 #ThinkPHLY #PHLYinternlife #summerinternship #insurance #internship #career #job #collegestudents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https://www.instagram.com/p/BjX-DijHgnM/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7.3846 %</a:t>
                      </a:r>
                    </a:p>
                  </a:txBody>
                  <a:tcPr/>
                </a:tc>
                <a:extLst>
                  <a:ext uri="{0D108BD9-81ED-4DB2-BD59-A6C34878D82A}">
                    <a16:rowId xmlns:a16="http://schemas.microsoft.com/office/drawing/2014/main" val="3693072942"/>
                  </a:ext>
                </a:extLst>
              </a:tr>
            </a:tbl>
          </a:graphicData>
        </a:graphic>
      </p:graphicFrame>
      <p:sp>
        <p:nvSpPr>
          <p:cNvPr id="4" name="Text Placeholder 3">
            <a:extLst>
              <a:ext uri="{FF2B5EF4-FFF2-40B4-BE49-F238E27FC236}">
                <a16:creationId xmlns:a16="http://schemas.microsoft.com/office/drawing/2014/main" id="{11F08C7C-9D83-4160-98E9-88EF35DEA5A0}"/>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2494306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CE4B5-AF5E-4564-9587-613C9182ACD5}"/>
              </a:ext>
            </a:extLst>
          </p:cNvPr>
          <p:cNvSpPr>
            <a:spLocks noGrp="1"/>
          </p:cNvSpPr>
          <p:nvPr>
            <p:ph type="title"/>
          </p:nvPr>
        </p:nvSpPr>
        <p:spPr/>
        <p:txBody>
          <a:bodyPr/>
          <a:lstStyle/>
          <a:p>
            <a:r>
              <a:rPr lang="en-US"/>
              <a:t>Overall Own Posts Table | Philadelphia Insurance - 4 of 15</a:t>
            </a:r>
          </a:p>
        </p:txBody>
      </p:sp>
      <p:graphicFrame>
        <p:nvGraphicFramePr>
          <p:cNvPr id="5" name="Table Placeholder 4">
            <a:extLst>
              <a:ext uri="{FF2B5EF4-FFF2-40B4-BE49-F238E27FC236}">
                <a16:creationId xmlns:a16="http://schemas.microsoft.com/office/drawing/2014/main" id="{3426D5E3-753B-4B9C-8152-AE26C1E700C6}"/>
              </a:ext>
            </a:extLst>
          </p:cNvPr>
          <p:cNvGraphicFramePr>
            <a:graphicFrameLocks noGrp="1"/>
          </p:cNvGraphicFramePr>
          <p:nvPr>
            <p:ph type="tbl" sz="quarter" idx="13"/>
            <p:extLst>
              <p:ext uri="{D42A27DB-BD31-4B8C-83A1-F6EECF244321}">
                <p14:modId xmlns:p14="http://schemas.microsoft.com/office/powerpoint/2010/main" val="2579837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070848018"/>
                    </a:ext>
                  </a:extLst>
                </a:gridCol>
                <a:gridCol w="822960">
                  <a:extLst>
                    <a:ext uri="{9D8B030D-6E8A-4147-A177-3AD203B41FA5}">
                      <a16:colId xmlns:a16="http://schemas.microsoft.com/office/drawing/2014/main" val="3804912041"/>
                    </a:ext>
                  </a:extLst>
                </a:gridCol>
                <a:gridCol w="822960">
                  <a:extLst>
                    <a:ext uri="{9D8B030D-6E8A-4147-A177-3AD203B41FA5}">
                      <a16:colId xmlns:a16="http://schemas.microsoft.com/office/drawing/2014/main" val="923172855"/>
                    </a:ext>
                  </a:extLst>
                </a:gridCol>
                <a:gridCol w="2304288">
                  <a:extLst>
                    <a:ext uri="{9D8B030D-6E8A-4147-A177-3AD203B41FA5}">
                      <a16:colId xmlns:a16="http://schemas.microsoft.com/office/drawing/2014/main" val="1414434049"/>
                    </a:ext>
                  </a:extLst>
                </a:gridCol>
                <a:gridCol w="822960">
                  <a:extLst>
                    <a:ext uri="{9D8B030D-6E8A-4147-A177-3AD203B41FA5}">
                      <a16:colId xmlns:a16="http://schemas.microsoft.com/office/drawing/2014/main" val="597296236"/>
                    </a:ext>
                  </a:extLst>
                </a:gridCol>
                <a:gridCol w="658368">
                  <a:extLst>
                    <a:ext uri="{9D8B030D-6E8A-4147-A177-3AD203B41FA5}">
                      <a16:colId xmlns:a16="http://schemas.microsoft.com/office/drawing/2014/main" val="1225691692"/>
                    </a:ext>
                  </a:extLst>
                </a:gridCol>
                <a:gridCol w="658368">
                  <a:extLst>
                    <a:ext uri="{9D8B030D-6E8A-4147-A177-3AD203B41FA5}">
                      <a16:colId xmlns:a16="http://schemas.microsoft.com/office/drawing/2014/main" val="2551306093"/>
                    </a:ext>
                  </a:extLst>
                </a:gridCol>
                <a:gridCol w="658368">
                  <a:extLst>
                    <a:ext uri="{9D8B030D-6E8A-4147-A177-3AD203B41FA5}">
                      <a16:colId xmlns:a16="http://schemas.microsoft.com/office/drawing/2014/main" val="572207960"/>
                    </a:ext>
                  </a:extLst>
                </a:gridCol>
                <a:gridCol w="658368">
                  <a:extLst>
                    <a:ext uri="{9D8B030D-6E8A-4147-A177-3AD203B41FA5}">
                      <a16:colId xmlns:a16="http://schemas.microsoft.com/office/drawing/2014/main" val="3369359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69186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14:16:13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 offices will be closing at 3:00 p.m. on Friday, May 25th and will be closed on Monday, May 28th for Memorial Day. We hope you have a safe and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https://www.linkedin.com/feed/update/urn:li:activity:6405843786999562240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0.4560 %</a:t>
                      </a:r>
                    </a:p>
                  </a:txBody>
                  <a:tcPr/>
                </a:tc>
                <a:extLst>
                  <a:ext uri="{0D108BD9-81ED-4DB2-BD59-A6C34878D82A}">
                    <a16:rowId xmlns:a16="http://schemas.microsoft.com/office/drawing/2014/main" val="38839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16:53:17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On Friday, #PHLY teamed up with @rebuildingtogether and joined nearly 100 #volunteers to help #repair homes in the Haddington neighborhood of #Philadelphia. #RebuildingTogether is a #nonprofit organization working to preserve homeownership and revitalize neighborhoods by providing free #homerepairs and modifications to neighbors in need. A group of Home Office employees spent a day removing carpet, painting, and making energy-saving repairs to several houses in the #community. 🏠🔨👍🏼 #ThinkPHLY #TEAMPHLY #insurance #REbuild #giveback #communityservice #volunteer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https://www.instagram.com/p/Bjnep4mn001/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6.6530 %</a:t>
                      </a:r>
                    </a:p>
                  </a:txBody>
                  <a:tcPr/>
                </a:tc>
                <a:extLst>
                  <a:ext uri="{0D108BD9-81ED-4DB2-BD59-A6C34878D82A}">
                    <a16:rowId xmlns:a16="http://schemas.microsoft.com/office/drawing/2014/main" val="3595809319"/>
                  </a:ext>
                </a:extLst>
              </a:tr>
            </a:tbl>
          </a:graphicData>
        </a:graphic>
      </p:graphicFrame>
      <p:sp>
        <p:nvSpPr>
          <p:cNvPr id="4" name="Text Placeholder 3">
            <a:extLst>
              <a:ext uri="{FF2B5EF4-FFF2-40B4-BE49-F238E27FC236}">
                <a16:creationId xmlns:a16="http://schemas.microsoft.com/office/drawing/2014/main" id="{D7EFEB0B-41A7-4B07-8EE9-F1D9863E8B39}"/>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5545618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5EBAC-C51F-4C17-AFC2-FD67B28C8532}"/>
              </a:ext>
            </a:extLst>
          </p:cNvPr>
          <p:cNvSpPr>
            <a:spLocks noGrp="1"/>
          </p:cNvSpPr>
          <p:nvPr>
            <p:ph type="title"/>
          </p:nvPr>
        </p:nvSpPr>
        <p:spPr/>
        <p:txBody>
          <a:bodyPr/>
          <a:lstStyle/>
          <a:p>
            <a:r>
              <a:rPr lang="en-US"/>
              <a:t>Overall Own Posts Table | Philadelphia Insurance - 5 of 15</a:t>
            </a:r>
          </a:p>
        </p:txBody>
      </p:sp>
      <p:graphicFrame>
        <p:nvGraphicFramePr>
          <p:cNvPr id="5" name="Table Placeholder 4">
            <a:extLst>
              <a:ext uri="{FF2B5EF4-FFF2-40B4-BE49-F238E27FC236}">
                <a16:creationId xmlns:a16="http://schemas.microsoft.com/office/drawing/2014/main" id="{6217AC7B-718B-4C61-90A8-7295FB6DF561}"/>
              </a:ext>
            </a:extLst>
          </p:cNvPr>
          <p:cNvGraphicFramePr>
            <a:graphicFrameLocks noGrp="1"/>
          </p:cNvGraphicFramePr>
          <p:nvPr>
            <p:ph type="tbl" sz="quarter" idx="13"/>
            <p:extLst>
              <p:ext uri="{D42A27DB-BD31-4B8C-83A1-F6EECF244321}">
                <p14:modId xmlns:p14="http://schemas.microsoft.com/office/powerpoint/2010/main" val="3125669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015058837"/>
                    </a:ext>
                  </a:extLst>
                </a:gridCol>
                <a:gridCol w="822960">
                  <a:extLst>
                    <a:ext uri="{9D8B030D-6E8A-4147-A177-3AD203B41FA5}">
                      <a16:colId xmlns:a16="http://schemas.microsoft.com/office/drawing/2014/main" val="1237512871"/>
                    </a:ext>
                  </a:extLst>
                </a:gridCol>
                <a:gridCol w="822960">
                  <a:extLst>
                    <a:ext uri="{9D8B030D-6E8A-4147-A177-3AD203B41FA5}">
                      <a16:colId xmlns:a16="http://schemas.microsoft.com/office/drawing/2014/main" val="854310965"/>
                    </a:ext>
                  </a:extLst>
                </a:gridCol>
                <a:gridCol w="2304288">
                  <a:extLst>
                    <a:ext uri="{9D8B030D-6E8A-4147-A177-3AD203B41FA5}">
                      <a16:colId xmlns:a16="http://schemas.microsoft.com/office/drawing/2014/main" val="3030092834"/>
                    </a:ext>
                  </a:extLst>
                </a:gridCol>
                <a:gridCol w="822960">
                  <a:extLst>
                    <a:ext uri="{9D8B030D-6E8A-4147-A177-3AD203B41FA5}">
                      <a16:colId xmlns:a16="http://schemas.microsoft.com/office/drawing/2014/main" val="3380884535"/>
                    </a:ext>
                  </a:extLst>
                </a:gridCol>
                <a:gridCol w="658368">
                  <a:extLst>
                    <a:ext uri="{9D8B030D-6E8A-4147-A177-3AD203B41FA5}">
                      <a16:colId xmlns:a16="http://schemas.microsoft.com/office/drawing/2014/main" val="1347479177"/>
                    </a:ext>
                  </a:extLst>
                </a:gridCol>
                <a:gridCol w="658368">
                  <a:extLst>
                    <a:ext uri="{9D8B030D-6E8A-4147-A177-3AD203B41FA5}">
                      <a16:colId xmlns:a16="http://schemas.microsoft.com/office/drawing/2014/main" val="3102426108"/>
                    </a:ext>
                  </a:extLst>
                </a:gridCol>
                <a:gridCol w="658368">
                  <a:extLst>
                    <a:ext uri="{9D8B030D-6E8A-4147-A177-3AD203B41FA5}">
                      <a16:colId xmlns:a16="http://schemas.microsoft.com/office/drawing/2014/main" val="3092769442"/>
                    </a:ext>
                  </a:extLst>
                </a:gridCol>
                <a:gridCol w="658368">
                  <a:extLst>
                    <a:ext uri="{9D8B030D-6E8A-4147-A177-3AD203B41FA5}">
                      <a16:colId xmlns:a16="http://schemas.microsoft.com/office/drawing/2014/main" val="462400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00907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16:20:44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employees from offices across the country came together for #RedNoseDay, a national fundraising campaign to end child poverty. Here’s a look at #TEAMPHLY with their “Noses On” to show their support!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https://www.linkedin.com/feed/update/urn:li:activity:6405512734988861440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0.4156 %</a:t>
                      </a:r>
                    </a:p>
                  </a:txBody>
                  <a:tcPr/>
                </a:tc>
                <a:extLst>
                  <a:ext uri="{0D108BD9-81ED-4DB2-BD59-A6C34878D82A}">
                    <a16:rowId xmlns:a16="http://schemas.microsoft.com/office/drawing/2014/main" val="2489619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05/30/2018 16:45:08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#PHLY’s Surety #Underwriting team partnered with @habitatforhumanity to help #support a #family in their #community. #TEAMPHLY spent a day volunteering with the non-profit and worked alongside the homeowner to build a house in Morristown, NJ. 🏠🔨😃 #ThinkPHLY #insurance #habitatforhumanity #giveback #volunteer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https://www.instagram.com/p/Bjalv0wnRVA/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6.0513 %</a:t>
                      </a:r>
                    </a:p>
                  </a:txBody>
                  <a:tcPr/>
                </a:tc>
                <a:extLst>
                  <a:ext uri="{0D108BD9-81ED-4DB2-BD59-A6C34878D82A}">
                    <a16:rowId xmlns:a16="http://schemas.microsoft.com/office/drawing/2014/main" val="240176928"/>
                  </a:ext>
                </a:extLst>
              </a:tr>
            </a:tbl>
          </a:graphicData>
        </a:graphic>
      </p:graphicFrame>
      <p:sp>
        <p:nvSpPr>
          <p:cNvPr id="4" name="Text Placeholder 3">
            <a:extLst>
              <a:ext uri="{FF2B5EF4-FFF2-40B4-BE49-F238E27FC236}">
                <a16:creationId xmlns:a16="http://schemas.microsoft.com/office/drawing/2014/main" id="{05FFE372-A2CA-4ACD-B8C7-E00A2F36F712}"/>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518741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11DE7-93F0-485A-BF22-08BA0EDAC7E6}"/>
              </a:ext>
            </a:extLst>
          </p:cNvPr>
          <p:cNvSpPr>
            <a:spLocks noGrp="1"/>
          </p:cNvSpPr>
          <p:nvPr>
            <p:ph type="title"/>
          </p:nvPr>
        </p:nvSpPr>
        <p:spPr/>
        <p:txBody>
          <a:bodyPr/>
          <a:lstStyle/>
          <a:p>
            <a:r>
              <a:rPr lang="en-US"/>
              <a:t>Overall Own Posts Table | Philadelphia Insurance - 6 of 15</a:t>
            </a:r>
          </a:p>
        </p:txBody>
      </p:sp>
      <p:graphicFrame>
        <p:nvGraphicFramePr>
          <p:cNvPr id="5" name="Table Placeholder 4">
            <a:extLst>
              <a:ext uri="{FF2B5EF4-FFF2-40B4-BE49-F238E27FC236}">
                <a16:creationId xmlns:a16="http://schemas.microsoft.com/office/drawing/2014/main" id="{1946A5F6-C806-4980-B80F-468D8F26DB71}"/>
              </a:ext>
            </a:extLst>
          </p:cNvPr>
          <p:cNvGraphicFramePr>
            <a:graphicFrameLocks noGrp="1"/>
          </p:cNvGraphicFramePr>
          <p:nvPr>
            <p:ph type="tbl" sz="quarter" idx="13"/>
            <p:extLst>
              <p:ext uri="{D42A27DB-BD31-4B8C-83A1-F6EECF244321}">
                <p14:modId xmlns:p14="http://schemas.microsoft.com/office/powerpoint/2010/main" val="4179279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67437966"/>
                    </a:ext>
                  </a:extLst>
                </a:gridCol>
                <a:gridCol w="822960">
                  <a:extLst>
                    <a:ext uri="{9D8B030D-6E8A-4147-A177-3AD203B41FA5}">
                      <a16:colId xmlns:a16="http://schemas.microsoft.com/office/drawing/2014/main" val="4229808999"/>
                    </a:ext>
                  </a:extLst>
                </a:gridCol>
                <a:gridCol w="822960">
                  <a:extLst>
                    <a:ext uri="{9D8B030D-6E8A-4147-A177-3AD203B41FA5}">
                      <a16:colId xmlns:a16="http://schemas.microsoft.com/office/drawing/2014/main" val="1126548906"/>
                    </a:ext>
                  </a:extLst>
                </a:gridCol>
                <a:gridCol w="2304288">
                  <a:extLst>
                    <a:ext uri="{9D8B030D-6E8A-4147-A177-3AD203B41FA5}">
                      <a16:colId xmlns:a16="http://schemas.microsoft.com/office/drawing/2014/main" val="738818365"/>
                    </a:ext>
                  </a:extLst>
                </a:gridCol>
                <a:gridCol w="822960">
                  <a:extLst>
                    <a:ext uri="{9D8B030D-6E8A-4147-A177-3AD203B41FA5}">
                      <a16:colId xmlns:a16="http://schemas.microsoft.com/office/drawing/2014/main" val="528295915"/>
                    </a:ext>
                  </a:extLst>
                </a:gridCol>
                <a:gridCol w="658368">
                  <a:extLst>
                    <a:ext uri="{9D8B030D-6E8A-4147-A177-3AD203B41FA5}">
                      <a16:colId xmlns:a16="http://schemas.microsoft.com/office/drawing/2014/main" val="282787568"/>
                    </a:ext>
                  </a:extLst>
                </a:gridCol>
                <a:gridCol w="658368">
                  <a:extLst>
                    <a:ext uri="{9D8B030D-6E8A-4147-A177-3AD203B41FA5}">
                      <a16:colId xmlns:a16="http://schemas.microsoft.com/office/drawing/2014/main" val="524478453"/>
                    </a:ext>
                  </a:extLst>
                </a:gridCol>
                <a:gridCol w="658368">
                  <a:extLst>
                    <a:ext uri="{9D8B030D-6E8A-4147-A177-3AD203B41FA5}">
                      <a16:colId xmlns:a16="http://schemas.microsoft.com/office/drawing/2014/main" val="300238045"/>
                    </a:ext>
                  </a:extLst>
                </a:gridCol>
                <a:gridCol w="658368">
                  <a:extLst>
                    <a:ext uri="{9D8B030D-6E8A-4147-A177-3AD203B41FA5}">
                      <a16:colId xmlns:a16="http://schemas.microsoft.com/office/drawing/2014/main" val="3482996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610750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16:33:03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employees from offices across the country came together for #RedNoseDay, a national #fundraising campaign to end #childpoverty. Here’s a look at #TEAMPHLY with their #NosesOn to show their #support! 🔴💙😊@rednosedayusa #ThinkPHLY #insurance #makeadifference #donate #charity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https://www.instagram.com/p/BjLHmGLnaP5/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5.9487 %</a:t>
                      </a:r>
                    </a:p>
                  </a:txBody>
                  <a:tcPr/>
                </a:tc>
                <a:extLst>
                  <a:ext uri="{0D108BD9-81ED-4DB2-BD59-A6C34878D82A}">
                    <a16:rowId xmlns:a16="http://schemas.microsoft.com/office/drawing/2014/main" val="3632686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 18:15:11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recently joined Elwyn to #help with a series of #fun activities at their 50th Annual Olympic Festival! Elwyn is a #nonprofit organization dedicated to serving #children and adults with intellectual, developmental, and behavioral challenges. Over the course of four days, forty #PHLY #volunteers assisted with assembling equipment, timing events, and handing out gold medals to #students competing in the Olympic Games at the Davidson School. #ThinkPHLY #insurance #giveback #community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https://www.instagram.com/p/BjIufRUlK-J/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5.3224 %</a:t>
                      </a:r>
                    </a:p>
                  </a:txBody>
                  <a:tcPr/>
                </a:tc>
                <a:extLst>
                  <a:ext uri="{0D108BD9-81ED-4DB2-BD59-A6C34878D82A}">
                    <a16:rowId xmlns:a16="http://schemas.microsoft.com/office/drawing/2014/main" val="1154117513"/>
                  </a:ext>
                </a:extLst>
              </a:tr>
            </a:tbl>
          </a:graphicData>
        </a:graphic>
      </p:graphicFrame>
      <p:sp>
        <p:nvSpPr>
          <p:cNvPr id="4" name="Text Placeholder 3">
            <a:extLst>
              <a:ext uri="{FF2B5EF4-FFF2-40B4-BE49-F238E27FC236}">
                <a16:creationId xmlns:a16="http://schemas.microsoft.com/office/drawing/2014/main" id="{9F9F0F0A-C17C-4D2D-BB28-F04DB9C62DE3}"/>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2088975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0BDB5-C0A5-42F4-8A2E-31B372ECFB05}"/>
              </a:ext>
            </a:extLst>
          </p:cNvPr>
          <p:cNvSpPr>
            <a:spLocks noGrp="1"/>
          </p:cNvSpPr>
          <p:nvPr>
            <p:ph type="title"/>
          </p:nvPr>
        </p:nvSpPr>
        <p:spPr/>
        <p:txBody>
          <a:bodyPr/>
          <a:lstStyle/>
          <a:p>
            <a:r>
              <a:rPr lang="en-US"/>
              <a:t>Overall Own Posts Table | Philadelphia Insurance - 7 of 15</a:t>
            </a:r>
          </a:p>
        </p:txBody>
      </p:sp>
      <p:graphicFrame>
        <p:nvGraphicFramePr>
          <p:cNvPr id="5" name="Table Placeholder 4">
            <a:extLst>
              <a:ext uri="{FF2B5EF4-FFF2-40B4-BE49-F238E27FC236}">
                <a16:creationId xmlns:a16="http://schemas.microsoft.com/office/drawing/2014/main" id="{4862A4EF-8E0A-400B-97A9-1B5328D105DE}"/>
              </a:ext>
            </a:extLst>
          </p:cNvPr>
          <p:cNvGraphicFramePr>
            <a:graphicFrameLocks noGrp="1"/>
          </p:cNvGraphicFramePr>
          <p:nvPr>
            <p:ph type="tbl" sz="quarter" idx="13"/>
            <p:extLst>
              <p:ext uri="{D42A27DB-BD31-4B8C-83A1-F6EECF244321}">
                <p14:modId xmlns:p14="http://schemas.microsoft.com/office/powerpoint/2010/main" val="1335679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78628865"/>
                    </a:ext>
                  </a:extLst>
                </a:gridCol>
                <a:gridCol w="822960">
                  <a:extLst>
                    <a:ext uri="{9D8B030D-6E8A-4147-A177-3AD203B41FA5}">
                      <a16:colId xmlns:a16="http://schemas.microsoft.com/office/drawing/2014/main" val="587485632"/>
                    </a:ext>
                  </a:extLst>
                </a:gridCol>
                <a:gridCol w="822960">
                  <a:extLst>
                    <a:ext uri="{9D8B030D-6E8A-4147-A177-3AD203B41FA5}">
                      <a16:colId xmlns:a16="http://schemas.microsoft.com/office/drawing/2014/main" val="1452326131"/>
                    </a:ext>
                  </a:extLst>
                </a:gridCol>
                <a:gridCol w="2304288">
                  <a:extLst>
                    <a:ext uri="{9D8B030D-6E8A-4147-A177-3AD203B41FA5}">
                      <a16:colId xmlns:a16="http://schemas.microsoft.com/office/drawing/2014/main" val="2334564276"/>
                    </a:ext>
                  </a:extLst>
                </a:gridCol>
                <a:gridCol w="822960">
                  <a:extLst>
                    <a:ext uri="{9D8B030D-6E8A-4147-A177-3AD203B41FA5}">
                      <a16:colId xmlns:a16="http://schemas.microsoft.com/office/drawing/2014/main" val="3355403016"/>
                    </a:ext>
                  </a:extLst>
                </a:gridCol>
                <a:gridCol w="658368">
                  <a:extLst>
                    <a:ext uri="{9D8B030D-6E8A-4147-A177-3AD203B41FA5}">
                      <a16:colId xmlns:a16="http://schemas.microsoft.com/office/drawing/2014/main" val="845290459"/>
                    </a:ext>
                  </a:extLst>
                </a:gridCol>
                <a:gridCol w="658368">
                  <a:extLst>
                    <a:ext uri="{9D8B030D-6E8A-4147-A177-3AD203B41FA5}">
                      <a16:colId xmlns:a16="http://schemas.microsoft.com/office/drawing/2014/main" val="1765993441"/>
                    </a:ext>
                  </a:extLst>
                </a:gridCol>
                <a:gridCol w="658368">
                  <a:extLst>
                    <a:ext uri="{9D8B030D-6E8A-4147-A177-3AD203B41FA5}">
                      <a16:colId xmlns:a16="http://schemas.microsoft.com/office/drawing/2014/main" val="2034299701"/>
                    </a:ext>
                  </a:extLst>
                </a:gridCol>
                <a:gridCol w="658368">
                  <a:extLst>
                    <a:ext uri="{9D8B030D-6E8A-4147-A177-3AD203B41FA5}">
                      <a16:colId xmlns:a16="http://schemas.microsoft.com/office/drawing/2014/main" val="3318631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308574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15:25:14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Are you interested in working for a company that values professional development? At PHLY, we encourage our employees to pursue continuing education opportunities and offer various incentives to help you grow! Here’s an inside look at why Danielle Kelly, who works in our Account Management Department, loves being on #TEAMPHLY! 
Want to become part of our team? We offer a variety of career paths and we’re always looking for new talent! Learn more about our career opportunities:  https://goo.gl/XN7dyz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https://www.linkedin.com/feed/update/urn:li:activity:6408035481052807168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0.3393 %</a:t>
                      </a:r>
                    </a:p>
                  </a:txBody>
                  <a:tcPr/>
                </a:tc>
                <a:extLst>
                  <a:ext uri="{0D108BD9-81ED-4DB2-BD59-A6C34878D82A}">
                    <a16:rowId xmlns:a16="http://schemas.microsoft.com/office/drawing/2014/main" val="4061786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16:30:31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Hurricane season is here. Don't wait until a storm is heading your way to begin preparing your business. Check out our blog for tips and checklists:  https://goo.gl/xNLQ7a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https://www.linkedin.com/feed/update/urn:li:activity:6409501462333784064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0.3387 %</a:t>
                      </a:r>
                    </a:p>
                  </a:txBody>
                  <a:tcPr/>
                </a:tc>
                <a:extLst>
                  <a:ext uri="{0D108BD9-81ED-4DB2-BD59-A6C34878D82A}">
                    <a16:rowId xmlns:a16="http://schemas.microsoft.com/office/drawing/2014/main" val="3664459766"/>
                  </a:ext>
                </a:extLst>
              </a:tr>
            </a:tbl>
          </a:graphicData>
        </a:graphic>
      </p:graphicFrame>
      <p:sp>
        <p:nvSpPr>
          <p:cNvPr id="4" name="Text Placeholder 3">
            <a:extLst>
              <a:ext uri="{FF2B5EF4-FFF2-40B4-BE49-F238E27FC236}">
                <a16:creationId xmlns:a16="http://schemas.microsoft.com/office/drawing/2014/main" id="{3D3D0684-FB88-42AE-9286-58E9BEF56FC7}"/>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23951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F8180-BD99-4F0D-A63E-32F17532E33A}"/>
              </a:ext>
            </a:extLst>
          </p:cNvPr>
          <p:cNvSpPr>
            <a:spLocks noGrp="1"/>
          </p:cNvSpPr>
          <p:nvPr>
            <p:ph type="title"/>
          </p:nvPr>
        </p:nvSpPr>
        <p:spPr/>
        <p:txBody>
          <a:bodyPr/>
          <a:lstStyle/>
          <a:p>
            <a:r>
              <a:rPr lang="en-US"/>
              <a:t>Overall Own Posts Table | Philadelphia Insurance - 8 of 15</a:t>
            </a:r>
          </a:p>
        </p:txBody>
      </p:sp>
      <p:graphicFrame>
        <p:nvGraphicFramePr>
          <p:cNvPr id="5" name="Table Placeholder 4">
            <a:extLst>
              <a:ext uri="{FF2B5EF4-FFF2-40B4-BE49-F238E27FC236}">
                <a16:creationId xmlns:a16="http://schemas.microsoft.com/office/drawing/2014/main" id="{F01F7361-B46D-4195-945F-004AC87150C7}"/>
              </a:ext>
            </a:extLst>
          </p:cNvPr>
          <p:cNvGraphicFramePr>
            <a:graphicFrameLocks noGrp="1"/>
          </p:cNvGraphicFramePr>
          <p:nvPr>
            <p:ph type="tbl" sz="quarter" idx="13"/>
            <p:extLst>
              <p:ext uri="{D42A27DB-BD31-4B8C-83A1-F6EECF244321}">
                <p14:modId xmlns:p14="http://schemas.microsoft.com/office/powerpoint/2010/main" val="218104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265869848"/>
                    </a:ext>
                  </a:extLst>
                </a:gridCol>
                <a:gridCol w="822960">
                  <a:extLst>
                    <a:ext uri="{9D8B030D-6E8A-4147-A177-3AD203B41FA5}">
                      <a16:colId xmlns:a16="http://schemas.microsoft.com/office/drawing/2014/main" val="4062258239"/>
                    </a:ext>
                  </a:extLst>
                </a:gridCol>
                <a:gridCol w="822960">
                  <a:extLst>
                    <a:ext uri="{9D8B030D-6E8A-4147-A177-3AD203B41FA5}">
                      <a16:colId xmlns:a16="http://schemas.microsoft.com/office/drawing/2014/main" val="3922116139"/>
                    </a:ext>
                  </a:extLst>
                </a:gridCol>
                <a:gridCol w="2304288">
                  <a:extLst>
                    <a:ext uri="{9D8B030D-6E8A-4147-A177-3AD203B41FA5}">
                      <a16:colId xmlns:a16="http://schemas.microsoft.com/office/drawing/2014/main" val="777057703"/>
                    </a:ext>
                  </a:extLst>
                </a:gridCol>
                <a:gridCol w="822960">
                  <a:extLst>
                    <a:ext uri="{9D8B030D-6E8A-4147-A177-3AD203B41FA5}">
                      <a16:colId xmlns:a16="http://schemas.microsoft.com/office/drawing/2014/main" val="142333183"/>
                    </a:ext>
                  </a:extLst>
                </a:gridCol>
                <a:gridCol w="658368">
                  <a:extLst>
                    <a:ext uri="{9D8B030D-6E8A-4147-A177-3AD203B41FA5}">
                      <a16:colId xmlns:a16="http://schemas.microsoft.com/office/drawing/2014/main" val="2068697256"/>
                    </a:ext>
                  </a:extLst>
                </a:gridCol>
                <a:gridCol w="658368">
                  <a:extLst>
                    <a:ext uri="{9D8B030D-6E8A-4147-A177-3AD203B41FA5}">
                      <a16:colId xmlns:a16="http://schemas.microsoft.com/office/drawing/2014/main" val="280499633"/>
                    </a:ext>
                  </a:extLst>
                </a:gridCol>
                <a:gridCol w="658368">
                  <a:extLst>
                    <a:ext uri="{9D8B030D-6E8A-4147-A177-3AD203B41FA5}">
                      <a16:colId xmlns:a16="http://schemas.microsoft.com/office/drawing/2014/main" val="386513216"/>
                    </a:ext>
                  </a:extLst>
                </a:gridCol>
                <a:gridCol w="658368">
                  <a:extLst>
                    <a:ext uri="{9D8B030D-6E8A-4147-A177-3AD203B41FA5}">
                      <a16:colId xmlns:a16="http://schemas.microsoft.com/office/drawing/2014/main" val="28780884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417174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15:27:53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is #proud to partner with the @PhilaUnion to #honor a local #nonprofit as our #Charity of the Match at every Union home game. #Congratulations to @simonsheart and Child Guidance Resource Centers for being honored in May! Enter this link into your Web browser to learn more about our partnership: https://goo.gl/s1jQ8T 👏🏼😃 #ThinkPHLY #TEAMPHLY #insurance #philadelphia #community #goodcause #giveback #philadelphiaunion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https://www.instagram.com/p/Bjfmfz1HSXn/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5.1020 %</a:t>
                      </a:r>
                    </a:p>
                  </a:txBody>
                  <a:tcPr/>
                </a:tc>
                <a:extLst>
                  <a:ext uri="{0D108BD9-81ED-4DB2-BD59-A6C34878D82A}">
                    <a16:rowId xmlns:a16="http://schemas.microsoft.com/office/drawing/2014/main" val="1690939530"/>
                  </a:ext>
                </a:extLst>
              </a:tr>
            </a:tbl>
          </a:graphicData>
        </a:graphic>
      </p:graphicFrame>
      <p:sp>
        <p:nvSpPr>
          <p:cNvPr id="4" name="Text Placeholder 3">
            <a:extLst>
              <a:ext uri="{FF2B5EF4-FFF2-40B4-BE49-F238E27FC236}">
                <a16:creationId xmlns:a16="http://schemas.microsoft.com/office/drawing/2014/main" id="{E86A7AD6-7E1C-4F82-9D85-CA6E224BB8A5}"/>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732455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A0983-A5BD-4A5A-A5DA-75CEF4A379CC}"/>
              </a:ext>
            </a:extLst>
          </p:cNvPr>
          <p:cNvSpPr>
            <a:spLocks noGrp="1"/>
          </p:cNvSpPr>
          <p:nvPr>
            <p:ph type="title"/>
          </p:nvPr>
        </p:nvSpPr>
        <p:spPr/>
        <p:txBody>
          <a:bodyPr/>
          <a:lstStyle/>
          <a:p>
            <a:r>
              <a:rPr lang="en-US"/>
              <a:t>Overall Own Posts Table | Philadelphia Insurance - 9 of 15</a:t>
            </a:r>
          </a:p>
        </p:txBody>
      </p:sp>
      <p:graphicFrame>
        <p:nvGraphicFramePr>
          <p:cNvPr id="5" name="Table Placeholder 4">
            <a:extLst>
              <a:ext uri="{FF2B5EF4-FFF2-40B4-BE49-F238E27FC236}">
                <a16:creationId xmlns:a16="http://schemas.microsoft.com/office/drawing/2014/main" id="{EC7F8F9F-E648-44A8-A268-84A4A04D2118}"/>
              </a:ext>
            </a:extLst>
          </p:cNvPr>
          <p:cNvGraphicFramePr>
            <a:graphicFrameLocks noGrp="1"/>
          </p:cNvGraphicFramePr>
          <p:nvPr>
            <p:ph type="tbl" sz="quarter" idx="13"/>
            <p:extLst>
              <p:ext uri="{D42A27DB-BD31-4B8C-83A1-F6EECF244321}">
                <p14:modId xmlns:p14="http://schemas.microsoft.com/office/powerpoint/2010/main" val="2240929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42169979"/>
                    </a:ext>
                  </a:extLst>
                </a:gridCol>
                <a:gridCol w="822960">
                  <a:extLst>
                    <a:ext uri="{9D8B030D-6E8A-4147-A177-3AD203B41FA5}">
                      <a16:colId xmlns:a16="http://schemas.microsoft.com/office/drawing/2014/main" val="3948172226"/>
                    </a:ext>
                  </a:extLst>
                </a:gridCol>
                <a:gridCol w="822960">
                  <a:extLst>
                    <a:ext uri="{9D8B030D-6E8A-4147-A177-3AD203B41FA5}">
                      <a16:colId xmlns:a16="http://schemas.microsoft.com/office/drawing/2014/main" val="1427608669"/>
                    </a:ext>
                  </a:extLst>
                </a:gridCol>
                <a:gridCol w="2304288">
                  <a:extLst>
                    <a:ext uri="{9D8B030D-6E8A-4147-A177-3AD203B41FA5}">
                      <a16:colId xmlns:a16="http://schemas.microsoft.com/office/drawing/2014/main" val="2707742372"/>
                    </a:ext>
                  </a:extLst>
                </a:gridCol>
                <a:gridCol w="822960">
                  <a:extLst>
                    <a:ext uri="{9D8B030D-6E8A-4147-A177-3AD203B41FA5}">
                      <a16:colId xmlns:a16="http://schemas.microsoft.com/office/drawing/2014/main" val="705768857"/>
                    </a:ext>
                  </a:extLst>
                </a:gridCol>
                <a:gridCol w="658368">
                  <a:extLst>
                    <a:ext uri="{9D8B030D-6E8A-4147-A177-3AD203B41FA5}">
                      <a16:colId xmlns:a16="http://schemas.microsoft.com/office/drawing/2014/main" val="1134879595"/>
                    </a:ext>
                  </a:extLst>
                </a:gridCol>
                <a:gridCol w="658368">
                  <a:extLst>
                    <a:ext uri="{9D8B030D-6E8A-4147-A177-3AD203B41FA5}">
                      <a16:colId xmlns:a16="http://schemas.microsoft.com/office/drawing/2014/main" val="360629525"/>
                    </a:ext>
                  </a:extLst>
                </a:gridCol>
                <a:gridCol w="658368">
                  <a:extLst>
                    <a:ext uri="{9D8B030D-6E8A-4147-A177-3AD203B41FA5}">
                      <a16:colId xmlns:a16="http://schemas.microsoft.com/office/drawing/2014/main" val="4035934311"/>
                    </a:ext>
                  </a:extLst>
                </a:gridCol>
                <a:gridCol w="658368">
                  <a:extLst>
                    <a:ext uri="{9D8B030D-6E8A-4147-A177-3AD203B41FA5}">
                      <a16:colId xmlns:a16="http://schemas.microsoft.com/office/drawing/2014/main" val="4040977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4212299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05/31/2018 17:30:24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Are you interested in #working for a company that values #professionaldevelopment? At #PHLY, we encourage our employees to pursue #continuingeducation opportunities and offer various incentives to help you grow! Here’s an inside look at why Danielle Kelly, who works in our #AccountManagement Department, loves being on #TEAMPHLY!
Want to become part of our team? We offer a variety of #career paths and we’re always looking for new talent! Enter this link into your Web browser to learn more about our #careeropportunities: https://goo.gl/XN7dyz #ThinkPHLY #GoodCompany #insurance #careergoals #insurancelife #jobsearch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https://www.instagram.com/p/BjdPuLTgAWB/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5.0051 %</a:t>
                      </a:r>
                    </a:p>
                  </a:txBody>
                  <a:tcPr/>
                </a:tc>
                <a:extLst>
                  <a:ext uri="{0D108BD9-81ED-4DB2-BD59-A6C34878D82A}">
                    <a16:rowId xmlns:a16="http://schemas.microsoft.com/office/drawing/2014/main" val="208107581"/>
                  </a:ext>
                </a:extLst>
              </a:tr>
            </a:tbl>
          </a:graphicData>
        </a:graphic>
      </p:graphicFrame>
      <p:sp>
        <p:nvSpPr>
          <p:cNvPr id="4" name="Text Placeholder 3">
            <a:extLst>
              <a:ext uri="{FF2B5EF4-FFF2-40B4-BE49-F238E27FC236}">
                <a16:creationId xmlns:a16="http://schemas.microsoft.com/office/drawing/2014/main" id="{49D46073-AEB2-4DFD-9C2E-98BFB48D8D7D}"/>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2049941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F44CD-43AF-4FB6-A441-57D47A937A0D}"/>
              </a:ext>
            </a:extLst>
          </p:cNvPr>
          <p:cNvSpPr>
            <a:spLocks noGrp="1"/>
          </p:cNvSpPr>
          <p:nvPr>
            <p:ph type="title"/>
          </p:nvPr>
        </p:nvSpPr>
        <p:spPr/>
        <p:txBody>
          <a:bodyPr/>
          <a:lstStyle/>
          <a:p>
            <a:r>
              <a:rPr lang="en-US"/>
              <a:t>Overall Own Posts Table | Philadelphia Insurance - 10 of 15</a:t>
            </a:r>
          </a:p>
        </p:txBody>
      </p:sp>
      <p:graphicFrame>
        <p:nvGraphicFramePr>
          <p:cNvPr id="5" name="Table Placeholder 4">
            <a:extLst>
              <a:ext uri="{FF2B5EF4-FFF2-40B4-BE49-F238E27FC236}">
                <a16:creationId xmlns:a16="http://schemas.microsoft.com/office/drawing/2014/main" id="{D90657EF-5FF4-4EAC-9E66-B0677B2262EB}"/>
              </a:ext>
            </a:extLst>
          </p:cNvPr>
          <p:cNvGraphicFramePr>
            <a:graphicFrameLocks noGrp="1"/>
          </p:cNvGraphicFramePr>
          <p:nvPr>
            <p:ph type="tbl" sz="quarter" idx="13"/>
            <p:extLst>
              <p:ext uri="{D42A27DB-BD31-4B8C-83A1-F6EECF244321}">
                <p14:modId xmlns:p14="http://schemas.microsoft.com/office/powerpoint/2010/main" val="24584586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1826246"/>
                    </a:ext>
                  </a:extLst>
                </a:gridCol>
                <a:gridCol w="822960">
                  <a:extLst>
                    <a:ext uri="{9D8B030D-6E8A-4147-A177-3AD203B41FA5}">
                      <a16:colId xmlns:a16="http://schemas.microsoft.com/office/drawing/2014/main" val="4153799716"/>
                    </a:ext>
                  </a:extLst>
                </a:gridCol>
                <a:gridCol w="822960">
                  <a:extLst>
                    <a:ext uri="{9D8B030D-6E8A-4147-A177-3AD203B41FA5}">
                      <a16:colId xmlns:a16="http://schemas.microsoft.com/office/drawing/2014/main" val="383245536"/>
                    </a:ext>
                  </a:extLst>
                </a:gridCol>
                <a:gridCol w="2304288">
                  <a:extLst>
                    <a:ext uri="{9D8B030D-6E8A-4147-A177-3AD203B41FA5}">
                      <a16:colId xmlns:a16="http://schemas.microsoft.com/office/drawing/2014/main" val="4096335920"/>
                    </a:ext>
                  </a:extLst>
                </a:gridCol>
                <a:gridCol w="822960">
                  <a:extLst>
                    <a:ext uri="{9D8B030D-6E8A-4147-A177-3AD203B41FA5}">
                      <a16:colId xmlns:a16="http://schemas.microsoft.com/office/drawing/2014/main" val="339758894"/>
                    </a:ext>
                  </a:extLst>
                </a:gridCol>
                <a:gridCol w="658368">
                  <a:extLst>
                    <a:ext uri="{9D8B030D-6E8A-4147-A177-3AD203B41FA5}">
                      <a16:colId xmlns:a16="http://schemas.microsoft.com/office/drawing/2014/main" val="158437951"/>
                    </a:ext>
                  </a:extLst>
                </a:gridCol>
                <a:gridCol w="658368">
                  <a:extLst>
                    <a:ext uri="{9D8B030D-6E8A-4147-A177-3AD203B41FA5}">
                      <a16:colId xmlns:a16="http://schemas.microsoft.com/office/drawing/2014/main" val="33141877"/>
                    </a:ext>
                  </a:extLst>
                </a:gridCol>
                <a:gridCol w="658368">
                  <a:extLst>
                    <a:ext uri="{9D8B030D-6E8A-4147-A177-3AD203B41FA5}">
                      <a16:colId xmlns:a16="http://schemas.microsoft.com/office/drawing/2014/main" val="4043148060"/>
                    </a:ext>
                  </a:extLst>
                </a:gridCol>
                <a:gridCol w="658368">
                  <a:extLst>
                    <a:ext uri="{9D8B030D-6E8A-4147-A177-3AD203B41FA5}">
                      <a16:colId xmlns:a16="http://schemas.microsoft.com/office/drawing/2014/main" val="3381060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65334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16:17:00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http://www.facebook.com/permalink.php?story_fbid=1989517434412508&amp;id=169879586376311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1.4930 %</a:t>
                      </a:r>
                    </a:p>
                  </a:txBody>
                  <a:tcPr/>
                </a:tc>
                <a:extLst>
                  <a:ext uri="{0D108BD9-81ED-4DB2-BD59-A6C34878D82A}">
                    <a16:rowId xmlns:a16="http://schemas.microsoft.com/office/drawing/2014/main" val="2921487338"/>
                  </a:ext>
                </a:extLst>
              </a:tr>
            </a:tbl>
          </a:graphicData>
        </a:graphic>
      </p:graphicFrame>
      <p:sp>
        <p:nvSpPr>
          <p:cNvPr id="4" name="Text Placeholder 3">
            <a:extLst>
              <a:ext uri="{FF2B5EF4-FFF2-40B4-BE49-F238E27FC236}">
                <a16:creationId xmlns:a16="http://schemas.microsoft.com/office/drawing/2014/main" id="{82DBB146-2CA6-4EBA-AE4A-C6FCA19286DE}"/>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367495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E6B0-4DF9-45DC-B52B-6F4118F61DB3}"/>
              </a:ext>
            </a:extLst>
          </p:cNvPr>
          <p:cNvSpPr>
            <a:spLocks noGrp="1"/>
          </p:cNvSpPr>
          <p:nvPr>
            <p:ph type="title"/>
          </p:nvPr>
        </p:nvSpPr>
        <p:spPr/>
        <p:txBody>
          <a:bodyPr/>
          <a:lstStyle/>
          <a:p>
            <a:r>
              <a:rPr lang="en-US"/>
              <a:t>Overall Own Posts Table | Philadelphia Insurance - 11 of 15</a:t>
            </a:r>
          </a:p>
        </p:txBody>
      </p:sp>
      <p:graphicFrame>
        <p:nvGraphicFramePr>
          <p:cNvPr id="5" name="Table Placeholder 4">
            <a:extLst>
              <a:ext uri="{FF2B5EF4-FFF2-40B4-BE49-F238E27FC236}">
                <a16:creationId xmlns:a16="http://schemas.microsoft.com/office/drawing/2014/main" id="{39B82217-CB51-4449-B510-E8D7EB8615F3}"/>
              </a:ext>
            </a:extLst>
          </p:cNvPr>
          <p:cNvGraphicFramePr>
            <a:graphicFrameLocks noGrp="1"/>
          </p:cNvGraphicFramePr>
          <p:nvPr>
            <p:ph type="tbl" sz="quarter" idx="13"/>
            <p:extLst>
              <p:ext uri="{D42A27DB-BD31-4B8C-83A1-F6EECF244321}">
                <p14:modId xmlns:p14="http://schemas.microsoft.com/office/powerpoint/2010/main" val="4176168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33918268"/>
                    </a:ext>
                  </a:extLst>
                </a:gridCol>
                <a:gridCol w="822960">
                  <a:extLst>
                    <a:ext uri="{9D8B030D-6E8A-4147-A177-3AD203B41FA5}">
                      <a16:colId xmlns:a16="http://schemas.microsoft.com/office/drawing/2014/main" val="1432701021"/>
                    </a:ext>
                  </a:extLst>
                </a:gridCol>
                <a:gridCol w="822960">
                  <a:extLst>
                    <a:ext uri="{9D8B030D-6E8A-4147-A177-3AD203B41FA5}">
                      <a16:colId xmlns:a16="http://schemas.microsoft.com/office/drawing/2014/main" val="2236751972"/>
                    </a:ext>
                  </a:extLst>
                </a:gridCol>
                <a:gridCol w="2304288">
                  <a:extLst>
                    <a:ext uri="{9D8B030D-6E8A-4147-A177-3AD203B41FA5}">
                      <a16:colId xmlns:a16="http://schemas.microsoft.com/office/drawing/2014/main" val="373714354"/>
                    </a:ext>
                  </a:extLst>
                </a:gridCol>
                <a:gridCol w="822960">
                  <a:extLst>
                    <a:ext uri="{9D8B030D-6E8A-4147-A177-3AD203B41FA5}">
                      <a16:colId xmlns:a16="http://schemas.microsoft.com/office/drawing/2014/main" val="563669808"/>
                    </a:ext>
                  </a:extLst>
                </a:gridCol>
                <a:gridCol w="658368">
                  <a:extLst>
                    <a:ext uri="{9D8B030D-6E8A-4147-A177-3AD203B41FA5}">
                      <a16:colId xmlns:a16="http://schemas.microsoft.com/office/drawing/2014/main" val="2139736378"/>
                    </a:ext>
                  </a:extLst>
                </a:gridCol>
                <a:gridCol w="658368">
                  <a:extLst>
                    <a:ext uri="{9D8B030D-6E8A-4147-A177-3AD203B41FA5}">
                      <a16:colId xmlns:a16="http://schemas.microsoft.com/office/drawing/2014/main" val="2371458278"/>
                    </a:ext>
                  </a:extLst>
                </a:gridCol>
                <a:gridCol w="658368">
                  <a:extLst>
                    <a:ext uri="{9D8B030D-6E8A-4147-A177-3AD203B41FA5}">
                      <a16:colId xmlns:a16="http://schemas.microsoft.com/office/drawing/2014/main" val="628753914"/>
                    </a:ext>
                  </a:extLst>
                </a:gridCol>
                <a:gridCol w="658368">
                  <a:extLst>
                    <a:ext uri="{9D8B030D-6E8A-4147-A177-3AD203B41FA5}">
                      <a16:colId xmlns:a16="http://schemas.microsoft.com/office/drawing/2014/main" val="3408374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432088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 16:16:38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employees from offices across the country came together for #RedNoseDay, a national fundraising campaign to end child poverty. Here’s a look at #TEAMPHLY with their #NosesOn to show their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http://www.facebook.com/permalink.php?story_fbid=1975355195828732&amp;id=169879586376311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1.2726 %</a:t>
                      </a:r>
                    </a:p>
                  </a:txBody>
                  <a:tcPr/>
                </a:tc>
                <a:extLst>
                  <a:ext uri="{0D108BD9-81ED-4DB2-BD59-A6C34878D82A}">
                    <a16:rowId xmlns:a16="http://schemas.microsoft.com/office/drawing/2014/main" val="3466028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 11:54:26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proud to be a winner of four customer 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https://goo.gl/QkXqPM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http://www.facebook.com/permalink.php?story_fbid=1972859926078259&amp;id=169879586376311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1.1898 %</a:t>
                      </a:r>
                    </a:p>
                  </a:txBody>
                  <a:tcPr/>
                </a:tc>
                <a:extLst>
                  <a:ext uri="{0D108BD9-81ED-4DB2-BD59-A6C34878D82A}">
                    <a16:rowId xmlns:a16="http://schemas.microsoft.com/office/drawing/2014/main" val="1681291186"/>
                  </a:ext>
                </a:extLst>
              </a:tr>
            </a:tbl>
          </a:graphicData>
        </a:graphic>
      </p:graphicFrame>
      <p:sp>
        <p:nvSpPr>
          <p:cNvPr id="4" name="Text Placeholder 3">
            <a:extLst>
              <a:ext uri="{FF2B5EF4-FFF2-40B4-BE49-F238E27FC236}">
                <a16:creationId xmlns:a16="http://schemas.microsoft.com/office/drawing/2014/main" id="{AFFFDD3A-C482-413F-BFBA-E03E69C90674}"/>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663305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5A3F3-096B-4039-819F-0500DB34D82F}"/>
              </a:ext>
            </a:extLst>
          </p:cNvPr>
          <p:cNvSpPr>
            <a:spLocks noGrp="1"/>
          </p:cNvSpPr>
          <p:nvPr>
            <p:ph type="title"/>
          </p:nvPr>
        </p:nvSpPr>
        <p:spPr/>
        <p:txBody>
          <a:bodyPr/>
          <a:lstStyle/>
          <a:p>
            <a:r>
              <a:rPr lang="en-US"/>
              <a:t>Overall Own Posts Table | Philadelphia Insurance - 12 of 15</a:t>
            </a:r>
          </a:p>
        </p:txBody>
      </p:sp>
      <p:graphicFrame>
        <p:nvGraphicFramePr>
          <p:cNvPr id="5" name="Table Placeholder 4">
            <a:extLst>
              <a:ext uri="{FF2B5EF4-FFF2-40B4-BE49-F238E27FC236}">
                <a16:creationId xmlns:a16="http://schemas.microsoft.com/office/drawing/2014/main" id="{35B9E75C-F98F-4825-816F-8A582D57DB7A}"/>
              </a:ext>
            </a:extLst>
          </p:cNvPr>
          <p:cNvGraphicFramePr>
            <a:graphicFrameLocks noGrp="1"/>
          </p:cNvGraphicFramePr>
          <p:nvPr>
            <p:ph type="tbl" sz="quarter" idx="13"/>
            <p:extLst>
              <p:ext uri="{D42A27DB-BD31-4B8C-83A1-F6EECF244321}">
                <p14:modId xmlns:p14="http://schemas.microsoft.com/office/powerpoint/2010/main" val="4222165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68859937"/>
                    </a:ext>
                  </a:extLst>
                </a:gridCol>
                <a:gridCol w="822960">
                  <a:extLst>
                    <a:ext uri="{9D8B030D-6E8A-4147-A177-3AD203B41FA5}">
                      <a16:colId xmlns:a16="http://schemas.microsoft.com/office/drawing/2014/main" val="1526835338"/>
                    </a:ext>
                  </a:extLst>
                </a:gridCol>
                <a:gridCol w="822960">
                  <a:extLst>
                    <a:ext uri="{9D8B030D-6E8A-4147-A177-3AD203B41FA5}">
                      <a16:colId xmlns:a16="http://schemas.microsoft.com/office/drawing/2014/main" val="207401600"/>
                    </a:ext>
                  </a:extLst>
                </a:gridCol>
                <a:gridCol w="2304288">
                  <a:extLst>
                    <a:ext uri="{9D8B030D-6E8A-4147-A177-3AD203B41FA5}">
                      <a16:colId xmlns:a16="http://schemas.microsoft.com/office/drawing/2014/main" val="632439866"/>
                    </a:ext>
                  </a:extLst>
                </a:gridCol>
                <a:gridCol w="822960">
                  <a:extLst>
                    <a:ext uri="{9D8B030D-6E8A-4147-A177-3AD203B41FA5}">
                      <a16:colId xmlns:a16="http://schemas.microsoft.com/office/drawing/2014/main" val="1606523077"/>
                    </a:ext>
                  </a:extLst>
                </a:gridCol>
                <a:gridCol w="658368">
                  <a:extLst>
                    <a:ext uri="{9D8B030D-6E8A-4147-A177-3AD203B41FA5}">
                      <a16:colId xmlns:a16="http://schemas.microsoft.com/office/drawing/2014/main" val="1258757589"/>
                    </a:ext>
                  </a:extLst>
                </a:gridCol>
                <a:gridCol w="658368">
                  <a:extLst>
                    <a:ext uri="{9D8B030D-6E8A-4147-A177-3AD203B41FA5}">
                      <a16:colId xmlns:a16="http://schemas.microsoft.com/office/drawing/2014/main" val="3240214057"/>
                    </a:ext>
                  </a:extLst>
                </a:gridCol>
                <a:gridCol w="658368">
                  <a:extLst>
                    <a:ext uri="{9D8B030D-6E8A-4147-A177-3AD203B41FA5}">
                      <a16:colId xmlns:a16="http://schemas.microsoft.com/office/drawing/2014/main" val="3435947442"/>
                    </a:ext>
                  </a:extLst>
                </a:gridCol>
                <a:gridCol w="658368">
                  <a:extLst>
                    <a:ext uri="{9D8B030D-6E8A-4147-A177-3AD203B41FA5}">
                      <a16:colId xmlns:a16="http://schemas.microsoft.com/office/drawing/2014/main" val="993269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363370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 16:55:42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We're #proud to be a winner of four #customerservice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Enter this link into your Web browser to get started: https://goo.gl/QkXqPM 👏🏼😊 @thestevieawards @confirmit_ #ThinkPHLY #TEAMPHLY #GoodCompany #insurance #businessawards #goals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https://www.instagram.com/p/BjGAmNMHdwd/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3.4126 %</a:t>
                      </a:r>
                    </a:p>
                  </a:txBody>
                  <a:tcPr/>
                </a:tc>
                <a:extLst>
                  <a:ext uri="{0D108BD9-81ED-4DB2-BD59-A6C34878D82A}">
                    <a16:rowId xmlns:a16="http://schemas.microsoft.com/office/drawing/2014/main" val="658122506"/>
                  </a:ext>
                </a:extLst>
              </a:tr>
            </a:tbl>
          </a:graphicData>
        </a:graphic>
      </p:graphicFrame>
      <p:sp>
        <p:nvSpPr>
          <p:cNvPr id="4" name="Text Placeholder 3">
            <a:extLst>
              <a:ext uri="{FF2B5EF4-FFF2-40B4-BE49-F238E27FC236}">
                <a16:creationId xmlns:a16="http://schemas.microsoft.com/office/drawing/2014/main" id="{2E274E9C-4982-4CE9-949B-AC1A6079E819}"/>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401968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BAEE4-6AD2-47C8-8267-56AC9E756DA7}"/>
              </a:ext>
            </a:extLst>
          </p:cNvPr>
          <p:cNvSpPr>
            <a:spLocks noGrp="1"/>
          </p:cNvSpPr>
          <p:nvPr>
            <p:ph type="title"/>
          </p:nvPr>
        </p:nvSpPr>
        <p:spPr/>
        <p:txBody>
          <a:bodyPr/>
          <a:lstStyle/>
          <a:p>
            <a:r>
              <a:rPr lang="en-US"/>
              <a:t>Overall Own Posts Table | Philadelphia Insurance - 13 of 15</a:t>
            </a:r>
          </a:p>
        </p:txBody>
      </p:sp>
      <p:graphicFrame>
        <p:nvGraphicFramePr>
          <p:cNvPr id="5" name="Table Placeholder 4">
            <a:extLst>
              <a:ext uri="{FF2B5EF4-FFF2-40B4-BE49-F238E27FC236}">
                <a16:creationId xmlns:a16="http://schemas.microsoft.com/office/drawing/2014/main" id="{78A1E724-23B9-4400-AA1C-0B6066155836}"/>
              </a:ext>
            </a:extLst>
          </p:cNvPr>
          <p:cNvGraphicFramePr>
            <a:graphicFrameLocks noGrp="1"/>
          </p:cNvGraphicFramePr>
          <p:nvPr>
            <p:ph type="tbl" sz="quarter" idx="13"/>
            <p:extLst>
              <p:ext uri="{D42A27DB-BD31-4B8C-83A1-F6EECF244321}">
                <p14:modId xmlns:p14="http://schemas.microsoft.com/office/powerpoint/2010/main" val="305209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549625563"/>
                    </a:ext>
                  </a:extLst>
                </a:gridCol>
                <a:gridCol w="822960">
                  <a:extLst>
                    <a:ext uri="{9D8B030D-6E8A-4147-A177-3AD203B41FA5}">
                      <a16:colId xmlns:a16="http://schemas.microsoft.com/office/drawing/2014/main" val="2070198325"/>
                    </a:ext>
                  </a:extLst>
                </a:gridCol>
                <a:gridCol w="822960">
                  <a:extLst>
                    <a:ext uri="{9D8B030D-6E8A-4147-A177-3AD203B41FA5}">
                      <a16:colId xmlns:a16="http://schemas.microsoft.com/office/drawing/2014/main" val="3403003189"/>
                    </a:ext>
                  </a:extLst>
                </a:gridCol>
                <a:gridCol w="2304288">
                  <a:extLst>
                    <a:ext uri="{9D8B030D-6E8A-4147-A177-3AD203B41FA5}">
                      <a16:colId xmlns:a16="http://schemas.microsoft.com/office/drawing/2014/main" val="1749024029"/>
                    </a:ext>
                  </a:extLst>
                </a:gridCol>
                <a:gridCol w="822960">
                  <a:extLst>
                    <a:ext uri="{9D8B030D-6E8A-4147-A177-3AD203B41FA5}">
                      <a16:colId xmlns:a16="http://schemas.microsoft.com/office/drawing/2014/main" val="517369981"/>
                    </a:ext>
                  </a:extLst>
                </a:gridCol>
                <a:gridCol w="658368">
                  <a:extLst>
                    <a:ext uri="{9D8B030D-6E8A-4147-A177-3AD203B41FA5}">
                      <a16:colId xmlns:a16="http://schemas.microsoft.com/office/drawing/2014/main" val="820441171"/>
                    </a:ext>
                  </a:extLst>
                </a:gridCol>
                <a:gridCol w="658368">
                  <a:extLst>
                    <a:ext uri="{9D8B030D-6E8A-4147-A177-3AD203B41FA5}">
                      <a16:colId xmlns:a16="http://schemas.microsoft.com/office/drawing/2014/main" val="3129185802"/>
                    </a:ext>
                  </a:extLst>
                </a:gridCol>
                <a:gridCol w="658368">
                  <a:extLst>
                    <a:ext uri="{9D8B030D-6E8A-4147-A177-3AD203B41FA5}">
                      <a16:colId xmlns:a16="http://schemas.microsoft.com/office/drawing/2014/main" val="417129948"/>
                    </a:ext>
                  </a:extLst>
                </a:gridCol>
                <a:gridCol w="658368">
                  <a:extLst>
                    <a:ext uri="{9D8B030D-6E8A-4147-A177-3AD203B41FA5}">
                      <a16:colId xmlns:a16="http://schemas.microsoft.com/office/drawing/2014/main" val="241351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1799294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18:07:00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is excited to welcome our new class of 2018 Summer Associates! Next week, our summer interns will be joining us from colleges and universities across the country for a three-day orientation in the Home Office. We look forward to meeting all of you!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http://www.facebook.com/permalink.php?story_fbid=1981058285258423&amp;id=169879586376311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0.9042 %</a:t>
                      </a:r>
                    </a:p>
                  </a:txBody>
                  <a:tcPr/>
                </a:tc>
                <a:extLst>
                  <a:ext uri="{0D108BD9-81ED-4DB2-BD59-A6C34878D82A}">
                    <a16:rowId xmlns:a16="http://schemas.microsoft.com/office/drawing/2014/main" val="3897480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12:30:38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  offices will be closing at 3:00 p.m. today and will be closed on Monday, May 28th for #MemorialDay. We hope you have a safe and wonderful #weekend! #ThinkPHLY #TEAMPHLY #insurance #memorialdayweekend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https://www.instagram.com/p/BjNQpcfA2y6/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2.9683 %</a:t>
                      </a:r>
                    </a:p>
                  </a:txBody>
                  <a:tcPr/>
                </a:tc>
                <a:extLst>
                  <a:ext uri="{0D108BD9-81ED-4DB2-BD59-A6C34878D82A}">
                    <a16:rowId xmlns:a16="http://schemas.microsoft.com/office/drawing/2014/main" val="265606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12:01:25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Warmer weather means there are more motorcycles on the roads, outdoor water activities are open for the season, and many people will be spending time at camps. Check out our recent blog posts for safety tips related to these summer activities: https://goo.gl/tDTFjS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https://www.linkedin.com/feed/update/urn:li:activity:6408346579727577088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0.1831 %</a:t>
                      </a:r>
                    </a:p>
                  </a:txBody>
                  <a:tcPr/>
                </a:tc>
                <a:extLst>
                  <a:ext uri="{0D108BD9-81ED-4DB2-BD59-A6C34878D82A}">
                    <a16:rowId xmlns:a16="http://schemas.microsoft.com/office/drawing/2014/main" val="2609640396"/>
                  </a:ext>
                </a:extLst>
              </a:tr>
            </a:tbl>
          </a:graphicData>
        </a:graphic>
      </p:graphicFrame>
      <p:sp>
        <p:nvSpPr>
          <p:cNvPr id="4" name="Text Placeholder 3">
            <a:extLst>
              <a:ext uri="{FF2B5EF4-FFF2-40B4-BE49-F238E27FC236}">
                <a16:creationId xmlns:a16="http://schemas.microsoft.com/office/drawing/2014/main" id="{3F18908D-3975-41E0-A76B-5BCC55A1CFEF}"/>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703694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04B99-6D8F-409D-97A8-F0171C53FEAA}"/>
              </a:ext>
            </a:extLst>
          </p:cNvPr>
          <p:cNvSpPr>
            <a:spLocks noGrp="1"/>
          </p:cNvSpPr>
          <p:nvPr>
            <p:ph type="title"/>
          </p:nvPr>
        </p:nvSpPr>
        <p:spPr/>
        <p:txBody>
          <a:bodyPr/>
          <a:lstStyle/>
          <a:p>
            <a:r>
              <a:rPr lang="en-US"/>
              <a:t>Overall Own Posts Table | Philadelphia Insurance - 14 of 15</a:t>
            </a:r>
          </a:p>
        </p:txBody>
      </p:sp>
      <p:graphicFrame>
        <p:nvGraphicFramePr>
          <p:cNvPr id="5" name="Table Placeholder 4">
            <a:extLst>
              <a:ext uri="{FF2B5EF4-FFF2-40B4-BE49-F238E27FC236}">
                <a16:creationId xmlns:a16="http://schemas.microsoft.com/office/drawing/2014/main" id="{F9A152EA-4A4F-4C98-8F8C-31A230A38EF6}"/>
              </a:ext>
            </a:extLst>
          </p:cNvPr>
          <p:cNvGraphicFramePr>
            <a:graphicFrameLocks noGrp="1"/>
          </p:cNvGraphicFramePr>
          <p:nvPr>
            <p:ph type="tbl" sz="quarter" idx="13"/>
            <p:extLst>
              <p:ext uri="{D42A27DB-BD31-4B8C-83A1-F6EECF244321}">
                <p14:modId xmlns:p14="http://schemas.microsoft.com/office/powerpoint/2010/main" val="1105200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01752085"/>
                    </a:ext>
                  </a:extLst>
                </a:gridCol>
                <a:gridCol w="822960">
                  <a:extLst>
                    <a:ext uri="{9D8B030D-6E8A-4147-A177-3AD203B41FA5}">
                      <a16:colId xmlns:a16="http://schemas.microsoft.com/office/drawing/2014/main" val="3910226544"/>
                    </a:ext>
                  </a:extLst>
                </a:gridCol>
                <a:gridCol w="822960">
                  <a:extLst>
                    <a:ext uri="{9D8B030D-6E8A-4147-A177-3AD203B41FA5}">
                      <a16:colId xmlns:a16="http://schemas.microsoft.com/office/drawing/2014/main" val="458533187"/>
                    </a:ext>
                  </a:extLst>
                </a:gridCol>
                <a:gridCol w="2304288">
                  <a:extLst>
                    <a:ext uri="{9D8B030D-6E8A-4147-A177-3AD203B41FA5}">
                      <a16:colId xmlns:a16="http://schemas.microsoft.com/office/drawing/2014/main" val="1455788272"/>
                    </a:ext>
                  </a:extLst>
                </a:gridCol>
                <a:gridCol w="822960">
                  <a:extLst>
                    <a:ext uri="{9D8B030D-6E8A-4147-A177-3AD203B41FA5}">
                      <a16:colId xmlns:a16="http://schemas.microsoft.com/office/drawing/2014/main" val="554282306"/>
                    </a:ext>
                  </a:extLst>
                </a:gridCol>
                <a:gridCol w="658368">
                  <a:extLst>
                    <a:ext uri="{9D8B030D-6E8A-4147-A177-3AD203B41FA5}">
                      <a16:colId xmlns:a16="http://schemas.microsoft.com/office/drawing/2014/main" val="855887272"/>
                    </a:ext>
                  </a:extLst>
                </a:gridCol>
                <a:gridCol w="658368">
                  <a:extLst>
                    <a:ext uri="{9D8B030D-6E8A-4147-A177-3AD203B41FA5}">
                      <a16:colId xmlns:a16="http://schemas.microsoft.com/office/drawing/2014/main" val="2254364920"/>
                    </a:ext>
                  </a:extLst>
                </a:gridCol>
                <a:gridCol w="658368">
                  <a:extLst>
                    <a:ext uri="{9D8B030D-6E8A-4147-A177-3AD203B41FA5}">
                      <a16:colId xmlns:a16="http://schemas.microsoft.com/office/drawing/2014/main" val="1873670653"/>
                    </a:ext>
                  </a:extLst>
                </a:gridCol>
                <a:gridCol w="658368">
                  <a:extLst>
                    <a:ext uri="{9D8B030D-6E8A-4147-A177-3AD203B41FA5}">
                      <a16:colId xmlns:a16="http://schemas.microsoft.com/office/drawing/2014/main" val="1545756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09589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 14:12:05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 offices will be closing at 3:00 p.m. on Friday, May 25th and will be closed on Monday, May 28th for Memorial Day. We hope you have a safe and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http://www.facebook.com/permalink.php?story_fbid=1976418822389036&amp;id=169879586376311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0.8482 %</a:t>
                      </a:r>
                    </a:p>
                  </a:txBody>
                  <a:tcPr/>
                </a:tc>
                <a:extLst>
                  <a:ext uri="{0D108BD9-81ED-4DB2-BD59-A6C34878D82A}">
                    <a16:rowId xmlns:a16="http://schemas.microsoft.com/office/drawing/2014/main" val="708466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09:58:01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@PHLYINS: Curious about opportunities in the #insurance industry? At #PHLY, we offer a variety of career paths &amp;amp; we’re always looking 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https://twitter.com/PHLYINS/status/1002549833864040448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224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@PHLYINS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05/29/2018 11:15:10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 @PHLYINS: Curious about opportunities in the #insurance industry? At #PHLY, we offer a variety of career paths &amp;amp; we’re always looking 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https://twitter.com/PHLYINS/status/1001482084882571264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57730951"/>
                  </a:ext>
                </a:extLst>
              </a:tr>
            </a:tbl>
          </a:graphicData>
        </a:graphic>
      </p:graphicFrame>
      <p:sp>
        <p:nvSpPr>
          <p:cNvPr id="4" name="Text Placeholder 3">
            <a:extLst>
              <a:ext uri="{FF2B5EF4-FFF2-40B4-BE49-F238E27FC236}">
                <a16:creationId xmlns:a16="http://schemas.microsoft.com/office/drawing/2014/main" id="{CD6DA372-EF2D-45A5-B0CA-08DBA6FF8B52}"/>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3751241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BDBC4-4162-4DB8-99A6-FFD30D503B66}"/>
              </a:ext>
            </a:extLst>
          </p:cNvPr>
          <p:cNvSpPr>
            <a:spLocks noGrp="1"/>
          </p:cNvSpPr>
          <p:nvPr>
            <p:ph type="title"/>
          </p:nvPr>
        </p:nvSpPr>
        <p:spPr/>
        <p:txBody>
          <a:bodyPr/>
          <a:lstStyle/>
          <a:p>
            <a:r>
              <a:rPr lang="en-US"/>
              <a:t>Overall Own Posts Table | Philadelphia Insurance - 15 of 15</a:t>
            </a:r>
          </a:p>
        </p:txBody>
      </p:sp>
      <p:graphicFrame>
        <p:nvGraphicFramePr>
          <p:cNvPr id="5" name="Table Placeholder 4">
            <a:extLst>
              <a:ext uri="{FF2B5EF4-FFF2-40B4-BE49-F238E27FC236}">
                <a16:creationId xmlns:a16="http://schemas.microsoft.com/office/drawing/2014/main" id="{9C8ACD62-232F-4CDA-85DC-838DF0927CD2}"/>
              </a:ext>
            </a:extLst>
          </p:cNvPr>
          <p:cNvGraphicFramePr>
            <a:graphicFrameLocks noGrp="1"/>
          </p:cNvGraphicFramePr>
          <p:nvPr>
            <p:ph type="tbl" sz="quarter" idx="13"/>
            <p:extLst>
              <p:ext uri="{D42A27DB-BD31-4B8C-83A1-F6EECF244321}">
                <p14:modId xmlns:p14="http://schemas.microsoft.com/office/powerpoint/2010/main" val="2208035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73737146"/>
                    </a:ext>
                  </a:extLst>
                </a:gridCol>
                <a:gridCol w="822960">
                  <a:extLst>
                    <a:ext uri="{9D8B030D-6E8A-4147-A177-3AD203B41FA5}">
                      <a16:colId xmlns:a16="http://schemas.microsoft.com/office/drawing/2014/main" val="3045390349"/>
                    </a:ext>
                  </a:extLst>
                </a:gridCol>
                <a:gridCol w="822960">
                  <a:extLst>
                    <a:ext uri="{9D8B030D-6E8A-4147-A177-3AD203B41FA5}">
                      <a16:colId xmlns:a16="http://schemas.microsoft.com/office/drawing/2014/main" val="3905776970"/>
                    </a:ext>
                  </a:extLst>
                </a:gridCol>
                <a:gridCol w="2304288">
                  <a:extLst>
                    <a:ext uri="{9D8B030D-6E8A-4147-A177-3AD203B41FA5}">
                      <a16:colId xmlns:a16="http://schemas.microsoft.com/office/drawing/2014/main" val="3107960279"/>
                    </a:ext>
                  </a:extLst>
                </a:gridCol>
                <a:gridCol w="822960">
                  <a:extLst>
                    <a:ext uri="{9D8B030D-6E8A-4147-A177-3AD203B41FA5}">
                      <a16:colId xmlns:a16="http://schemas.microsoft.com/office/drawing/2014/main" val="1841117693"/>
                    </a:ext>
                  </a:extLst>
                </a:gridCol>
                <a:gridCol w="658368">
                  <a:extLst>
                    <a:ext uri="{9D8B030D-6E8A-4147-A177-3AD203B41FA5}">
                      <a16:colId xmlns:a16="http://schemas.microsoft.com/office/drawing/2014/main" val="1032689802"/>
                    </a:ext>
                  </a:extLst>
                </a:gridCol>
                <a:gridCol w="658368">
                  <a:extLst>
                    <a:ext uri="{9D8B030D-6E8A-4147-A177-3AD203B41FA5}">
                      <a16:colId xmlns:a16="http://schemas.microsoft.com/office/drawing/2014/main" val="2553492178"/>
                    </a:ext>
                  </a:extLst>
                </a:gridCol>
                <a:gridCol w="658368">
                  <a:extLst>
                    <a:ext uri="{9D8B030D-6E8A-4147-A177-3AD203B41FA5}">
                      <a16:colId xmlns:a16="http://schemas.microsoft.com/office/drawing/2014/main" val="3467864992"/>
                    </a:ext>
                  </a:extLst>
                </a:gridCol>
                <a:gridCol w="658368">
                  <a:extLst>
                    <a:ext uri="{9D8B030D-6E8A-4147-A177-3AD203B41FA5}">
                      <a16:colId xmlns:a16="http://schemas.microsoft.com/office/drawing/2014/main" val="1299140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Creation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extLst>
                  <a:ext uri="{0D108BD9-81ED-4DB2-BD59-A6C34878D82A}">
                    <a16:rowId xmlns:a16="http://schemas.microsoft.com/office/drawing/2014/main" val="2196439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Philadelphia Insurance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 18:13:00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#TEAMPHLY recently joined Elwyn to help with a series of fun activities at their 50th Annual Olympic Festival! Elwyn is a non-profit organization dedicated to serving children and adults with intellectual, developmental, and behavioral challenges. Over the course of four days, forty PHLY volunteers assisted with assembling equipment, timing events, and handing out gold medals to students competing in the Olympic Games at the Davidson School.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http://www.facebook.com/permalink.php?story_fbid=1974172232613695&amp;id=169879586376311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0.7640 %</a:t>
                      </a:r>
                    </a:p>
                  </a:txBody>
                  <a:tcPr/>
                </a:tc>
                <a:extLst>
                  <a:ext uri="{0D108BD9-81ED-4DB2-BD59-A6C34878D82A}">
                    <a16:rowId xmlns:a16="http://schemas.microsoft.com/office/drawing/2014/main" val="38489202"/>
                  </a:ext>
                </a:extLst>
              </a:tr>
            </a:tbl>
          </a:graphicData>
        </a:graphic>
      </p:graphicFrame>
      <p:sp>
        <p:nvSpPr>
          <p:cNvPr id="4" name="Text Placeholder 3">
            <a:extLst>
              <a:ext uri="{FF2B5EF4-FFF2-40B4-BE49-F238E27FC236}">
                <a16:creationId xmlns:a16="http://schemas.microsoft.com/office/drawing/2014/main" id="{A8DA11F8-0F39-4F27-8BAC-72B3D1BA7EA9}"/>
              </a:ext>
            </a:extLst>
          </p:cNvPr>
          <p:cNvSpPr>
            <a:spLocks noGrp="1"/>
          </p:cNvSpPr>
          <p:nvPr>
            <p:ph type="body" sz="quarter" idx="14"/>
          </p:nvPr>
        </p:nvSpPr>
        <p:spPr/>
        <p:txBody>
          <a:bodyPr/>
          <a:lstStyle/>
          <a:p>
            <a:r>
              <a:rPr lang="en-US"/>
              <a:t>05/22/2018 - 06/05/2018</a:t>
            </a:r>
          </a:p>
        </p:txBody>
      </p:sp>
    </p:spTree>
    <p:extLst>
      <p:ext uri="{BB962C8B-B14F-4D97-AF65-F5344CB8AC3E}">
        <p14:creationId xmlns:p14="http://schemas.microsoft.com/office/powerpoint/2010/main" val="14738261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2826</Words>
  <Application>Microsoft Office PowerPoint</Application>
  <PresentationFormat>On-screen Show (4:3)</PresentationFormat>
  <Paragraphs>390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Overall Own Posts Table | Philadelphia Insurance - 1 of 15</vt:lpstr>
      <vt:lpstr>Overall Own Posts Table | Philadelphia Insurance - 2 of 15</vt:lpstr>
      <vt:lpstr>Overall Own Posts Table | Philadelphia Insurance - 3 of 15</vt:lpstr>
      <vt:lpstr>Overall Own Posts Table | Philadelphia Insurance - 4 of 15</vt:lpstr>
      <vt:lpstr>Overall Own Posts Table | Philadelphia Insurance - 5 of 15</vt:lpstr>
      <vt:lpstr>Overall Own Posts Table | Philadelphia Insurance - 6 of 15</vt:lpstr>
      <vt:lpstr>Overall Own Posts Table | Philadelphia Insurance - 7 of 15</vt:lpstr>
      <vt:lpstr>Overall Own Posts Table | Philadelphia Insurance - 8 of 15</vt:lpstr>
      <vt:lpstr>Overall Own Posts Table | Philadelphia Insurance - 9 of 15</vt:lpstr>
      <vt:lpstr>Overall Own Posts Table | Philadelphia Insurance - 10 of 15</vt:lpstr>
      <vt:lpstr>Overall Own Posts Table | Philadelphia Insurance - 11 of 15</vt:lpstr>
      <vt:lpstr>Overall Own Posts Table | Philadelphia Insurance - 12 of 15</vt:lpstr>
      <vt:lpstr>Overall Own Posts Table | Philadelphia Insurance - 13 of 15</vt:lpstr>
      <vt:lpstr>Overall Own Posts Table | Philadelphia Insurance - 14 of 15</vt:lpstr>
      <vt:lpstr>Overall Own Posts Table | Philadelphia Insurance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Own Posts Table | Philadelphia Insurance - 1 of 15</dc:title>
  <dc:creator>Administrator</dc:creator>
  <cp:lastModifiedBy>Administrator</cp:lastModifiedBy>
  <cp:revision>1</cp:revision>
  <dcterms:created xsi:type="dcterms:W3CDTF">2018-07-06T18:57:10Z</dcterms:created>
  <dcterms:modified xsi:type="dcterms:W3CDTF">2018-07-06T19:00:06Z</dcterms:modified>
</cp:coreProperties>
</file>