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658DB-B2FC-4D94-A782-D195FF9B0FBB}"/>
              </a:ext>
            </a:extLst>
          </p:cNvPr>
          <p:cNvSpPr>
            <a:spLocks noGrp="1"/>
          </p:cNvSpPr>
          <p:nvPr>
            <p:ph type="title"/>
          </p:nvPr>
        </p:nvSpPr>
        <p:spPr/>
        <p:txBody>
          <a:bodyPr/>
          <a:lstStyle/>
          <a:p>
            <a:r>
              <a:rPr lang="en-US"/>
              <a:t>Top Instagram Posts Table | TMNAS</a:t>
            </a:r>
          </a:p>
        </p:txBody>
      </p:sp>
      <p:graphicFrame>
        <p:nvGraphicFramePr>
          <p:cNvPr id="5" name="Table Placeholder 4">
            <a:extLst>
              <a:ext uri="{FF2B5EF4-FFF2-40B4-BE49-F238E27FC236}">
                <a16:creationId xmlns:a16="http://schemas.microsoft.com/office/drawing/2014/main" id="{039E327D-1EAA-43B4-BEBE-6F4BECDC5FF5}"/>
              </a:ext>
            </a:extLst>
          </p:cNvPr>
          <p:cNvGraphicFramePr>
            <a:graphicFrameLocks noGrp="1"/>
          </p:cNvGraphicFramePr>
          <p:nvPr>
            <p:ph type="tbl" sz="quarter" idx="13"/>
            <p:extLst>
              <p:ext uri="{D42A27DB-BD31-4B8C-83A1-F6EECF244321}">
                <p14:modId xmlns:p14="http://schemas.microsoft.com/office/powerpoint/2010/main" val="2069363379"/>
              </p:ext>
            </p:extLst>
          </p:nvPr>
        </p:nvGraphicFramePr>
        <p:xfrm>
          <a:off x="457200" y="1731963"/>
          <a:ext cx="8229600" cy="43332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20840243"/>
                    </a:ext>
                  </a:extLst>
                </a:gridCol>
                <a:gridCol w="987552">
                  <a:extLst>
                    <a:ext uri="{9D8B030D-6E8A-4147-A177-3AD203B41FA5}">
                      <a16:colId xmlns:a16="http://schemas.microsoft.com/office/drawing/2014/main" val="3779227177"/>
                    </a:ext>
                  </a:extLst>
                </a:gridCol>
                <a:gridCol w="987552">
                  <a:extLst>
                    <a:ext uri="{9D8B030D-6E8A-4147-A177-3AD203B41FA5}">
                      <a16:colId xmlns:a16="http://schemas.microsoft.com/office/drawing/2014/main" val="478724325"/>
                    </a:ext>
                  </a:extLst>
                </a:gridCol>
                <a:gridCol w="987552">
                  <a:extLst>
                    <a:ext uri="{9D8B030D-6E8A-4147-A177-3AD203B41FA5}">
                      <a16:colId xmlns:a16="http://schemas.microsoft.com/office/drawing/2014/main" val="1190468754"/>
                    </a:ext>
                  </a:extLst>
                </a:gridCol>
                <a:gridCol w="987552">
                  <a:extLst>
                    <a:ext uri="{9D8B030D-6E8A-4147-A177-3AD203B41FA5}">
                      <a16:colId xmlns:a16="http://schemas.microsoft.com/office/drawing/2014/main" val="280237553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10805595"/>
                  </a:ext>
                </a:extLst>
              </a:tr>
              <a:tr h="370840">
                <a:tc>
                  <a:txBody>
                    <a:bodyPr/>
                    <a:lstStyle/>
                    <a:p>
                      <a:r>
                        <a:rPr lang="en-US" sz="1000" b="1"/>
                        <a:t>tmna_services - 2018-06-18 16:36:00 </a:t>
                      </a:r>
                      <a:r>
                        <a:rPr lang="en-US" sz="1000"/>
                        <a:t>
 </a:t>
                      </a:r>
                    </a:p>
                  </a:txBody>
                  <a:tcPr/>
                </a:tc>
                <a:tc>
                  <a:txBody>
                    <a:bodyPr/>
                    <a:lstStyle/>
                    <a:p>
                      <a:r>
                        <a:rPr lang="en-US" sz="1000"/>
                        <a:t>56</a:t>
                      </a:r>
                    </a:p>
                  </a:txBody>
                  <a:tcPr/>
                </a:tc>
                <a:tc>
                  <a:txBody>
                    <a:bodyPr/>
                    <a:lstStyle/>
                    <a:p>
                      <a:r>
                        <a:rPr lang="en-US" sz="1000"/>
                        <a:t>31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98182645"/>
                  </a:ext>
                </a:extLst>
              </a:tr>
              <a:tr h="370840">
                <a:tc>
                  <a:txBody>
                    <a:bodyPr/>
                    <a:lstStyle/>
                    <a:p>
                      <a:r>
                        <a:rPr lang="en-US" sz="1000" b="1"/>
                        <a:t>tmna_services - 2018-06-05 13:50:32 </a:t>
                      </a:r>
                      <a:r>
                        <a:rPr lang="en-US" sz="1000"/>
                        <a:t>
 Congrats to Jason Vargas, TMNA Services employee, who recently completed his Master's Degree in Business Intelligence and Analytics at @saintjosephs. Congrats Jason on reaching your goals!  #continuingeducation #professionaldevelopment #businessintelligence</a:t>
                      </a:r>
                    </a:p>
                  </a:txBody>
                  <a:tcPr/>
                </a:tc>
                <a:tc>
                  <a:txBody>
                    <a:bodyPr/>
                    <a:lstStyle/>
                    <a:p>
                      <a:r>
                        <a:rPr lang="en-US" sz="1000"/>
                        <a:t>54</a:t>
                      </a:r>
                    </a:p>
                  </a:txBody>
                  <a:tcPr/>
                </a:tc>
                <a:tc>
                  <a:txBody>
                    <a:bodyPr/>
                    <a:lstStyle/>
                    <a:p>
                      <a:r>
                        <a:rPr lang="en-US" sz="1000"/>
                        <a:t>3</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420800113"/>
                  </a:ext>
                </a:extLst>
              </a:tr>
              <a:tr h="370840">
                <a:tc>
                  <a:txBody>
                    <a:bodyPr/>
                    <a:lstStyle/>
                    <a:p>
                      <a:r>
                        <a:rPr lang="en-US" sz="1000" b="1"/>
                        <a:t>tmna_services - 2018-06-21 19:18:13 </a:t>
                      </a:r>
                      <a:r>
                        <a:rPr lang="en-US" sz="1000"/>
                        <a:t>
 And they’ve done it again! A big CONGRATS to our Actuaries, team “Too Legit To Kick”, for taking home the coveted TMNAS Kickball Cup for the 2nd year in a row!!! 🏆💪🏼 #teamwork #funatwork #summer</a:t>
                      </a:r>
                    </a:p>
                  </a:txBody>
                  <a:tcPr/>
                </a:tc>
                <a:tc>
                  <a:txBody>
                    <a:bodyPr/>
                    <a:lstStyle/>
                    <a:p>
                      <a:r>
                        <a:rPr lang="en-US" sz="1000"/>
                        <a:t>46</a:t>
                      </a:r>
                    </a:p>
                  </a:txBody>
                  <a:tcPr/>
                </a:tc>
                <a:tc>
                  <a:txBody>
                    <a:bodyPr/>
                    <a:lstStyle/>
                    <a:p>
                      <a:r>
                        <a:rPr lang="en-US" sz="1000"/>
                        <a:t>4</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799583633"/>
                  </a:ext>
                </a:extLst>
              </a:tr>
              <a:tr h="370840">
                <a:tc>
                  <a:txBody>
                    <a:bodyPr/>
                    <a:lstStyle/>
                    <a:p>
                      <a:r>
                        <a:rPr lang="en-US" sz="1000" b="1"/>
                        <a:t>tmna_services - 2018-06-14 16:01:04 </a:t>
                      </a:r>
                      <a:r>
                        <a:rPr lang="en-US" sz="1000"/>
                        <a:t>
 First ever TMNAS Actuarial Day! Each team raced down the Ben Franklin Parkway in an “Amazing Race” themed event! Congrats to the Purple team for winning the overall race! Now we’re celebrating with ping pong! 🏓🌈🏃‍♂️🏃‍♀️☀️</a:t>
                      </a:r>
                    </a:p>
                  </a:txBody>
                  <a:tcPr/>
                </a:tc>
                <a:tc>
                  <a:txBody>
                    <a:bodyPr/>
                    <a:lstStyle/>
                    <a:p>
                      <a:r>
                        <a:rPr lang="en-US" sz="1000"/>
                        <a:t>44</a:t>
                      </a:r>
                    </a:p>
                  </a:txBody>
                  <a:tcPr/>
                </a:tc>
                <a:tc>
                  <a:txBody>
                    <a:bodyPr/>
                    <a:lstStyle/>
                    <a:p>
                      <a:r>
                        <a:rPr lang="en-US" sz="1000"/>
                        <a:t>2</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747258670"/>
                  </a:ext>
                </a:extLst>
              </a:tr>
              <a:tr h="370840">
                <a:tc>
                  <a:txBody>
                    <a:bodyPr/>
                    <a:lstStyle/>
                    <a:p>
                      <a:r>
                        <a:rPr lang="en-US" sz="1000" b="1"/>
                        <a:t>tmna_services - 2018-04-04 15:25:48 </a:t>
                      </a:r>
                      <a:r>
                        <a:rPr lang="en-US" sz="1000"/>
                        <a:t>
 On Monday, we celebrated the retirement of IT VP, Les Konkoly, with his family and colleagues! Les has been with TMNA Services for the past 5 years, the “final stop” of his IT career! Many of our employees looked up to him not only for his extensive IT experience, but also for his upbeat personality and amazing leadership. We will surely miss Les, but wish him all the best in his future endeavors. Thank you for everything, Les!  #farewell #retirement #informationtechnology #leadership</a:t>
                      </a:r>
                    </a:p>
                  </a:txBody>
                  <a:tcPr/>
                </a:tc>
                <a:tc>
                  <a:txBody>
                    <a:bodyPr/>
                    <a:lstStyle/>
                    <a:p>
                      <a:r>
                        <a:rPr lang="en-US" sz="1000"/>
                        <a:t>44</a:t>
                      </a:r>
                    </a:p>
                  </a:txBody>
                  <a:tcPr/>
                </a:tc>
                <a:tc>
                  <a:txBody>
                    <a:bodyPr/>
                    <a:lstStyle/>
                    <a:p>
                      <a:r>
                        <a:rPr lang="en-US" sz="1000"/>
                        <a:t>0</a:t>
                      </a:r>
                    </a:p>
                  </a:txBody>
                  <a:tcPr/>
                </a:tc>
                <a:tc>
                  <a:txBody>
                    <a:bodyPr/>
                    <a:lstStyle/>
                    <a:p>
                      <a:r>
                        <a:rPr lang="en-US" sz="1000"/>
                        <a:t>18.5654 %</a:t>
                      </a:r>
                    </a:p>
                  </a:txBody>
                  <a:tcPr/>
                </a:tc>
                <a:tc>
                  <a:txBody>
                    <a:bodyPr/>
                    <a:lstStyle/>
                    <a:p>
                      <a:r>
                        <a:rPr lang="en-US" sz="1000"/>
                        <a:t>Carousel</a:t>
                      </a:r>
                    </a:p>
                  </a:txBody>
                  <a:tcPr/>
                </a:tc>
                <a:extLst>
                  <a:ext uri="{0D108BD9-81ED-4DB2-BD59-A6C34878D82A}">
                    <a16:rowId xmlns:a16="http://schemas.microsoft.com/office/drawing/2014/main" val="792099091"/>
                  </a:ext>
                </a:extLst>
              </a:tr>
            </a:tbl>
          </a:graphicData>
        </a:graphic>
      </p:graphicFrame>
      <p:sp>
        <p:nvSpPr>
          <p:cNvPr id="4" name="Text Placeholder 3">
            <a:extLst>
              <a:ext uri="{FF2B5EF4-FFF2-40B4-BE49-F238E27FC236}">
                <a16:creationId xmlns:a16="http://schemas.microsoft.com/office/drawing/2014/main" id="{8C6BEB33-D331-4A0C-8855-86EBA3D49B95}"/>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27760200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Words>
  <Application>Microsoft Office PowerPoint</Application>
  <PresentationFormat>On-screen Show (4:3)</PresentationFormat>
  <Paragraphs>32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quintly_template</vt:lpstr>
      <vt:lpstr>Top Instagram Posts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Instagram Posts Table | TMNAS</dc:title>
  <dc:creator>Administrator</dc:creator>
  <cp:lastModifiedBy>Administrator</cp:lastModifiedBy>
  <cp:revision>1</cp:revision>
  <dcterms:created xsi:type="dcterms:W3CDTF">2018-07-06T18:25:38Z</dcterms:created>
  <dcterms:modified xsi:type="dcterms:W3CDTF">2018-07-06T18:25:46Z</dcterms:modified>
</cp:coreProperties>
</file>