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6" r:id="rId48"/>
    <p:sldId id="307"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c:v>
                </c:pt>
              </c:strCache>
            </c:strRef>
          </c:tx>
          <c:spPr>
            <a:solidFill>
              <a:schemeClr val="accent1"/>
            </a:solidFill>
            <a:ln>
              <a:noFill/>
            </a:ln>
            <a:effectLst/>
          </c:spPr>
          <c:invertIfNegative val="0"/>
          <c:cat>
            <c:strRef>
              <c:f>Sheet1!$A$2:$A$5</c:f>
              <c:strCache>
                <c:ptCount val="4"/>
                <c:pt idx="0">
                  <c:v>facebook</c:v>
                </c:pt>
                <c:pt idx="1">
                  <c:v>instagram</c:v>
                </c:pt>
                <c:pt idx="2">
                  <c:v>linkedIn</c:v>
                </c:pt>
                <c:pt idx="3">
                  <c:v>twitter</c:v>
                </c:pt>
              </c:strCache>
            </c:strRef>
          </c:cat>
          <c:val>
            <c:numRef>
              <c:f>Sheet1!$B$2:$B$5</c:f>
              <c:numCache>
                <c:formatCode>General</c:formatCode>
                <c:ptCount val="4"/>
                <c:pt idx="0">
                  <c:v>3420</c:v>
                </c:pt>
                <c:pt idx="1">
                  <c:v>855</c:v>
                </c:pt>
                <c:pt idx="2">
                  <c:v>13783</c:v>
                </c:pt>
                <c:pt idx="3">
                  <c:v>2868</c:v>
                </c:pt>
              </c:numCache>
            </c:numRef>
          </c:val>
          <c:extLst>
            <c:ext xmlns:c16="http://schemas.microsoft.com/office/drawing/2014/chart" uri="{C3380CC4-5D6E-409C-BE32-E72D297353CC}">
              <c16:uniqueId val="{00000000-2602-4999-9D05-B94D346C2600}"/>
            </c:ext>
          </c:extLst>
        </c:ser>
        <c:ser>
          <c:idx val="1"/>
          <c:order val="1"/>
          <c:tx>
            <c:strRef>
              <c:f>Sheet1!$C$1</c:f>
              <c:strCache>
                <c:ptCount val="1"/>
                <c:pt idx="0">
                  <c:v>2</c:v>
                </c:pt>
              </c:strCache>
            </c:strRef>
          </c:tx>
          <c:spPr>
            <a:solidFill>
              <a:schemeClr val="accent2"/>
            </a:solidFill>
            <a:ln>
              <a:noFill/>
            </a:ln>
            <a:effectLst/>
          </c:spPr>
          <c:invertIfNegative val="0"/>
          <c:cat>
            <c:strRef>
              <c:f>Sheet1!$A$2:$A$5</c:f>
              <c:strCache>
                <c:ptCount val="4"/>
                <c:pt idx="0">
                  <c:v>facebook</c:v>
                </c:pt>
                <c:pt idx="1">
                  <c:v>instagram</c:v>
                </c:pt>
                <c:pt idx="2">
                  <c:v>linkedIn</c:v>
                </c:pt>
                <c:pt idx="3">
                  <c:v>twitter</c:v>
                </c:pt>
              </c:strCache>
            </c:strRef>
          </c:cat>
          <c:val>
            <c:numRef>
              <c:f>Sheet1!$C$2:$C$5</c:f>
              <c:numCache>
                <c:formatCode>General</c:formatCode>
                <c:ptCount val="4"/>
                <c:pt idx="0">
                  <c:v>3450</c:v>
                </c:pt>
                <c:pt idx="1">
                  <c:v>878</c:v>
                </c:pt>
                <c:pt idx="2">
                  <c:v>14043</c:v>
                </c:pt>
                <c:pt idx="3">
                  <c:v>2900</c:v>
                </c:pt>
              </c:numCache>
            </c:numRef>
          </c:val>
          <c:extLst>
            <c:ext xmlns:c16="http://schemas.microsoft.com/office/drawing/2014/chart" uri="{C3380CC4-5D6E-409C-BE32-E72D297353CC}">
              <c16:uniqueId val="{00000001-2602-4999-9D05-B94D346C2600}"/>
            </c:ext>
          </c:extLst>
        </c:ser>
        <c:ser>
          <c:idx val="2"/>
          <c:order val="2"/>
          <c:tx>
            <c:strRef>
              <c:f>Sheet1!$D$1</c:f>
              <c:strCache>
                <c:ptCount val="1"/>
                <c:pt idx="0">
                  <c:v>3</c:v>
                </c:pt>
              </c:strCache>
            </c:strRef>
          </c:tx>
          <c:spPr>
            <a:solidFill>
              <a:schemeClr val="accent3"/>
            </a:solidFill>
            <a:ln>
              <a:noFill/>
            </a:ln>
            <a:effectLst/>
          </c:spPr>
          <c:invertIfNegative val="0"/>
          <c:cat>
            <c:strRef>
              <c:f>Sheet1!$A$2:$A$5</c:f>
              <c:strCache>
                <c:ptCount val="4"/>
                <c:pt idx="0">
                  <c:v>facebook</c:v>
                </c:pt>
                <c:pt idx="1">
                  <c:v>instagram</c:v>
                </c:pt>
                <c:pt idx="2">
                  <c:v>linkedIn</c:v>
                </c:pt>
                <c:pt idx="3">
                  <c:v>twitter</c:v>
                </c:pt>
              </c:strCache>
            </c:strRef>
          </c:cat>
          <c:val>
            <c:numRef>
              <c:f>Sheet1!$D$2:$D$5</c:f>
              <c:numCache>
                <c:formatCode>General</c:formatCode>
                <c:ptCount val="4"/>
                <c:pt idx="0">
                  <c:v>3484</c:v>
                </c:pt>
                <c:pt idx="1">
                  <c:v>913</c:v>
                </c:pt>
                <c:pt idx="2">
                  <c:v>14233</c:v>
                </c:pt>
                <c:pt idx="3">
                  <c:v>2922</c:v>
                </c:pt>
              </c:numCache>
            </c:numRef>
          </c:val>
          <c:extLst>
            <c:ext xmlns:c16="http://schemas.microsoft.com/office/drawing/2014/chart" uri="{C3380CC4-5D6E-409C-BE32-E72D297353CC}">
              <c16:uniqueId val="{00000002-2602-4999-9D05-B94D346C2600}"/>
            </c:ext>
          </c:extLst>
        </c:ser>
        <c:ser>
          <c:idx val="3"/>
          <c:order val="3"/>
          <c:tx>
            <c:strRef>
              <c:f>Sheet1!$E$1</c:f>
              <c:strCache>
                <c:ptCount val="1"/>
                <c:pt idx="0">
                  <c:v>4</c:v>
                </c:pt>
              </c:strCache>
            </c:strRef>
          </c:tx>
          <c:spPr>
            <a:solidFill>
              <a:schemeClr val="accent4"/>
            </a:solidFill>
            <a:ln>
              <a:noFill/>
            </a:ln>
            <a:effectLst/>
          </c:spPr>
          <c:invertIfNegative val="0"/>
          <c:cat>
            <c:strRef>
              <c:f>Sheet1!$A$2:$A$5</c:f>
              <c:strCache>
                <c:ptCount val="4"/>
                <c:pt idx="0">
                  <c:v>facebook</c:v>
                </c:pt>
                <c:pt idx="1">
                  <c:v>instagram</c:v>
                </c:pt>
                <c:pt idx="2">
                  <c:v>linkedIn</c:v>
                </c:pt>
                <c:pt idx="3">
                  <c:v>twitter</c:v>
                </c:pt>
              </c:strCache>
            </c:strRef>
          </c:cat>
          <c:val>
            <c:numRef>
              <c:f>Sheet1!$E$2:$E$5</c:f>
              <c:numCache>
                <c:formatCode>General</c:formatCode>
                <c:ptCount val="4"/>
                <c:pt idx="0">
                  <c:v>3509</c:v>
                </c:pt>
                <c:pt idx="1">
                  <c:v>958</c:v>
                </c:pt>
                <c:pt idx="2">
                  <c:v>14487</c:v>
                </c:pt>
                <c:pt idx="3">
                  <c:v>2967</c:v>
                </c:pt>
              </c:numCache>
            </c:numRef>
          </c:val>
          <c:extLst>
            <c:ext xmlns:c16="http://schemas.microsoft.com/office/drawing/2014/chart" uri="{C3380CC4-5D6E-409C-BE32-E72D297353CC}">
              <c16:uniqueId val="{00000003-2602-4999-9D05-B94D346C2600}"/>
            </c:ext>
          </c:extLst>
        </c:ser>
        <c:ser>
          <c:idx val="4"/>
          <c:order val="4"/>
          <c:tx>
            <c:strRef>
              <c:f>Sheet1!$F$1</c:f>
              <c:strCache>
                <c:ptCount val="1"/>
                <c:pt idx="0">
                  <c:v>5</c:v>
                </c:pt>
              </c:strCache>
            </c:strRef>
          </c:tx>
          <c:spPr>
            <a:solidFill>
              <a:schemeClr val="accent5"/>
            </a:solidFill>
            <a:ln>
              <a:noFill/>
            </a:ln>
            <a:effectLst/>
          </c:spPr>
          <c:invertIfNegative val="0"/>
          <c:cat>
            <c:strRef>
              <c:f>Sheet1!$A$2:$A$5</c:f>
              <c:strCache>
                <c:ptCount val="4"/>
                <c:pt idx="0">
                  <c:v>facebook</c:v>
                </c:pt>
                <c:pt idx="1">
                  <c:v>instagram</c:v>
                </c:pt>
                <c:pt idx="2">
                  <c:v>linkedIn</c:v>
                </c:pt>
                <c:pt idx="3">
                  <c:v>twitter</c:v>
                </c:pt>
              </c:strCache>
            </c:strRef>
          </c:cat>
          <c:val>
            <c:numRef>
              <c:f>Sheet1!$F$2:$F$5</c:f>
              <c:numCache>
                <c:formatCode>General</c:formatCode>
                <c:ptCount val="4"/>
                <c:pt idx="0">
                  <c:v>3542</c:v>
                </c:pt>
                <c:pt idx="1">
                  <c:v>979</c:v>
                </c:pt>
                <c:pt idx="2">
                  <c:v>14735</c:v>
                </c:pt>
                <c:pt idx="3">
                  <c:v>3018</c:v>
                </c:pt>
              </c:numCache>
            </c:numRef>
          </c:val>
          <c:extLst>
            <c:ext xmlns:c16="http://schemas.microsoft.com/office/drawing/2014/chart" uri="{C3380CC4-5D6E-409C-BE32-E72D297353CC}">
              <c16:uniqueId val="{00000004-2602-4999-9D05-B94D346C2600}"/>
            </c:ext>
          </c:extLst>
        </c:ser>
        <c:ser>
          <c:idx val="5"/>
          <c:order val="5"/>
          <c:tx>
            <c:strRef>
              <c:f>Sheet1!$G$1</c:f>
              <c:strCache>
                <c:ptCount val="1"/>
                <c:pt idx="0">
                  <c:v>6</c:v>
                </c:pt>
              </c:strCache>
            </c:strRef>
          </c:tx>
          <c:spPr>
            <a:solidFill>
              <a:schemeClr val="accent6"/>
            </a:solidFill>
            <a:ln>
              <a:noFill/>
            </a:ln>
            <a:effectLst/>
          </c:spPr>
          <c:invertIfNegative val="0"/>
          <c:cat>
            <c:strRef>
              <c:f>Sheet1!$A$2:$A$5</c:f>
              <c:strCache>
                <c:ptCount val="4"/>
                <c:pt idx="0">
                  <c:v>facebook</c:v>
                </c:pt>
                <c:pt idx="1">
                  <c:v>instagram</c:v>
                </c:pt>
                <c:pt idx="2">
                  <c:v>linkedIn</c:v>
                </c:pt>
                <c:pt idx="3">
                  <c:v>twitter</c:v>
                </c:pt>
              </c:strCache>
            </c:strRef>
          </c:cat>
          <c:val>
            <c:numRef>
              <c:f>Sheet1!$G$2:$G$5</c:f>
              <c:numCache>
                <c:formatCode>General</c:formatCode>
                <c:ptCount val="4"/>
                <c:pt idx="0">
                  <c:v>3592</c:v>
                </c:pt>
                <c:pt idx="1">
                  <c:v>1003</c:v>
                </c:pt>
                <c:pt idx="2">
                  <c:v>15014</c:v>
                </c:pt>
                <c:pt idx="3">
                  <c:v>3042</c:v>
                </c:pt>
              </c:numCache>
            </c:numRef>
          </c:val>
          <c:extLst>
            <c:ext xmlns:c16="http://schemas.microsoft.com/office/drawing/2014/chart" uri="{C3380CC4-5D6E-409C-BE32-E72D297353CC}">
              <c16:uniqueId val="{00000005-2602-4999-9D05-B94D346C2600}"/>
            </c:ext>
          </c:extLst>
        </c:ser>
        <c:ser>
          <c:idx val="6"/>
          <c:order val="6"/>
          <c:tx>
            <c:strRef>
              <c:f>Sheet1!$H$1</c:f>
              <c:strCache>
                <c:ptCount val="1"/>
                <c:pt idx="0">
                  <c:v>7</c:v>
                </c:pt>
              </c:strCache>
            </c:strRef>
          </c:tx>
          <c:spPr>
            <a:solidFill>
              <a:schemeClr val="accent1">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Sheet1!$H$2:$H$5</c:f>
              <c:numCache>
                <c:formatCode>General</c:formatCode>
                <c:ptCount val="4"/>
                <c:pt idx="0">
                  <c:v>3590</c:v>
                </c:pt>
                <c:pt idx="1">
                  <c:v>999</c:v>
                </c:pt>
                <c:pt idx="2">
                  <c:v>15067</c:v>
                </c:pt>
                <c:pt idx="3">
                  <c:v>3042</c:v>
                </c:pt>
              </c:numCache>
            </c:numRef>
          </c:val>
          <c:extLst>
            <c:ext xmlns:c16="http://schemas.microsoft.com/office/drawing/2014/chart" uri="{C3380CC4-5D6E-409C-BE32-E72D297353CC}">
              <c16:uniqueId val="{00000006-2602-4999-9D05-B94D346C2600}"/>
            </c:ext>
          </c:extLst>
        </c:ser>
        <c:ser>
          <c:idx val="7"/>
          <c:order val="7"/>
          <c:tx>
            <c:strRef>
              <c:f>Sheet1!$I$1</c:f>
              <c:strCache>
                <c:ptCount val="1"/>
                <c:pt idx="0">
                  <c:v>8</c:v>
                </c:pt>
              </c:strCache>
            </c:strRef>
          </c:tx>
          <c:spPr>
            <a:solidFill>
              <a:schemeClr val="accent2">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Sheet1!$I$2:$I$5</c:f>
              <c:numCache>
                <c:formatCode>General</c:formatCode>
                <c:ptCount val="4"/>
              </c:numCache>
            </c:numRef>
          </c:val>
          <c:extLst>
            <c:ext xmlns:c16="http://schemas.microsoft.com/office/drawing/2014/chart" uri="{C3380CC4-5D6E-409C-BE32-E72D297353CC}">
              <c16:uniqueId val="{00000007-2602-4999-9D05-B94D346C2600}"/>
            </c:ext>
          </c:extLst>
        </c:ser>
        <c:ser>
          <c:idx val="8"/>
          <c:order val="8"/>
          <c:tx>
            <c:strRef>
              <c:f>Sheet1!$J$1</c:f>
              <c:strCache>
                <c:ptCount val="1"/>
                <c:pt idx="0">
                  <c:v>9</c:v>
                </c:pt>
              </c:strCache>
            </c:strRef>
          </c:tx>
          <c:spPr>
            <a:solidFill>
              <a:schemeClr val="accent3">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Sheet1!$J$2:$J$5</c:f>
              <c:numCache>
                <c:formatCode>General</c:formatCode>
                <c:ptCount val="4"/>
              </c:numCache>
            </c:numRef>
          </c:val>
          <c:extLst>
            <c:ext xmlns:c16="http://schemas.microsoft.com/office/drawing/2014/chart" uri="{C3380CC4-5D6E-409C-BE32-E72D297353CC}">
              <c16:uniqueId val="{00000008-2602-4999-9D05-B94D346C2600}"/>
            </c:ext>
          </c:extLst>
        </c:ser>
        <c:ser>
          <c:idx val="9"/>
          <c:order val="9"/>
          <c:tx>
            <c:strRef>
              <c:f>Sheet1!$K$1</c:f>
              <c:strCache>
                <c:ptCount val="1"/>
                <c:pt idx="0">
                  <c:v>10</c:v>
                </c:pt>
              </c:strCache>
            </c:strRef>
          </c:tx>
          <c:spPr>
            <a:solidFill>
              <a:schemeClr val="accent4">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Sheet1!$K$2:$K$5</c:f>
              <c:numCache>
                <c:formatCode>General</c:formatCode>
                <c:ptCount val="4"/>
              </c:numCache>
            </c:numRef>
          </c:val>
          <c:extLst>
            <c:ext xmlns:c16="http://schemas.microsoft.com/office/drawing/2014/chart" uri="{C3380CC4-5D6E-409C-BE32-E72D297353CC}">
              <c16:uniqueId val="{00000009-2602-4999-9D05-B94D346C2600}"/>
            </c:ext>
          </c:extLst>
        </c:ser>
        <c:ser>
          <c:idx val="10"/>
          <c:order val="10"/>
          <c:tx>
            <c:strRef>
              <c:f>Sheet1!$L$1</c:f>
              <c:strCache>
                <c:ptCount val="1"/>
                <c:pt idx="0">
                  <c:v>11</c:v>
                </c:pt>
              </c:strCache>
            </c:strRef>
          </c:tx>
          <c:spPr>
            <a:solidFill>
              <a:schemeClr val="accent5">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Sheet1!$L$2:$L$5</c:f>
              <c:numCache>
                <c:formatCode>General</c:formatCode>
                <c:ptCount val="4"/>
              </c:numCache>
            </c:numRef>
          </c:val>
          <c:extLst>
            <c:ext xmlns:c16="http://schemas.microsoft.com/office/drawing/2014/chart" uri="{C3380CC4-5D6E-409C-BE32-E72D297353CC}">
              <c16:uniqueId val="{0000000A-2602-4999-9D05-B94D346C2600}"/>
            </c:ext>
          </c:extLst>
        </c:ser>
        <c:ser>
          <c:idx val="11"/>
          <c:order val="11"/>
          <c:tx>
            <c:strRef>
              <c:f>Sheet1!$M$1</c:f>
              <c:strCache>
                <c:ptCount val="1"/>
                <c:pt idx="0">
                  <c:v>12</c:v>
                </c:pt>
              </c:strCache>
            </c:strRef>
          </c:tx>
          <c:spPr>
            <a:solidFill>
              <a:schemeClr val="accent6">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Sheet1!$M$2:$M$5</c:f>
              <c:numCache>
                <c:formatCode>General</c:formatCode>
                <c:ptCount val="4"/>
              </c:numCache>
            </c:numRef>
          </c:val>
          <c:extLst>
            <c:ext xmlns:c16="http://schemas.microsoft.com/office/drawing/2014/chart" uri="{C3380CC4-5D6E-409C-BE32-E72D297353CC}">
              <c16:uniqueId val="{0000000B-2602-4999-9D05-B94D346C2600}"/>
            </c:ext>
          </c:extLst>
        </c:ser>
        <c:dLbls>
          <c:showLegendKey val="0"/>
          <c:showVal val="0"/>
          <c:showCatName val="0"/>
          <c:showSerName val="0"/>
          <c:showPercent val="0"/>
          <c:showBubbleSize val="0"/>
        </c:dLbls>
        <c:gapWidth val="219"/>
        <c:overlap val="-27"/>
        <c:axId val="345038760"/>
        <c:axId val="345039088"/>
      </c:barChart>
      <c:catAx>
        <c:axId val="34503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9088"/>
        <c:crosses val="autoZero"/>
        <c:auto val="1"/>
        <c:lblAlgn val="ctr"/>
        <c:lblOffset val="100"/>
        <c:noMultiLvlLbl val="0"/>
      </c:catAx>
      <c:valAx>
        <c:axId val="34503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c:v>
                </c:pt>
              </c:numCache>
            </c:numRef>
          </c:val>
          <c:smooth val="0"/>
          <c:extLst>
            <c:ext xmlns:c16="http://schemas.microsoft.com/office/drawing/2014/chart" uri="{C3380CC4-5D6E-409C-BE32-E72D297353CC}">
              <c16:uniqueId val="{00000000-060C-4CD7-9FF0-6FCB0A2594D6}"/>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Sheet1!$C$2:$C$13</c:f>
              <c:numCache>
                <c:formatCode>General</c:formatCode>
                <c:ptCount val="12"/>
                <c:pt idx="0">
                  <c:v>35</c:v>
                </c:pt>
                <c:pt idx="1">
                  <c:v>32</c:v>
                </c:pt>
                <c:pt idx="2">
                  <c:v>22</c:v>
                </c:pt>
                <c:pt idx="3">
                  <c:v>45</c:v>
                </c:pt>
                <c:pt idx="4">
                  <c:v>51</c:v>
                </c:pt>
                <c:pt idx="5">
                  <c:v>24</c:v>
                </c:pt>
                <c:pt idx="6">
                  <c:v>0</c:v>
                </c:pt>
              </c:numCache>
            </c:numRef>
          </c:val>
          <c:smooth val="0"/>
          <c:extLst>
            <c:ext xmlns:c16="http://schemas.microsoft.com/office/drawing/2014/chart" uri="{C3380CC4-5D6E-409C-BE32-E72D297353CC}">
              <c16:uniqueId val="{00000001-060C-4CD7-9FF0-6FCB0A2594D6}"/>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060C-4CD7-9FF0-6FCB0A2594D6}"/>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060C-4CD7-9FF0-6FCB0A2594D6}"/>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Sheet1!$F$2:$F$13</c:f>
              <c:numCache>
                <c:formatCode>General</c:formatCode>
                <c:ptCount val="12"/>
                <c:pt idx="0">
                  <c:v>287</c:v>
                </c:pt>
                <c:pt idx="1">
                  <c:v>260</c:v>
                </c:pt>
                <c:pt idx="2">
                  <c:v>190</c:v>
                </c:pt>
                <c:pt idx="3">
                  <c:v>254</c:v>
                </c:pt>
                <c:pt idx="4">
                  <c:v>248</c:v>
                </c:pt>
                <c:pt idx="5">
                  <c:v>279</c:v>
                </c:pt>
                <c:pt idx="6">
                  <c:v>53</c:v>
                </c:pt>
              </c:numCache>
            </c:numRef>
          </c:val>
          <c:smooth val="0"/>
          <c:extLst>
            <c:ext xmlns:c16="http://schemas.microsoft.com/office/drawing/2014/chart" uri="{C3380CC4-5D6E-409C-BE32-E72D297353CC}">
              <c16:uniqueId val="{00000004-060C-4CD7-9FF0-6FCB0A2594D6}"/>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Sheet1!$G$2:$G$13</c:f>
              <c:numCache>
                <c:formatCode>General</c:formatCode>
                <c:ptCount val="12"/>
                <c:pt idx="0">
                  <c:v>62</c:v>
                </c:pt>
                <c:pt idx="1">
                  <c:v>23</c:v>
                </c:pt>
                <c:pt idx="2">
                  <c:v>35</c:v>
                </c:pt>
                <c:pt idx="3">
                  <c:v>45</c:v>
                </c:pt>
                <c:pt idx="4">
                  <c:v>21</c:v>
                </c:pt>
                <c:pt idx="5">
                  <c:v>24</c:v>
                </c:pt>
                <c:pt idx="6">
                  <c:v>-4</c:v>
                </c:pt>
              </c:numCache>
            </c:numRef>
          </c:val>
          <c:smooth val="0"/>
          <c:extLst>
            <c:ext xmlns:c16="http://schemas.microsoft.com/office/drawing/2014/chart" uri="{C3380CC4-5D6E-409C-BE32-E72D297353CC}">
              <c16:uniqueId val="{00000005-060C-4CD7-9FF0-6FCB0A2594D6}"/>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Sheet1!$H$2:$H$13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6-060C-4CD7-9FF0-6FCB0A2594D6}"/>
            </c:ext>
          </c:extLst>
        </c:ser>
        <c:dLbls>
          <c:showLegendKey val="0"/>
          <c:showVal val="0"/>
          <c:showCatName val="0"/>
          <c:showSerName val="0"/>
          <c:showPercent val="0"/>
          <c:showBubbleSize val="0"/>
        </c:dLbls>
        <c:smooth val="0"/>
        <c:axId val="276279448"/>
        <c:axId val="345035808"/>
      </c:lineChart>
      <c:dateAx>
        <c:axId val="276279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5808"/>
        <c:crosses val="autoZero"/>
        <c:auto val="1"/>
        <c:lblOffset val="100"/>
        <c:baseTimeUnit val="months"/>
      </c:dateAx>
      <c:valAx>
        <c:axId val="34503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27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21.90625</c:v>
                </c:pt>
                <c:pt idx="1">
                  <c:v>25.52</c:v>
                </c:pt>
                <c:pt idx="2">
                  <c:v>20.485714285714</c:v>
                </c:pt>
                <c:pt idx="3">
                  <c:v>25.625</c:v>
                </c:pt>
                <c:pt idx="4">
                  <c:v>23.151515151515</c:v>
                </c:pt>
                <c:pt idx="5">
                  <c:v>21.758620689655</c:v>
                </c:pt>
                <c:pt idx="6">
                  <c:v>23.75</c:v>
                </c:pt>
                <c:pt idx="7">
                  <c:v>0</c:v>
                </c:pt>
                <c:pt idx="8">
                  <c:v>0</c:v>
                </c:pt>
                <c:pt idx="9">
                  <c:v>0</c:v>
                </c:pt>
                <c:pt idx="10">
                  <c:v>0</c:v>
                </c:pt>
                <c:pt idx="11">
                  <c:v>0</c:v>
                </c:pt>
              </c:numCache>
            </c:numRef>
          </c:val>
          <c:smooth val="0"/>
          <c:extLst>
            <c:ext xmlns:c16="http://schemas.microsoft.com/office/drawing/2014/chart" uri="{C3380CC4-5D6E-409C-BE32-E72D297353CC}">
              <c16:uniqueId val="{00000000-DAFF-49D1-B478-EBF611F27C3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Sheet1!$C$2:$C$13</c:f>
              <c:numCache>
                <c:formatCode>General</c:formatCode>
                <c:ptCount val="12"/>
                <c:pt idx="0">
                  <c:v>6.1142857142856997</c:v>
                </c:pt>
                <c:pt idx="1">
                  <c:v>5.1621621621621996</c:v>
                </c:pt>
                <c:pt idx="2">
                  <c:v>4.3421052631579</c:v>
                </c:pt>
                <c:pt idx="3">
                  <c:v>5.8888888888888999</c:v>
                </c:pt>
                <c:pt idx="4">
                  <c:v>5.6111111111111001</c:v>
                </c:pt>
                <c:pt idx="5">
                  <c:v>5.5882352941175997</c:v>
                </c:pt>
                <c:pt idx="6">
                  <c:v>3.5</c:v>
                </c:pt>
                <c:pt idx="7">
                  <c:v>0</c:v>
                </c:pt>
                <c:pt idx="8">
                  <c:v>0</c:v>
                </c:pt>
                <c:pt idx="9">
                  <c:v>0</c:v>
                </c:pt>
                <c:pt idx="10">
                  <c:v>0</c:v>
                </c:pt>
                <c:pt idx="11">
                  <c:v>0</c:v>
                </c:pt>
              </c:numCache>
            </c:numRef>
          </c:val>
          <c:smooth val="0"/>
          <c:extLst>
            <c:ext xmlns:c16="http://schemas.microsoft.com/office/drawing/2014/chart" uri="{C3380CC4-5D6E-409C-BE32-E72D297353CC}">
              <c16:uniqueId val="{00000001-DAFF-49D1-B478-EBF611F27C34}"/>
            </c:ext>
          </c:extLst>
        </c:ser>
        <c:ser>
          <c:idx val="2"/>
          <c:order val="2"/>
          <c:tx>
            <c:strRef>
              <c:f>Sheet1!$D$1</c:f>
              <c:strCache>
                <c:ptCount val="1"/>
                <c:pt idx="0">
                  <c:v>LinkedIn</c:v>
                </c:pt>
              </c:strCache>
            </c:strRef>
          </c:tx>
          <c:spPr>
            <a:ln w="28575" cap="rnd">
              <a:solidFill>
                <a:schemeClr val="accent3"/>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Sheet1!$D$2:$D$13</c:f>
              <c:numCache>
                <c:formatCode>General</c:formatCode>
                <c:ptCount val="12"/>
                <c:pt idx="0">
                  <c:v>38.299999999999997</c:v>
                </c:pt>
                <c:pt idx="1">
                  <c:v>42.913043478261002</c:v>
                </c:pt>
                <c:pt idx="2">
                  <c:v>38.115384615384997</c:v>
                </c:pt>
                <c:pt idx="3">
                  <c:v>40.304347826087003</c:v>
                </c:pt>
                <c:pt idx="4">
                  <c:v>40.166666666666998</c:v>
                </c:pt>
                <c:pt idx="5">
                  <c:v>42.142857142856997</c:v>
                </c:pt>
                <c:pt idx="6">
                  <c:v>21.5</c:v>
                </c:pt>
                <c:pt idx="7">
                  <c:v>0</c:v>
                </c:pt>
                <c:pt idx="8">
                  <c:v>0</c:v>
                </c:pt>
                <c:pt idx="9">
                  <c:v>0</c:v>
                </c:pt>
                <c:pt idx="10">
                  <c:v>0</c:v>
                </c:pt>
                <c:pt idx="11">
                  <c:v>0</c:v>
                </c:pt>
              </c:numCache>
            </c:numRef>
          </c:val>
          <c:smooth val="0"/>
          <c:extLst>
            <c:ext xmlns:c16="http://schemas.microsoft.com/office/drawing/2014/chart" uri="{C3380CC4-5D6E-409C-BE32-E72D297353CC}">
              <c16:uniqueId val="{00000002-DAFF-49D1-B478-EBF611F27C34}"/>
            </c:ext>
          </c:extLst>
        </c:ser>
        <c:ser>
          <c:idx val="3"/>
          <c:order val="3"/>
          <c:tx>
            <c:strRef>
              <c:f>Sheet1!$E$1</c:f>
              <c:strCache>
                <c:ptCount val="1"/>
                <c:pt idx="0">
                  <c:v>Instagram</c:v>
                </c:pt>
              </c:strCache>
            </c:strRef>
          </c:tx>
          <c:spPr>
            <a:ln w="28575" cap="rnd">
              <a:solidFill>
                <a:schemeClr val="accent4"/>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Sheet1!$E$2:$E$13</c:f>
              <c:numCache>
                <c:formatCode>General</c:formatCode>
                <c:ptCount val="12"/>
                <c:pt idx="0">
                  <c:v>65</c:v>
                </c:pt>
                <c:pt idx="1">
                  <c:v>55.65</c:v>
                </c:pt>
                <c:pt idx="2">
                  <c:v>50.6</c:v>
                </c:pt>
                <c:pt idx="3">
                  <c:v>58.043478260870003</c:v>
                </c:pt>
                <c:pt idx="4">
                  <c:v>57.590909090909001</c:v>
                </c:pt>
                <c:pt idx="5">
                  <c:v>57.952380952380999</c:v>
                </c:pt>
                <c:pt idx="6">
                  <c:v>46.666666666666998</c:v>
                </c:pt>
                <c:pt idx="7">
                  <c:v>0</c:v>
                </c:pt>
                <c:pt idx="8">
                  <c:v>0</c:v>
                </c:pt>
                <c:pt idx="9">
                  <c:v>0</c:v>
                </c:pt>
                <c:pt idx="10">
                  <c:v>0</c:v>
                </c:pt>
                <c:pt idx="11">
                  <c:v>0</c:v>
                </c:pt>
              </c:numCache>
            </c:numRef>
          </c:val>
          <c:smooth val="0"/>
          <c:extLst>
            <c:ext xmlns:c16="http://schemas.microsoft.com/office/drawing/2014/chart" uri="{C3380CC4-5D6E-409C-BE32-E72D297353CC}">
              <c16:uniqueId val="{00000003-DAFF-49D1-B478-EBF611F27C34}"/>
            </c:ext>
          </c:extLst>
        </c:ser>
        <c:dLbls>
          <c:showLegendKey val="0"/>
          <c:showVal val="0"/>
          <c:showCatName val="0"/>
          <c:showSerName val="0"/>
          <c:showPercent val="0"/>
          <c:showBubbleSize val="0"/>
        </c:dLbls>
        <c:smooth val="0"/>
        <c:axId val="349230272"/>
        <c:axId val="349229944"/>
      </c:lineChart>
      <c:dateAx>
        <c:axId val="34923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29944"/>
        <c:crosses val="autoZero"/>
        <c:auto val="1"/>
        <c:lblOffset val="100"/>
        <c:baseTimeUnit val="months"/>
      </c:dateAx>
      <c:valAx>
        <c:axId val="34922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3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Sheet1!$A$2:$A$326</c:f>
              <c:numCache>
                <c:formatCode>m/d/yyyy</c:formatCode>
                <c:ptCount val="325"/>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43287</c:v>
                </c:pt>
                <c:pt idx="190">
                  <c:v>43102</c:v>
                </c:pt>
                <c:pt idx="191">
                  <c:v>43103</c:v>
                </c:pt>
                <c:pt idx="192">
                  <c:v>43104</c:v>
                </c:pt>
                <c:pt idx="193">
                  <c:v>43105</c:v>
                </c:pt>
                <c:pt idx="194">
                  <c:v>43108</c:v>
                </c:pt>
                <c:pt idx="195">
                  <c:v>43109</c:v>
                </c:pt>
                <c:pt idx="196">
                  <c:v>43109</c:v>
                </c:pt>
                <c:pt idx="197">
                  <c:v>43110</c:v>
                </c:pt>
                <c:pt idx="198">
                  <c:v>43111</c:v>
                </c:pt>
                <c:pt idx="199">
                  <c:v>43112</c:v>
                </c:pt>
                <c:pt idx="200">
                  <c:v>43115</c:v>
                </c:pt>
                <c:pt idx="201">
                  <c:v>43116</c:v>
                </c:pt>
                <c:pt idx="202">
                  <c:v>43117</c:v>
                </c:pt>
                <c:pt idx="203">
                  <c:v>43118</c:v>
                </c:pt>
                <c:pt idx="204">
                  <c:v>43122</c:v>
                </c:pt>
                <c:pt idx="205">
                  <c:v>43123</c:v>
                </c:pt>
                <c:pt idx="206">
                  <c:v>43124</c:v>
                </c:pt>
                <c:pt idx="207">
                  <c:v>43125</c:v>
                </c:pt>
                <c:pt idx="208">
                  <c:v>43126</c:v>
                </c:pt>
                <c:pt idx="209">
                  <c:v>43130</c:v>
                </c:pt>
                <c:pt idx="210">
                  <c:v>43131</c:v>
                </c:pt>
                <c:pt idx="211">
                  <c:v>43132</c:v>
                </c:pt>
                <c:pt idx="212">
                  <c:v>43133</c:v>
                </c:pt>
                <c:pt idx="213">
                  <c:v>43136</c:v>
                </c:pt>
                <c:pt idx="214">
                  <c:v>43136</c:v>
                </c:pt>
                <c:pt idx="215">
                  <c:v>43137</c:v>
                </c:pt>
                <c:pt idx="216">
                  <c:v>43138</c:v>
                </c:pt>
                <c:pt idx="217">
                  <c:v>43139</c:v>
                </c:pt>
                <c:pt idx="218">
                  <c:v>43140</c:v>
                </c:pt>
                <c:pt idx="219">
                  <c:v>43143</c:v>
                </c:pt>
                <c:pt idx="220">
                  <c:v>43144</c:v>
                </c:pt>
                <c:pt idx="221">
                  <c:v>43145</c:v>
                </c:pt>
                <c:pt idx="222">
                  <c:v>43146</c:v>
                </c:pt>
                <c:pt idx="223">
                  <c:v>43147</c:v>
                </c:pt>
                <c:pt idx="224">
                  <c:v>43151</c:v>
                </c:pt>
                <c:pt idx="225">
                  <c:v>43152</c:v>
                </c:pt>
                <c:pt idx="226">
                  <c:v>43153</c:v>
                </c:pt>
                <c:pt idx="227">
                  <c:v>43154</c:v>
                </c:pt>
                <c:pt idx="228">
                  <c:v>43157</c:v>
                </c:pt>
                <c:pt idx="229">
                  <c:v>43158</c:v>
                </c:pt>
                <c:pt idx="230">
                  <c:v>43159</c:v>
                </c:pt>
                <c:pt idx="231">
                  <c:v>43160</c:v>
                </c:pt>
                <c:pt idx="232">
                  <c:v>43161</c:v>
                </c:pt>
                <c:pt idx="233">
                  <c:v>43164</c:v>
                </c:pt>
                <c:pt idx="234">
                  <c:v>43165</c:v>
                </c:pt>
                <c:pt idx="235">
                  <c:v>43166</c:v>
                </c:pt>
                <c:pt idx="236">
                  <c:v>43167</c:v>
                </c:pt>
                <c:pt idx="237">
                  <c:v>43168</c:v>
                </c:pt>
                <c:pt idx="238">
                  <c:v>43171</c:v>
                </c:pt>
                <c:pt idx="239">
                  <c:v>43172</c:v>
                </c:pt>
                <c:pt idx="240">
                  <c:v>43173</c:v>
                </c:pt>
                <c:pt idx="241">
                  <c:v>43174</c:v>
                </c:pt>
                <c:pt idx="242">
                  <c:v>43175</c:v>
                </c:pt>
                <c:pt idx="243">
                  <c:v>43176</c:v>
                </c:pt>
                <c:pt idx="244">
                  <c:v>43178</c:v>
                </c:pt>
                <c:pt idx="245">
                  <c:v>43179</c:v>
                </c:pt>
                <c:pt idx="246">
                  <c:v>43179</c:v>
                </c:pt>
                <c:pt idx="247">
                  <c:v>43180</c:v>
                </c:pt>
                <c:pt idx="248">
                  <c:v>43181</c:v>
                </c:pt>
                <c:pt idx="249">
                  <c:v>43182</c:v>
                </c:pt>
                <c:pt idx="250">
                  <c:v>43185</c:v>
                </c:pt>
                <c:pt idx="251">
                  <c:v>43186</c:v>
                </c:pt>
                <c:pt idx="252">
                  <c:v>43187</c:v>
                </c:pt>
                <c:pt idx="253">
                  <c:v>43187</c:v>
                </c:pt>
                <c:pt idx="254">
                  <c:v>43188</c:v>
                </c:pt>
                <c:pt idx="255">
                  <c:v>43189</c:v>
                </c:pt>
                <c:pt idx="256">
                  <c:v>43192</c:v>
                </c:pt>
                <c:pt idx="257">
                  <c:v>43193</c:v>
                </c:pt>
                <c:pt idx="258">
                  <c:v>43194</c:v>
                </c:pt>
                <c:pt idx="259">
                  <c:v>43195</c:v>
                </c:pt>
                <c:pt idx="260">
                  <c:v>43196</c:v>
                </c:pt>
                <c:pt idx="261">
                  <c:v>43199</c:v>
                </c:pt>
                <c:pt idx="262">
                  <c:v>43199</c:v>
                </c:pt>
                <c:pt idx="263">
                  <c:v>43200</c:v>
                </c:pt>
                <c:pt idx="264">
                  <c:v>43201</c:v>
                </c:pt>
                <c:pt idx="265">
                  <c:v>43202</c:v>
                </c:pt>
                <c:pt idx="266">
                  <c:v>43203</c:v>
                </c:pt>
                <c:pt idx="267">
                  <c:v>43206</c:v>
                </c:pt>
                <c:pt idx="268">
                  <c:v>43207</c:v>
                </c:pt>
                <c:pt idx="269">
                  <c:v>43208</c:v>
                </c:pt>
                <c:pt idx="270">
                  <c:v>43209</c:v>
                </c:pt>
                <c:pt idx="271">
                  <c:v>43210</c:v>
                </c:pt>
                <c:pt idx="272">
                  <c:v>43213</c:v>
                </c:pt>
                <c:pt idx="273">
                  <c:v>43214</c:v>
                </c:pt>
                <c:pt idx="274">
                  <c:v>43215</c:v>
                </c:pt>
                <c:pt idx="275">
                  <c:v>43215</c:v>
                </c:pt>
                <c:pt idx="276">
                  <c:v>43216</c:v>
                </c:pt>
                <c:pt idx="277">
                  <c:v>43217</c:v>
                </c:pt>
                <c:pt idx="278">
                  <c:v>43220</c:v>
                </c:pt>
                <c:pt idx="279">
                  <c:v>43221</c:v>
                </c:pt>
                <c:pt idx="280">
                  <c:v>43222</c:v>
                </c:pt>
                <c:pt idx="281">
                  <c:v>43223</c:v>
                </c:pt>
                <c:pt idx="282">
                  <c:v>43224</c:v>
                </c:pt>
                <c:pt idx="283">
                  <c:v>43227</c:v>
                </c:pt>
                <c:pt idx="284">
                  <c:v>43228</c:v>
                </c:pt>
                <c:pt idx="285">
                  <c:v>43229</c:v>
                </c:pt>
                <c:pt idx="286">
                  <c:v>43230</c:v>
                </c:pt>
                <c:pt idx="287">
                  <c:v>43231</c:v>
                </c:pt>
                <c:pt idx="288">
                  <c:v>43234</c:v>
                </c:pt>
                <c:pt idx="289">
                  <c:v>43235</c:v>
                </c:pt>
                <c:pt idx="290">
                  <c:v>43236</c:v>
                </c:pt>
                <c:pt idx="291">
                  <c:v>43237</c:v>
                </c:pt>
                <c:pt idx="292">
                  <c:v>43238</c:v>
                </c:pt>
                <c:pt idx="293">
                  <c:v>43241</c:v>
                </c:pt>
                <c:pt idx="294">
                  <c:v>43242</c:v>
                </c:pt>
                <c:pt idx="295">
                  <c:v>43243</c:v>
                </c:pt>
                <c:pt idx="296">
                  <c:v>43244</c:v>
                </c:pt>
                <c:pt idx="297">
                  <c:v>43245</c:v>
                </c:pt>
                <c:pt idx="298">
                  <c:v>43249</c:v>
                </c:pt>
                <c:pt idx="299">
                  <c:v>43250</c:v>
                </c:pt>
                <c:pt idx="300">
                  <c:v>43251</c:v>
                </c:pt>
                <c:pt idx="301">
                  <c:v>43252</c:v>
                </c:pt>
                <c:pt idx="302">
                  <c:v>43255</c:v>
                </c:pt>
                <c:pt idx="303">
                  <c:v>43256</c:v>
                </c:pt>
                <c:pt idx="304">
                  <c:v>43257</c:v>
                </c:pt>
                <c:pt idx="305">
                  <c:v>43258</c:v>
                </c:pt>
                <c:pt idx="306">
                  <c:v>43259</c:v>
                </c:pt>
                <c:pt idx="307">
                  <c:v>43262</c:v>
                </c:pt>
                <c:pt idx="308">
                  <c:v>43263</c:v>
                </c:pt>
                <c:pt idx="309">
                  <c:v>43264</c:v>
                </c:pt>
                <c:pt idx="310">
                  <c:v>43265</c:v>
                </c:pt>
                <c:pt idx="311">
                  <c:v>43266</c:v>
                </c:pt>
                <c:pt idx="312">
                  <c:v>43269</c:v>
                </c:pt>
                <c:pt idx="313">
                  <c:v>43270</c:v>
                </c:pt>
                <c:pt idx="314">
                  <c:v>43271</c:v>
                </c:pt>
                <c:pt idx="315">
                  <c:v>43272</c:v>
                </c:pt>
                <c:pt idx="316">
                  <c:v>43273</c:v>
                </c:pt>
                <c:pt idx="317">
                  <c:v>43276</c:v>
                </c:pt>
                <c:pt idx="318">
                  <c:v>43277</c:v>
                </c:pt>
                <c:pt idx="319">
                  <c:v>43278</c:v>
                </c:pt>
                <c:pt idx="320">
                  <c:v>43279</c:v>
                </c:pt>
                <c:pt idx="321">
                  <c:v>43280</c:v>
                </c:pt>
                <c:pt idx="322">
                  <c:v>43283</c:v>
                </c:pt>
                <c:pt idx="323">
                  <c:v>43284</c:v>
                </c:pt>
                <c:pt idx="324">
                  <c:v>43286</c:v>
                </c:pt>
              </c:numCache>
            </c:numRef>
          </c:cat>
          <c:val>
            <c:numRef>
              <c:f>Sheet1!$B$2:$B$326</c:f>
              <c:numCache>
                <c:formatCode>General</c:formatCode>
                <c:ptCount val="325"/>
                <c:pt idx="0">
                  <c:v>661</c:v>
                </c:pt>
                <c:pt idx="1">
                  <c:v>637</c:v>
                </c:pt>
                <c:pt idx="2">
                  <c:v>710</c:v>
                </c:pt>
                <c:pt idx="3">
                  <c:v>322</c:v>
                </c:pt>
                <c:pt idx="4">
                  <c:v>8453</c:v>
                </c:pt>
                <c:pt idx="5">
                  <c:v>746</c:v>
                </c:pt>
                <c:pt idx="6">
                  <c:v>1108</c:v>
                </c:pt>
                <c:pt idx="7">
                  <c:v>623</c:v>
                </c:pt>
                <c:pt idx="8">
                  <c:v>1824</c:v>
                </c:pt>
                <c:pt idx="9">
                  <c:v>10502</c:v>
                </c:pt>
                <c:pt idx="10">
                  <c:v>9554</c:v>
                </c:pt>
                <c:pt idx="11">
                  <c:v>502</c:v>
                </c:pt>
                <c:pt idx="12">
                  <c:v>699</c:v>
                </c:pt>
                <c:pt idx="13">
                  <c:v>1040</c:v>
                </c:pt>
                <c:pt idx="14">
                  <c:v>1197</c:v>
                </c:pt>
                <c:pt idx="15">
                  <c:v>637</c:v>
                </c:pt>
                <c:pt idx="16">
                  <c:v>533</c:v>
                </c:pt>
                <c:pt idx="17">
                  <c:v>1030</c:v>
                </c:pt>
                <c:pt idx="18">
                  <c:v>1177</c:v>
                </c:pt>
                <c:pt idx="19">
                  <c:v>850</c:v>
                </c:pt>
                <c:pt idx="20">
                  <c:v>900</c:v>
                </c:pt>
                <c:pt idx="21">
                  <c:v>953</c:v>
                </c:pt>
                <c:pt idx="22">
                  <c:v>496</c:v>
                </c:pt>
                <c:pt idx="23">
                  <c:v>265</c:v>
                </c:pt>
                <c:pt idx="24">
                  <c:v>1314</c:v>
                </c:pt>
                <c:pt idx="25">
                  <c:v>803</c:v>
                </c:pt>
                <c:pt idx="26">
                  <c:v>1640</c:v>
                </c:pt>
                <c:pt idx="27">
                  <c:v>509</c:v>
                </c:pt>
                <c:pt idx="28">
                  <c:v>619</c:v>
                </c:pt>
                <c:pt idx="29">
                  <c:v>544</c:v>
                </c:pt>
                <c:pt idx="30">
                  <c:v>515</c:v>
                </c:pt>
                <c:pt idx="31">
                  <c:v>604</c:v>
                </c:pt>
                <c:pt idx="32">
                  <c:v>518</c:v>
                </c:pt>
                <c:pt idx="33">
                  <c:v>1027</c:v>
                </c:pt>
                <c:pt idx="34">
                  <c:v>1208</c:v>
                </c:pt>
                <c:pt idx="35">
                  <c:v>1025</c:v>
                </c:pt>
                <c:pt idx="36">
                  <c:v>934</c:v>
                </c:pt>
                <c:pt idx="37">
                  <c:v>1728</c:v>
                </c:pt>
                <c:pt idx="38">
                  <c:v>2367</c:v>
                </c:pt>
                <c:pt idx="39">
                  <c:v>513</c:v>
                </c:pt>
                <c:pt idx="40">
                  <c:v>984</c:v>
                </c:pt>
                <c:pt idx="41">
                  <c:v>710</c:v>
                </c:pt>
                <c:pt idx="42">
                  <c:v>1055</c:v>
                </c:pt>
                <c:pt idx="43">
                  <c:v>652</c:v>
                </c:pt>
                <c:pt idx="44">
                  <c:v>583</c:v>
                </c:pt>
                <c:pt idx="45">
                  <c:v>2656</c:v>
                </c:pt>
                <c:pt idx="46">
                  <c:v>514</c:v>
                </c:pt>
                <c:pt idx="47">
                  <c:v>582</c:v>
                </c:pt>
                <c:pt idx="48">
                  <c:v>566</c:v>
                </c:pt>
                <c:pt idx="49">
                  <c:v>985</c:v>
                </c:pt>
                <c:pt idx="50">
                  <c:v>835</c:v>
                </c:pt>
                <c:pt idx="51">
                  <c:v>412</c:v>
                </c:pt>
                <c:pt idx="52">
                  <c:v>649</c:v>
                </c:pt>
                <c:pt idx="53">
                  <c:v>2620</c:v>
                </c:pt>
                <c:pt idx="54">
                  <c:v>616</c:v>
                </c:pt>
                <c:pt idx="55">
                  <c:v>559</c:v>
                </c:pt>
                <c:pt idx="56">
                  <c:v>1884</c:v>
                </c:pt>
                <c:pt idx="57">
                  <c:v>723</c:v>
                </c:pt>
                <c:pt idx="58">
                  <c:v>591</c:v>
                </c:pt>
                <c:pt idx="59">
                  <c:v>7226</c:v>
                </c:pt>
                <c:pt idx="60">
                  <c:v>403</c:v>
                </c:pt>
                <c:pt idx="61">
                  <c:v>474</c:v>
                </c:pt>
                <c:pt idx="62">
                  <c:v>508</c:v>
                </c:pt>
                <c:pt idx="63">
                  <c:v>526</c:v>
                </c:pt>
                <c:pt idx="64">
                  <c:v>382</c:v>
                </c:pt>
                <c:pt idx="65">
                  <c:v>411</c:v>
                </c:pt>
                <c:pt idx="66">
                  <c:v>2115</c:v>
                </c:pt>
                <c:pt idx="67">
                  <c:v>507</c:v>
                </c:pt>
                <c:pt idx="68">
                  <c:v>580</c:v>
                </c:pt>
                <c:pt idx="69">
                  <c:v>684</c:v>
                </c:pt>
                <c:pt idx="70">
                  <c:v>101</c:v>
                </c:pt>
                <c:pt idx="71">
                  <c:v>741</c:v>
                </c:pt>
                <c:pt idx="72">
                  <c:v>1525</c:v>
                </c:pt>
                <c:pt idx="73">
                  <c:v>6233</c:v>
                </c:pt>
                <c:pt idx="74">
                  <c:v>642</c:v>
                </c:pt>
                <c:pt idx="75">
                  <c:v>521</c:v>
                </c:pt>
                <c:pt idx="76">
                  <c:v>654</c:v>
                </c:pt>
                <c:pt idx="77">
                  <c:v>591</c:v>
                </c:pt>
                <c:pt idx="78">
                  <c:v>379</c:v>
                </c:pt>
                <c:pt idx="79">
                  <c:v>897</c:v>
                </c:pt>
                <c:pt idx="80">
                  <c:v>424</c:v>
                </c:pt>
                <c:pt idx="81">
                  <c:v>1235</c:v>
                </c:pt>
                <c:pt idx="82">
                  <c:v>485</c:v>
                </c:pt>
                <c:pt idx="83">
                  <c:v>685</c:v>
                </c:pt>
                <c:pt idx="84">
                  <c:v>566</c:v>
                </c:pt>
                <c:pt idx="85">
                  <c:v>397</c:v>
                </c:pt>
                <c:pt idx="86">
                  <c:v>619</c:v>
                </c:pt>
                <c:pt idx="87">
                  <c:v>414</c:v>
                </c:pt>
                <c:pt idx="88">
                  <c:v>293</c:v>
                </c:pt>
                <c:pt idx="89">
                  <c:v>1157</c:v>
                </c:pt>
                <c:pt idx="90">
                  <c:v>921</c:v>
                </c:pt>
                <c:pt idx="91">
                  <c:v>998</c:v>
                </c:pt>
                <c:pt idx="92">
                  <c:v>634</c:v>
                </c:pt>
                <c:pt idx="93">
                  <c:v>5175</c:v>
                </c:pt>
                <c:pt idx="94">
                  <c:v>709</c:v>
                </c:pt>
                <c:pt idx="95">
                  <c:v>945</c:v>
                </c:pt>
                <c:pt idx="96">
                  <c:v>644</c:v>
                </c:pt>
                <c:pt idx="97">
                  <c:v>664</c:v>
                </c:pt>
                <c:pt idx="98">
                  <c:v>1004</c:v>
                </c:pt>
                <c:pt idx="99">
                  <c:v>2956</c:v>
                </c:pt>
                <c:pt idx="100">
                  <c:v>996</c:v>
                </c:pt>
                <c:pt idx="101">
                  <c:v>1410</c:v>
                </c:pt>
                <c:pt idx="102">
                  <c:v>1033</c:v>
                </c:pt>
                <c:pt idx="103">
                  <c:v>558</c:v>
                </c:pt>
                <c:pt idx="104">
                  <c:v>820</c:v>
                </c:pt>
                <c:pt idx="105">
                  <c:v>1694</c:v>
                </c:pt>
                <c:pt idx="106">
                  <c:v>978</c:v>
                </c:pt>
                <c:pt idx="107">
                  <c:v>580</c:v>
                </c:pt>
                <c:pt idx="108">
                  <c:v>527</c:v>
                </c:pt>
                <c:pt idx="109">
                  <c:v>582</c:v>
                </c:pt>
                <c:pt idx="110">
                  <c:v>620</c:v>
                </c:pt>
                <c:pt idx="111">
                  <c:v>653</c:v>
                </c:pt>
                <c:pt idx="112">
                  <c:v>2815</c:v>
                </c:pt>
                <c:pt idx="113">
                  <c:v>536</c:v>
                </c:pt>
                <c:pt idx="114">
                  <c:v>739</c:v>
                </c:pt>
                <c:pt idx="115">
                  <c:v>335</c:v>
                </c:pt>
                <c:pt idx="116">
                  <c:v>419</c:v>
                </c:pt>
                <c:pt idx="117">
                  <c:v>1300</c:v>
                </c:pt>
                <c:pt idx="118">
                  <c:v>951</c:v>
                </c:pt>
                <c:pt idx="119">
                  <c:v>429</c:v>
                </c:pt>
                <c:pt idx="120">
                  <c:v>1647</c:v>
                </c:pt>
                <c:pt idx="121">
                  <c:v>1812</c:v>
                </c:pt>
                <c:pt idx="122">
                  <c:v>1408</c:v>
                </c:pt>
                <c:pt idx="123">
                  <c:v>543</c:v>
                </c:pt>
                <c:pt idx="124">
                  <c:v>457</c:v>
                </c:pt>
                <c:pt idx="125">
                  <c:v>558</c:v>
                </c:pt>
                <c:pt idx="126">
                  <c:v>1122</c:v>
                </c:pt>
                <c:pt idx="127">
                  <c:v>538</c:v>
                </c:pt>
                <c:pt idx="128">
                  <c:v>10600</c:v>
                </c:pt>
                <c:pt idx="129">
                  <c:v>778</c:v>
                </c:pt>
                <c:pt idx="130">
                  <c:v>696</c:v>
                </c:pt>
                <c:pt idx="131">
                  <c:v>498</c:v>
                </c:pt>
                <c:pt idx="132">
                  <c:v>626</c:v>
                </c:pt>
                <c:pt idx="133">
                  <c:v>7367</c:v>
                </c:pt>
                <c:pt idx="134">
                  <c:v>445</c:v>
                </c:pt>
                <c:pt idx="135">
                  <c:v>589</c:v>
                </c:pt>
                <c:pt idx="136">
                  <c:v>808</c:v>
                </c:pt>
                <c:pt idx="137">
                  <c:v>744</c:v>
                </c:pt>
                <c:pt idx="138">
                  <c:v>584</c:v>
                </c:pt>
                <c:pt idx="139">
                  <c:v>386</c:v>
                </c:pt>
                <c:pt idx="140">
                  <c:v>669</c:v>
                </c:pt>
                <c:pt idx="141">
                  <c:v>882</c:v>
                </c:pt>
                <c:pt idx="142">
                  <c:v>93</c:v>
                </c:pt>
                <c:pt idx="143">
                  <c:v>942</c:v>
                </c:pt>
                <c:pt idx="144">
                  <c:v>606</c:v>
                </c:pt>
                <c:pt idx="145">
                  <c:v>2209</c:v>
                </c:pt>
                <c:pt idx="146">
                  <c:v>791</c:v>
                </c:pt>
                <c:pt idx="147">
                  <c:v>70</c:v>
                </c:pt>
                <c:pt idx="148">
                  <c:v>835</c:v>
                </c:pt>
                <c:pt idx="149">
                  <c:v>1165</c:v>
                </c:pt>
                <c:pt idx="150">
                  <c:v>857</c:v>
                </c:pt>
                <c:pt idx="151">
                  <c:v>1072</c:v>
                </c:pt>
                <c:pt idx="152">
                  <c:v>417</c:v>
                </c:pt>
                <c:pt idx="153">
                  <c:v>818</c:v>
                </c:pt>
                <c:pt idx="154">
                  <c:v>583</c:v>
                </c:pt>
                <c:pt idx="155">
                  <c:v>540</c:v>
                </c:pt>
                <c:pt idx="156">
                  <c:v>385</c:v>
                </c:pt>
                <c:pt idx="157">
                  <c:v>589</c:v>
                </c:pt>
                <c:pt idx="158">
                  <c:v>1271</c:v>
                </c:pt>
                <c:pt idx="159">
                  <c:v>830</c:v>
                </c:pt>
                <c:pt idx="160">
                  <c:v>1733</c:v>
                </c:pt>
                <c:pt idx="161">
                  <c:v>773</c:v>
                </c:pt>
                <c:pt idx="162">
                  <c:v>774</c:v>
                </c:pt>
                <c:pt idx="163">
                  <c:v>704</c:v>
                </c:pt>
                <c:pt idx="164">
                  <c:v>929</c:v>
                </c:pt>
                <c:pt idx="165">
                  <c:v>429</c:v>
                </c:pt>
                <c:pt idx="166">
                  <c:v>652</c:v>
                </c:pt>
                <c:pt idx="167">
                  <c:v>746</c:v>
                </c:pt>
                <c:pt idx="168">
                  <c:v>574</c:v>
                </c:pt>
                <c:pt idx="169">
                  <c:v>759</c:v>
                </c:pt>
                <c:pt idx="170">
                  <c:v>828</c:v>
                </c:pt>
                <c:pt idx="171">
                  <c:v>372</c:v>
                </c:pt>
                <c:pt idx="172">
                  <c:v>845</c:v>
                </c:pt>
                <c:pt idx="173">
                  <c:v>654</c:v>
                </c:pt>
                <c:pt idx="174">
                  <c:v>1155</c:v>
                </c:pt>
                <c:pt idx="175">
                  <c:v>877</c:v>
                </c:pt>
                <c:pt idx="176">
                  <c:v>410</c:v>
                </c:pt>
                <c:pt idx="177">
                  <c:v>676</c:v>
                </c:pt>
                <c:pt idx="178">
                  <c:v>585</c:v>
                </c:pt>
                <c:pt idx="179">
                  <c:v>490</c:v>
                </c:pt>
                <c:pt idx="180">
                  <c:v>709</c:v>
                </c:pt>
                <c:pt idx="181">
                  <c:v>816</c:v>
                </c:pt>
                <c:pt idx="182">
                  <c:v>628</c:v>
                </c:pt>
                <c:pt idx="183">
                  <c:v>1308</c:v>
                </c:pt>
                <c:pt idx="184">
                  <c:v>1542</c:v>
                </c:pt>
                <c:pt idx="185">
                  <c:v>728</c:v>
                </c:pt>
                <c:pt idx="186">
                  <c:v>835</c:v>
                </c:pt>
                <c:pt idx="187">
                  <c:v>454</c:v>
                </c:pt>
                <c:pt idx="188">
                  <c:v>953</c:v>
                </c:pt>
                <c:pt idx="189">
                  <c:v>104</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numCache>
            </c:numRef>
          </c:val>
          <c:extLst>
            <c:ext xmlns:c16="http://schemas.microsoft.com/office/drawing/2014/chart" uri="{C3380CC4-5D6E-409C-BE32-E72D297353CC}">
              <c16:uniqueId val="{00000000-D133-4509-A33D-B2DFDCDBDBEC}"/>
            </c:ext>
          </c:extLst>
        </c:ser>
        <c:ser>
          <c:idx val="1"/>
          <c:order val="1"/>
          <c:tx>
            <c:strRef>
              <c:f>Sheet1!$C$1</c:f>
              <c:strCache>
                <c:ptCount val="1"/>
                <c:pt idx="0">
                  <c:v>Twitter</c:v>
                </c:pt>
              </c:strCache>
            </c:strRef>
          </c:tx>
          <c:spPr>
            <a:solidFill>
              <a:schemeClr val="accent2"/>
            </a:solidFill>
            <a:ln>
              <a:noFill/>
            </a:ln>
            <a:effectLst/>
          </c:spPr>
          <c:invertIfNegative val="0"/>
          <c:cat>
            <c:numRef>
              <c:f>Sheet1!$A$2:$A$326</c:f>
              <c:numCache>
                <c:formatCode>m/d/yyyy</c:formatCode>
                <c:ptCount val="325"/>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43287</c:v>
                </c:pt>
                <c:pt idx="190">
                  <c:v>43102</c:v>
                </c:pt>
                <c:pt idx="191">
                  <c:v>43103</c:v>
                </c:pt>
                <c:pt idx="192">
                  <c:v>43104</c:v>
                </c:pt>
                <c:pt idx="193">
                  <c:v>43105</c:v>
                </c:pt>
                <c:pt idx="194">
                  <c:v>43108</c:v>
                </c:pt>
                <c:pt idx="195">
                  <c:v>43109</c:v>
                </c:pt>
                <c:pt idx="196">
                  <c:v>43109</c:v>
                </c:pt>
                <c:pt idx="197">
                  <c:v>43110</c:v>
                </c:pt>
                <c:pt idx="198">
                  <c:v>43111</c:v>
                </c:pt>
                <c:pt idx="199">
                  <c:v>43112</c:v>
                </c:pt>
                <c:pt idx="200">
                  <c:v>43115</c:v>
                </c:pt>
                <c:pt idx="201">
                  <c:v>43116</c:v>
                </c:pt>
                <c:pt idx="202">
                  <c:v>43117</c:v>
                </c:pt>
                <c:pt idx="203">
                  <c:v>43118</c:v>
                </c:pt>
                <c:pt idx="204">
                  <c:v>43122</c:v>
                </c:pt>
                <c:pt idx="205">
                  <c:v>43123</c:v>
                </c:pt>
                <c:pt idx="206">
                  <c:v>43124</c:v>
                </c:pt>
                <c:pt idx="207">
                  <c:v>43125</c:v>
                </c:pt>
                <c:pt idx="208">
                  <c:v>43126</c:v>
                </c:pt>
                <c:pt idx="209">
                  <c:v>43130</c:v>
                </c:pt>
                <c:pt idx="210">
                  <c:v>43131</c:v>
                </c:pt>
                <c:pt idx="211">
                  <c:v>43132</c:v>
                </c:pt>
                <c:pt idx="212">
                  <c:v>43133</c:v>
                </c:pt>
                <c:pt idx="213">
                  <c:v>43136</c:v>
                </c:pt>
                <c:pt idx="214">
                  <c:v>43136</c:v>
                </c:pt>
                <c:pt idx="215">
                  <c:v>43137</c:v>
                </c:pt>
                <c:pt idx="216">
                  <c:v>43138</c:v>
                </c:pt>
                <c:pt idx="217">
                  <c:v>43139</c:v>
                </c:pt>
                <c:pt idx="218">
                  <c:v>43140</c:v>
                </c:pt>
                <c:pt idx="219">
                  <c:v>43143</c:v>
                </c:pt>
                <c:pt idx="220">
                  <c:v>43144</c:v>
                </c:pt>
                <c:pt idx="221">
                  <c:v>43145</c:v>
                </c:pt>
                <c:pt idx="222">
                  <c:v>43146</c:v>
                </c:pt>
                <c:pt idx="223">
                  <c:v>43147</c:v>
                </c:pt>
                <c:pt idx="224">
                  <c:v>43151</c:v>
                </c:pt>
                <c:pt idx="225">
                  <c:v>43152</c:v>
                </c:pt>
                <c:pt idx="226">
                  <c:v>43153</c:v>
                </c:pt>
                <c:pt idx="227">
                  <c:v>43154</c:v>
                </c:pt>
                <c:pt idx="228">
                  <c:v>43157</c:v>
                </c:pt>
                <c:pt idx="229">
                  <c:v>43158</c:v>
                </c:pt>
                <c:pt idx="230">
                  <c:v>43159</c:v>
                </c:pt>
                <c:pt idx="231">
                  <c:v>43160</c:v>
                </c:pt>
                <c:pt idx="232">
                  <c:v>43161</c:v>
                </c:pt>
                <c:pt idx="233">
                  <c:v>43164</c:v>
                </c:pt>
                <c:pt idx="234">
                  <c:v>43165</c:v>
                </c:pt>
                <c:pt idx="235">
                  <c:v>43166</c:v>
                </c:pt>
                <c:pt idx="236">
                  <c:v>43167</c:v>
                </c:pt>
                <c:pt idx="237">
                  <c:v>43168</c:v>
                </c:pt>
                <c:pt idx="238">
                  <c:v>43171</c:v>
                </c:pt>
                <c:pt idx="239">
                  <c:v>43172</c:v>
                </c:pt>
                <c:pt idx="240">
                  <c:v>43173</c:v>
                </c:pt>
                <c:pt idx="241">
                  <c:v>43174</c:v>
                </c:pt>
                <c:pt idx="242">
                  <c:v>43175</c:v>
                </c:pt>
                <c:pt idx="243">
                  <c:v>43176</c:v>
                </c:pt>
                <c:pt idx="244">
                  <c:v>43178</c:v>
                </c:pt>
                <c:pt idx="245">
                  <c:v>43179</c:v>
                </c:pt>
                <c:pt idx="246">
                  <c:v>43179</c:v>
                </c:pt>
                <c:pt idx="247">
                  <c:v>43180</c:v>
                </c:pt>
                <c:pt idx="248">
                  <c:v>43181</c:v>
                </c:pt>
                <c:pt idx="249">
                  <c:v>43182</c:v>
                </c:pt>
                <c:pt idx="250">
                  <c:v>43185</c:v>
                </c:pt>
                <c:pt idx="251">
                  <c:v>43186</c:v>
                </c:pt>
                <c:pt idx="252">
                  <c:v>43187</c:v>
                </c:pt>
                <c:pt idx="253">
                  <c:v>43187</c:v>
                </c:pt>
                <c:pt idx="254">
                  <c:v>43188</c:v>
                </c:pt>
                <c:pt idx="255">
                  <c:v>43189</c:v>
                </c:pt>
                <c:pt idx="256">
                  <c:v>43192</c:v>
                </c:pt>
                <c:pt idx="257">
                  <c:v>43193</c:v>
                </c:pt>
                <c:pt idx="258">
                  <c:v>43194</c:v>
                </c:pt>
                <c:pt idx="259">
                  <c:v>43195</c:v>
                </c:pt>
                <c:pt idx="260">
                  <c:v>43196</c:v>
                </c:pt>
                <c:pt idx="261">
                  <c:v>43199</c:v>
                </c:pt>
                <c:pt idx="262">
                  <c:v>43199</c:v>
                </c:pt>
                <c:pt idx="263">
                  <c:v>43200</c:v>
                </c:pt>
                <c:pt idx="264">
                  <c:v>43201</c:v>
                </c:pt>
                <c:pt idx="265">
                  <c:v>43202</c:v>
                </c:pt>
                <c:pt idx="266">
                  <c:v>43203</c:v>
                </c:pt>
                <c:pt idx="267">
                  <c:v>43206</c:v>
                </c:pt>
                <c:pt idx="268">
                  <c:v>43207</c:v>
                </c:pt>
                <c:pt idx="269">
                  <c:v>43208</c:v>
                </c:pt>
                <c:pt idx="270">
                  <c:v>43209</c:v>
                </c:pt>
                <c:pt idx="271">
                  <c:v>43210</c:v>
                </c:pt>
                <c:pt idx="272">
                  <c:v>43213</c:v>
                </c:pt>
                <c:pt idx="273">
                  <c:v>43214</c:v>
                </c:pt>
                <c:pt idx="274">
                  <c:v>43215</c:v>
                </c:pt>
                <c:pt idx="275">
                  <c:v>43215</c:v>
                </c:pt>
                <c:pt idx="276">
                  <c:v>43216</c:v>
                </c:pt>
                <c:pt idx="277">
                  <c:v>43217</c:v>
                </c:pt>
                <c:pt idx="278">
                  <c:v>43220</c:v>
                </c:pt>
                <c:pt idx="279">
                  <c:v>43221</c:v>
                </c:pt>
                <c:pt idx="280">
                  <c:v>43222</c:v>
                </c:pt>
                <c:pt idx="281">
                  <c:v>43223</c:v>
                </c:pt>
                <c:pt idx="282">
                  <c:v>43224</c:v>
                </c:pt>
                <c:pt idx="283">
                  <c:v>43227</c:v>
                </c:pt>
                <c:pt idx="284">
                  <c:v>43228</c:v>
                </c:pt>
                <c:pt idx="285">
                  <c:v>43229</c:v>
                </c:pt>
                <c:pt idx="286">
                  <c:v>43230</c:v>
                </c:pt>
                <c:pt idx="287">
                  <c:v>43231</c:v>
                </c:pt>
                <c:pt idx="288">
                  <c:v>43234</c:v>
                </c:pt>
                <c:pt idx="289">
                  <c:v>43235</c:v>
                </c:pt>
                <c:pt idx="290">
                  <c:v>43236</c:v>
                </c:pt>
                <c:pt idx="291">
                  <c:v>43237</c:v>
                </c:pt>
                <c:pt idx="292">
                  <c:v>43238</c:v>
                </c:pt>
                <c:pt idx="293">
                  <c:v>43241</c:v>
                </c:pt>
                <c:pt idx="294">
                  <c:v>43242</c:v>
                </c:pt>
                <c:pt idx="295">
                  <c:v>43243</c:v>
                </c:pt>
                <c:pt idx="296">
                  <c:v>43244</c:v>
                </c:pt>
                <c:pt idx="297">
                  <c:v>43245</c:v>
                </c:pt>
                <c:pt idx="298">
                  <c:v>43249</c:v>
                </c:pt>
                <c:pt idx="299">
                  <c:v>43250</c:v>
                </c:pt>
                <c:pt idx="300">
                  <c:v>43251</c:v>
                </c:pt>
                <c:pt idx="301">
                  <c:v>43252</c:v>
                </c:pt>
                <c:pt idx="302">
                  <c:v>43255</c:v>
                </c:pt>
                <c:pt idx="303">
                  <c:v>43256</c:v>
                </c:pt>
                <c:pt idx="304">
                  <c:v>43257</c:v>
                </c:pt>
                <c:pt idx="305">
                  <c:v>43258</c:v>
                </c:pt>
                <c:pt idx="306">
                  <c:v>43259</c:v>
                </c:pt>
                <c:pt idx="307">
                  <c:v>43262</c:v>
                </c:pt>
                <c:pt idx="308">
                  <c:v>43263</c:v>
                </c:pt>
                <c:pt idx="309">
                  <c:v>43264</c:v>
                </c:pt>
                <c:pt idx="310">
                  <c:v>43265</c:v>
                </c:pt>
                <c:pt idx="311">
                  <c:v>43266</c:v>
                </c:pt>
                <c:pt idx="312">
                  <c:v>43269</c:v>
                </c:pt>
                <c:pt idx="313">
                  <c:v>43270</c:v>
                </c:pt>
                <c:pt idx="314">
                  <c:v>43271</c:v>
                </c:pt>
                <c:pt idx="315">
                  <c:v>43272</c:v>
                </c:pt>
                <c:pt idx="316">
                  <c:v>43273</c:v>
                </c:pt>
                <c:pt idx="317">
                  <c:v>43276</c:v>
                </c:pt>
                <c:pt idx="318">
                  <c:v>43277</c:v>
                </c:pt>
                <c:pt idx="319">
                  <c:v>43278</c:v>
                </c:pt>
                <c:pt idx="320">
                  <c:v>43279</c:v>
                </c:pt>
                <c:pt idx="321">
                  <c:v>43280</c:v>
                </c:pt>
                <c:pt idx="322">
                  <c:v>43283</c:v>
                </c:pt>
                <c:pt idx="323">
                  <c:v>43284</c:v>
                </c:pt>
                <c:pt idx="324">
                  <c:v>43286</c:v>
                </c:pt>
              </c:numCache>
            </c:numRef>
          </c:cat>
          <c:val>
            <c:numRef>
              <c:f>Sheet1!$C$2:$C$326</c:f>
              <c:numCache>
                <c:formatCode>General</c:formatCode>
                <c:ptCount val="3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numCache>
            </c:numRef>
          </c:val>
          <c:extLst>
            <c:ext xmlns:c16="http://schemas.microsoft.com/office/drawing/2014/chart" uri="{C3380CC4-5D6E-409C-BE32-E72D297353CC}">
              <c16:uniqueId val="{00000001-D133-4509-A33D-B2DFDCDBDBEC}"/>
            </c:ext>
          </c:extLst>
        </c:ser>
        <c:ser>
          <c:idx val="2"/>
          <c:order val="2"/>
          <c:tx>
            <c:strRef>
              <c:f>Sheet1!$D$1</c:f>
              <c:strCache>
                <c:ptCount val="1"/>
                <c:pt idx="0">
                  <c:v>LinkedIn</c:v>
                </c:pt>
              </c:strCache>
            </c:strRef>
          </c:tx>
          <c:spPr>
            <a:solidFill>
              <a:schemeClr val="accent3"/>
            </a:solidFill>
            <a:ln>
              <a:noFill/>
            </a:ln>
            <a:effectLst/>
          </c:spPr>
          <c:invertIfNegative val="0"/>
          <c:cat>
            <c:numRef>
              <c:f>Sheet1!$A$2:$A$326</c:f>
              <c:numCache>
                <c:formatCode>m/d/yyyy</c:formatCode>
                <c:ptCount val="325"/>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43287</c:v>
                </c:pt>
                <c:pt idx="190">
                  <c:v>43102</c:v>
                </c:pt>
                <c:pt idx="191">
                  <c:v>43103</c:v>
                </c:pt>
                <c:pt idx="192">
                  <c:v>43104</c:v>
                </c:pt>
                <c:pt idx="193">
                  <c:v>43105</c:v>
                </c:pt>
                <c:pt idx="194">
                  <c:v>43108</c:v>
                </c:pt>
                <c:pt idx="195">
                  <c:v>43109</c:v>
                </c:pt>
                <c:pt idx="196">
                  <c:v>43109</c:v>
                </c:pt>
                <c:pt idx="197">
                  <c:v>43110</c:v>
                </c:pt>
                <c:pt idx="198">
                  <c:v>43111</c:v>
                </c:pt>
                <c:pt idx="199">
                  <c:v>43112</c:v>
                </c:pt>
                <c:pt idx="200">
                  <c:v>43115</c:v>
                </c:pt>
                <c:pt idx="201">
                  <c:v>43116</c:v>
                </c:pt>
                <c:pt idx="202">
                  <c:v>43117</c:v>
                </c:pt>
                <c:pt idx="203">
                  <c:v>43118</c:v>
                </c:pt>
                <c:pt idx="204">
                  <c:v>43122</c:v>
                </c:pt>
                <c:pt idx="205">
                  <c:v>43123</c:v>
                </c:pt>
                <c:pt idx="206">
                  <c:v>43124</c:v>
                </c:pt>
                <c:pt idx="207">
                  <c:v>43125</c:v>
                </c:pt>
                <c:pt idx="208">
                  <c:v>43126</c:v>
                </c:pt>
                <c:pt idx="209">
                  <c:v>43130</c:v>
                </c:pt>
                <c:pt idx="210">
                  <c:v>43131</c:v>
                </c:pt>
                <c:pt idx="211">
                  <c:v>43132</c:v>
                </c:pt>
                <c:pt idx="212">
                  <c:v>43133</c:v>
                </c:pt>
                <c:pt idx="213">
                  <c:v>43136</c:v>
                </c:pt>
                <c:pt idx="214">
                  <c:v>43136</c:v>
                </c:pt>
                <c:pt idx="215">
                  <c:v>43137</c:v>
                </c:pt>
                <c:pt idx="216">
                  <c:v>43138</c:v>
                </c:pt>
                <c:pt idx="217">
                  <c:v>43139</c:v>
                </c:pt>
                <c:pt idx="218">
                  <c:v>43140</c:v>
                </c:pt>
                <c:pt idx="219">
                  <c:v>43143</c:v>
                </c:pt>
                <c:pt idx="220">
                  <c:v>43144</c:v>
                </c:pt>
                <c:pt idx="221">
                  <c:v>43145</c:v>
                </c:pt>
                <c:pt idx="222">
                  <c:v>43146</c:v>
                </c:pt>
                <c:pt idx="223">
                  <c:v>43147</c:v>
                </c:pt>
                <c:pt idx="224">
                  <c:v>43151</c:v>
                </c:pt>
                <c:pt idx="225">
                  <c:v>43152</c:v>
                </c:pt>
                <c:pt idx="226">
                  <c:v>43153</c:v>
                </c:pt>
                <c:pt idx="227">
                  <c:v>43154</c:v>
                </c:pt>
                <c:pt idx="228">
                  <c:v>43157</c:v>
                </c:pt>
                <c:pt idx="229">
                  <c:v>43158</c:v>
                </c:pt>
                <c:pt idx="230">
                  <c:v>43159</c:v>
                </c:pt>
                <c:pt idx="231">
                  <c:v>43160</c:v>
                </c:pt>
                <c:pt idx="232">
                  <c:v>43161</c:v>
                </c:pt>
                <c:pt idx="233">
                  <c:v>43164</c:v>
                </c:pt>
                <c:pt idx="234">
                  <c:v>43165</c:v>
                </c:pt>
                <c:pt idx="235">
                  <c:v>43166</c:v>
                </c:pt>
                <c:pt idx="236">
                  <c:v>43167</c:v>
                </c:pt>
                <c:pt idx="237">
                  <c:v>43168</c:v>
                </c:pt>
                <c:pt idx="238">
                  <c:v>43171</c:v>
                </c:pt>
                <c:pt idx="239">
                  <c:v>43172</c:v>
                </c:pt>
                <c:pt idx="240">
                  <c:v>43173</c:v>
                </c:pt>
                <c:pt idx="241">
                  <c:v>43174</c:v>
                </c:pt>
                <c:pt idx="242">
                  <c:v>43175</c:v>
                </c:pt>
                <c:pt idx="243">
                  <c:v>43176</c:v>
                </c:pt>
                <c:pt idx="244">
                  <c:v>43178</c:v>
                </c:pt>
                <c:pt idx="245">
                  <c:v>43179</c:v>
                </c:pt>
                <c:pt idx="246">
                  <c:v>43179</c:v>
                </c:pt>
                <c:pt idx="247">
                  <c:v>43180</c:v>
                </c:pt>
                <c:pt idx="248">
                  <c:v>43181</c:v>
                </c:pt>
                <c:pt idx="249">
                  <c:v>43182</c:v>
                </c:pt>
                <c:pt idx="250">
                  <c:v>43185</c:v>
                </c:pt>
                <c:pt idx="251">
                  <c:v>43186</c:v>
                </c:pt>
                <c:pt idx="252">
                  <c:v>43187</c:v>
                </c:pt>
                <c:pt idx="253">
                  <c:v>43187</c:v>
                </c:pt>
                <c:pt idx="254">
                  <c:v>43188</c:v>
                </c:pt>
                <c:pt idx="255">
                  <c:v>43189</c:v>
                </c:pt>
                <c:pt idx="256">
                  <c:v>43192</c:v>
                </c:pt>
                <c:pt idx="257">
                  <c:v>43193</c:v>
                </c:pt>
                <c:pt idx="258">
                  <c:v>43194</c:v>
                </c:pt>
                <c:pt idx="259">
                  <c:v>43195</c:v>
                </c:pt>
                <c:pt idx="260">
                  <c:v>43196</c:v>
                </c:pt>
                <c:pt idx="261">
                  <c:v>43199</c:v>
                </c:pt>
                <c:pt idx="262">
                  <c:v>43199</c:v>
                </c:pt>
                <c:pt idx="263">
                  <c:v>43200</c:v>
                </c:pt>
                <c:pt idx="264">
                  <c:v>43201</c:v>
                </c:pt>
                <c:pt idx="265">
                  <c:v>43202</c:v>
                </c:pt>
                <c:pt idx="266">
                  <c:v>43203</c:v>
                </c:pt>
                <c:pt idx="267">
                  <c:v>43206</c:v>
                </c:pt>
                <c:pt idx="268">
                  <c:v>43207</c:v>
                </c:pt>
                <c:pt idx="269">
                  <c:v>43208</c:v>
                </c:pt>
                <c:pt idx="270">
                  <c:v>43209</c:v>
                </c:pt>
                <c:pt idx="271">
                  <c:v>43210</c:v>
                </c:pt>
                <c:pt idx="272">
                  <c:v>43213</c:v>
                </c:pt>
                <c:pt idx="273">
                  <c:v>43214</c:v>
                </c:pt>
                <c:pt idx="274">
                  <c:v>43215</c:v>
                </c:pt>
                <c:pt idx="275">
                  <c:v>43215</c:v>
                </c:pt>
                <c:pt idx="276">
                  <c:v>43216</c:v>
                </c:pt>
                <c:pt idx="277">
                  <c:v>43217</c:v>
                </c:pt>
                <c:pt idx="278">
                  <c:v>43220</c:v>
                </c:pt>
                <c:pt idx="279">
                  <c:v>43221</c:v>
                </c:pt>
                <c:pt idx="280">
                  <c:v>43222</c:v>
                </c:pt>
                <c:pt idx="281">
                  <c:v>43223</c:v>
                </c:pt>
                <c:pt idx="282">
                  <c:v>43224</c:v>
                </c:pt>
                <c:pt idx="283">
                  <c:v>43227</c:v>
                </c:pt>
                <c:pt idx="284">
                  <c:v>43228</c:v>
                </c:pt>
                <c:pt idx="285">
                  <c:v>43229</c:v>
                </c:pt>
                <c:pt idx="286">
                  <c:v>43230</c:v>
                </c:pt>
                <c:pt idx="287">
                  <c:v>43231</c:v>
                </c:pt>
                <c:pt idx="288">
                  <c:v>43234</c:v>
                </c:pt>
                <c:pt idx="289">
                  <c:v>43235</c:v>
                </c:pt>
                <c:pt idx="290">
                  <c:v>43236</c:v>
                </c:pt>
                <c:pt idx="291">
                  <c:v>43237</c:v>
                </c:pt>
                <c:pt idx="292">
                  <c:v>43238</c:v>
                </c:pt>
                <c:pt idx="293">
                  <c:v>43241</c:v>
                </c:pt>
                <c:pt idx="294">
                  <c:v>43242</c:v>
                </c:pt>
                <c:pt idx="295">
                  <c:v>43243</c:v>
                </c:pt>
                <c:pt idx="296">
                  <c:v>43244</c:v>
                </c:pt>
                <c:pt idx="297">
                  <c:v>43245</c:v>
                </c:pt>
                <c:pt idx="298">
                  <c:v>43249</c:v>
                </c:pt>
                <c:pt idx="299">
                  <c:v>43250</c:v>
                </c:pt>
                <c:pt idx="300">
                  <c:v>43251</c:v>
                </c:pt>
                <c:pt idx="301">
                  <c:v>43252</c:v>
                </c:pt>
                <c:pt idx="302">
                  <c:v>43255</c:v>
                </c:pt>
                <c:pt idx="303">
                  <c:v>43256</c:v>
                </c:pt>
                <c:pt idx="304">
                  <c:v>43257</c:v>
                </c:pt>
                <c:pt idx="305">
                  <c:v>43258</c:v>
                </c:pt>
                <c:pt idx="306">
                  <c:v>43259</c:v>
                </c:pt>
                <c:pt idx="307">
                  <c:v>43262</c:v>
                </c:pt>
                <c:pt idx="308">
                  <c:v>43263</c:v>
                </c:pt>
                <c:pt idx="309">
                  <c:v>43264</c:v>
                </c:pt>
                <c:pt idx="310">
                  <c:v>43265</c:v>
                </c:pt>
                <c:pt idx="311">
                  <c:v>43266</c:v>
                </c:pt>
                <c:pt idx="312">
                  <c:v>43269</c:v>
                </c:pt>
                <c:pt idx="313">
                  <c:v>43270</c:v>
                </c:pt>
                <c:pt idx="314">
                  <c:v>43271</c:v>
                </c:pt>
                <c:pt idx="315">
                  <c:v>43272</c:v>
                </c:pt>
                <c:pt idx="316">
                  <c:v>43273</c:v>
                </c:pt>
                <c:pt idx="317">
                  <c:v>43276</c:v>
                </c:pt>
                <c:pt idx="318">
                  <c:v>43277</c:v>
                </c:pt>
                <c:pt idx="319">
                  <c:v>43278</c:v>
                </c:pt>
                <c:pt idx="320">
                  <c:v>43279</c:v>
                </c:pt>
                <c:pt idx="321">
                  <c:v>43280</c:v>
                </c:pt>
                <c:pt idx="322">
                  <c:v>43283</c:v>
                </c:pt>
                <c:pt idx="323">
                  <c:v>43284</c:v>
                </c:pt>
                <c:pt idx="324">
                  <c:v>43286</c:v>
                </c:pt>
              </c:numCache>
            </c:numRef>
          </c:cat>
          <c:val>
            <c:numRef>
              <c:f>Sheet1!$D$2:$D$326</c:f>
              <c:numCache>
                <c:formatCode>General</c:formatCode>
                <c:ptCount val="3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numCache>
            </c:numRef>
          </c:val>
          <c:extLst>
            <c:ext xmlns:c16="http://schemas.microsoft.com/office/drawing/2014/chart" uri="{C3380CC4-5D6E-409C-BE32-E72D297353CC}">
              <c16:uniqueId val="{00000002-D133-4509-A33D-B2DFDCDBDBEC}"/>
            </c:ext>
          </c:extLst>
        </c:ser>
        <c:ser>
          <c:idx val="3"/>
          <c:order val="3"/>
          <c:tx>
            <c:strRef>
              <c:f>Sheet1!$E$1</c:f>
              <c:strCache>
                <c:ptCount val="1"/>
                <c:pt idx="0">
                  <c:v>Instagram</c:v>
                </c:pt>
              </c:strCache>
            </c:strRef>
          </c:tx>
          <c:spPr>
            <a:solidFill>
              <a:schemeClr val="accent4"/>
            </a:solidFill>
            <a:ln>
              <a:noFill/>
            </a:ln>
            <a:effectLst/>
          </c:spPr>
          <c:invertIfNegative val="0"/>
          <c:cat>
            <c:numRef>
              <c:f>Sheet1!$A$2:$A$326</c:f>
              <c:numCache>
                <c:formatCode>m/d/yyyy</c:formatCode>
                <c:ptCount val="325"/>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43287</c:v>
                </c:pt>
                <c:pt idx="190">
                  <c:v>43102</c:v>
                </c:pt>
                <c:pt idx="191">
                  <c:v>43103</c:v>
                </c:pt>
                <c:pt idx="192">
                  <c:v>43104</c:v>
                </c:pt>
                <c:pt idx="193">
                  <c:v>43105</c:v>
                </c:pt>
                <c:pt idx="194">
                  <c:v>43108</c:v>
                </c:pt>
                <c:pt idx="195">
                  <c:v>43109</c:v>
                </c:pt>
                <c:pt idx="196">
                  <c:v>43109</c:v>
                </c:pt>
                <c:pt idx="197">
                  <c:v>43110</c:v>
                </c:pt>
                <c:pt idx="198">
                  <c:v>43111</c:v>
                </c:pt>
                <c:pt idx="199">
                  <c:v>43112</c:v>
                </c:pt>
                <c:pt idx="200">
                  <c:v>43115</c:v>
                </c:pt>
                <c:pt idx="201">
                  <c:v>43116</c:v>
                </c:pt>
                <c:pt idx="202">
                  <c:v>43117</c:v>
                </c:pt>
                <c:pt idx="203">
                  <c:v>43118</c:v>
                </c:pt>
                <c:pt idx="204">
                  <c:v>43122</c:v>
                </c:pt>
                <c:pt idx="205">
                  <c:v>43123</c:v>
                </c:pt>
                <c:pt idx="206">
                  <c:v>43124</c:v>
                </c:pt>
                <c:pt idx="207">
                  <c:v>43125</c:v>
                </c:pt>
                <c:pt idx="208">
                  <c:v>43126</c:v>
                </c:pt>
                <c:pt idx="209">
                  <c:v>43130</c:v>
                </c:pt>
                <c:pt idx="210">
                  <c:v>43131</c:v>
                </c:pt>
                <c:pt idx="211">
                  <c:v>43132</c:v>
                </c:pt>
                <c:pt idx="212">
                  <c:v>43133</c:v>
                </c:pt>
                <c:pt idx="213">
                  <c:v>43136</c:v>
                </c:pt>
                <c:pt idx="214">
                  <c:v>43136</c:v>
                </c:pt>
                <c:pt idx="215">
                  <c:v>43137</c:v>
                </c:pt>
                <c:pt idx="216">
                  <c:v>43138</c:v>
                </c:pt>
                <c:pt idx="217">
                  <c:v>43139</c:v>
                </c:pt>
                <c:pt idx="218">
                  <c:v>43140</c:v>
                </c:pt>
                <c:pt idx="219">
                  <c:v>43143</c:v>
                </c:pt>
                <c:pt idx="220">
                  <c:v>43144</c:v>
                </c:pt>
                <c:pt idx="221">
                  <c:v>43145</c:v>
                </c:pt>
                <c:pt idx="222">
                  <c:v>43146</c:v>
                </c:pt>
                <c:pt idx="223">
                  <c:v>43147</c:v>
                </c:pt>
                <c:pt idx="224">
                  <c:v>43151</c:v>
                </c:pt>
                <c:pt idx="225">
                  <c:v>43152</c:v>
                </c:pt>
                <c:pt idx="226">
                  <c:v>43153</c:v>
                </c:pt>
                <c:pt idx="227">
                  <c:v>43154</c:v>
                </c:pt>
                <c:pt idx="228">
                  <c:v>43157</c:v>
                </c:pt>
                <c:pt idx="229">
                  <c:v>43158</c:v>
                </c:pt>
                <c:pt idx="230">
                  <c:v>43159</c:v>
                </c:pt>
                <c:pt idx="231">
                  <c:v>43160</c:v>
                </c:pt>
                <c:pt idx="232">
                  <c:v>43161</c:v>
                </c:pt>
                <c:pt idx="233">
                  <c:v>43164</c:v>
                </c:pt>
                <c:pt idx="234">
                  <c:v>43165</c:v>
                </c:pt>
                <c:pt idx="235">
                  <c:v>43166</c:v>
                </c:pt>
                <c:pt idx="236">
                  <c:v>43167</c:v>
                </c:pt>
                <c:pt idx="237">
                  <c:v>43168</c:v>
                </c:pt>
                <c:pt idx="238">
                  <c:v>43171</c:v>
                </c:pt>
                <c:pt idx="239">
                  <c:v>43172</c:v>
                </c:pt>
                <c:pt idx="240">
                  <c:v>43173</c:v>
                </c:pt>
                <c:pt idx="241">
                  <c:v>43174</c:v>
                </c:pt>
                <c:pt idx="242">
                  <c:v>43175</c:v>
                </c:pt>
                <c:pt idx="243">
                  <c:v>43176</c:v>
                </c:pt>
                <c:pt idx="244">
                  <c:v>43178</c:v>
                </c:pt>
                <c:pt idx="245">
                  <c:v>43179</c:v>
                </c:pt>
                <c:pt idx="246">
                  <c:v>43179</c:v>
                </c:pt>
                <c:pt idx="247">
                  <c:v>43180</c:v>
                </c:pt>
                <c:pt idx="248">
                  <c:v>43181</c:v>
                </c:pt>
                <c:pt idx="249">
                  <c:v>43182</c:v>
                </c:pt>
                <c:pt idx="250">
                  <c:v>43185</c:v>
                </c:pt>
                <c:pt idx="251">
                  <c:v>43186</c:v>
                </c:pt>
                <c:pt idx="252">
                  <c:v>43187</c:v>
                </c:pt>
                <c:pt idx="253">
                  <c:v>43187</c:v>
                </c:pt>
                <c:pt idx="254">
                  <c:v>43188</c:v>
                </c:pt>
                <c:pt idx="255">
                  <c:v>43189</c:v>
                </c:pt>
                <c:pt idx="256">
                  <c:v>43192</c:v>
                </c:pt>
                <c:pt idx="257">
                  <c:v>43193</c:v>
                </c:pt>
                <c:pt idx="258">
                  <c:v>43194</c:v>
                </c:pt>
                <c:pt idx="259">
                  <c:v>43195</c:v>
                </c:pt>
                <c:pt idx="260">
                  <c:v>43196</c:v>
                </c:pt>
                <c:pt idx="261">
                  <c:v>43199</c:v>
                </c:pt>
                <c:pt idx="262">
                  <c:v>43199</c:v>
                </c:pt>
                <c:pt idx="263">
                  <c:v>43200</c:v>
                </c:pt>
                <c:pt idx="264">
                  <c:v>43201</c:v>
                </c:pt>
                <c:pt idx="265">
                  <c:v>43202</c:v>
                </c:pt>
                <c:pt idx="266">
                  <c:v>43203</c:v>
                </c:pt>
                <c:pt idx="267">
                  <c:v>43206</c:v>
                </c:pt>
                <c:pt idx="268">
                  <c:v>43207</c:v>
                </c:pt>
                <c:pt idx="269">
                  <c:v>43208</c:v>
                </c:pt>
                <c:pt idx="270">
                  <c:v>43209</c:v>
                </c:pt>
                <c:pt idx="271">
                  <c:v>43210</c:v>
                </c:pt>
                <c:pt idx="272">
                  <c:v>43213</c:v>
                </c:pt>
                <c:pt idx="273">
                  <c:v>43214</c:v>
                </c:pt>
                <c:pt idx="274">
                  <c:v>43215</c:v>
                </c:pt>
                <c:pt idx="275">
                  <c:v>43215</c:v>
                </c:pt>
                <c:pt idx="276">
                  <c:v>43216</c:v>
                </c:pt>
                <c:pt idx="277">
                  <c:v>43217</c:v>
                </c:pt>
                <c:pt idx="278">
                  <c:v>43220</c:v>
                </c:pt>
                <c:pt idx="279">
                  <c:v>43221</c:v>
                </c:pt>
                <c:pt idx="280">
                  <c:v>43222</c:v>
                </c:pt>
                <c:pt idx="281">
                  <c:v>43223</c:v>
                </c:pt>
                <c:pt idx="282">
                  <c:v>43224</c:v>
                </c:pt>
                <c:pt idx="283">
                  <c:v>43227</c:v>
                </c:pt>
                <c:pt idx="284">
                  <c:v>43228</c:v>
                </c:pt>
                <c:pt idx="285">
                  <c:v>43229</c:v>
                </c:pt>
                <c:pt idx="286">
                  <c:v>43230</c:v>
                </c:pt>
                <c:pt idx="287">
                  <c:v>43231</c:v>
                </c:pt>
                <c:pt idx="288">
                  <c:v>43234</c:v>
                </c:pt>
                <c:pt idx="289">
                  <c:v>43235</c:v>
                </c:pt>
                <c:pt idx="290">
                  <c:v>43236</c:v>
                </c:pt>
                <c:pt idx="291">
                  <c:v>43237</c:v>
                </c:pt>
                <c:pt idx="292">
                  <c:v>43238</c:v>
                </c:pt>
                <c:pt idx="293">
                  <c:v>43241</c:v>
                </c:pt>
                <c:pt idx="294">
                  <c:v>43242</c:v>
                </c:pt>
                <c:pt idx="295">
                  <c:v>43243</c:v>
                </c:pt>
                <c:pt idx="296">
                  <c:v>43244</c:v>
                </c:pt>
                <c:pt idx="297">
                  <c:v>43245</c:v>
                </c:pt>
                <c:pt idx="298">
                  <c:v>43249</c:v>
                </c:pt>
                <c:pt idx="299">
                  <c:v>43250</c:v>
                </c:pt>
                <c:pt idx="300">
                  <c:v>43251</c:v>
                </c:pt>
                <c:pt idx="301">
                  <c:v>43252</c:v>
                </c:pt>
                <c:pt idx="302">
                  <c:v>43255</c:v>
                </c:pt>
                <c:pt idx="303">
                  <c:v>43256</c:v>
                </c:pt>
                <c:pt idx="304">
                  <c:v>43257</c:v>
                </c:pt>
                <c:pt idx="305">
                  <c:v>43258</c:v>
                </c:pt>
                <c:pt idx="306">
                  <c:v>43259</c:v>
                </c:pt>
                <c:pt idx="307">
                  <c:v>43262</c:v>
                </c:pt>
                <c:pt idx="308">
                  <c:v>43263</c:v>
                </c:pt>
                <c:pt idx="309">
                  <c:v>43264</c:v>
                </c:pt>
                <c:pt idx="310">
                  <c:v>43265</c:v>
                </c:pt>
                <c:pt idx="311">
                  <c:v>43266</c:v>
                </c:pt>
                <c:pt idx="312">
                  <c:v>43269</c:v>
                </c:pt>
                <c:pt idx="313">
                  <c:v>43270</c:v>
                </c:pt>
                <c:pt idx="314">
                  <c:v>43271</c:v>
                </c:pt>
                <c:pt idx="315">
                  <c:v>43272</c:v>
                </c:pt>
                <c:pt idx="316">
                  <c:v>43273</c:v>
                </c:pt>
                <c:pt idx="317">
                  <c:v>43276</c:v>
                </c:pt>
                <c:pt idx="318">
                  <c:v>43277</c:v>
                </c:pt>
                <c:pt idx="319">
                  <c:v>43278</c:v>
                </c:pt>
                <c:pt idx="320">
                  <c:v>43279</c:v>
                </c:pt>
                <c:pt idx="321">
                  <c:v>43280</c:v>
                </c:pt>
                <c:pt idx="322">
                  <c:v>43283</c:v>
                </c:pt>
                <c:pt idx="323">
                  <c:v>43284</c:v>
                </c:pt>
                <c:pt idx="324">
                  <c:v>43286</c:v>
                </c:pt>
              </c:numCache>
            </c:numRef>
          </c:cat>
          <c:val>
            <c:numRef>
              <c:f>Sheet1!$E$2:$E$326</c:f>
              <c:numCache>
                <c:formatCode>General</c:formatCode>
                <c:ptCount val="3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724</c:v>
                </c:pt>
                <c:pt idx="191">
                  <c:v>743</c:v>
                </c:pt>
                <c:pt idx="192">
                  <c:v>819</c:v>
                </c:pt>
                <c:pt idx="193">
                  <c:v>635</c:v>
                </c:pt>
                <c:pt idx="194">
                  <c:v>656</c:v>
                </c:pt>
                <c:pt idx="195">
                  <c:v>763</c:v>
                </c:pt>
                <c:pt idx="196">
                  <c:v>1099</c:v>
                </c:pt>
                <c:pt idx="197">
                  <c:v>1167</c:v>
                </c:pt>
                <c:pt idx="198">
                  <c:v>990</c:v>
                </c:pt>
                <c:pt idx="199">
                  <c:v>655</c:v>
                </c:pt>
                <c:pt idx="200">
                  <c:v>925</c:v>
                </c:pt>
                <c:pt idx="201">
                  <c:v>706</c:v>
                </c:pt>
                <c:pt idx="202">
                  <c:v>589</c:v>
                </c:pt>
                <c:pt idx="203">
                  <c:v>767</c:v>
                </c:pt>
                <c:pt idx="204">
                  <c:v>903</c:v>
                </c:pt>
                <c:pt idx="205">
                  <c:v>936</c:v>
                </c:pt>
                <c:pt idx="206">
                  <c:v>695</c:v>
                </c:pt>
                <c:pt idx="207">
                  <c:v>810</c:v>
                </c:pt>
                <c:pt idx="208">
                  <c:v>747</c:v>
                </c:pt>
                <c:pt idx="209">
                  <c:v>631</c:v>
                </c:pt>
                <c:pt idx="210">
                  <c:v>771</c:v>
                </c:pt>
                <c:pt idx="211">
                  <c:v>671</c:v>
                </c:pt>
                <c:pt idx="212">
                  <c:v>1215</c:v>
                </c:pt>
                <c:pt idx="213">
                  <c:v>810</c:v>
                </c:pt>
                <c:pt idx="214">
                  <c:v>643</c:v>
                </c:pt>
                <c:pt idx="215">
                  <c:v>953</c:v>
                </c:pt>
                <c:pt idx="216">
                  <c:v>636</c:v>
                </c:pt>
                <c:pt idx="217">
                  <c:v>607</c:v>
                </c:pt>
                <c:pt idx="218">
                  <c:v>732</c:v>
                </c:pt>
                <c:pt idx="219">
                  <c:v>856</c:v>
                </c:pt>
                <c:pt idx="220">
                  <c:v>841</c:v>
                </c:pt>
                <c:pt idx="221">
                  <c:v>711</c:v>
                </c:pt>
                <c:pt idx="222">
                  <c:v>905</c:v>
                </c:pt>
                <c:pt idx="223">
                  <c:v>664</c:v>
                </c:pt>
                <c:pt idx="224">
                  <c:v>726</c:v>
                </c:pt>
                <c:pt idx="225">
                  <c:v>635</c:v>
                </c:pt>
                <c:pt idx="226">
                  <c:v>955</c:v>
                </c:pt>
                <c:pt idx="227">
                  <c:v>782</c:v>
                </c:pt>
                <c:pt idx="228">
                  <c:v>846</c:v>
                </c:pt>
                <c:pt idx="229">
                  <c:v>715</c:v>
                </c:pt>
                <c:pt idx="230">
                  <c:v>581</c:v>
                </c:pt>
                <c:pt idx="231">
                  <c:v>896</c:v>
                </c:pt>
                <c:pt idx="232">
                  <c:v>675</c:v>
                </c:pt>
                <c:pt idx="233">
                  <c:v>760</c:v>
                </c:pt>
                <c:pt idx="234">
                  <c:v>607</c:v>
                </c:pt>
                <c:pt idx="235">
                  <c:v>683</c:v>
                </c:pt>
                <c:pt idx="236">
                  <c:v>694</c:v>
                </c:pt>
                <c:pt idx="237">
                  <c:v>826</c:v>
                </c:pt>
                <c:pt idx="238">
                  <c:v>747</c:v>
                </c:pt>
                <c:pt idx="239">
                  <c:v>695</c:v>
                </c:pt>
                <c:pt idx="240">
                  <c:v>785</c:v>
                </c:pt>
                <c:pt idx="241">
                  <c:v>889</c:v>
                </c:pt>
                <c:pt idx="242">
                  <c:v>750</c:v>
                </c:pt>
                <c:pt idx="243">
                  <c:v>655</c:v>
                </c:pt>
                <c:pt idx="244">
                  <c:v>638</c:v>
                </c:pt>
                <c:pt idx="245">
                  <c:v>580</c:v>
                </c:pt>
                <c:pt idx="246">
                  <c:v>670</c:v>
                </c:pt>
                <c:pt idx="247">
                  <c:v>609</c:v>
                </c:pt>
                <c:pt idx="248">
                  <c:v>683</c:v>
                </c:pt>
                <c:pt idx="249">
                  <c:v>671</c:v>
                </c:pt>
                <c:pt idx="250">
                  <c:v>665</c:v>
                </c:pt>
                <c:pt idx="251">
                  <c:v>782</c:v>
                </c:pt>
                <c:pt idx="252">
                  <c:v>598</c:v>
                </c:pt>
                <c:pt idx="253">
                  <c:v>956</c:v>
                </c:pt>
                <c:pt idx="254">
                  <c:v>615</c:v>
                </c:pt>
                <c:pt idx="255">
                  <c:v>689</c:v>
                </c:pt>
                <c:pt idx="256">
                  <c:v>623</c:v>
                </c:pt>
                <c:pt idx="257">
                  <c:v>777</c:v>
                </c:pt>
                <c:pt idx="258">
                  <c:v>617</c:v>
                </c:pt>
                <c:pt idx="259">
                  <c:v>832</c:v>
                </c:pt>
                <c:pt idx="260">
                  <c:v>711</c:v>
                </c:pt>
                <c:pt idx="261">
                  <c:v>612</c:v>
                </c:pt>
                <c:pt idx="262">
                  <c:v>709</c:v>
                </c:pt>
                <c:pt idx="263">
                  <c:v>974</c:v>
                </c:pt>
                <c:pt idx="264">
                  <c:v>889</c:v>
                </c:pt>
                <c:pt idx="265">
                  <c:v>598</c:v>
                </c:pt>
                <c:pt idx="266">
                  <c:v>736</c:v>
                </c:pt>
                <c:pt idx="267">
                  <c:v>931</c:v>
                </c:pt>
                <c:pt idx="268">
                  <c:v>745</c:v>
                </c:pt>
                <c:pt idx="269">
                  <c:v>695</c:v>
                </c:pt>
                <c:pt idx="270">
                  <c:v>607</c:v>
                </c:pt>
                <c:pt idx="271">
                  <c:v>725</c:v>
                </c:pt>
                <c:pt idx="272">
                  <c:v>586</c:v>
                </c:pt>
                <c:pt idx="273">
                  <c:v>778</c:v>
                </c:pt>
                <c:pt idx="274">
                  <c:v>634</c:v>
                </c:pt>
                <c:pt idx="275">
                  <c:v>977</c:v>
                </c:pt>
                <c:pt idx="276">
                  <c:v>997</c:v>
                </c:pt>
                <c:pt idx="277">
                  <c:v>658</c:v>
                </c:pt>
                <c:pt idx="278">
                  <c:v>735</c:v>
                </c:pt>
                <c:pt idx="279">
                  <c:v>917</c:v>
                </c:pt>
                <c:pt idx="280">
                  <c:v>811</c:v>
                </c:pt>
                <c:pt idx="281">
                  <c:v>692</c:v>
                </c:pt>
                <c:pt idx="282">
                  <c:v>815</c:v>
                </c:pt>
                <c:pt idx="283">
                  <c:v>595</c:v>
                </c:pt>
                <c:pt idx="284">
                  <c:v>873</c:v>
                </c:pt>
                <c:pt idx="285">
                  <c:v>832</c:v>
                </c:pt>
                <c:pt idx="286">
                  <c:v>918</c:v>
                </c:pt>
                <c:pt idx="287">
                  <c:v>608</c:v>
                </c:pt>
                <c:pt idx="288">
                  <c:v>815</c:v>
                </c:pt>
                <c:pt idx="289">
                  <c:v>737</c:v>
                </c:pt>
                <c:pt idx="290">
                  <c:v>763</c:v>
                </c:pt>
                <c:pt idx="291">
                  <c:v>736</c:v>
                </c:pt>
                <c:pt idx="292">
                  <c:v>641</c:v>
                </c:pt>
                <c:pt idx="293">
                  <c:v>773</c:v>
                </c:pt>
                <c:pt idx="294">
                  <c:v>627</c:v>
                </c:pt>
                <c:pt idx="295">
                  <c:v>637</c:v>
                </c:pt>
                <c:pt idx="296">
                  <c:v>680</c:v>
                </c:pt>
                <c:pt idx="297">
                  <c:v>542</c:v>
                </c:pt>
                <c:pt idx="298">
                  <c:v>799</c:v>
                </c:pt>
                <c:pt idx="299">
                  <c:v>788</c:v>
                </c:pt>
                <c:pt idx="300">
                  <c:v>813</c:v>
                </c:pt>
                <c:pt idx="301">
                  <c:v>820</c:v>
                </c:pt>
                <c:pt idx="302">
                  <c:v>795</c:v>
                </c:pt>
                <c:pt idx="303">
                  <c:v>824</c:v>
                </c:pt>
                <c:pt idx="304">
                  <c:v>680</c:v>
                </c:pt>
                <c:pt idx="305">
                  <c:v>760</c:v>
                </c:pt>
                <c:pt idx="306">
                  <c:v>826</c:v>
                </c:pt>
                <c:pt idx="307">
                  <c:v>844</c:v>
                </c:pt>
                <c:pt idx="308">
                  <c:v>786</c:v>
                </c:pt>
                <c:pt idx="309">
                  <c:v>833</c:v>
                </c:pt>
                <c:pt idx="310">
                  <c:v>808</c:v>
                </c:pt>
                <c:pt idx="311">
                  <c:v>453</c:v>
                </c:pt>
                <c:pt idx="312">
                  <c:v>813</c:v>
                </c:pt>
                <c:pt idx="313">
                  <c:v>750</c:v>
                </c:pt>
                <c:pt idx="314">
                  <c:v>835</c:v>
                </c:pt>
                <c:pt idx="315">
                  <c:v>557</c:v>
                </c:pt>
                <c:pt idx="316">
                  <c:v>690</c:v>
                </c:pt>
                <c:pt idx="317">
                  <c:v>852</c:v>
                </c:pt>
                <c:pt idx="318">
                  <c:v>669</c:v>
                </c:pt>
                <c:pt idx="319">
                  <c:v>786</c:v>
                </c:pt>
                <c:pt idx="320">
                  <c:v>551</c:v>
                </c:pt>
                <c:pt idx="321">
                  <c:v>831</c:v>
                </c:pt>
                <c:pt idx="322">
                  <c:v>710</c:v>
                </c:pt>
                <c:pt idx="323">
                  <c:v>583</c:v>
                </c:pt>
                <c:pt idx="324">
                  <c:v>540</c:v>
                </c:pt>
              </c:numCache>
            </c:numRef>
          </c:val>
          <c:extLst>
            <c:ext xmlns:c16="http://schemas.microsoft.com/office/drawing/2014/chart" uri="{C3380CC4-5D6E-409C-BE32-E72D297353CC}">
              <c16:uniqueId val="{00000003-D133-4509-A33D-B2DFDCDBDBEC}"/>
            </c:ext>
          </c:extLst>
        </c:ser>
        <c:dLbls>
          <c:showLegendKey val="0"/>
          <c:showVal val="0"/>
          <c:showCatName val="0"/>
          <c:showSerName val="0"/>
          <c:showPercent val="0"/>
          <c:showBubbleSize val="0"/>
        </c:dLbls>
        <c:gapWidth val="219"/>
        <c:overlap val="-27"/>
        <c:axId val="349221424"/>
        <c:axId val="349220440"/>
      </c:barChart>
      <c:dateAx>
        <c:axId val="34922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20440"/>
        <c:crosses val="autoZero"/>
        <c:auto val="1"/>
        <c:lblOffset val="100"/>
        <c:baseTimeUnit val="days"/>
      </c:dateAx>
      <c:valAx>
        <c:axId val="34922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2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c:v>
                </c:pt>
              </c:numCache>
            </c:numRef>
          </c:val>
          <c:extLst>
            <c:ext xmlns:c16="http://schemas.microsoft.com/office/drawing/2014/chart" uri="{C3380CC4-5D6E-409C-BE32-E72D297353CC}">
              <c16:uniqueId val="{00000000-A9C0-46F7-99CF-D45A4D64EF80}"/>
            </c:ext>
          </c:extLst>
        </c:ser>
        <c:dLbls>
          <c:showLegendKey val="0"/>
          <c:showVal val="0"/>
          <c:showCatName val="0"/>
          <c:showSerName val="0"/>
          <c:showPercent val="0"/>
          <c:showBubbleSize val="0"/>
        </c:dLbls>
        <c:gapWidth val="219"/>
        <c:overlap val="-27"/>
        <c:axId val="464695264"/>
        <c:axId val="464692968"/>
      </c:barChart>
      <c:dateAx>
        <c:axId val="46469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92968"/>
        <c:crosses val="autoZero"/>
        <c:auto val="1"/>
        <c:lblOffset val="100"/>
        <c:baseTimeUnit val="months"/>
      </c:dateAx>
      <c:valAx>
        <c:axId val="46469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9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0</c:v>
                </c:pt>
                <c:pt idx="8">
                  <c:v>0</c:v>
                </c:pt>
                <c:pt idx="9">
                  <c:v>0</c:v>
                </c:pt>
                <c:pt idx="10">
                  <c:v>0</c:v>
                </c:pt>
                <c:pt idx="11">
                  <c:v>0</c:v>
                </c:pt>
              </c:numCache>
            </c:numRef>
          </c:val>
          <c:extLst>
            <c:ext xmlns:c16="http://schemas.microsoft.com/office/drawing/2014/chart" uri="{C3380CC4-5D6E-409C-BE32-E72D297353CC}">
              <c16:uniqueId val="{00000000-AAE1-4D05-B2C4-ACB3A181AC82}"/>
            </c:ext>
          </c:extLst>
        </c:ser>
        <c:dLbls>
          <c:showLegendKey val="0"/>
          <c:showVal val="0"/>
          <c:showCatName val="0"/>
          <c:showSerName val="0"/>
          <c:showPercent val="0"/>
          <c:showBubbleSize val="0"/>
        </c:dLbls>
        <c:gapWidth val="219"/>
        <c:overlap val="-27"/>
        <c:axId val="464692312"/>
        <c:axId val="464697888"/>
      </c:barChart>
      <c:dateAx>
        <c:axId val="46469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97888"/>
        <c:crosses val="autoZero"/>
        <c:auto val="1"/>
        <c:lblOffset val="100"/>
        <c:baseTimeUnit val="months"/>
      </c:dateAx>
      <c:valAx>
        <c:axId val="46469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9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22533</c:v>
                </c:pt>
              </c:numCache>
            </c:numRef>
          </c:val>
          <c:extLst>
            <c:ext xmlns:c16="http://schemas.microsoft.com/office/drawing/2014/chart" uri="{C3380CC4-5D6E-409C-BE32-E72D297353CC}">
              <c16:uniqueId val="{00000000-7C52-43C5-BA38-7BB917981570}"/>
            </c:ext>
          </c:extLst>
        </c:ser>
        <c:dLbls>
          <c:showLegendKey val="0"/>
          <c:showVal val="0"/>
          <c:showCatName val="0"/>
          <c:showSerName val="0"/>
          <c:showPercent val="0"/>
          <c:showBubbleSize val="0"/>
        </c:dLbls>
        <c:gapWidth val="219"/>
        <c:overlap val="-27"/>
        <c:axId val="464695920"/>
        <c:axId val="464697232"/>
      </c:barChart>
      <c:dateAx>
        <c:axId val="464695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97232"/>
        <c:crosses val="autoZero"/>
        <c:auto val="1"/>
        <c:lblOffset val="100"/>
        <c:baseTimeUnit val="months"/>
      </c:dateAx>
      <c:valAx>
        <c:axId val="46469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9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65</c:v>
                </c:pt>
                <c:pt idx="2">
                  <c:v>368</c:v>
                </c:pt>
                <c:pt idx="3">
                  <c:v>491</c:v>
                </c:pt>
                <c:pt idx="4">
                  <c:v>544</c:v>
                </c:pt>
                <c:pt idx="5">
                  <c:v>436</c:v>
                </c:pt>
                <c:pt idx="6">
                  <c:v>186</c:v>
                </c:pt>
              </c:numCache>
            </c:numRef>
          </c:val>
          <c:extLst>
            <c:ext xmlns:c16="http://schemas.microsoft.com/office/drawing/2014/chart" uri="{C3380CC4-5D6E-409C-BE32-E72D297353CC}">
              <c16:uniqueId val="{00000000-8307-4159-9684-2EA7C6FA7B6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60</c:v>
                </c:pt>
                <c:pt idx="2">
                  <c:v>276</c:v>
                </c:pt>
                <c:pt idx="3">
                  <c:v>361</c:v>
                </c:pt>
                <c:pt idx="4">
                  <c:v>309</c:v>
                </c:pt>
                <c:pt idx="5">
                  <c:v>271</c:v>
                </c:pt>
                <c:pt idx="6">
                  <c:v>166</c:v>
                </c:pt>
              </c:numCache>
            </c:numRef>
          </c:val>
          <c:extLst>
            <c:ext xmlns:c16="http://schemas.microsoft.com/office/drawing/2014/chart" uri="{C3380CC4-5D6E-409C-BE32-E72D297353CC}">
              <c16:uniqueId val="{00000001-8307-4159-9684-2EA7C6FA7B63}"/>
            </c:ext>
          </c:extLst>
        </c:ser>
        <c:dLbls>
          <c:showLegendKey val="0"/>
          <c:showVal val="0"/>
          <c:showCatName val="0"/>
          <c:showSerName val="0"/>
          <c:showPercent val="0"/>
          <c:showBubbleSize val="0"/>
        </c:dLbls>
        <c:gapWidth val="219"/>
        <c:overlap val="-27"/>
        <c:axId val="347141176"/>
        <c:axId val="347136584"/>
      </c:barChart>
      <c:catAx>
        <c:axId val="347141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36584"/>
        <c:crosses val="autoZero"/>
        <c:auto val="1"/>
        <c:lblAlgn val="ctr"/>
        <c:lblOffset val="100"/>
        <c:noMultiLvlLbl val="0"/>
      </c:catAx>
      <c:valAx>
        <c:axId val="34713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4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0</c:v>
                </c:pt>
              </c:numCache>
            </c:numRef>
          </c:val>
          <c:extLst>
            <c:ext xmlns:c16="http://schemas.microsoft.com/office/drawing/2014/chart" uri="{C3380CC4-5D6E-409C-BE32-E72D297353CC}">
              <c16:uniqueId val="{00000000-54D3-41C4-944A-8B200C75723C}"/>
            </c:ext>
          </c:extLst>
        </c:ser>
        <c:dLbls>
          <c:showLegendKey val="0"/>
          <c:showVal val="0"/>
          <c:showCatName val="0"/>
          <c:showSerName val="0"/>
          <c:showPercent val="0"/>
          <c:showBubbleSize val="0"/>
        </c:dLbls>
        <c:gapWidth val="219"/>
        <c:overlap val="-27"/>
        <c:axId val="347090664"/>
        <c:axId val="347087056"/>
      </c:barChart>
      <c:dateAx>
        <c:axId val="34709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7056"/>
        <c:crosses val="autoZero"/>
        <c:auto val="1"/>
        <c:lblOffset val="100"/>
        <c:baseTimeUnit val="months"/>
      </c:dateAx>
      <c:valAx>
        <c:axId val="34708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9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3</c:v>
                </c:pt>
                <c:pt idx="7">
                  <c:v>0</c:v>
                </c:pt>
                <c:pt idx="8">
                  <c:v>0</c:v>
                </c:pt>
                <c:pt idx="9">
                  <c:v>0</c:v>
                </c:pt>
                <c:pt idx="10">
                  <c:v>0</c:v>
                </c:pt>
                <c:pt idx="11">
                  <c:v>0</c:v>
                </c:pt>
              </c:numCache>
            </c:numRef>
          </c:val>
          <c:extLst>
            <c:ext xmlns:c16="http://schemas.microsoft.com/office/drawing/2014/chart" uri="{C3380CC4-5D6E-409C-BE32-E72D297353CC}">
              <c16:uniqueId val="{00000000-4553-4216-9B30-16A18B6FBFCF}"/>
            </c:ext>
          </c:extLst>
        </c:ser>
        <c:dLbls>
          <c:showLegendKey val="0"/>
          <c:showVal val="0"/>
          <c:showCatName val="0"/>
          <c:showSerName val="0"/>
          <c:showPercent val="0"/>
          <c:showBubbleSize val="0"/>
        </c:dLbls>
        <c:gapWidth val="219"/>
        <c:overlap val="-27"/>
        <c:axId val="347084760"/>
        <c:axId val="347085744"/>
      </c:barChart>
      <c:dateAx>
        <c:axId val="34708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5744"/>
        <c:crosses val="autoZero"/>
        <c:auto val="1"/>
        <c:lblOffset val="100"/>
        <c:baseTimeUnit val="months"/>
      </c:dateAx>
      <c:valAx>
        <c:axId val="34708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c:v>
                </c:pt>
                <c:pt idx="7">
                  <c:v>0</c:v>
                </c:pt>
                <c:pt idx="8">
                  <c:v>0</c:v>
                </c:pt>
                <c:pt idx="9">
                  <c:v>0</c:v>
                </c:pt>
                <c:pt idx="10">
                  <c:v>0</c:v>
                </c:pt>
                <c:pt idx="11">
                  <c:v>0</c:v>
                </c:pt>
              </c:numCache>
            </c:numRef>
          </c:val>
          <c:extLst>
            <c:ext xmlns:c16="http://schemas.microsoft.com/office/drawing/2014/chart" uri="{C3380CC4-5D6E-409C-BE32-E72D297353CC}">
              <c16:uniqueId val="{00000000-2314-43D0-AEE8-27F765C1F706}"/>
            </c:ext>
          </c:extLst>
        </c:ser>
        <c:dLbls>
          <c:showLegendKey val="0"/>
          <c:showVal val="0"/>
          <c:showCatName val="0"/>
          <c:showSerName val="0"/>
          <c:showPercent val="0"/>
          <c:showBubbleSize val="0"/>
        </c:dLbls>
        <c:gapWidth val="219"/>
        <c:overlap val="-27"/>
        <c:axId val="347087712"/>
        <c:axId val="347086400"/>
      </c:barChart>
      <c:dateAx>
        <c:axId val="34708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6400"/>
        <c:crosses val="autoZero"/>
        <c:auto val="1"/>
        <c:lblOffset val="100"/>
        <c:baseTimeUnit val="months"/>
      </c:dateAx>
      <c:valAx>
        <c:axId val="34708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53</c:v>
                </c:pt>
              </c:numCache>
            </c:numRef>
          </c:val>
          <c:extLst>
            <c:ext xmlns:c16="http://schemas.microsoft.com/office/drawing/2014/chart" uri="{C3380CC4-5D6E-409C-BE32-E72D297353CC}">
              <c16:uniqueId val="{00000000-5702-4DB4-BD0F-8E37002051BF}"/>
            </c:ext>
          </c:extLst>
        </c:ser>
        <c:dLbls>
          <c:showLegendKey val="0"/>
          <c:showVal val="0"/>
          <c:showCatName val="0"/>
          <c:showSerName val="0"/>
          <c:showPercent val="0"/>
          <c:showBubbleSize val="0"/>
        </c:dLbls>
        <c:gapWidth val="219"/>
        <c:overlap val="-27"/>
        <c:axId val="352370040"/>
        <c:axId val="352365448"/>
      </c:barChart>
      <c:dateAx>
        <c:axId val="35237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65448"/>
        <c:crosses val="autoZero"/>
        <c:auto val="1"/>
        <c:lblOffset val="100"/>
        <c:baseTimeUnit val="months"/>
      </c:dateAx>
      <c:valAx>
        <c:axId val="35236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7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21</c:v>
                </c:pt>
                <c:pt idx="7">
                  <c:v>0</c:v>
                </c:pt>
                <c:pt idx="8">
                  <c:v>0</c:v>
                </c:pt>
                <c:pt idx="9">
                  <c:v>0</c:v>
                </c:pt>
                <c:pt idx="10">
                  <c:v>0</c:v>
                </c:pt>
                <c:pt idx="11">
                  <c:v>0</c:v>
                </c:pt>
              </c:numCache>
            </c:numRef>
          </c:val>
          <c:extLst>
            <c:ext xmlns:c16="http://schemas.microsoft.com/office/drawing/2014/chart" uri="{C3380CC4-5D6E-409C-BE32-E72D297353CC}">
              <c16:uniqueId val="{00000000-8B0B-4E69-908E-54F9EE4F4691}"/>
            </c:ext>
          </c:extLst>
        </c:ser>
        <c:dLbls>
          <c:showLegendKey val="0"/>
          <c:showVal val="0"/>
          <c:showCatName val="0"/>
          <c:showSerName val="0"/>
          <c:showPercent val="0"/>
          <c:showBubbleSize val="0"/>
        </c:dLbls>
        <c:gapWidth val="219"/>
        <c:overlap val="-27"/>
        <c:axId val="352372008"/>
        <c:axId val="352365120"/>
      </c:barChart>
      <c:dateAx>
        <c:axId val="35237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65120"/>
        <c:crosses val="autoZero"/>
        <c:auto val="1"/>
        <c:lblOffset val="100"/>
        <c:baseTimeUnit val="months"/>
      </c:dateAx>
      <c:valAx>
        <c:axId val="35236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7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-4</c:v>
                </c:pt>
              </c:numCache>
            </c:numRef>
          </c:val>
          <c:extLst>
            <c:ext xmlns:c16="http://schemas.microsoft.com/office/drawing/2014/chart" uri="{C3380CC4-5D6E-409C-BE32-E72D297353CC}">
              <c16:uniqueId val="{00000000-8A34-4D8C-8441-51865FD12ECB}"/>
            </c:ext>
          </c:extLst>
        </c:ser>
        <c:dLbls>
          <c:showLegendKey val="0"/>
          <c:showVal val="0"/>
          <c:showCatName val="0"/>
          <c:showSerName val="0"/>
          <c:showPercent val="0"/>
          <c:showBubbleSize val="0"/>
        </c:dLbls>
        <c:gapWidth val="219"/>
        <c:overlap val="-27"/>
        <c:axId val="352334288"/>
        <c:axId val="352343472"/>
      </c:barChart>
      <c:dateAx>
        <c:axId val="35233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43472"/>
        <c:crosses val="autoZero"/>
        <c:auto val="1"/>
        <c:lblOffset val="100"/>
        <c:baseTimeUnit val="months"/>
      </c:dateAx>
      <c:valAx>
        <c:axId val="35234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3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57</c:v>
                </c:pt>
                <c:pt idx="6">
                  <c:v>46</c:v>
                </c:pt>
                <c:pt idx="7">
                  <c:v>0</c:v>
                </c:pt>
                <c:pt idx="8">
                  <c:v>0</c:v>
                </c:pt>
                <c:pt idx="9">
                  <c:v>0</c:v>
                </c:pt>
                <c:pt idx="10">
                  <c:v>0</c:v>
                </c:pt>
                <c:pt idx="11">
                  <c:v>0</c:v>
                </c:pt>
              </c:numCache>
            </c:numRef>
          </c:val>
          <c:extLst>
            <c:ext xmlns:c16="http://schemas.microsoft.com/office/drawing/2014/chart" uri="{C3380CC4-5D6E-409C-BE32-E72D297353CC}">
              <c16:uniqueId val="{00000000-0315-420D-A6C1-B4C3E9BAA6F2}"/>
            </c:ext>
          </c:extLst>
        </c:ser>
        <c:dLbls>
          <c:showLegendKey val="0"/>
          <c:showVal val="0"/>
          <c:showCatName val="0"/>
          <c:showSerName val="0"/>
          <c:showPercent val="0"/>
          <c:showBubbleSize val="0"/>
        </c:dLbls>
        <c:gapWidth val="219"/>
        <c:overlap val="-27"/>
        <c:axId val="352338880"/>
        <c:axId val="352335272"/>
      </c:barChart>
      <c:dateAx>
        <c:axId val="35233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35272"/>
        <c:crosses val="autoZero"/>
        <c:auto val="1"/>
        <c:lblOffset val="100"/>
        <c:baseTimeUnit val="months"/>
      </c:dateAx>
      <c:valAx>
        <c:axId val="35233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3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C7765-1BB3-4A50-AB97-A1A2414959F2}"/>
              </a:ext>
            </a:extLst>
          </p:cNvPr>
          <p:cNvSpPr>
            <a:spLocks noGrp="1"/>
          </p:cNvSpPr>
          <p:nvPr>
            <p:ph type="ctrTitle"/>
          </p:nvPr>
        </p:nvSpPr>
        <p:spPr/>
        <p:txBody>
          <a:bodyPr/>
          <a:lstStyle/>
          <a:p>
            <a:r>
              <a:rPr lang="en-US"/>
              <a:t>PHLY Social Media - Brad's Report</a:t>
            </a:r>
          </a:p>
        </p:txBody>
      </p:sp>
      <p:sp>
        <p:nvSpPr>
          <p:cNvPr id="3" name="Subtitle 2">
            <a:extLst>
              <a:ext uri="{FF2B5EF4-FFF2-40B4-BE49-F238E27FC236}">
                <a16:creationId xmlns:a16="http://schemas.microsoft.com/office/drawing/2014/main" id="{F4388172-8314-440D-8582-61CC0DC024A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63516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C8BD-0056-438F-B3CF-3BD4B77E5960}"/>
              </a:ext>
            </a:extLst>
          </p:cNvPr>
          <p:cNvSpPr>
            <a:spLocks noGrp="1"/>
          </p:cNvSpPr>
          <p:nvPr>
            <p:ph type="title"/>
          </p:nvPr>
        </p:nvSpPr>
        <p:spPr/>
        <p:txBody>
          <a:bodyPr/>
          <a:lstStyle/>
          <a:p>
            <a:r>
              <a:rPr lang="en-US"/>
              <a:t>Overall Audience (per month) | Philadelphia Insurance</a:t>
            </a:r>
          </a:p>
        </p:txBody>
      </p:sp>
      <p:graphicFrame>
        <p:nvGraphicFramePr>
          <p:cNvPr id="6" name="Chart Placeholder 5">
            <a:extLst>
              <a:ext uri="{FF2B5EF4-FFF2-40B4-BE49-F238E27FC236}">
                <a16:creationId xmlns:a16="http://schemas.microsoft.com/office/drawing/2014/main" id="{D4FF70A8-904A-4C14-BBF3-567DAABD0EAF}"/>
              </a:ext>
            </a:extLst>
          </p:cNvPr>
          <p:cNvGraphicFramePr>
            <a:graphicFrameLocks noGrp="1"/>
          </p:cNvGraphicFramePr>
          <p:nvPr>
            <p:ph type="chart" sz="quarter" idx="13"/>
            <p:extLst>
              <p:ext uri="{D42A27DB-BD31-4B8C-83A1-F6EECF244321}">
                <p14:modId xmlns:p14="http://schemas.microsoft.com/office/powerpoint/2010/main" val="704714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FCC552-D9EC-4764-8AF4-3C49AB7DDA1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50BB378-E655-4A8B-A7AC-B0EDEA7208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1932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4C6B3-4A3F-4DD4-9D7C-8CE46D00A23D}"/>
              </a:ext>
            </a:extLst>
          </p:cNvPr>
          <p:cNvSpPr>
            <a:spLocks noGrp="1"/>
          </p:cNvSpPr>
          <p:nvPr>
            <p:ph type="title"/>
          </p:nvPr>
        </p:nvSpPr>
        <p:spPr/>
        <p:txBody>
          <a:bodyPr/>
          <a:lstStyle/>
          <a:p>
            <a:r>
              <a:rPr lang="en-US"/>
              <a:t>Overall Overall Audience Change | Philadelphia Insurance</a:t>
            </a:r>
          </a:p>
        </p:txBody>
      </p:sp>
      <p:graphicFrame>
        <p:nvGraphicFramePr>
          <p:cNvPr id="6" name="Chart Placeholder 5">
            <a:extLst>
              <a:ext uri="{FF2B5EF4-FFF2-40B4-BE49-F238E27FC236}">
                <a16:creationId xmlns:a16="http://schemas.microsoft.com/office/drawing/2014/main" id="{4C334446-8777-4365-AC8D-608CD84CFC5D}"/>
              </a:ext>
            </a:extLst>
          </p:cNvPr>
          <p:cNvGraphicFramePr>
            <a:graphicFrameLocks noGrp="1"/>
          </p:cNvGraphicFramePr>
          <p:nvPr>
            <p:ph type="chart" sz="quarter" idx="13"/>
            <p:extLst>
              <p:ext uri="{D42A27DB-BD31-4B8C-83A1-F6EECF244321}">
                <p14:modId xmlns:p14="http://schemas.microsoft.com/office/powerpoint/2010/main" val="3611402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A64CA2-3D15-4F42-BBC5-4391A0D0C16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F91BE19-0546-460A-B41F-B6E5BDCB4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411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80A6-869E-4DA7-BB2F-4B5851D066CA}"/>
              </a:ext>
            </a:extLst>
          </p:cNvPr>
          <p:cNvSpPr>
            <a:spLocks noGrp="1"/>
          </p:cNvSpPr>
          <p:nvPr>
            <p:ph type="title"/>
          </p:nvPr>
        </p:nvSpPr>
        <p:spPr/>
        <p:txBody>
          <a:bodyPr/>
          <a:lstStyle/>
          <a:p>
            <a:r>
              <a:rPr lang="en-US"/>
              <a:t>Average Interactions per Post - Cross-platform | Philadelphia Insurance</a:t>
            </a:r>
          </a:p>
        </p:txBody>
      </p:sp>
      <p:graphicFrame>
        <p:nvGraphicFramePr>
          <p:cNvPr id="6" name="Chart Placeholder 5">
            <a:extLst>
              <a:ext uri="{FF2B5EF4-FFF2-40B4-BE49-F238E27FC236}">
                <a16:creationId xmlns:a16="http://schemas.microsoft.com/office/drawing/2014/main" id="{D876F788-21A0-4BC1-ABAC-0919815A1E27}"/>
              </a:ext>
            </a:extLst>
          </p:cNvPr>
          <p:cNvGraphicFramePr>
            <a:graphicFrameLocks noGrp="1"/>
          </p:cNvGraphicFramePr>
          <p:nvPr>
            <p:ph type="chart" sz="quarter" idx="13"/>
            <p:extLst>
              <p:ext uri="{D42A27DB-BD31-4B8C-83A1-F6EECF244321}">
                <p14:modId xmlns:p14="http://schemas.microsoft.com/office/powerpoint/2010/main" val="2354923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B50761-9A6A-4557-B536-2D7B447952E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0187072-F5FD-4A7D-8DB0-8D7A166F75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9260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508A4-0D4D-4382-A144-103F5E3CFE73}"/>
              </a:ext>
            </a:extLst>
          </p:cNvPr>
          <p:cNvSpPr>
            <a:spLocks noGrp="1"/>
          </p:cNvSpPr>
          <p:nvPr>
            <p:ph type="title"/>
          </p:nvPr>
        </p:nvSpPr>
        <p:spPr/>
        <p:txBody>
          <a:bodyPr/>
          <a:lstStyle/>
          <a:p>
            <a:r>
              <a:rPr lang="en-US"/>
              <a:t>Impressions per Post - Cross-platform | Philadelphia Insurance</a:t>
            </a:r>
          </a:p>
        </p:txBody>
      </p:sp>
      <p:graphicFrame>
        <p:nvGraphicFramePr>
          <p:cNvPr id="6" name="Chart Placeholder 5">
            <a:extLst>
              <a:ext uri="{FF2B5EF4-FFF2-40B4-BE49-F238E27FC236}">
                <a16:creationId xmlns:a16="http://schemas.microsoft.com/office/drawing/2014/main" id="{75C5AF34-4B1B-4107-A4F7-C391C0CFC793}"/>
              </a:ext>
            </a:extLst>
          </p:cNvPr>
          <p:cNvGraphicFramePr>
            <a:graphicFrameLocks noGrp="1"/>
          </p:cNvGraphicFramePr>
          <p:nvPr>
            <p:ph type="chart" sz="quarter" idx="13"/>
            <p:extLst>
              <p:ext uri="{D42A27DB-BD31-4B8C-83A1-F6EECF244321}">
                <p14:modId xmlns:p14="http://schemas.microsoft.com/office/powerpoint/2010/main" val="3867676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A41A6-A996-4F0F-AEC0-C351479904E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0AEC866-684E-40AE-9E10-D54C3004E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4201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0DC49-AA60-47E1-A0EB-EAFF705EC9D7}"/>
              </a:ext>
            </a:extLst>
          </p:cNvPr>
          <p:cNvSpPr>
            <a:spLocks noGrp="1"/>
          </p:cNvSpPr>
          <p:nvPr>
            <p:ph type="title"/>
          </p:nvPr>
        </p:nvSpPr>
        <p:spPr/>
        <p:txBody>
          <a:bodyPr/>
          <a:lstStyle/>
          <a:p>
            <a:r>
              <a:rPr lang="en-US"/>
              <a:t>Overall Own Posts Table | Philadelphia Insurance - 1 of 20</a:t>
            </a:r>
          </a:p>
        </p:txBody>
      </p:sp>
      <p:graphicFrame>
        <p:nvGraphicFramePr>
          <p:cNvPr id="5" name="Table Placeholder 4">
            <a:extLst>
              <a:ext uri="{FF2B5EF4-FFF2-40B4-BE49-F238E27FC236}">
                <a16:creationId xmlns:a16="http://schemas.microsoft.com/office/drawing/2014/main" id="{39128173-60A8-4EE6-ADB4-38E087236655}"/>
              </a:ext>
            </a:extLst>
          </p:cNvPr>
          <p:cNvGraphicFramePr>
            <a:graphicFrameLocks noGrp="1"/>
          </p:cNvGraphicFramePr>
          <p:nvPr>
            <p:ph type="tbl" sz="quarter" idx="13"/>
            <p:extLst>
              <p:ext uri="{D42A27DB-BD31-4B8C-83A1-F6EECF244321}">
                <p14:modId xmlns:p14="http://schemas.microsoft.com/office/powerpoint/2010/main" val="2451377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61917479"/>
                    </a:ext>
                  </a:extLst>
                </a:gridCol>
                <a:gridCol w="822960">
                  <a:extLst>
                    <a:ext uri="{9D8B030D-6E8A-4147-A177-3AD203B41FA5}">
                      <a16:colId xmlns:a16="http://schemas.microsoft.com/office/drawing/2014/main" val="3579839042"/>
                    </a:ext>
                  </a:extLst>
                </a:gridCol>
                <a:gridCol w="822960">
                  <a:extLst>
                    <a:ext uri="{9D8B030D-6E8A-4147-A177-3AD203B41FA5}">
                      <a16:colId xmlns:a16="http://schemas.microsoft.com/office/drawing/2014/main" val="2385636514"/>
                    </a:ext>
                  </a:extLst>
                </a:gridCol>
                <a:gridCol w="2304288">
                  <a:extLst>
                    <a:ext uri="{9D8B030D-6E8A-4147-A177-3AD203B41FA5}">
                      <a16:colId xmlns:a16="http://schemas.microsoft.com/office/drawing/2014/main" val="1762933300"/>
                    </a:ext>
                  </a:extLst>
                </a:gridCol>
                <a:gridCol w="822960">
                  <a:extLst>
                    <a:ext uri="{9D8B030D-6E8A-4147-A177-3AD203B41FA5}">
                      <a16:colId xmlns:a16="http://schemas.microsoft.com/office/drawing/2014/main" val="1202156521"/>
                    </a:ext>
                  </a:extLst>
                </a:gridCol>
                <a:gridCol w="658368">
                  <a:extLst>
                    <a:ext uri="{9D8B030D-6E8A-4147-A177-3AD203B41FA5}">
                      <a16:colId xmlns:a16="http://schemas.microsoft.com/office/drawing/2014/main" val="2406347721"/>
                    </a:ext>
                  </a:extLst>
                </a:gridCol>
                <a:gridCol w="658368">
                  <a:extLst>
                    <a:ext uri="{9D8B030D-6E8A-4147-A177-3AD203B41FA5}">
                      <a16:colId xmlns:a16="http://schemas.microsoft.com/office/drawing/2014/main" val="3620854153"/>
                    </a:ext>
                  </a:extLst>
                </a:gridCol>
                <a:gridCol w="658368">
                  <a:extLst>
                    <a:ext uri="{9D8B030D-6E8A-4147-A177-3AD203B41FA5}">
                      <a16:colId xmlns:a16="http://schemas.microsoft.com/office/drawing/2014/main" val="3803708531"/>
                    </a:ext>
                  </a:extLst>
                </a:gridCol>
                <a:gridCol w="658368">
                  <a:extLst>
                    <a:ext uri="{9D8B030D-6E8A-4147-A177-3AD203B41FA5}">
                      <a16:colId xmlns:a16="http://schemas.microsoft.com/office/drawing/2014/main" val="4258508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53900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 13:10:21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https://www.linkedin.com/feed/update/urn:li:activity:6390606922369761280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1.0038 %</a:t>
                      </a:r>
                    </a:p>
                  </a:txBody>
                  <a:tcPr/>
                </a:tc>
                <a:extLst>
                  <a:ext uri="{0D108BD9-81ED-4DB2-BD59-A6C34878D82A}">
                    <a16:rowId xmlns:a16="http://schemas.microsoft.com/office/drawing/2014/main" val="36353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 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graduates in Bala Cynwyd.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https://www.linkedin.com/feed/update/urn:li:activity:6400424094495494144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0.9398 %</a:t>
                      </a:r>
                    </a:p>
                  </a:txBody>
                  <a:tcPr/>
                </a:tc>
                <a:extLst>
                  <a:ext uri="{0D108BD9-81ED-4DB2-BD59-A6C34878D82A}">
                    <a16:rowId xmlns:a16="http://schemas.microsoft.com/office/drawing/2014/main" val="3675108945"/>
                  </a:ext>
                </a:extLst>
              </a:tr>
            </a:tbl>
          </a:graphicData>
        </a:graphic>
      </p:graphicFrame>
      <p:sp>
        <p:nvSpPr>
          <p:cNvPr id="4" name="Text Placeholder 3">
            <a:extLst>
              <a:ext uri="{FF2B5EF4-FFF2-40B4-BE49-F238E27FC236}">
                <a16:creationId xmlns:a16="http://schemas.microsoft.com/office/drawing/2014/main" id="{3D860D5F-98F1-4B36-98F1-9DAC9809F292}"/>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563530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A2B14-55BB-438C-BEDA-D2034EBBD3C7}"/>
              </a:ext>
            </a:extLst>
          </p:cNvPr>
          <p:cNvSpPr>
            <a:spLocks noGrp="1"/>
          </p:cNvSpPr>
          <p:nvPr>
            <p:ph type="title"/>
          </p:nvPr>
        </p:nvSpPr>
        <p:spPr/>
        <p:txBody>
          <a:bodyPr/>
          <a:lstStyle/>
          <a:p>
            <a:r>
              <a:rPr lang="en-US"/>
              <a:t>Overall Own Posts Table | Philadelphia Insurance - 2 of 20</a:t>
            </a:r>
          </a:p>
        </p:txBody>
      </p:sp>
      <p:graphicFrame>
        <p:nvGraphicFramePr>
          <p:cNvPr id="5" name="Table Placeholder 4">
            <a:extLst>
              <a:ext uri="{FF2B5EF4-FFF2-40B4-BE49-F238E27FC236}">
                <a16:creationId xmlns:a16="http://schemas.microsoft.com/office/drawing/2014/main" id="{C748FBDC-C774-4B33-94A8-D36CC2B931FB}"/>
              </a:ext>
            </a:extLst>
          </p:cNvPr>
          <p:cNvGraphicFramePr>
            <a:graphicFrameLocks noGrp="1"/>
          </p:cNvGraphicFramePr>
          <p:nvPr>
            <p:ph type="tbl" sz="quarter" idx="13"/>
            <p:extLst>
              <p:ext uri="{D42A27DB-BD31-4B8C-83A1-F6EECF244321}">
                <p14:modId xmlns:p14="http://schemas.microsoft.com/office/powerpoint/2010/main" val="402064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75511431"/>
                    </a:ext>
                  </a:extLst>
                </a:gridCol>
                <a:gridCol w="822960">
                  <a:extLst>
                    <a:ext uri="{9D8B030D-6E8A-4147-A177-3AD203B41FA5}">
                      <a16:colId xmlns:a16="http://schemas.microsoft.com/office/drawing/2014/main" val="1254796042"/>
                    </a:ext>
                  </a:extLst>
                </a:gridCol>
                <a:gridCol w="822960">
                  <a:extLst>
                    <a:ext uri="{9D8B030D-6E8A-4147-A177-3AD203B41FA5}">
                      <a16:colId xmlns:a16="http://schemas.microsoft.com/office/drawing/2014/main" val="2129960215"/>
                    </a:ext>
                  </a:extLst>
                </a:gridCol>
                <a:gridCol w="2304288">
                  <a:extLst>
                    <a:ext uri="{9D8B030D-6E8A-4147-A177-3AD203B41FA5}">
                      <a16:colId xmlns:a16="http://schemas.microsoft.com/office/drawing/2014/main" val="4178502299"/>
                    </a:ext>
                  </a:extLst>
                </a:gridCol>
                <a:gridCol w="822960">
                  <a:extLst>
                    <a:ext uri="{9D8B030D-6E8A-4147-A177-3AD203B41FA5}">
                      <a16:colId xmlns:a16="http://schemas.microsoft.com/office/drawing/2014/main" val="2381458130"/>
                    </a:ext>
                  </a:extLst>
                </a:gridCol>
                <a:gridCol w="658368">
                  <a:extLst>
                    <a:ext uri="{9D8B030D-6E8A-4147-A177-3AD203B41FA5}">
                      <a16:colId xmlns:a16="http://schemas.microsoft.com/office/drawing/2014/main" val="662889480"/>
                    </a:ext>
                  </a:extLst>
                </a:gridCol>
                <a:gridCol w="658368">
                  <a:extLst>
                    <a:ext uri="{9D8B030D-6E8A-4147-A177-3AD203B41FA5}">
                      <a16:colId xmlns:a16="http://schemas.microsoft.com/office/drawing/2014/main" val="2486958470"/>
                    </a:ext>
                  </a:extLst>
                </a:gridCol>
                <a:gridCol w="658368">
                  <a:extLst>
                    <a:ext uri="{9D8B030D-6E8A-4147-A177-3AD203B41FA5}">
                      <a16:colId xmlns:a16="http://schemas.microsoft.com/office/drawing/2014/main" val="3977161501"/>
                    </a:ext>
                  </a:extLst>
                </a:gridCol>
                <a:gridCol w="658368">
                  <a:extLst>
                    <a:ext uri="{9D8B030D-6E8A-4147-A177-3AD203B41FA5}">
                      <a16:colId xmlns:a16="http://schemas.microsoft.com/office/drawing/2014/main" val="3035827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51010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15:59:09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https://www.linkedin.com/feed/update/urn:li:activity:6409855957920153600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0.8939 %</a:t>
                      </a:r>
                    </a:p>
                  </a:txBody>
                  <a:tcPr/>
                </a:tc>
                <a:extLst>
                  <a:ext uri="{0D108BD9-81ED-4DB2-BD59-A6C34878D82A}">
                    <a16:rowId xmlns:a16="http://schemas.microsoft.com/office/drawing/2014/main" val="1528923435"/>
                  </a:ext>
                </a:extLst>
              </a:tr>
            </a:tbl>
          </a:graphicData>
        </a:graphic>
      </p:graphicFrame>
      <p:sp>
        <p:nvSpPr>
          <p:cNvPr id="4" name="Text Placeholder 3">
            <a:extLst>
              <a:ext uri="{FF2B5EF4-FFF2-40B4-BE49-F238E27FC236}">
                <a16:creationId xmlns:a16="http://schemas.microsoft.com/office/drawing/2014/main" id="{F49F99DE-FD37-432C-99C5-1EED9BB1DF2C}"/>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632076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4C38-8B5D-4541-8DD1-575C17226284}"/>
              </a:ext>
            </a:extLst>
          </p:cNvPr>
          <p:cNvSpPr>
            <a:spLocks noGrp="1"/>
          </p:cNvSpPr>
          <p:nvPr>
            <p:ph type="title"/>
          </p:nvPr>
        </p:nvSpPr>
        <p:spPr/>
        <p:txBody>
          <a:bodyPr/>
          <a:lstStyle/>
          <a:p>
            <a:r>
              <a:rPr lang="en-US"/>
              <a:t>Overall Own Posts Table | Philadelphia Insurance - 3 of 20</a:t>
            </a:r>
          </a:p>
        </p:txBody>
      </p:sp>
      <p:graphicFrame>
        <p:nvGraphicFramePr>
          <p:cNvPr id="5" name="Table Placeholder 4">
            <a:extLst>
              <a:ext uri="{FF2B5EF4-FFF2-40B4-BE49-F238E27FC236}">
                <a16:creationId xmlns:a16="http://schemas.microsoft.com/office/drawing/2014/main" id="{01244918-5B3C-4C8B-8E2C-C99A5C3F6111}"/>
              </a:ext>
            </a:extLst>
          </p:cNvPr>
          <p:cNvGraphicFramePr>
            <a:graphicFrameLocks noGrp="1"/>
          </p:cNvGraphicFramePr>
          <p:nvPr>
            <p:ph type="tbl" sz="quarter" idx="13"/>
            <p:extLst>
              <p:ext uri="{D42A27DB-BD31-4B8C-83A1-F6EECF244321}">
                <p14:modId xmlns:p14="http://schemas.microsoft.com/office/powerpoint/2010/main" val="3153370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03608464"/>
                    </a:ext>
                  </a:extLst>
                </a:gridCol>
                <a:gridCol w="822960">
                  <a:extLst>
                    <a:ext uri="{9D8B030D-6E8A-4147-A177-3AD203B41FA5}">
                      <a16:colId xmlns:a16="http://schemas.microsoft.com/office/drawing/2014/main" val="3490055924"/>
                    </a:ext>
                  </a:extLst>
                </a:gridCol>
                <a:gridCol w="822960">
                  <a:extLst>
                    <a:ext uri="{9D8B030D-6E8A-4147-A177-3AD203B41FA5}">
                      <a16:colId xmlns:a16="http://schemas.microsoft.com/office/drawing/2014/main" val="2300099425"/>
                    </a:ext>
                  </a:extLst>
                </a:gridCol>
                <a:gridCol w="2304288">
                  <a:extLst>
                    <a:ext uri="{9D8B030D-6E8A-4147-A177-3AD203B41FA5}">
                      <a16:colId xmlns:a16="http://schemas.microsoft.com/office/drawing/2014/main" val="3726483469"/>
                    </a:ext>
                  </a:extLst>
                </a:gridCol>
                <a:gridCol w="822960">
                  <a:extLst>
                    <a:ext uri="{9D8B030D-6E8A-4147-A177-3AD203B41FA5}">
                      <a16:colId xmlns:a16="http://schemas.microsoft.com/office/drawing/2014/main" val="3543662326"/>
                    </a:ext>
                  </a:extLst>
                </a:gridCol>
                <a:gridCol w="658368">
                  <a:extLst>
                    <a:ext uri="{9D8B030D-6E8A-4147-A177-3AD203B41FA5}">
                      <a16:colId xmlns:a16="http://schemas.microsoft.com/office/drawing/2014/main" val="2181577995"/>
                    </a:ext>
                  </a:extLst>
                </a:gridCol>
                <a:gridCol w="658368">
                  <a:extLst>
                    <a:ext uri="{9D8B030D-6E8A-4147-A177-3AD203B41FA5}">
                      <a16:colId xmlns:a16="http://schemas.microsoft.com/office/drawing/2014/main" val="2616267829"/>
                    </a:ext>
                  </a:extLst>
                </a:gridCol>
                <a:gridCol w="658368">
                  <a:extLst>
                    <a:ext uri="{9D8B030D-6E8A-4147-A177-3AD203B41FA5}">
                      <a16:colId xmlns:a16="http://schemas.microsoft.com/office/drawing/2014/main" val="2116954243"/>
                    </a:ext>
                  </a:extLst>
                </a:gridCol>
                <a:gridCol w="658368">
                  <a:extLst>
                    <a:ext uri="{9D8B030D-6E8A-4147-A177-3AD203B41FA5}">
                      <a16:colId xmlns:a16="http://schemas.microsoft.com/office/drawing/2014/main" val="1867459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54836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15:26:20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Twenty-four employees from our Commercial Lines Division (CLD) teamed up in our Home Office for the CLD Field Underwriting Management Team Meeting. The annual kick-off meeting brought together department managers to discuss various topics, gain valuable feedback, and energize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https://www.linkedin.com/feed/update/urn:li:activity:6375073563916931072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0.9389 %</a:t>
                      </a:r>
                    </a:p>
                  </a:txBody>
                  <a:tcPr/>
                </a:tc>
                <a:extLst>
                  <a:ext uri="{0D108BD9-81ED-4DB2-BD59-A6C34878D82A}">
                    <a16:rowId xmlns:a16="http://schemas.microsoft.com/office/drawing/2014/main" val="3900928711"/>
                  </a:ext>
                </a:extLst>
              </a:tr>
            </a:tbl>
          </a:graphicData>
        </a:graphic>
      </p:graphicFrame>
      <p:sp>
        <p:nvSpPr>
          <p:cNvPr id="4" name="Text Placeholder 3">
            <a:extLst>
              <a:ext uri="{FF2B5EF4-FFF2-40B4-BE49-F238E27FC236}">
                <a16:creationId xmlns:a16="http://schemas.microsoft.com/office/drawing/2014/main" id="{33A57032-69AA-41E2-9A43-74479923DB8F}"/>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779731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96B3A-FA1B-43CC-9340-1CF918E40530}"/>
              </a:ext>
            </a:extLst>
          </p:cNvPr>
          <p:cNvSpPr>
            <a:spLocks noGrp="1"/>
          </p:cNvSpPr>
          <p:nvPr>
            <p:ph type="title"/>
          </p:nvPr>
        </p:nvSpPr>
        <p:spPr/>
        <p:txBody>
          <a:bodyPr/>
          <a:lstStyle/>
          <a:p>
            <a:r>
              <a:rPr lang="en-US"/>
              <a:t>Overall Own Posts Table | Philadelphia Insurance - 4 of 20</a:t>
            </a:r>
          </a:p>
        </p:txBody>
      </p:sp>
      <p:graphicFrame>
        <p:nvGraphicFramePr>
          <p:cNvPr id="5" name="Table Placeholder 4">
            <a:extLst>
              <a:ext uri="{FF2B5EF4-FFF2-40B4-BE49-F238E27FC236}">
                <a16:creationId xmlns:a16="http://schemas.microsoft.com/office/drawing/2014/main" id="{69AC281C-71DB-4AF9-B18A-802E74F0F845}"/>
              </a:ext>
            </a:extLst>
          </p:cNvPr>
          <p:cNvGraphicFramePr>
            <a:graphicFrameLocks noGrp="1"/>
          </p:cNvGraphicFramePr>
          <p:nvPr>
            <p:ph type="tbl" sz="quarter" idx="13"/>
            <p:extLst>
              <p:ext uri="{D42A27DB-BD31-4B8C-83A1-F6EECF244321}">
                <p14:modId xmlns:p14="http://schemas.microsoft.com/office/powerpoint/2010/main" val="361251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66937032"/>
                    </a:ext>
                  </a:extLst>
                </a:gridCol>
                <a:gridCol w="822960">
                  <a:extLst>
                    <a:ext uri="{9D8B030D-6E8A-4147-A177-3AD203B41FA5}">
                      <a16:colId xmlns:a16="http://schemas.microsoft.com/office/drawing/2014/main" val="3158722287"/>
                    </a:ext>
                  </a:extLst>
                </a:gridCol>
                <a:gridCol w="822960">
                  <a:extLst>
                    <a:ext uri="{9D8B030D-6E8A-4147-A177-3AD203B41FA5}">
                      <a16:colId xmlns:a16="http://schemas.microsoft.com/office/drawing/2014/main" val="2478763226"/>
                    </a:ext>
                  </a:extLst>
                </a:gridCol>
                <a:gridCol w="2304288">
                  <a:extLst>
                    <a:ext uri="{9D8B030D-6E8A-4147-A177-3AD203B41FA5}">
                      <a16:colId xmlns:a16="http://schemas.microsoft.com/office/drawing/2014/main" val="421546781"/>
                    </a:ext>
                  </a:extLst>
                </a:gridCol>
                <a:gridCol w="822960">
                  <a:extLst>
                    <a:ext uri="{9D8B030D-6E8A-4147-A177-3AD203B41FA5}">
                      <a16:colId xmlns:a16="http://schemas.microsoft.com/office/drawing/2014/main" val="1502297859"/>
                    </a:ext>
                  </a:extLst>
                </a:gridCol>
                <a:gridCol w="658368">
                  <a:extLst>
                    <a:ext uri="{9D8B030D-6E8A-4147-A177-3AD203B41FA5}">
                      <a16:colId xmlns:a16="http://schemas.microsoft.com/office/drawing/2014/main" val="4124932855"/>
                    </a:ext>
                  </a:extLst>
                </a:gridCol>
                <a:gridCol w="658368">
                  <a:extLst>
                    <a:ext uri="{9D8B030D-6E8A-4147-A177-3AD203B41FA5}">
                      <a16:colId xmlns:a16="http://schemas.microsoft.com/office/drawing/2014/main" val="9106262"/>
                    </a:ext>
                  </a:extLst>
                </a:gridCol>
                <a:gridCol w="658368">
                  <a:extLst>
                    <a:ext uri="{9D8B030D-6E8A-4147-A177-3AD203B41FA5}">
                      <a16:colId xmlns:a16="http://schemas.microsoft.com/office/drawing/2014/main" val="2910021966"/>
                    </a:ext>
                  </a:extLst>
                </a:gridCol>
                <a:gridCol w="658368">
                  <a:extLst>
                    <a:ext uri="{9D8B030D-6E8A-4147-A177-3AD203B41FA5}">
                      <a16:colId xmlns:a16="http://schemas.microsoft.com/office/drawing/2014/main" val="1389701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10431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 16:36:07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do #PhiladelphiaEagles running back LeGarrette Blount and #TEAMPHLY have in common? We're both proud supporters of the @amdiabetesassn (ADA)! During the 2017 NFL season, @l_blount29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 #ThinkPHLY #insurance #diabetesawareness #flyeaglesfly 🦅 #superbowlparty #football 🏈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https://www.instagram.com/p/Betak5zj7Qr/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14.7714 %</a:t>
                      </a:r>
                    </a:p>
                  </a:txBody>
                  <a:tcPr/>
                </a:tc>
                <a:extLst>
                  <a:ext uri="{0D108BD9-81ED-4DB2-BD59-A6C34878D82A}">
                    <a16:rowId xmlns:a16="http://schemas.microsoft.com/office/drawing/2014/main" val="953013414"/>
                  </a:ext>
                </a:extLst>
              </a:tr>
            </a:tbl>
          </a:graphicData>
        </a:graphic>
      </p:graphicFrame>
      <p:sp>
        <p:nvSpPr>
          <p:cNvPr id="4" name="Text Placeholder 3">
            <a:extLst>
              <a:ext uri="{FF2B5EF4-FFF2-40B4-BE49-F238E27FC236}">
                <a16:creationId xmlns:a16="http://schemas.microsoft.com/office/drawing/2014/main" id="{DA06FFF6-38A3-4506-B72B-9C2ECE120A3F}"/>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561367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8BC29-6EF7-4D38-B918-4BE9AB493D9C}"/>
              </a:ext>
            </a:extLst>
          </p:cNvPr>
          <p:cNvSpPr>
            <a:spLocks noGrp="1"/>
          </p:cNvSpPr>
          <p:nvPr>
            <p:ph type="title"/>
          </p:nvPr>
        </p:nvSpPr>
        <p:spPr/>
        <p:txBody>
          <a:bodyPr/>
          <a:lstStyle/>
          <a:p>
            <a:r>
              <a:rPr lang="en-US"/>
              <a:t>Overall Own Posts Table | Philadelphia Insurance - 5 of 20</a:t>
            </a:r>
          </a:p>
        </p:txBody>
      </p:sp>
      <p:graphicFrame>
        <p:nvGraphicFramePr>
          <p:cNvPr id="5" name="Table Placeholder 4">
            <a:extLst>
              <a:ext uri="{FF2B5EF4-FFF2-40B4-BE49-F238E27FC236}">
                <a16:creationId xmlns:a16="http://schemas.microsoft.com/office/drawing/2014/main" id="{B709DB6E-1DB2-4835-9222-24203395A890}"/>
              </a:ext>
            </a:extLst>
          </p:cNvPr>
          <p:cNvGraphicFramePr>
            <a:graphicFrameLocks noGrp="1"/>
          </p:cNvGraphicFramePr>
          <p:nvPr>
            <p:ph type="tbl" sz="quarter" idx="13"/>
            <p:extLst>
              <p:ext uri="{D42A27DB-BD31-4B8C-83A1-F6EECF244321}">
                <p14:modId xmlns:p14="http://schemas.microsoft.com/office/powerpoint/2010/main" val="3435385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82197629"/>
                    </a:ext>
                  </a:extLst>
                </a:gridCol>
                <a:gridCol w="822960">
                  <a:extLst>
                    <a:ext uri="{9D8B030D-6E8A-4147-A177-3AD203B41FA5}">
                      <a16:colId xmlns:a16="http://schemas.microsoft.com/office/drawing/2014/main" val="2305069613"/>
                    </a:ext>
                  </a:extLst>
                </a:gridCol>
                <a:gridCol w="822960">
                  <a:extLst>
                    <a:ext uri="{9D8B030D-6E8A-4147-A177-3AD203B41FA5}">
                      <a16:colId xmlns:a16="http://schemas.microsoft.com/office/drawing/2014/main" val="3294293632"/>
                    </a:ext>
                  </a:extLst>
                </a:gridCol>
                <a:gridCol w="2304288">
                  <a:extLst>
                    <a:ext uri="{9D8B030D-6E8A-4147-A177-3AD203B41FA5}">
                      <a16:colId xmlns:a16="http://schemas.microsoft.com/office/drawing/2014/main" val="3010651349"/>
                    </a:ext>
                  </a:extLst>
                </a:gridCol>
                <a:gridCol w="822960">
                  <a:extLst>
                    <a:ext uri="{9D8B030D-6E8A-4147-A177-3AD203B41FA5}">
                      <a16:colId xmlns:a16="http://schemas.microsoft.com/office/drawing/2014/main" val="2908039453"/>
                    </a:ext>
                  </a:extLst>
                </a:gridCol>
                <a:gridCol w="658368">
                  <a:extLst>
                    <a:ext uri="{9D8B030D-6E8A-4147-A177-3AD203B41FA5}">
                      <a16:colId xmlns:a16="http://schemas.microsoft.com/office/drawing/2014/main" val="1139889939"/>
                    </a:ext>
                  </a:extLst>
                </a:gridCol>
                <a:gridCol w="658368">
                  <a:extLst>
                    <a:ext uri="{9D8B030D-6E8A-4147-A177-3AD203B41FA5}">
                      <a16:colId xmlns:a16="http://schemas.microsoft.com/office/drawing/2014/main" val="1430387133"/>
                    </a:ext>
                  </a:extLst>
                </a:gridCol>
                <a:gridCol w="658368">
                  <a:extLst>
                    <a:ext uri="{9D8B030D-6E8A-4147-A177-3AD203B41FA5}">
                      <a16:colId xmlns:a16="http://schemas.microsoft.com/office/drawing/2014/main" val="297704121"/>
                    </a:ext>
                  </a:extLst>
                </a:gridCol>
                <a:gridCol w="658368">
                  <a:extLst>
                    <a:ext uri="{9D8B030D-6E8A-4147-A177-3AD203B41FA5}">
                      <a16:colId xmlns:a16="http://schemas.microsoft.com/office/drawing/2014/main" val="4253596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72447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 18:18:51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https://www.linkedin.com/feed/update/urn:li:activity:6356997583709179904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0.8906 %</a:t>
                      </a:r>
                    </a:p>
                  </a:txBody>
                  <a:tcPr/>
                </a:tc>
                <a:extLst>
                  <a:ext uri="{0D108BD9-81ED-4DB2-BD59-A6C34878D82A}">
                    <a16:rowId xmlns:a16="http://schemas.microsoft.com/office/drawing/2014/main" val="193233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 19:17:32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arrived in #Bastrop, #Texas today to plant #trees in partnership with @arbordayfoundation and @texasparkswildlife over the next two days. Follow #PHLY80KTREES for photos and updates! 🌱🌲👍🏼
#ThinkPHLY #insurance #arbordayfoundation #giveback #volunteer #makeadifference #texasparksandwildlife #txstateparks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https://www.instagram.com/p/Bdv5-JDjgYp/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15.4229 %</a:t>
                      </a:r>
                    </a:p>
                  </a:txBody>
                  <a:tcPr/>
                </a:tc>
                <a:extLst>
                  <a:ext uri="{0D108BD9-81ED-4DB2-BD59-A6C34878D82A}">
                    <a16:rowId xmlns:a16="http://schemas.microsoft.com/office/drawing/2014/main" val="3169173087"/>
                  </a:ext>
                </a:extLst>
              </a:tr>
            </a:tbl>
          </a:graphicData>
        </a:graphic>
      </p:graphicFrame>
      <p:sp>
        <p:nvSpPr>
          <p:cNvPr id="4" name="Text Placeholder 3">
            <a:extLst>
              <a:ext uri="{FF2B5EF4-FFF2-40B4-BE49-F238E27FC236}">
                <a16:creationId xmlns:a16="http://schemas.microsoft.com/office/drawing/2014/main" id="{DCF8A1F7-E002-43DF-B2B0-DD5EAD8E323B}"/>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632819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B3677-62B2-4B9B-BDFF-649BE3834A79}"/>
              </a:ext>
            </a:extLst>
          </p:cNvPr>
          <p:cNvSpPr>
            <a:spLocks noGrp="1"/>
          </p:cNvSpPr>
          <p:nvPr>
            <p:ph type="title"/>
          </p:nvPr>
        </p:nvSpPr>
        <p:spPr/>
        <p:txBody>
          <a:bodyPr/>
          <a:lstStyle/>
          <a:p>
            <a:r>
              <a:rPr lang="en-US"/>
              <a:t>Overall Own Posts Table | Philadelphia Insurance - 6 of 20</a:t>
            </a:r>
          </a:p>
        </p:txBody>
      </p:sp>
      <p:graphicFrame>
        <p:nvGraphicFramePr>
          <p:cNvPr id="5" name="Table Placeholder 4">
            <a:extLst>
              <a:ext uri="{FF2B5EF4-FFF2-40B4-BE49-F238E27FC236}">
                <a16:creationId xmlns:a16="http://schemas.microsoft.com/office/drawing/2014/main" id="{A13A3E0B-180C-47A5-A5A5-7FFCA97028D7}"/>
              </a:ext>
            </a:extLst>
          </p:cNvPr>
          <p:cNvGraphicFramePr>
            <a:graphicFrameLocks noGrp="1"/>
          </p:cNvGraphicFramePr>
          <p:nvPr>
            <p:ph type="tbl" sz="quarter" idx="13"/>
            <p:extLst>
              <p:ext uri="{D42A27DB-BD31-4B8C-83A1-F6EECF244321}">
                <p14:modId xmlns:p14="http://schemas.microsoft.com/office/powerpoint/2010/main" val="3770591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83372328"/>
                    </a:ext>
                  </a:extLst>
                </a:gridCol>
                <a:gridCol w="822960">
                  <a:extLst>
                    <a:ext uri="{9D8B030D-6E8A-4147-A177-3AD203B41FA5}">
                      <a16:colId xmlns:a16="http://schemas.microsoft.com/office/drawing/2014/main" val="3978742650"/>
                    </a:ext>
                  </a:extLst>
                </a:gridCol>
                <a:gridCol w="822960">
                  <a:extLst>
                    <a:ext uri="{9D8B030D-6E8A-4147-A177-3AD203B41FA5}">
                      <a16:colId xmlns:a16="http://schemas.microsoft.com/office/drawing/2014/main" val="2513721198"/>
                    </a:ext>
                  </a:extLst>
                </a:gridCol>
                <a:gridCol w="2304288">
                  <a:extLst>
                    <a:ext uri="{9D8B030D-6E8A-4147-A177-3AD203B41FA5}">
                      <a16:colId xmlns:a16="http://schemas.microsoft.com/office/drawing/2014/main" val="4241194826"/>
                    </a:ext>
                  </a:extLst>
                </a:gridCol>
                <a:gridCol w="822960">
                  <a:extLst>
                    <a:ext uri="{9D8B030D-6E8A-4147-A177-3AD203B41FA5}">
                      <a16:colId xmlns:a16="http://schemas.microsoft.com/office/drawing/2014/main" val="2315073643"/>
                    </a:ext>
                  </a:extLst>
                </a:gridCol>
                <a:gridCol w="658368">
                  <a:extLst>
                    <a:ext uri="{9D8B030D-6E8A-4147-A177-3AD203B41FA5}">
                      <a16:colId xmlns:a16="http://schemas.microsoft.com/office/drawing/2014/main" val="4154356586"/>
                    </a:ext>
                  </a:extLst>
                </a:gridCol>
                <a:gridCol w="658368">
                  <a:extLst>
                    <a:ext uri="{9D8B030D-6E8A-4147-A177-3AD203B41FA5}">
                      <a16:colId xmlns:a16="http://schemas.microsoft.com/office/drawing/2014/main" val="2544121030"/>
                    </a:ext>
                  </a:extLst>
                </a:gridCol>
                <a:gridCol w="658368">
                  <a:extLst>
                    <a:ext uri="{9D8B030D-6E8A-4147-A177-3AD203B41FA5}">
                      <a16:colId xmlns:a16="http://schemas.microsoft.com/office/drawing/2014/main" val="1401552101"/>
                    </a:ext>
                  </a:extLst>
                </a:gridCol>
                <a:gridCol w="658368">
                  <a:extLst>
                    <a:ext uri="{9D8B030D-6E8A-4147-A177-3AD203B41FA5}">
                      <a16:colId xmlns:a16="http://schemas.microsoft.com/office/drawing/2014/main" val="127915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76633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 18:39:45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#PHLY employees from offices across the country joined @texasparkswildlife today to begin a two-day #treeplanting mission in #BastropStatePark. Located 32 miles east of #Austin, the planting area was severely damaged by a #wildfire in 2011. This project is part of PHLY’s efforts to plant 80,000 #trees this year in partnership with @arbordayfoundation 🌱🌲
#PHLY80KTREES #ThinkPHLY #TEAMPHLY #insurance #arbordayfoundation #texasparksandwildlife #txstateparks #texas #giveback #volunteer #makeadifference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https://www.instagram.com/p/BdyacSVDt7g/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14.5141 %</a:t>
                      </a:r>
                    </a:p>
                  </a:txBody>
                  <a:tcPr/>
                </a:tc>
                <a:extLst>
                  <a:ext uri="{0D108BD9-81ED-4DB2-BD59-A6C34878D82A}">
                    <a16:rowId xmlns:a16="http://schemas.microsoft.com/office/drawing/2014/main" val="3649913104"/>
                  </a:ext>
                </a:extLst>
              </a:tr>
            </a:tbl>
          </a:graphicData>
        </a:graphic>
      </p:graphicFrame>
      <p:sp>
        <p:nvSpPr>
          <p:cNvPr id="4" name="Text Placeholder 3">
            <a:extLst>
              <a:ext uri="{FF2B5EF4-FFF2-40B4-BE49-F238E27FC236}">
                <a16:creationId xmlns:a16="http://schemas.microsoft.com/office/drawing/2014/main" id="{8FBF40AF-6690-4B7A-9460-38C9C28D9BE5}"/>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963676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20B8-F253-460C-9DE1-C4B4AEB26852}"/>
              </a:ext>
            </a:extLst>
          </p:cNvPr>
          <p:cNvSpPr>
            <a:spLocks noGrp="1"/>
          </p:cNvSpPr>
          <p:nvPr>
            <p:ph type="title"/>
          </p:nvPr>
        </p:nvSpPr>
        <p:spPr/>
        <p:txBody>
          <a:bodyPr/>
          <a:lstStyle/>
          <a:p>
            <a:r>
              <a:rPr lang="en-US"/>
              <a:t>Overall Own Posts Table | Philadelphia Insurance - 7 of 20</a:t>
            </a:r>
          </a:p>
        </p:txBody>
      </p:sp>
      <p:graphicFrame>
        <p:nvGraphicFramePr>
          <p:cNvPr id="5" name="Table Placeholder 4">
            <a:extLst>
              <a:ext uri="{FF2B5EF4-FFF2-40B4-BE49-F238E27FC236}">
                <a16:creationId xmlns:a16="http://schemas.microsoft.com/office/drawing/2014/main" id="{A3432AD8-168C-4344-98A4-375947112600}"/>
              </a:ext>
            </a:extLst>
          </p:cNvPr>
          <p:cNvGraphicFramePr>
            <a:graphicFrameLocks noGrp="1"/>
          </p:cNvGraphicFramePr>
          <p:nvPr>
            <p:ph type="tbl" sz="quarter" idx="13"/>
            <p:extLst>
              <p:ext uri="{D42A27DB-BD31-4B8C-83A1-F6EECF244321}">
                <p14:modId xmlns:p14="http://schemas.microsoft.com/office/powerpoint/2010/main" val="322766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97227909"/>
                    </a:ext>
                  </a:extLst>
                </a:gridCol>
                <a:gridCol w="822960">
                  <a:extLst>
                    <a:ext uri="{9D8B030D-6E8A-4147-A177-3AD203B41FA5}">
                      <a16:colId xmlns:a16="http://schemas.microsoft.com/office/drawing/2014/main" val="2082581800"/>
                    </a:ext>
                  </a:extLst>
                </a:gridCol>
                <a:gridCol w="822960">
                  <a:extLst>
                    <a:ext uri="{9D8B030D-6E8A-4147-A177-3AD203B41FA5}">
                      <a16:colId xmlns:a16="http://schemas.microsoft.com/office/drawing/2014/main" val="210412771"/>
                    </a:ext>
                  </a:extLst>
                </a:gridCol>
                <a:gridCol w="2304288">
                  <a:extLst>
                    <a:ext uri="{9D8B030D-6E8A-4147-A177-3AD203B41FA5}">
                      <a16:colId xmlns:a16="http://schemas.microsoft.com/office/drawing/2014/main" val="2724473589"/>
                    </a:ext>
                  </a:extLst>
                </a:gridCol>
                <a:gridCol w="822960">
                  <a:extLst>
                    <a:ext uri="{9D8B030D-6E8A-4147-A177-3AD203B41FA5}">
                      <a16:colId xmlns:a16="http://schemas.microsoft.com/office/drawing/2014/main" val="2639485104"/>
                    </a:ext>
                  </a:extLst>
                </a:gridCol>
                <a:gridCol w="658368">
                  <a:extLst>
                    <a:ext uri="{9D8B030D-6E8A-4147-A177-3AD203B41FA5}">
                      <a16:colId xmlns:a16="http://schemas.microsoft.com/office/drawing/2014/main" val="3480492915"/>
                    </a:ext>
                  </a:extLst>
                </a:gridCol>
                <a:gridCol w="658368">
                  <a:extLst>
                    <a:ext uri="{9D8B030D-6E8A-4147-A177-3AD203B41FA5}">
                      <a16:colId xmlns:a16="http://schemas.microsoft.com/office/drawing/2014/main" val="2597706862"/>
                    </a:ext>
                  </a:extLst>
                </a:gridCol>
                <a:gridCol w="658368">
                  <a:extLst>
                    <a:ext uri="{9D8B030D-6E8A-4147-A177-3AD203B41FA5}">
                      <a16:colId xmlns:a16="http://schemas.microsoft.com/office/drawing/2014/main" val="3569663328"/>
                    </a:ext>
                  </a:extLst>
                </a:gridCol>
                <a:gridCol w="658368">
                  <a:extLst>
                    <a:ext uri="{9D8B030D-6E8A-4147-A177-3AD203B41FA5}">
                      <a16:colId xmlns:a16="http://schemas.microsoft.com/office/drawing/2014/main" val="366981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81590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04/26/2018 15:31:46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https://www.instagram.com/p/BiC6UqAH98V/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12.3028 %</a:t>
                      </a:r>
                    </a:p>
                  </a:txBody>
                  <a:tcPr/>
                </a:tc>
                <a:extLst>
                  <a:ext uri="{0D108BD9-81ED-4DB2-BD59-A6C34878D82A}">
                    <a16:rowId xmlns:a16="http://schemas.microsoft.com/office/drawing/2014/main" val="250741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22:47:08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@NHLFlyers: Congratulations to Kathryn Wallace, our @PHLYINS Community Teammate! Kathryn is a physical therapist who consistently goes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https://twitter.com/PHLYINS/status/978463401503547392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4790250"/>
                  </a:ext>
                </a:extLst>
              </a:tr>
            </a:tbl>
          </a:graphicData>
        </a:graphic>
      </p:graphicFrame>
      <p:sp>
        <p:nvSpPr>
          <p:cNvPr id="4" name="Text Placeholder 3">
            <a:extLst>
              <a:ext uri="{FF2B5EF4-FFF2-40B4-BE49-F238E27FC236}">
                <a16:creationId xmlns:a16="http://schemas.microsoft.com/office/drawing/2014/main" id="{C7B77293-B280-45B1-A558-B5D8F403C58F}"/>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655341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614C-82A8-422E-89E6-88C12BE82906}"/>
              </a:ext>
            </a:extLst>
          </p:cNvPr>
          <p:cNvSpPr>
            <a:spLocks noGrp="1"/>
          </p:cNvSpPr>
          <p:nvPr>
            <p:ph type="title"/>
          </p:nvPr>
        </p:nvSpPr>
        <p:spPr/>
        <p:txBody>
          <a:bodyPr/>
          <a:lstStyle/>
          <a:p>
            <a:r>
              <a:rPr lang="en-US"/>
              <a:t>Overall Own Posts Table | Philadelphia Insurance - 8 of 20</a:t>
            </a:r>
          </a:p>
        </p:txBody>
      </p:sp>
      <p:graphicFrame>
        <p:nvGraphicFramePr>
          <p:cNvPr id="5" name="Table Placeholder 4">
            <a:extLst>
              <a:ext uri="{FF2B5EF4-FFF2-40B4-BE49-F238E27FC236}">
                <a16:creationId xmlns:a16="http://schemas.microsoft.com/office/drawing/2014/main" id="{9642D4FD-DBD3-4969-B126-C70E5B2362C7}"/>
              </a:ext>
            </a:extLst>
          </p:cNvPr>
          <p:cNvGraphicFramePr>
            <a:graphicFrameLocks noGrp="1"/>
          </p:cNvGraphicFramePr>
          <p:nvPr>
            <p:ph type="tbl" sz="quarter" idx="13"/>
            <p:extLst>
              <p:ext uri="{D42A27DB-BD31-4B8C-83A1-F6EECF244321}">
                <p14:modId xmlns:p14="http://schemas.microsoft.com/office/powerpoint/2010/main" val="30719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60258169"/>
                    </a:ext>
                  </a:extLst>
                </a:gridCol>
                <a:gridCol w="822960">
                  <a:extLst>
                    <a:ext uri="{9D8B030D-6E8A-4147-A177-3AD203B41FA5}">
                      <a16:colId xmlns:a16="http://schemas.microsoft.com/office/drawing/2014/main" val="3235869689"/>
                    </a:ext>
                  </a:extLst>
                </a:gridCol>
                <a:gridCol w="822960">
                  <a:extLst>
                    <a:ext uri="{9D8B030D-6E8A-4147-A177-3AD203B41FA5}">
                      <a16:colId xmlns:a16="http://schemas.microsoft.com/office/drawing/2014/main" val="2863927888"/>
                    </a:ext>
                  </a:extLst>
                </a:gridCol>
                <a:gridCol w="2304288">
                  <a:extLst>
                    <a:ext uri="{9D8B030D-6E8A-4147-A177-3AD203B41FA5}">
                      <a16:colId xmlns:a16="http://schemas.microsoft.com/office/drawing/2014/main" val="1353445869"/>
                    </a:ext>
                  </a:extLst>
                </a:gridCol>
                <a:gridCol w="822960">
                  <a:extLst>
                    <a:ext uri="{9D8B030D-6E8A-4147-A177-3AD203B41FA5}">
                      <a16:colId xmlns:a16="http://schemas.microsoft.com/office/drawing/2014/main" val="1894369385"/>
                    </a:ext>
                  </a:extLst>
                </a:gridCol>
                <a:gridCol w="658368">
                  <a:extLst>
                    <a:ext uri="{9D8B030D-6E8A-4147-A177-3AD203B41FA5}">
                      <a16:colId xmlns:a16="http://schemas.microsoft.com/office/drawing/2014/main" val="2536401649"/>
                    </a:ext>
                  </a:extLst>
                </a:gridCol>
                <a:gridCol w="658368">
                  <a:extLst>
                    <a:ext uri="{9D8B030D-6E8A-4147-A177-3AD203B41FA5}">
                      <a16:colId xmlns:a16="http://schemas.microsoft.com/office/drawing/2014/main" val="1292806374"/>
                    </a:ext>
                  </a:extLst>
                </a:gridCol>
                <a:gridCol w="658368">
                  <a:extLst>
                    <a:ext uri="{9D8B030D-6E8A-4147-A177-3AD203B41FA5}">
                      <a16:colId xmlns:a16="http://schemas.microsoft.com/office/drawing/2014/main" val="70863388"/>
                    </a:ext>
                  </a:extLst>
                </a:gridCol>
                <a:gridCol w="658368">
                  <a:extLst>
                    <a:ext uri="{9D8B030D-6E8A-4147-A177-3AD203B41FA5}">
                      <a16:colId xmlns:a16="http://schemas.microsoft.com/office/drawing/2014/main" val="187973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25629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 09:55:20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#Congratulations to our #NFL Champion #PhiladelphiaEagles! 👏🏼🏈
. . . . .
#Repost @philadelphiaeagles (@get_repost) #flyeaglesfly🦅 #philadelphia #superbowl #football #champions #eaglesnation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https://www.instagram.com/p/Be0bGHjjnfa/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12.6031 %</a:t>
                      </a:r>
                    </a:p>
                  </a:txBody>
                  <a:tcPr/>
                </a:tc>
                <a:extLst>
                  <a:ext uri="{0D108BD9-81ED-4DB2-BD59-A6C34878D82A}">
                    <a16:rowId xmlns:a16="http://schemas.microsoft.com/office/drawing/2014/main" val="107210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 17:59:06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https://www.linkedin.com/feed/update/urn:li:activity:6357355003136532480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0.7357 %</a:t>
                      </a:r>
                    </a:p>
                  </a:txBody>
                  <a:tcPr/>
                </a:tc>
                <a:extLst>
                  <a:ext uri="{0D108BD9-81ED-4DB2-BD59-A6C34878D82A}">
                    <a16:rowId xmlns:a16="http://schemas.microsoft.com/office/drawing/2014/main" val="2235093394"/>
                  </a:ext>
                </a:extLst>
              </a:tr>
            </a:tbl>
          </a:graphicData>
        </a:graphic>
      </p:graphicFrame>
      <p:sp>
        <p:nvSpPr>
          <p:cNvPr id="4" name="Text Placeholder 3">
            <a:extLst>
              <a:ext uri="{FF2B5EF4-FFF2-40B4-BE49-F238E27FC236}">
                <a16:creationId xmlns:a16="http://schemas.microsoft.com/office/drawing/2014/main" id="{ED8DB21B-2CE7-418D-B889-1B0EBC9F7D9C}"/>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308575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B46CC-D31D-4B4A-82A6-A6A105BF11C3}"/>
              </a:ext>
            </a:extLst>
          </p:cNvPr>
          <p:cNvSpPr>
            <a:spLocks noGrp="1"/>
          </p:cNvSpPr>
          <p:nvPr>
            <p:ph type="title"/>
          </p:nvPr>
        </p:nvSpPr>
        <p:spPr/>
        <p:txBody>
          <a:bodyPr/>
          <a:lstStyle/>
          <a:p>
            <a:r>
              <a:rPr lang="en-US"/>
              <a:t>Overall Own Posts Table | Philadelphia Insurance - 9 of 20</a:t>
            </a:r>
          </a:p>
        </p:txBody>
      </p:sp>
      <p:graphicFrame>
        <p:nvGraphicFramePr>
          <p:cNvPr id="5" name="Table Placeholder 4">
            <a:extLst>
              <a:ext uri="{FF2B5EF4-FFF2-40B4-BE49-F238E27FC236}">
                <a16:creationId xmlns:a16="http://schemas.microsoft.com/office/drawing/2014/main" id="{DAD5D6B2-5F4A-4863-AD7A-E1485E1C5341}"/>
              </a:ext>
            </a:extLst>
          </p:cNvPr>
          <p:cNvGraphicFramePr>
            <a:graphicFrameLocks noGrp="1"/>
          </p:cNvGraphicFramePr>
          <p:nvPr>
            <p:ph type="tbl" sz="quarter" idx="13"/>
            <p:extLst>
              <p:ext uri="{D42A27DB-BD31-4B8C-83A1-F6EECF244321}">
                <p14:modId xmlns:p14="http://schemas.microsoft.com/office/powerpoint/2010/main" val="3258390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62043580"/>
                    </a:ext>
                  </a:extLst>
                </a:gridCol>
                <a:gridCol w="822960">
                  <a:extLst>
                    <a:ext uri="{9D8B030D-6E8A-4147-A177-3AD203B41FA5}">
                      <a16:colId xmlns:a16="http://schemas.microsoft.com/office/drawing/2014/main" val="3827983817"/>
                    </a:ext>
                  </a:extLst>
                </a:gridCol>
                <a:gridCol w="822960">
                  <a:extLst>
                    <a:ext uri="{9D8B030D-6E8A-4147-A177-3AD203B41FA5}">
                      <a16:colId xmlns:a16="http://schemas.microsoft.com/office/drawing/2014/main" val="4148986186"/>
                    </a:ext>
                  </a:extLst>
                </a:gridCol>
                <a:gridCol w="2304288">
                  <a:extLst>
                    <a:ext uri="{9D8B030D-6E8A-4147-A177-3AD203B41FA5}">
                      <a16:colId xmlns:a16="http://schemas.microsoft.com/office/drawing/2014/main" val="1786175798"/>
                    </a:ext>
                  </a:extLst>
                </a:gridCol>
                <a:gridCol w="822960">
                  <a:extLst>
                    <a:ext uri="{9D8B030D-6E8A-4147-A177-3AD203B41FA5}">
                      <a16:colId xmlns:a16="http://schemas.microsoft.com/office/drawing/2014/main" val="3358433812"/>
                    </a:ext>
                  </a:extLst>
                </a:gridCol>
                <a:gridCol w="658368">
                  <a:extLst>
                    <a:ext uri="{9D8B030D-6E8A-4147-A177-3AD203B41FA5}">
                      <a16:colId xmlns:a16="http://schemas.microsoft.com/office/drawing/2014/main" val="1539838499"/>
                    </a:ext>
                  </a:extLst>
                </a:gridCol>
                <a:gridCol w="658368">
                  <a:extLst>
                    <a:ext uri="{9D8B030D-6E8A-4147-A177-3AD203B41FA5}">
                      <a16:colId xmlns:a16="http://schemas.microsoft.com/office/drawing/2014/main" val="3948687137"/>
                    </a:ext>
                  </a:extLst>
                </a:gridCol>
                <a:gridCol w="658368">
                  <a:extLst>
                    <a:ext uri="{9D8B030D-6E8A-4147-A177-3AD203B41FA5}">
                      <a16:colId xmlns:a16="http://schemas.microsoft.com/office/drawing/2014/main" val="4161251748"/>
                    </a:ext>
                  </a:extLst>
                </a:gridCol>
                <a:gridCol w="658368">
                  <a:extLst>
                    <a:ext uri="{9D8B030D-6E8A-4147-A177-3AD203B41FA5}">
                      <a16:colId xmlns:a16="http://schemas.microsoft.com/office/drawing/2014/main" val="2470747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097542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 16:21:44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little kindness can go a long way, especially for people facing cancer. Home Office employees teamed up at the AstraZeneca Hope Lodge of the American Cancer Society, which offers free accommodations for cancer patients being treated in the Philadelphia area. To help the patients feel more at home, #TEAMPHLY volunteered to clean the facility and prepare rooms for new guests.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https://www.linkedin.com/feed/update/urn:li:activity:6387031205837045760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0.6809 %</a:t>
                      </a:r>
                    </a:p>
                  </a:txBody>
                  <a:tcPr/>
                </a:tc>
                <a:extLst>
                  <a:ext uri="{0D108BD9-81ED-4DB2-BD59-A6C34878D82A}">
                    <a16:rowId xmlns:a16="http://schemas.microsoft.com/office/drawing/2014/main" val="727506482"/>
                  </a:ext>
                </a:extLst>
              </a:tr>
            </a:tbl>
          </a:graphicData>
        </a:graphic>
      </p:graphicFrame>
      <p:sp>
        <p:nvSpPr>
          <p:cNvPr id="4" name="Text Placeholder 3">
            <a:extLst>
              <a:ext uri="{FF2B5EF4-FFF2-40B4-BE49-F238E27FC236}">
                <a16:creationId xmlns:a16="http://schemas.microsoft.com/office/drawing/2014/main" id="{A852A9A3-0B69-4195-B70D-2BD0BB1FBF69}"/>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086825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5144-47DC-49F0-9114-D3CF1A8352C4}"/>
              </a:ext>
            </a:extLst>
          </p:cNvPr>
          <p:cNvSpPr>
            <a:spLocks noGrp="1"/>
          </p:cNvSpPr>
          <p:nvPr>
            <p:ph type="title"/>
          </p:nvPr>
        </p:nvSpPr>
        <p:spPr/>
        <p:txBody>
          <a:bodyPr/>
          <a:lstStyle/>
          <a:p>
            <a:r>
              <a:rPr lang="en-US"/>
              <a:t>Overall Own Posts Table | Philadelphia Insurance - 10 of 20</a:t>
            </a:r>
          </a:p>
        </p:txBody>
      </p:sp>
      <p:graphicFrame>
        <p:nvGraphicFramePr>
          <p:cNvPr id="5" name="Table Placeholder 4">
            <a:extLst>
              <a:ext uri="{FF2B5EF4-FFF2-40B4-BE49-F238E27FC236}">
                <a16:creationId xmlns:a16="http://schemas.microsoft.com/office/drawing/2014/main" id="{D1E57CC0-CA0E-400E-9116-099861AB0DEC}"/>
              </a:ext>
            </a:extLst>
          </p:cNvPr>
          <p:cNvGraphicFramePr>
            <a:graphicFrameLocks noGrp="1"/>
          </p:cNvGraphicFramePr>
          <p:nvPr>
            <p:ph type="tbl" sz="quarter" idx="13"/>
            <p:extLst>
              <p:ext uri="{D42A27DB-BD31-4B8C-83A1-F6EECF244321}">
                <p14:modId xmlns:p14="http://schemas.microsoft.com/office/powerpoint/2010/main" val="1932441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87086009"/>
                    </a:ext>
                  </a:extLst>
                </a:gridCol>
                <a:gridCol w="822960">
                  <a:extLst>
                    <a:ext uri="{9D8B030D-6E8A-4147-A177-3AD203B41FA5}">
                      <a16:colId xmlns:a16="http://schemas.microsoft.com/office/drawing/2014/main" val="3042879308"/>
                    </a:ext>
                  </a:extLst>
                </a:gridCol>
                <a:gridCol w="822960">
                  <a:extLst>
                    <a:ext uri="{9D8B030D-6E8A-4147-A177-3AD203B41FA5}">
                      <a16:colId xmlns:a16="http://schemas.microsoft.com/office/drawing/2014/main" val="2507107438"/>
                    </a:ext>
                  </a:extLst>
                </a:gridCol>
                <a:gridCol w="2304288">
                  <a:extLst>
                    <a:ext uri="{9D8B030D-6E8A-4147-A177-3AD203B41FA5}">
                      <a16:colId xmlns:a16="http://schemas.microsoft.com/office/drawing/2014/main" val="2799694762"/>
                    </a:ext>
                  </a:extLst>
                </a:gridCol>
                <a:gridCol w="822960">
                  <a:extLst>
                    <a:ext uri="{9D8B030D-6E8A-4147-A177-3AD203B41FA5}">
                      <a16:colId xmlns:a16="http://schemas.microsoft.com/office/drawing/2014/main" val="2168300275"/>
                    </a:ext>
                  </a:extLst>
                </a:gridCol>
                <a:gridCol w="658368">
                  <a:extLst>
                    <a:ext uri="{9D8B030D-6E8A-4147-A177-3AD203B41FA5}">
                      <a16:colId xmlns:a16="http://schemas.microsoft.com/office/drawing/2014/main" val="1811304789"/>
                    </a:ext>
                  </a:extLst>
                </a:gridCol>
                <a:gridCol w="658368">
                  <a:extLst>
                    <a:ext uri="{9D8B030D-6E8A-4147-A177-3AD203B41FA5}">
                      <a16:colId xmlns:a16="http://schemas.microsoft.com/office/drawing/2014/main" val="3683895159"/>
                    </a:ext>
                  </a:extLst>
                </a:gridCol>
                <a:gridCol w="658368">
                  <a:extLst>
                    <a:ext uri="{9D8B030D-6E8A-4147-A177-3AD203B41FA5}">
                      <a16:colId xmlns:a16="http://schemas.microsoft.com/office/drawing/2014/main" val="4108764935"/>
                    </a:ext>
                  </a:extLst>
                </a:gridCol>
                <a:gridCol w="658368">
                  <a:extLst>
                    <a:ext uri="{9D8B030D-6E8A-4147-A177-3AD203B41FA5}">
                      <a16:colId xmlns:a16="http://schemas.microsoft.com/office/drawing/2014/main" val="822181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8601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 17:26:46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@arbordayfoundation 🌱🌲👏🏼
#PHLY80KTREES #TEAMPHLY #ThinkPHLY #insurance #arbordayfoundation #texasparksandwildlife #txstateparks #giveback #makeadifference #photooftheday @texasparkswildlife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https://www.instagram.com/p/Bd024k8j7_z/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11.6564 %</a:t>
                      </a:r>
                    </a:p>
                  </a:txBody>
                  <a:tcPr/>
                </a:tc>
                <a:extLst>
                  <a:ext uri="{0D108BD9-81ED-4DB2-BD59-A6C34878D82A}">
                    <a16:rowId xmlns:a16="http://schemas.microsoft.com/office/drawing/2014/main" val="402020302"/>
                  </a:ext>
                </a:extLst>
              </a:tr>
            </a:tbl>
          </a:graphicData>
        </a:graphic>
      </p:graphicFrame>
      <p:sp>
        <p:nvSpPr>
          <p:cNvPr id="4" name="Text Placeholder 3">
            <a:extLst>
              <a:ext uri="{FF2B5EF4-FFF2-40B4-BE49-F238E27FC236}">
                <a16:creationId xmlns:a16="http://schemas.microsoft.com/office/drawing/2014/main" id="{BB961032-4B9A-4612-BE13-EB950C74AAC7}"/>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435795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0C592-09F3-4426-AB76-BAA89E9AC935}"/>
              </a:ext>
            </a:extLst>
          </p:cNvPr>
          <p:cNvSpPr>
            <a:spLocks noGrp="1"/>
          </p:cNvSpPr>
          <p:nvPr>
            <p:ph type="title"/>
          </p:nvPr>
        </p:nvSpPr>
        <p:spPr/>
        <p:txBody>
          <a:bodyPr/>
          <a:lstStyle/>
          <a:p>
            <a:r>
              <a:rPr lang="en-US"/>
              <a:t>Overall Own Posts Table | Philadelphia Insurance - 11 of 20</a:t>
            </a:r>
          </a:p>
        </p:txBody>
      </p:sp>
      <p:graphicFrame>
        <p:nvGraphicFramePr>
          <p:cNvPr id="5" name="Table Placeholder 4">
            <a:extLst>
              <a:ext uri="{FF2B5EF4-FFF2-40B4-BE49-F238E27FC236}">
                <a16:creationId xmlns:a16="http://schemas.microsoft.com/office/drawing/2014/main" id="{65AE210B-DCBA-405F-BB34-638FCE1E700B}"/>
              </a:ext>
            </a:extLst>
          </p:cNvPr>
          <p:cNvGraphicFramePr>
            <a:graphicFrameLocks noGrp="1"/>
          </p:cNvGraphicFramePr>
          <p:nvPr>
            <p:ph type="tbl" sz="quarter" idx="13"/>
            <p:extLst>
              <p:ext uri="{D42A27DB-BD31-4B8C-83A1-F6EECF244321}">
                <p14:modId xmlns:p14="http://schemas.microsoft.com/office/powerpoint/2010/main" val="132479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11177798"/>
                    </a:ext>
                  </a:extLst>
                </a:gridCol>
                <a:gridCol w="822960">
                  <a:extLst>
                    <a:ext uri="{9D8B030D-6E8A-4147-A177-3AD203B41FA5}">
                      <a16:colId xmlns:a16="http://schemas.microsoft.com/office/drawing/2014/main" val="581902639"/>
                    </a:ext>
                  </a:extLst>
                </a:gridCol>
                <a:gridCol w="822960">
                  <a:extLst>
                    <a:ext uri="{9D8B030D-6E8A-4147-A177-3AD203B41FA5}">
                      <a16:colId xmlns:a16="http://schemas.microsoft.com/office/drawing/2014/main" val="191129084"/>
                    </a:ext>
                  </a:extLst>
                </a:gridCol>
                <a:gridCol w="2304288">
                  <a:extLst>
                    <a:ext uri="{9D8B030D-6E8A-4147-A177-3AD203B41FA5}">
                      <a16:colId xmlns:a16="http://schemas.microsoft.com/office/drawing/2014/main" val="1734623145"/>
                    </a:ext>
                  </a:extLst>
                </a:gridCol>
                <a:gridCol w="822960">
                  <a:extLst>
                    <a:ext uri="{9D8B030D-6E8A-4147-A177-3AD203B41FA5}">
                      <a16:colId xmlns:a16="http://schemas.microsoft.com/office/drawing/2014/main" val="1743109084"/>
                    </a:ext>
                  </a:extLst>
                </a:gridCol>
                <a:gridCol w="658368">
                  <a:extLst>
                    <a:ext uri="{9D8B030D-6E8A-4147-A177-3AD203B41FA5}">
                      <a16:colId xmlns:a16="http://schemas.microsoft.com/office/drawing/2014/main" val="2688650989"/>
                    </a:ext>
                  </a:extLst>
                </a:gridCol>
                <a:gridCol w="658368">
                  <a:extLst>
                    <a:ext uri="{9D8B030D-6E8A-4147-A177-3AD203B41FA5}">
                      <a16:colId xmlns:a16="http://schemas.microsoft.com/office/drawing/2014/main" val="1949530787"/>
                    </a:ext>
                  </a:extLst>
                </a:gridCol>
                <a:gridCol w="658368">
                  <a:extLst>
                    <a:ext uri="{9D8B030D-6E8A-4147-A177-3AD203B41FA5}">
                      <a16:colId xmlns:a16="http://schemas.microsoft.com/office/drawing/2014/main" val="1337060512"/>
                    </a:ext>
                  </a:extLst>
                </a:gridCol>
                <a:gridCol w="658368">
                  <a:extLst>
                    <a:ext uri="{9D8B030D-6E8A-4147-A177-3AD203B41FA5}">
                      <a16:colId xmlns:a16="http://schemas.microsoft.com/office/drawing/2014/main" val="3450279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94614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 18:21:04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Each year, #TEAMPHLY welcomes new employees from across the country to the Home Office for New Hire Training, a program designed to introduce our newest team members to the PHLY culture. The first day of the training ended with a PHLY Product Expo at the Hilton Hotel, which gives new employees an opportunity to interact with PHLY’s product specialists and learn more about our services. Fun activities, raffles, and smiles all around also highlighted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https://www.linkedin.com/feed/update/urn:li:activity:6389597950615515136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0.6637 %</a:t>
                      </a:r>
                    </a:p>
                  </a:txBody>
                  <a:tcPr/>
                </a:tc>
                <a:extLst>
                  <a:ext uri="{0D108BD9-81ED-4DB2-BD59-A6C34878D82A}">
                    <a16:rowId xmlns:a16="http://schemas.microsoft.com/office/drawing/2014/main" val="3696672414"/>
                  </a:ext>
                </a:extLst>
              </a:tr>
            </a:tbl>
          </a:graphicData>
        </a:graphic>
      </p:graphicFrame>
      <p:sp>
        <p:nvSpPr>
          <p:cNvPr id="4" name="Text Placeholder 3">
            <a:extLst>
              <a:ext uri="{FF2B5EF4-FFF2-40B4-BE49-F238E27FC236}">
                <a16:creationId xmlns:a16="http://schemas.microsoft.com/office/drawing/2014/main" id="{77041AC6-09E1-4C4C-9DBD-FFC84C22D55A}"/>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419889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71B11-6914-4505-AA3B-309C0751E699}"/>
              </a:ext>
            </a:extLst>
          </p:cNvPr>
          <p:cNvSpPr>
            <a:spLocks noGrp="1"/>
          </p:cNvSpPr>
          <p:nvPr>
            <p:ph type="title"/>
          </p:nvPr>
        </p:nvSpPr>
        <p:spPr/>
        <p:txBody>
          <a:bodyPr/>
          <a:lstStyle/>
          <a:p>
            <a:r>
              <a:rPr lang="en-US"/>
              <a:t>Overall Own Posts Table | Philadelphia Insurance - 12 of 20</a:t>
            </a:r>
          </a:p>
        </p:txBody>
      </p:sp>
      <p:graphicFrame>
        <p:nvGraphicFramePr>
          <p:cNvPr id="5" name="Table Placeholder 4">
            <a:extLst>
              <a:ext uri="{FF2B5EF4-FFF2-40B4-BE49-F238E27FC236}">
                <a16:creationId xmlns:a16="http://schemas.microsoft.com/office/drawing/2014/main" id="{02CB892B-D401-4ECA-A0EA-1D3283AC2FA3}"/>
              </a:ext>
            </a:extLst>
          </p:cNvPr>
          <p:cNvGraphicFramePr>
            <a:graphicFrameLocks noGrp="1"/>
          </p:cNvGraphicFramePr>
          <p:nvPr>
            <p:ph type="tbl" sz="quarter" idx="13"/>
            <p:extLst>
              <p:ext uri="{D42A27DB-BD31-4B8C-83A1-F6EECF244321}">
                <p14:modId xmlns:p14="http://schemas.microsoft.com/office/powerpoint/2010/main" val="1178359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09837956"/>
                    </a:ext>
                  </a:extLst>
                </a:gridCol>
                <a:gridCol w="822960">
                  <a:extLst>
                    <a:ext uri="{9D8B030D-6E8A-4147-A177-3AD203B41FA5}">
                      <a16:colId xmlns:a16="http://schemas.microsoft.com/office/drawing/2014/main" val="1950660929"/>
                    </a:ext>
                  </a:extLst>
                </a:gridCol>
                <a:gridCol w="822960">
                  <a:extLst>
                    <a:ext uri="{9D8B030D-6E8A-4147-A177-3AD203B41FA5}">
                      <a16:colId xmlns:a16="http://schemas.microsoft.com/office/drawing/2014/main" val="1362976618"/>
                    </a:ext>
                  </a:extLst>
                </a:gridCol>
                <a:gridCol w="2304288">
                  <a:extLst>
                    <a:ext uri="{9D8B030D-6E8A-4147-A177-3AD203B41FA5}">
                      <a16:colId xmlns:a16="http://schemas.microsoft.com/office/drawing/2014/main" val="1270357594"/>
                    </a:ext>
                  </a:extLst>
                </a:gridCol>
                <a:gridCol w="822960">
                  <a:extLst>
                    <a:ext uri="{9D8B030D-6E8A-4147-A177-3AD203B41FA5}">
                      <a16:colId xmlns:a16="http://schemas.microsoft.com/office/drawing/2014/main" val="234180139"/>
                    </a:ext>
                  </a:extLst>
                </a:gridCol>
                <a:gridCol w="658368">
                  <a:extLst>
                    <a:ext uri="{9D8B030D-6E8A-4147-A177-3AD203B41FA5}">
                      <a16:colId xmlns:a16="http://schemas.microsoft.com/office/drawing/2014/main" val="1256991960"/>
                    </a:ext>
                  </a:extLst>
                </a:gridCol>
                <a:gridCol w="658368">
                  <a:extLst>
                    <a:ext uri="{9D8B030D-6E8A-4147-A177-3AD203B41FA5}">
                      <a16:colId xmlns:a16="http://schemas.microsoft.com/office/drawing/2014/main" val="1704727843"/>
                    </a:ext>
                  </a:extLst>
                </a:gridCol>
                <a:gridCol w="658368">
                  <a:extLst>
                    <a:ext uri="{9D8B030D-6E8A-4147-A177-3AD203B41FA5}">
                      <a16:colId xmlns:a16="http://schemas.microsoft.com/office/drawing/2014/main" val="354823967"/>
                    </a:ext>
                  </a:extLst>
                </a:gridCol>
                <a:gridCol w="658368">
                  <a:extLst>
                    <a:ext uri="{9D8B030D-6E8A-4147-A177-3AD203B41FA5}">
                      <a16:colId xmlns:a16="http://schemas.microsoft.com/office/drawing/2014/main" val="328946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75115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16:11:23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Yesterday, we kicked off our 7th annual Summer Associates Program in the Home and Field offices! #TEAMPHLY welcomed 42 #interns from colleges and universities across the country to the Home Office in #BalaCynwyd,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 #PHLYinternlife #ThinkPHLY #insurance #summerinternship #futureleaders #career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https://www.instagram.com/p/Bjp-p5un2Xi/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9.5287 %</a:t>
                      </a:r>
                    </a:p>
                  </a:txBody>
                  <a:tcPr/>
                </a:tc>
                <a:extLst>
                  <a:ext uri="{0D108BD9-81ED-4DB2-BD59-A6C34878D82A}">
                    <a16:rowId xmlns:a16="http://schemas.microsoft.com/office/drawing/2014/main" val="1076124471"/>
                  </a:ext>
                </a:extLst>
              </a:tr>
            </a:tbl>
          </a:graphicData>
        </a:graphic>
      </p:graphicFrame>
      <p:sp>
        <p:nvSpPr>
          <p:cNvPr id="4" name="Text Placeholder 3">
            <a:extLst>
              <a:ext uri="{FF2B5EF4-FFF2-40B4-BE49-F238E27FC236}">
                <a16:creationId xmlns:a16="http://schemas.microsoft.com/office/drawing/2014/main" id="{7311F141-6F97-4530-BD8F-EB4F84BC9E53}"/>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003471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BEFD-4404-4C1E-B744-F828F69D8127}"/>
              </a:ext>
            </a:extLst>
          </p:cNvPr>
          <p:cNvSpPr>
            <a:spLocks noGrp="1"/>
          </p:cNvSpPr>
          <p:nvPr>
            <p:ph type="title"/>
          </p:nvPr>
        </p:nvSpPr>
        <p:spPr/>
        <p:txBody>
          <a:bodyPr/>
          <a:lstStyle/>
          <a:p>
            <a:r>
              <a:rPr lang="en-US"/>
              <a:t>Overall Own Posts Table | Philadelphia Insurance - 13 of 20</a:t>
            </a:r>
          </a:p>
        </p:txBody>
      </p:sp>
      <p:graphicFrame>
        <p:nvGraphicFramePr>
          <p:cNvPr id="5" name="Table Placeholder 4">
            <a:extLst>
              <a:ext uri="{FF2B5EF4-FFF2-40B4-BE49-F238E27FC236}">
                <a16:creationId xmlns:a16="http://schemas.microsoft.com/office/drawing/2014/main" id="{9F7E0A3F-9A90-4B3E-82A9-EBD21A643539}"/>
              </a:ext>
            </a:extLst>
          </p:cNvPr>
          <p:cNvGraphicFramePr>
            <a:graphicFrameLocks noGrp="1"/>
          </p:cNvGraphicFramePr>
          <p:nvPr>
            <p:ph type="tbl" sz="quarter" idx="13"/>
            <p:extLst>
              <p:ext uri="{D42A27DB-BD31-4B8C-83A1-F6EECF244321}">
                <p14:modId xmlns:p14="http://schemas.microsoft.com/office/powerpoint/2010/main" val="402314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69944518"/>
                    </a:ext>
                  </a:extLst>
                </a:gridCol>
                <a:gridCol w="822960">
                  <a:extLst>
                    <a:ext uri="{9D8B030D-6E8A-4147-A177-3AD203B41FA5}">
                      <a16:colId xmlns:a16="http://schemas.microsoft.com/office/drawing/2014/main" val="645240066"/>
                    </a:ext>
                  </a:extLst>
                </a:gridCol>
                <a:gridCol w="822960">
                  <a:extLst>
                    <a:ext uri="{9D8B030D-6E8A-4147-A177-3AD203B41FA5}">
                      <a16:colId xmlns:a16="http://schemas.microsoft.com/office/drawing/2014/main" val="2609311025"/>
                    </a:ext>
                  </a:extLst>
                </a:gridCol>
                <a:gridCol w="2304288">
                  <a:extLst>
                    <a:ext uri="{9D8B030D-6E8A-4147-A177-3AD203B41FA5}">
                      <a16:colId xmlns:a16="http://schemas.microsoft.com/office/drawing/2014/main" val="1267367521"/>
                    </a:ext>
                  </a:extLst>
                </a:gridCol>
                <a:gridCol w="822960">
                  <a:extLst>
                    <a:ext uri="{9D8B030D-6E8A-4147-A177-3AD203B41FA5}">
                      <a16:colId xmlns:a16="http://schemas.microsoft.com/office/drawing/2014/main" val="2426649102"/>
                    </a:ext>
                  </a:extLst>
                </a:gridCol>
                <a:gridCol w="658368">
                  <a:extLst>
                    <a:ext uri="{9D8B030D-6E8A-4147-A177-3AD203B41FA5}">
                      <a16:colId xmlns:a16="http://schemas.microsoft.com/office/drawing/2014/main" val="906071903"/>
                    </a:ext>
                  </a:extLst>
                </a:gridCol>
                <a:gridCol w="658368">
                  <a:extLst>
                    <a:ext uri="{9D8B030D-6E8A-4147-A177-3AD203B41FA5}">
                      <a16:colId xmlns:a16="http://schemas.microsoft.com/office/drawing/2014/main" val="742686587"/>
                    </a:ext>
                  </a:extLst>
                </a:gridCol>
                <a:gridCol w="658368">
                  <a:extLst>
                    <a:ext uri="{9D8B030D-6E8A-4147-A177-3AD203B41FA5}">
                      <a16:colId xmlns:a16="http://schemas.microsoft.com/office/drawing/2014/main" val="2754156486"/>
                    </a:ext>
                  </a:extLst>
                </a:gridCol>
                <a:gridCol w="658368">
                  <a:extLst>
                    <a:ext uri="{9D8B030D-6E8A-4147-A177-3AD203B41FA5}">
                      <a16:colId xmlns:a16="http://schemas.microsoft.com/office/drawing/2014/main" val="4071961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48795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 16:45:34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 you know the 3rd annual #InsuranceCareersMonth (ICM) begins on February 1st? As we gear up for #ICM, we're taking a look back at an article written by #PHLY's CEO, Bob O'Leary, who thinks #insurance companies can stack up against the "cool" industries by building and sustaining a strong #companyculture. Enter this link into your Web browser to read more: https://goo.gl/7RDozv 😊👍🏼 #ThrowbackThursday #CareerTrifecta #ThinkPHLY #TEAMPHLY #GoodCompany #insurancelife #career #goals #success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https://www.instagram.com/p/BeY1TAyDUP3/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11.3609 %</a:t>
                      </a:r>
                    </a:p>
                  </a:txBody>
                  <a:tcPr/>
                </a:tc>
                <a:extLst>
                  <a:ext uri="{0D108BD9-81ED-4DB2-BD59-A6C34878D82A}">
                    <a16:rowId xmlns:a16="http://schemas.microsoft.com/office/drawing/2014/main" val="605453840"/>
                  </a:ext>
                </a:extLst>
              </a:tr>
            </a:tbl>
          </a:graphicData>
        </a:graphic>
      </p:graphicFrame>
      <p:sp>
        <p:nvSpPr>
          <p:cNvPr id="4" name="Text Placeholder 3">
            <a:extLst>
              <a:ext uri="{FF2B5EF4-FFF2-40B4-BE49-F238E27FC236}">
                <a16:creationId xmlns:a16="http://schemas.microsoft.com/office/drawing/2014/main" id="{7FA4F66F-795F-4232-909A-A341FA1CCD68}"/>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4008768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F8873-3A32-471F-A076-68D945E46471}"/>
              </a:ext>
            </a:extLst>
          </p:cNvPr>
          <p:cNvSpPr>
            <a:spLocks noGrp="1"/>
          </p:cNvSpPr>
          <p:nvPr>
            <p:ph type="title"/>
          </p:nvPr>
        </p:nvSpPr>
        <p:spPr/>
        <p:txBody>
          <a:bodyPr/>
          <a:lstStyle/>
          <a:p>
            <a:r>
              <a:rPr lang="en-US"/>
              <a:t>Overall Own Posts Table | Philadelphia Insurance - 14 of 20</a:t>
            </a:r>
          </a:p>
        </p:txBody>
      </p:sp>
      <p:graphicFrame>
        <p:nvGraphicFramePr>
          <p:cNvPr id="5" name="Table Placeholder 4">
            <a:extLst>
              <a:ext uri="{FF2B5EF4-FFF2-40B4-BE49-F238E27FC236}">
                <a16:creationId xmlns:a16="http://schemas.microsoft.com/office/drawing/2014/main" id="{AAA4396A-48C4-4258-9DF8-8FD56C1D11DC}"/>
              </a:ext>
            </a:extLst>
          </p:cNvPr>
          <p:cNvGraphicFramePr>
            <a:graphicFrameLocks noGrp="1"/>
          </p:cNvGraphicFramePr>
          <p:nvPr>
            <p:ph type="tbl" sz="quarter" idx="13"/>
            <p:extLst>
              <p:ext uri="{D42A27DB-BD31-4B8C-83A1-F6EECF244321}">
                <p14:modId xmlns:p14="http://schemas.microsoft.com/office/powerpoint/2010/main" val="3414081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42425385"/>
                    </a:ext>
                  </a:extLst>
                </a:gridCol>
                <a:gridCol w="822960">
                  <a:extLst>
                    <a:ext uri="{9D8B030D-6E8A-4147-A177-3AD203B41FA5}">
                      <a16:colId xmlns:a16="http://schemas.microsoft.com/office/drawing/2014/main" val="3415195323"/>
                    </a:ext>
                  </a:extLst>
                </a:gridCol>
                <a:gridCol w="822960">
                  <a:extLst>
                    <a:ext uri="{9D8B030D-6E8A-4147-A177-3AD203B41FA5}">
                      <a16:colId xmlns:a16="http://schemas.microsoft.com/office/drawing/2014/main" val="460941772"/>
                    </a:ext>
                  </a:extLst>
                </a:gridCol>
                <a:gridCol w="2304288">
                  <a:extLst>
                    <a:ext uri="{9D8B030D-6E8A-4147-A177-3AD203B41FA5}">
                      <a16:colId xmlns:a16="http://schemas.microsoft.com/office/drawing/2014/main" val="3591591439"/>
                    </a:ext>
                  </a:extLst>
                </a:gridCol>
                <a:gridCol w="822960">
                  <a:extLst>
                    <a:ext uri="{9D8B030D-6E8A-4147-A177-3AD203B41FA5}">
                      <a16:colId xmlns:a16="http://schemas.microsoft.com/office/drawing/2014/main" val="3211305810"/>
                    </a:ext>
                  </a:extLst>
                </a:gridCol>
                <a:gridCol w="658368">
                  <a:extLst>
                    <a:ext uri="{9D8B030D-6E8A-4147-A177-3AD203B41FA5}">
                      <a16:colId xmlns:a16="http://schemas.microsoft.com/office/drawing/2014/main" val="2202095133"/>
                    </a:ext>
                  </a:extLst>
                </a:gridCol>
                <a:gridCol w="658368">
                  <a:extLst>
                    <a:ext uri="{9D8B030D-6E8A-4147-A177-3AD203B41FA5}">
                      <a16:colId xmlns:a16="http://schemas.microsoft.com/office/drawing/2014/main" val="1485851390"/>
                    </a:ext>
                  </a:extLst>
                </a:gridCol>
                <a:gridCol w="658368">
                  <a:extLst>
                    <a:ext uri="{9D8B030D-6E8A-4147-A177-3AD203B41FA5}">
                      <a16:colId xmlns:a16="http://schemas.microsoft.com/office/drawing/2014/main" val="1084508126"/>
                    </a:ext>
                  </a:extLst>
                </a:gridCol>
                <a:gridCol w="658368">
                  <a:extLst>
                    <a:ext uri="{9D8B030D-6E8A-4147-A177-3AD203B41FA5}">
                      <a16:colId xmlns:a16="http://schemas.microsoft.com/office/drawing/2014/main" val="132668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261054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 17:12:29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is proud to be recognized as one of the Top Workplaces in the Philadelphia region for the 9th consecutive year! Last night, PHLY’s HR team attended the Philly.com Top Workplaces Awards dinner and we’re excited to be ranked #9 in the large companies category. In addition, we would like to congratulate our sister company, TMNA Services, LLC. (TMNAS), for ranking #19 in the midsize company category! Visit PHLY.com/careers to learn more about what it’s like to work at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https://www.linkedin.com/feed/update/urn:li:activity:6380158606171471872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0.6721 %</a:t>
                      </a:r>
                    </a:p>
                  </a:txBody>
                  <a:tcPr/>
                </a:tc>
                <a:extLst>
                  <a:ext uri="{0D108BD9-81ED-4DB2-BD59-A6C34878D82A}">
                    <a16:rowId xmlns:a16="http://schemas.microsoft.com/office/drawing/2014/main" val="1979768005"/>
                  </a:ext>
                </a:extLst>
              </a:tr>
            </a:tbl>
          </a:graphicData>
        </a:graphic>
      </p:graphicFrame>
      <p:sp>
        <p:nvSpPr>
          <p:cNvPr id="4" name="Text Placeholder 3">
            <a:extLst>
              <a:ext uri="{FF2B5EF4-FFF2-40B4-BE49-F238E27FC236}">
                <a16:creationId xmlns:a16="http://schemas.microsoft.com/office/drawing/2014/main" id="{435B9662-FE1C-4523-8A81-6E39025BF301}"/>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401472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1BEC-DE5C-4BBD-BF93-7A5E939BA772}"/>
              </a:ext>
            </a:extLst>
          </p:cNvPr>
          <p:cNvSpPr>
            <a:spLocks noGrp="1"/>
          </p:cNvSpPr>
          <p:nvPr>
            <p:ph type="title"/>
          </p:nvPr>
        </p:nvSpPr>
        <p:spPr/>
        <p:txBody>
          <a:bodyPr/>
          <a:lstStyle/>
          <a:p>
            <a:r>
              <a:rPr lang="en-US"/>
              <a:t>Overall Own Posts Table | Philadelphia Insurance - 15 of 20</a:t>
            </a:r>
          </a:p>
        </p:txBody>
      </p:sp>
      <p:graphicFrame>
        <p:nvGraphicFramePr>
          <p:cNvPr id="5" name="Table Placeholder 4">
            <a:extLst>
              <a:ext uri="{FF2B5EF4-FFF2-40B4-BE49-F238E27FC236}">
                <a16:creationId xmlns:a16="http://schemas.microsoft.com/office/drawing/2014/main" id="{60C2C80F-1CDF-45B6-9FE7-8640B7044ACB}"/>
              </a:ext>
            </a:extLst>
          </p:cNvPr>
          <p:cNvGraphicFramePr>
            <a:graphicFrameLocks noGrp="1"/>
          </p:cNvGraphicFramePr>
          <p:nvPr>
            <p:ph type="tbl" sz="quarter" idx="13"/>
            <p:extLst>
              <p:ext uri="{D42A27DB-BD31-4B8C-83A1-F6EECF244321}">
                <p14:modId xmlns:p14="http://schemas.microsoft.com/office/powerpoint/2010/main" val="7525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94865584"/>
                    </a:ext>
                  </a:extLst>
                </a:gridCol>
                <a:gridCol w="822960">
                  <a:extLst>
                    <a:ext uri="{9D8B030D-6E8A-4147-A177-3AD203B41FA5}">
                      <a16:colId xmlns:a16="http://schemas.microsoft.com/office/drawing/2014/main" val="1751326040"/>
                    </a:ext>
                  </a:extLst>
                </a:gridCol>
                <a:gridCol w="822960">
                  <a:extLst>
                    <a:ext uri="{9D8B030D-6E8A-4147-A177-3AD203B41FA5}">
                      <a16:colId xmlns:a16="http://schemas.microsoft.com/office/drawing/2014/main" val="1217124072"/>
                    </a:ext>
                  </a:extLst>
                </a:gridCol>
                <a:gridCol w="2304288">
                  <a:extLst>
                    <a:ext uri="{9D8B030D-6E8A-4147-A177-3AD203B41FA5}">
                      <a16:colId xmlns:a16="http://schemas.microsoft.com/office/drawing/2014/main" val="1205269227"/>
                    </a:ext>
                  </a:extLst>
                </a:gridCol>
                <a:gridCol w="822960">
                  <a:extLst>
                    <a:ext uri="{9D8B030D-6E8A-4147-A177-3AD203B41FA5}">
                      <a16:colId xmlns:a16="http://schemas.microsoft.com/office/drawing/2014/main" val="935118773"/>
                    </a:ext>
                  </a:extLst>
                </a:gridCol>
                <a:gridCol w="658368">
                  <a:extLst>
                    <a:ext uri="{9D8B030D-6E8A-4147-A177-3AD203B41FA5}">
                      <a16:colId xmlns:a16="http://schemas.microsoft.com/office/drawing/2014/main" val="3247183849"/>
                    </a:ext>
                  </a:extLst>
                </a:gridCol>
                <a:gridCol w="658368">
                  <a:extLst>
                    <a:ext uri="{9D8B030D-6E8A-4147-A177-3AD203B41FA5}">
                      <a16:colId xmlns:a16="http://schemas.microsoft.com/office/drawing/2014/main" val="3927498791"/>
                    </a:ext>
                  </a:extLst>
                </a:gridCol>
                <a:gridCol w="658368">
                  <a:extLst>
                    <a:ext uri="{9D8B030D-6E8A-4147-A177-3AD203B41FA5}">
                      <a16:colId xmlns:a16="http://schemas.microsoft.com/office/drawing/2014/main" val="3285228953"/>
                    </a:ext>
                  </a:extLst>
                </a:gridCol>
                <a:gridCol w="658368">
                  <a:extLst>
                    <a:ext uri="{9D8B030D-6E8A-4147-A177-3AD203B41FA5}">
                      <a16:colId xmlns:a16="http://schemas.microsoft.com/office/drawing/2014/main" val="1212772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813658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16:40:36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Today, #TEAMPHLY made every mile count as they pedaled together during a #spinathon to raise #awareness and money for the @marchofdimes! Home Office employees teamed up in PHLY’s #Health and #Wellness Center for a #fun-filled #cycling event where riders pedaled on stationary #bikes non-stop for 6 hours. #PHLY surpassed the goal of riding a total of 1,000 miles and raised ,000 to help the #marchofdimes fund research and programs that help give #babies a #healthy start. 🚴🏻‍♂️👏🏼 #ThinkPHLY #insurance #spinning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https://www.instagram.com/p/Bg4XJb7D2Ec/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9.8468 %</a:t>
                      </a:r>
                    </a:p>
                  </a:txBody>
                  <a:tcPr/>
                </a:tc>
                <a:extLst>
                  <a:ext uri="{0D108BD9-81ED-4DB2-BD59-A6C34878D82A}">
                    <a16:rowId xmlns:a16="http://schemas.microsoft.com/office/drawing/2014/main" val="23924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15:39:58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group of employees from our #PlanoTX and #TheWoodlandsTX offices represented #TEAMPHLY at the Independent #Insurance Agents of #Houston (IIAH) annual #tradeshow for Houston Insurance Day! #InsuranceCareersMonth #CareerTrifecta #ThinkPHLY #insurancelife #careergoals #insuranceagent #texas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https://www.instagram.com/p/BfrHOo5nKTg/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10.3093 %</a:t>
                      </a:r>
                    </a:p>
                  </a:txBody>
                  <a:tcPr/>
                </a:tc>
                <a:extLst>
                  <a:ext uri="{0D108BD9-81ED-4DB2-BD59-A6C34878D82A}">
                    <a16:rowId xmlns:a16="http://schemas.microsoft.com/office/drawing/2014/main" val="505603307"/>
                  </a:ext>
                </a:extLst>
              </a:tr>
            </a:tbl>
          </a:graphicData>
        </a:graphic>
      </p:graphicFrame>
      <p:sp>
        <p:nvSpPr>
          <p:cNvPr id="4" name="Text Placeholder 3">
            <a:extLst>
              <a:ext uri="{FF2B5EF4-FFF2-40B4-BE49-F238E27FC236}">
                <a16:creationId xmlns:a16="http://schemas.microsoft.com/office/drawing/2014/main" id="{C49958EF-5D2C-44B3-A2AC-DDC88EA8AF73}"/>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892655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8509E-736B-4306-8A6A-B9251C48516D}"/>
              </a:ext>
            </a:extLst>
          </p:cNvPr>
          <p:cNvSpPr>
            <a:spLocks noGrp="1"/>
          </p:cNvSpPr>
          <p:nvPr>
            <p:ph type="title"/>
          </p:nvPr>
        </p:nvSpPr>
        <p:spPr/>
        <p:txBody>
          <a:bodyPr/>
          <a:lstStyle/>
          <a:p>
            <a:r>
              <a:rPr lang="en-US"/>
              <a:t>Overall Own Posts Table | Philadelphia Insurance - 16 of 20</a:t>
            </a:r>
          </a:p>
        </p:txBody>
      </p:sp>
      <p:graphicFrame>
        <p:nvGraphicFramePr>
          <p:cNvPr id="5" name="Table Placeholder 4">
            <a:extLst>
              <a:ext uri="{FF2B5EF4-FFF2-40B4-BE49-F238E27FC236}">
                <a16:creationId xmlns:a16="http://schemas.microsoft.com/office/drawing/2014/main" id="{6561525F-B5E7-4C2B-898F-D41A10D290E0}"/>
              </a:ext>
            </a:extLst>
          </p:cNvPr>
          <p:cNvGraphicFramePr>
            <a:graphicFrameLocks noGrp="1"/>
          </p:cNvGraphicFramePr>
          <p:nvPr>
            <p:ph type="tbl" sz="quarter" idx="13"/>
            <p:extLst>
              <p:ext uri="{D42A27DB-BD31-4B8C-83A1-F6EECF244321}">
                <p14:modId xmlns:p14="http://schemas.microsoft.com/office/powerpoint/2010/main" val="2044130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56587134"/>
                    </a:ext>
                  </a:extLst>
                </a:gridCol>
                <a:gridCol w="822960">
                  <a:extLst>
                    <a:ext uri="{9D8B030D-6E8A-4147-A177-3AD203B41FA5}">
                      <a16:colId xmlns:a16="http://schemas.microsoft.com/office/drawing/2014/main" val="368101206"/>
                    </a:ext>
                  </a:extLst>
                </a:gridCol>
                <a:gridCol w="822960">
                  <a:extLst>
                    <a:ext uri="{9D8B030D-6E8A-4147-A177-3AD203B41FA5}">
                      <a16:colId xmlns:a16="http://schemas.microsoft.com/office/drawing/2014/main" val="1414570183"/>
                    </a:ext>
                  </a:extLst>
                </a:gridCol>
                <a:gridCol w="2304288">
                  <a:extLst>
                    <a:ext uri="{9D8B030D-6E8A-4147-A177-3AD203B41FA5}">
                      <a16:colId xmlns:a16="http://schemas.microsoft.com/office/drawing/2014/main" val="972679524"/>
                    </a:ext>
                  </a:extLst>
                </a:gridCol>
                <a:gridCol w="822960">
                  <a:extLst>
                    <a:ext uri="{9D8B030D-6E8A-4147-A177-3AD203B41FA5}">
                      <a16:colId xmlns:a16="http://schemas.microsoft.com/office/drawing/2014/main" val="2211374401"/>
                    </a:ext>
                  </a:extLst>
                </a:gridCol>
                <a:gridCol w="658368">
                  <a:extLst>
                    <a:ext uri="{9D8B030D-6E8A-4147-A177-3AD203B41FA5}">
                      <a16:colId xmlns:a16="http://schemas.microsoft.com/office/drawing/2014/main" val="2036884152"/>
                    </a:ext>
                  </a:extLst>
                </a:gridCol>
                <a:gridCol w="658368">
                  <a:extLst>
                    <a:ext uri="{9D8B030D-6E8A-4147-A177-3AD203B41FA5}">
                      <a16:colId xmlns:a16="http://schemas.microsoft.com/office/drawing/2014/main" val="301436183"/>
                    </a:ext>
                  </a:extLst>
                </a:gridCol>
                <a:gridCol w="658368">
                  <a:extLst>
                    <a:ext uri="{9D8B030D-6E8A-4147-A177-3AD203B41FA5}">
                      <a16:colId xmlns:a16="http://schemas.microsoft.com/office/drawing/2014/main" val="2521260064"/>
                    </a:ext>
                  </a:extLst>
                </a:gridCol>
                <a:gridCol w="658368">
                  <a:extLst>
                    <a:ext uri="{9D8B030D-6E8A-4147-A177-3AD203B41FA5}">
                      <a16:colId xmlns:a16="http://schemas.microsoft.com/office/drawing/2014/main" val="2456566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49568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 17:46:23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Each year, #TEAMPHLY welcomes new employees from across the country to the Home Office for #NewHire Training, a program designed to introduce our newest team members to the PHLY #culture. The first day of the #training ended with a #PHLY Product #Expo at the #HiltonHotel, which gives new employees an opportunity to interact with PHLY’s product specialists and learn more about our services. #Fun activities, raffles, and smiles all around also highlighted the event! 😃🙌🏼 #ThinkPHLY #NHTExpo18 #insurance #insurancelife #hiring #career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https://www.instagram.com/p/BhZ9Anzn-WI/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9.4054 %</a:t>
                      </a:r>
                    </a:p>
                  </a:txBody>
                  <a:tcPr/>
                </a:tc>
                <a:extLst>
                  <a:ext uri="{0D108BD9-81ED-4DB2-BD59-A6C34878D82A}">
                    <a16:rowId xmlns:a16="http://schemas.microsoft.com/office/drawing/2014/main" val="486105366"/>
                  </a:ext>
                </a:extLst>
              </a:tr>
            </a:tbl>
          </a:graphicData>
        </a:graphic>
      </p:graphicFrame>
      <p:sp>
        <p:nvSpPr>
          <p:cNvPr id="4" name="Text Placeholder 3">
            <a:extLst>
              <a:ext uri="{FF2B5EF4-FFF2-40B4-BE49-F238E27FC236}">
                <a16:creationId xmlns:a16="http://schemas.microsoft.com/office/drawing/2014/main" id="{AA78F295-3E10-4227-B8F4-03B8D99F4E24}"/>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72172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3F007-5A6B-498A-8321-75A1B13785FD}"/>
              </a:ext>
            </a:extLst>
          </p:cNvPr>
          <p:cNvSpPr>
            <a:spLocks noGrp="1"/>
          </p:cNvSpPr>
          <p:nvPr>
            <p:ph type="title"/>
          </p:nvPr>
        </p:nvSpPr>
        <p:spPr/>
        <p:txBody>
          <a:bodyPr/>
          <a:lstStyle/>
          <a:p>
            <a:r>
              <a:rPr lang="en-US"/>
              <a:t>Overall Own Posts Table | Philadelphia Insurance - 17 of 20</a:t>
            </a:r>
          </a:p>
        </p:txBody>
      </p:sp>
      <p:graphicFrame>
        <p:nvGraphicFramePr>
          <p:cNvPr id="5" name="Table Placeholder 4">
            <a:extLst>
              <a:ext uri="{FF2B5EF4-FFF2-40B4-BE49-F238E27FC236}">
                <a16:creationId xmlns:a16="http://schemas.microsoft.com/office/drawing/2014/main" id="{B5084D98-B73E-431D-AFB3-F4424F4F5162}"/>
              </a:ext>
            </a:extLst>
          </p:cNvPr>
          <p:cNvGraphicFramePr>
            <a:graphicFrameLocks noGrp="1"/>
          </p:cNvGraphicFramePr>
          <p:nvPr>
            <p:ph type="tbl" sz="quarter" idx="13"/>
            <p:extLst>
              <p:ext uri="{D42A27DB-BD31-4B8C-83A1-F6EECF244321}">
                <p14:modId xmlns:p14="http://schemas.microsoft.com/office/powerpoint/2010/main" val="3095457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10463569"/>
                    </a:ext>
                  </a:extLst>
                </a:gridCol>
                <a:gridCol w="822960">
                  <a:extLst>
                    <a:ext uri="{9D8B030D-6E8A-4147-A177-3AD203B41FA5}">
                      <a16:colId xmlns:a16="http://schemas.microsoft.com/office/drawing/2014/main" val="2139961046"/>
                    </a:ext>
                  </a:extLst>
                </a:gridCol>
                <a:gridCol w="822960">
                  <a:extLst>
                    <a:ext uri="{9D8B030D-6E8A-4147-A177-3AD203B41FA5}">
                      <a16:colId xmlns:a16="http://schemas.microsoft.com/office/drawing/2014/main" val="1310666582"/>
                    </a:ext>
                  </a:extLst>
                </a:gridCol>
                <a:gridCol w="2304288">
                  <a:extLst>
                    <a:ext uri="{9D8B030D-6E8A-4147-A177-3AD203B41FA5}">
                      <a16:colId xmlns:a16="http://schemas.microsoft.com/office/drawing/2014/main" val="3429298357"/>
                    </a:ext>
                  </a:extLst>
                </a:gridCol>
                <a:gridCol w="822960">
                  <a:extLst>
                    <a:ext uri="{9D8B030D-6E8A-4147-A177-3AD203B41FA5}">
                      <a16:colId xmlns:a16="http://schemas.microsoft.com/office/drawing/2014/main" val="3299657256"/>
                    </a:ext>
                  </a:extLst>
                </a:gridCol>
                <a:gridCol w="658368">
                  <a:extLst>
                    <a:ext uri="{9D8B030D-6E8A-4147-A177-3AD203B41FA5}">
                      <a16:colId xmlns:a16="http://schemas.microsoft.com/office/drawing/2014/main" val="631298383"/>
                    </a:ext>
                  </a:extLst>
                </a:gridCol>
                <a:gridCol w="658368">
                  <a:extLst>
                    <a:ext uri="{9D8B030D-6E8A-4147-A177-3AD203B41FA5}">
                      <a16:colId xmlns:a16="http://schemas.microsoft.com/office/drawing/2014/main" val="2704071683"/>
                    </a:ext>
                  </a:extLst>
                </a:gridCol>
                <a:gridCol w="658368">
                  <a:extLst>
                    <a:ext uri="{9D8B030D-6E8A-4147-A177-3AD203B41FA5}">
                      <a16:colId xmlns:a16="http://schemas.microsoft.com/office/drawing/2014/main" val="1045332012"/>
                    </a:ext>
                  </a:extLst>
                </a:gridCol>
                <a:gridCol w="658368">
                  <a:extLst>
                    <a:ext uri="{9D8B030D-6E8A-4147-A177-3AD203B41FA5}">
                      <a16:colId xmlns:a16="http://schemas.microsoft.com/office/drawing/2014/main" val="377234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95010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16:25:58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partnered with the @marchofdimes to raise #awareness about the effects of premature birth. Home Office employees attended an open house in our #Fitness Center to learn how to get involved with the #MarchofDimes and to sign up for the 2018 Walk and Run for #Babies in April! 👶🏻👏🏼 @beabetteryouphlygym #ThinkPHLY #insurance #preemie #marchforbabies #fundraiser #community #philly #health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https://www.instagram.com/p/Bfy64JijYuR/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9.9202 %</a:t>
                      </a:r>
                    </a:p>
                  </a:txBody>
                  <a:tcPr/>
                </a:tc>
                <a:extLst>
                  <a:ext uri="{0D108BD9-81ED-4DB2-BD59-A6C34878D82A}">
                    <a16:rowId xmlns:a16="http://schemas.microsoft.com/office/drawing/2014/main" val="666054337"/>
                  </a:ext>
                </a:extLst>
              </a:tr>
            </a:tbl>
          </a:graphicData>
        </a:graphic>
      </p:graphicFrame>
      <p:sp>
        <p:nvSpPr>
          <p:cNvPr id="4" name="Text Placeholder 3">
            <a:extLst>
              <a:ext uri="{FF2B5EF4-FFF2-40B4-BE49-F238E27FC236}">
                <a16:creationId xmlns:a16="http://schemas.microsoft.com/office/drawing/2014/main" id="{4461C7B3-EE1E-4806-B134-E871D3A75F72}"/>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789043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86DE7-1052-48A3-9375-9AF89E849247}"/>
              </a:ext>
            </a:extLst>
          </p:cNvPr>
          <p:cNvSpPr>
            <a:spLocks noGrp="1"/>
          </p:cNvSpPr>
          <p:nvPr>
            <p:ph type="title"/>
          </p:nvPr>
        </p:nvSpPr>
        <p:spPr/>
        <p:txBody>
          <a:bodyPr/>
          <a:lstStyle/>
          <a:p>
            <a:r>
              <a:rPr lang="en-US"/>
              <a:t>Overall Own Posts Table | Philadelphia Insurance - 18 of 20</a:t>
            </a:r>
          </a:p>
        </p:txBody>
      </p:sp>
      <p:graphicFrame>
        <p:nvGraphicFramePr>
          <p:cNvPr id="5" name="Table Placeholder 4">
            <a:extLst>
              <a:ext uri="{FF2B5EF4-FFF2-40B4-BE49-F238E27FC236}">
                <a16:creationId xmlns:a16="http://schemas.microsoft.com/office/drawing/2014/main" id="{482DC884-9375-4934-A2B5-53926CED8119}"/>
              </a:ext>
            </a:extLst>
          </p:cNvPr>
          <p:cNvGraphicFramePr>
            <a:graphicFrameLocks noGrp="1"/>
          </p:cNvGraphicFramePr>
          <p:nvPr>
            <p:ph type="tbl" sz="quarter" idx="13"/>
            <p:extLst>
              <p:ext uri="{D42A27DB-BD31-4B8C-83A1-F6EECF244321}">
                <p14:modId xmlns:p14="http://schemas.microsoft.com/office/powerpoint/2010/main" val="2784673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82037741"/>
                    </a:ext>
                  </a:extLst>
                </a:gridCol>
                <a:gridCol w="822960">
                  <a:extLst>
                    <a:ext uri="{9D8B030D-6E8A-4147-A177-3AD203B41FA5}">
                      <a16:colId xmlns:a16="http://schemas.microsoft.com/office/drawing/2014/main" val="449971602"/>
                    </a:ext>
                  </a:extLst>
                </a:gridCol>
                <a:gridCol w="822960">
                  <a:extLst>
                    <a:ext uri="{9D8B030D-6E8A-4147-A177-3AD203B41FA5}">
                      <a16:colId xmlns:a16="http://schemas.microsoft.com/office/drawing/2014/main" val="712090246"/>
                    </a:ext>
                  </a:extLst>
                </a:gridCol>
                <a:gridCol w="2304288">
                  <a:extLst>
                    <a:ext uri="{9D8B030D-6E8A-4147-A177-3AD203B41FA5}">
                      <a16:colId xmlns:a16="http://schemas.microsoft.com/office/drawing/2014/main" val="3265781190"/>
                    </a:ext>
                  </a:extLst>
                </a:gridCol>
                <a:gridCol w="822960">
                  <a:extLst>
                    <a:ext uri="{9D8B030D-6E8A-4147-A177-3AD203B41FA5}">
                      <a16:colId xmlns:a16="http://schemas.microsoft.com/office/drawing/2014/main" val="3059576053"/>
                    </a:ext>
                  </a:extLst>
                </a:gridCol>
                <a:gridCol w="658368">
                  <a:extLst>
                    <a:ext uri="{9D8B030D-6E8A-4147-A177-3AD203B41FA5}">
                      <a16:colId xmlns:a16="http://schemas.microsoft.com/office/drawing/2014/main" val="3125156681"/>
                    </a:ext>
                  </a:extLst>
                </a:gridCol>
                <a:gridCol w="658368">
                  <a:extLst>
                    <a:ext uri="{9D8B030D-6E8A-4147-A177-3AD203B41FA5}">
                      <a16:colId xmlns:a16="http://schemas.microsoft.com/office/drawing/2014/main" val="605393495"/>
                    </a:ext>
                  </a:extLst>
                </a:gridCol>
                <a:gridCol w="658368">
                  <a:extLst>
                    <a:ext uri="{9D8B030D-6E8A-4147-A177-3AD203B41FA5}">
                      <a16:colId xmlns:a16="http://schemas.microsoft.com/office/drawing/2014/main" val="4024390399"/>
                    </a:ext>
                  </a:extLst>
                </a:gridCol>
                <a:gridCol w="658368">
                  <a:extLst>
                    <a:ext uri="{9D8B030D-6E8A-4147-A177-3AD203B41FA5}">
                      <a16:colId xmlns:a16="http://schemas.microsoft.com/office/drawing/2014/main" val="421724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92558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12:40:58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#grads in #BalaCynwyd. #Congratulations! 👏🏼🎉 #ThinkPHLY #TEAMPHLY #insurance #insurancelife #careergoals #goodjob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https://www.instagram.com/p/BikFHKNndE0/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8.8205 %</a:t>
                      </a:r>
                    </a:p>
                  </a:txBody>
                  <a:tcPr/>
                </a:tc>
                <a:extLst>
                  <a:ext uri="{0D108BD9-81ED-4DB2-BD59-A6C34878D82A}">
                    <a16:rowId xmlns:a16="http://schemas.microsoft.com/office/drawing/2014/main" val="2232981141"/>
                  </a:ext>
                </a:extLst>
              </a:tr>
            </a:tbl>
          </a:graphicData>
        </a:graphic>
      </p:graphicFrame>
      <p:sp>
        <p:nvSpPr>
          <p:cNvPr id="4" name="Text Placeholder 3">
            <a:extLst>
              <a:ext uri="{FF2B5EF4-FFF2-40B4-BE49-F238E27FC236}">
                <a16:creationId xmlns:a16="http://schemas.microsoft.com/office/drawing/2014/main" id="{DC9BBEFB-DB39-464B-8CB6-ED1F902BC736}"/>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485549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15B2-FF59-4C3B-9AAF-53F82E1BC174}"/>
              </a:ext>
            </a:extLst>
          </p:cNvPr>
          <p:cNvSpPr>
            <a:spLocks noGrp="1"/>
          </p:cNvSpPr>
          <p:nvPr>
            <p:ph type="title"/>
          </p:nvPr>
        </p:nvSpPr>
        <p:spPr/>
        <p:txBody>
          <a:bodyPr/>
          <a:lstStyle/>
          <a:p>
            <a:r>
              <a:rPr lang="en-US"/>
              <a:t>Overall Own Posts Table | Philadelphia Insurance - 19 of 20</a:t>
            </a:r>
          </a:p>
        </p:txBody>
      </p:sp>
      <p:graphicFrame>
        <p:nvGraphicFramePr>
          <p:cNvPr id="5" name="Table Placeholder 4">
            <a:extLst>
              <a:ext uri="{FF2B5EF4-FFF2-40B4-BE49-F238E27FC236}">
                <a16:creationId xmlns:a16="http://schemas.microsoft.com/office/drawing/2014/main" id="{0091EAD9-7779-4A73-88BE-4EF1BF5ED4C7}"/>
              </a:ext>
            </a:extLst>
          </p:cNvPr>
          <p:cNvGraphicFramePr>
            <a:graphicFrameLocks noGrp="1"/>
          </p:cNvGraphicFramePr>
          <p:nvPr>
            <p:ph type="tbl" sz="quarter" idx="13"/>
            <p:extLst>
              <p:ext uri="{D42A27DB-BD31-4B8C-83A1-F6EECF244321}">
                <p14:modId xmlns:p14="http://schemas.microsoft.com/office/powerpoint/2010/main" val="3277880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24465301"/>
                    </a:ext>
                  </a:extLst>
                </a:gridCol>
                <a:gridCol w="822960">
                  <a:extLst>
                    <a:ext uri="{9D8B030D-6E8A-4147-A177-3AD203B41FA5}">
                      <a16:colId xmlns:a16="http://schemas.microsoft.com/office/drawing/2014/main" val="2784312908"/>
                    </a:ext>
                  </a:extLst>
                </a:gridCol>
                <a:gridCol w="822960">
                  <a:extLst>
                    <a:ext uri="{9D8B030D-6E8A-4147-A177-3AD203B41FA5}">
                      <a16:colId xmlns:a16="http://schemas.microsoft.com/office/drawing/2014/main" val="727364985"/>
                    </a:ext>
                  </a:extLst>
                </a:gridCol>
                <a:gridCol w="2304288">
                  <a:extLst>
                    <a:ext uri="{9D8B030D-6E8A-4147-A177-3AD203B41FA5}">
                      <a16:colId xmlns:a16="http://schemas.microsoft.com/office/drawing/2014/main" val="2617154614"/>
                    </a:ext>
                  </a:extLst>
                </a:gridCol>
                <a:gridCol w="822960">
                  <a:extLst>
                    <a:ext uri="{9D8B030D-6E8A-4147-A177-3AD203B41FA5}">
                      <a16:colId xmlns:a16="http://schemas.microsoft.com/office/drawing/2014/main" val="1642806807"/>
                    </a:ext>
                  </a:extLst>
                </a:gridCol>
                <a:gridCol w="658368">
                  <a:extLst>
                    <a:ext uri="{9D8B030D-6E8A-4147-A177-3AD203B41FA5}">
                      <a16:colId xmlns:a16="http://schemas.microsoft.com/office/drawing/2014/main" val="2363518862"/>
                    </a:ext>
                  </a:extLst>
                </a:gridCol>
                <a:gridCol w="658368">
                  <a:extLst>
                    <a:ext uri="{9D8B030D-6E8A-4147-A177-3AD203B41FA5}">
                      <a16:colId xmlns:a16="http://schemas.microsoft.com/office/drawing/2014/main" val="1096004204"/>
                    </a:ext>
                  </a:extLst>
                </a:gridCol>
                <a:gridCol w="658368">
                  <a:extLst>
                    <a:ext uri="{9D8B030D-6E8A-4147-A177-3AD203B41FA5}">
                      <a16:colId xmlns:a16="http://schemas.microsoft.com/office/drawing/2014/main" val="4206096343"/>
                    </a:ext>
                  </a:extLst>
                </a:gridCol>
                <a:gridCol w="658368">
                  <a:extLst>
                    <a:ext uri="{9D8B030D-6E8A-4147-A177-3AD203B41FA5}">
                      <a16:colId xmlns:a16="http://schemas.microsoft.com/office/drawing/2014/main" val="1385090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842255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 16:29:09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little #kindness can go a long way, especially for people facing #cancer. Home Office employees teamed up at the AstraZeneca #HopeLodge of the @americancancersociety, which offers free accommodations for #cancerpatients being treated in the #Philadelphia area. To help the patients feel more at home, #TEAMPHLY volunteered to clean the facility and prepare rooms for new guests. #ThinkPHLY #insurance #americancancersociety #cancersucks #giveback #volunteer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https://www.instagram.com/p/BhHym7UHYwm/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8.8525 %</a:t>
                      </a:r>
                    </a:p>
                  </a:txBody>
                  <a:tcPr/>
                </a:tc>
                <a:extLst>
                  <a:ext uri="{0D108BD9-81ED-4DB2-BD59-A6C34878D82A}">
                    <a16:rowId xmlns:a16="http://schemas.microsoft.com/office/drawing/2014/main" val="3693170875"/>
                  </a:ext>
                </a:extLst>
              </a:tr>
            </a:tbl>
          </a:graphicData>
        </a:graphic>
      </p:graphicFrame>
      <p:sp>
        <p:nvSpPr>
          <p:cNvPr id="4" name="Text Placeholder 3">
            <a:extLst>
              <a:ext uri="{FF2B5EF4-FFF2-40B4-BE49-F238E27FC236}">
                <a16:creationId xmlns:a16="http://schemas.microsoft.com/office/drawing/2014/main" id="{B7A562F6-0CE9-4816-A434-DFB9BC7AE0FB}"/>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854541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D297-0A6C-48C5-8650-3F8BFED388DB}"/>
              </a:ext>
            </a:extLst>
          </p:cNvPr>
          <p:cNvSpPr>
            <a:spLocks noGrp="1"/>
          </p:cNvSpPr>
          <p:nvPr>
            <p:ph type="title"/>
          </p:nvPr>
        </p:nvSpPr>
        <p:spPr/>
        <p:txBody>
          <a:bodyPr/>
          <a:lstStyle/>
          <a:p>
            <a:r>
              <a:rPr lang="en-US"/>
              <a:t>Overall Own Posts Table | Philadelphia Insurance - 20 of 20</a:t>
            </a:r>
          </a:p>
        </p:txBody>
      </p:sp>
      <p:graphicFrame>
        <p:nvGraphicFramePr>
          <p:cNvPr id="5" name="Table Placeholder 4">
            <a:extLst>
              <a:ext uri="{FF2B5EF4-FFF2-40B4-BE49-F238E27FC236}">
                <a16:creationId xmlns:a16="http://schemas.microsoft.com/office/drawing/2014/main" id="{67AB2FF9-0102-4A17-804B-528704FF2733}"/>
              </a:ext>
            </a:extLst>
          </p:cNvPr>
          <p:cNvGraphicFramePr>
            <a:graphicFrameLocks noGrp="1"/>
          </p:cNvGraphicFramePr>
          <p:nvPr>
            <p:ph type="tbl" sz="quarter" idx="13"/>
            <p:extLst>
              <p:ext uri="{D42A27DB-BD31-4B8C-83A1-F6EECF244321}">
                <p14:modId xmlns:p14="http://schemas.microsoft.com/office/powerpoint/2010/main" val="313824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39026837"/>
                    </a:ext>
                  </a:extLst>
                </a:gridCol>
                <a:gridCol w="822960">
                  <a:extLst>
                    <a:ext uri="{9D8B030D-6E8A-4147-A177-3AD203B41FA5}">
                      <a16:colId xmlns:a16="http://schemas.microsoft.com/office/drawing/2014/main" val="252402487"/>
                    </a:ext>
                  </a:extLst>
                </a:gridCol>
                <a:gridCol w="822960">
                  <a:extLst>
                    <a:ext uri="{9D8B030D-6E8A-4147-A177-3AD203B41FA5}">
                      <a16:colId xmlns:a16="http://schemas.microsoft.com/office/drawing/2014/main" val="587043760"/>
                    </a:ext>
                  </a:extLst>
                </a:gridCol>
                <a:gridCol w="2304288">
                  <a:extLst>
                    <a:ext uri="{9D8B030D-6E8A-4147-A177-3AD203B41FA5}">
                      <a16:colId xmlns:a16="http://schemas.microsoft.com/office/drawing/2014/main" val="3300638670"/>
                    </a:ext>
                  </a:extLst>
                </a:gridCol>
                <a:gridCol w="822960">
                  <a:extLst>
                    <a:ext uri="{9D8B030D-6E8A-4147-A177-3AD203B41FA5}">
                      <a16:colId xmlns:a16="http://schemas.microsoft.com/office/drawing/2014/main" val="2450509183"/>
                    </a:ext>
                  </a:extLst>
                </a:gridCol>
                <a:gridCol w="658368">
                  <a:extLst>
                    <a:ext uri="{9D8B030D-6E8A-4147-A177-3AD203B41FA5}">
                      <a16:colId xmlns:a16="http://schemas.microsoft.com/office/drawing/2014/main" val="1972303356"/>
                    </a:ext>
                  </a:extLst>
                </a:gridCol>
                <a:gridCol w="658368">
                  <a:extLst>
                    <a:ext uri="{9D8B030D-6E8A-4147-A177-3AD203B41FA5}">
                      <a16:colId xmlns:a16="http://schemas.microsoft.com/office/drawing/2014/main" val="2180174512"/>
                    </a:ext>
                  </a:extLst>
                </a:gridCol>
                <a:gridCol w="658368">
                  <a:extLst>
                    <a:ext uri="{9D8B030D-6E8A-4147-A177-3AD203B41FA5}">
                      <a16:colId xmlns:a16="http://schemas.microsoft.com/office/drawing/2014/main" val="796567819"/>
                    </a:ext>
                  </a:extLst>
                </a:gridCol>
                <a:gridCol w="658368">
                  <a:extLst>
                    <a:ext uri="{9D8B030D-6E8A-4147-A177-3AD203B41FA5}">
                      <a16:colId xmlns:a16="http://schemas.microsoft.com/office/drawing/2014/main" val="75524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4082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 16:17:00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 you know plastic yarn (plarn) can be crafted from recycled plastic bags? Over the course of a month, #TEAMPHLY collected plastic grocery bags which were cut and rolled into 60 balls of plarn during several volunteer events. The balls of plarn will be donated to Lehman United Methodist Church where they will be crocheted into sleeping mats for the homeless. The finished mats will then be donated to Angels in Motion and given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http://www.facebook.com/permalink.php?story_fbid=1953336698030582&amp;id=169879586376311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extLst>
                  <a:ext uri="{0D108BD9-81ED-4DB2-BD59-A6C34878D82A}">
                    <a16:rowId xmlns:a16="http://schemas.microsoft.com/office/drawing/2014/main" val="1902883786"/>
                  </a:ext>
                </a:extLst>
              </a:tr>
            </a:tbl>
          </a:graphicData>
        </a:graphic>
      </p:graphicFrame>
      <p:sp>
        <p:nvSpPr>
          <p:cNvPr id="4" name="Text Placeholder 3">
            <a:extLst>
              <a:ext uri="{FF2B5EF4-FFF2-40B4-BE49-F238E27FC236}">
                <a16:creationId xmlns:a16="http://schemas.microsoft.com/office/drawing/2014/main" id="{E50107F7-C75E-4FB4-93E3-9B164B0BFD68}"/>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4049668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3843C-8BE4-42B2-9EA1-9F03E116BE6F}"/>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38EB7509-0924-4E2E-82D3-51EF3A29AF4C}"/>
              </a:ext>
            </a:extLst>
          </p:cNvPr>
          <p:cNvGraphicFramePr>
            <a:graphicFrameLocks noGrp="1"/>
          </p:cNvGraphicFramePr>
          <p:nvPr>
            <p:ph type="tbl" sz="quarter" idx="13"/>
            <p:extLst>
              <p:ext uri="{D42A27DB-BD31-4B8C-83A1-F6EECF244321}">
                <p14:modId xmlns:p14="http://schemas.microsoft.com/office/powerpoint/2010/main" val="111319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03584509"/>
                    </a:ext>
                  </a:extLst>
                </a:gridCol>
                <a:gridCol w="740664">
                  <a:extLst>
                    <a:ext uri="{9D8B030D-6E8A-4147-A177-3AD203B41FA5}">
                      <a16:colId xmlns:a16="http://schemas.microsoft.com/office/drawing/2014/main" val="1137274679"/>
                    </a:ext>
                  </a:extLst>
                </a:gridCol>
                <a:gridCol w="740664">
                  <a:extLst>
                    <a:ext uri="{9D8B030D-6E8A-4147-A177-3AD203B41FA5}">
                      <a16:colId xmlns:a16="http://schemas.microsoft.com/office/drawing/2014/main" val="1723274522"/>
                    </a:ext>
                  </a:extLst>
                </a:gridCol>
                <a:gridCol w="740664">
                  <a:extLst>
                    <a:ext uri="{9D8B030D-6E8A-4147-A177-3AD203B41FA5}">
                      <a16:colId xmlns:a16="http://schemas.microsoft.com/office/drawing/2014/main" val="2630059090"/>
                    </a:ext>
                  </a:extLst>
                </a:gridCol>
                <a:gridCol w="740664">
                  <a:extLst>
                    <a:ext uri="{9D8B030D-6E8A-4147-A177-3AD203B41FA5}">
                      <a16:colId xmlns:a16="http://schemas.microsoft.com/office/drawing/2014/main" val="926907470"/>
                    </a:ext>
                  </a:extLst>
                </a:gridCol>
                <a:gridCol w="740664">
                  <a:extLst>
                    <a:ext uri="{9D8B030D-6E8A-4147-A177-3AD203B41FA5}">
                      <a16:colId xmlns:a16="http://schemas.microsoft.com/office/drawing/2014/main" val="2295782360"/>
                    </a:ext>
                  </a:extLst>
                </a:gridCol>
                <a:gridCol w="740664">
                  <a:extLst>
                    <a:ext uri="{9D8B030D-6E8A-4147-A177-3AD203B41FA5}">
                      <a16:colId xmlns:a16="http://schemas.microsoft.com/office/drawing/2014/main" val="1416043689"/>
                    </a:ext>
                  </a:extLst>
                </a:gridCol>
                <a:gridCol w="740664">
                  <a:extLst>
                    <a:ext uri="{9D8B030D-6E8A-4147-A177-3AD203B41FA5}">
                      <a16:colId xmlns:a16="http://schemas.microsoft.com/office/drawing/2014/main" val="3551726035"/>
                    </a:ext>
                  </a:extLst>
                </a:gridCol>
                <a:gridCol w="740664">
                  <a:extLst>
                    <a:ext uri="{9D8B030D-6E8A-4147-A177-3AD203B41FA5}">
                      <a16:colId xmlns:a16="http://schemas.microsoft.com/office/drawing/2014/main" val="3775437270"/>
                    </a:ext>
                  </a:extLst>
                </a:gridCol>
                <a:gridCol w="740664">
                  <a:extLst>
                    <a:ext uri="{9D8B030D-6E8A-4147-A177-3AD203B41FA5}">
                      <a16:colId xmlns:a16="http://schemas.microsoft.com/office/drawing/2014/main" val="31556485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5098210"/>
                  </a:ext>
                </a:extLst>
              </a:tr>
              <a:tr h="370840">
                <a:tc>
                  <a:txBody>
                    <a:bodyPr/>
                    <a:lstStyle/>
                    <a:p>
                      <a:r>
                        <a:rPr lang="en-US" sz="1000"/>
                        <a:t>Philadelphia Insurance Companies</a:t>
                      </a:r>
                    </a:p>
                  </a:txBody>
                  <a:tcPr/>
                </a:tc>
                <a:tc>
                  <a:txBody>
                    <a:bodyPr/>
                    <a:lstStyle/>
                    <a:p>
                      <a:r>
                        <a:rPr lang="en-US" sz="1000"/>
                        <a:t>3592</a:t>
                      </a:r>
                    </a:p>
                  </a:txBody>
                  <a:tcPr/>
                </a:tc>
                <a:tc>
                  <a:txBody>
                    <a:bodyPr/>
                    <a:lstStyle/>
                    <a:p>
                      <a:r>
                        <a:rPr lang="en-US" sz="1000"/>
                        <a:t>50</a:t>
                      </a:r>
                    </a:p>
                  </a:txBody>
                  <a:tcPr/>
                </a:tc>
                <a:tc>
                  <a:txBody>
                    <a:bodyPr/>
                    <a:lstStyle/>
                    <a:p>
                      <a:r>
                        <a:rPr lang="en-US" sz="1000"/>
                        <a:t>29</a:t>
                      </a:r>
                    </a:p>
                  </a:txBody>
                  <a:tcPr/>
                </a:tc>
                <a:tc>
                  <a:txBody>
                    <a:bodyPr/>
                    <a:lstStyle/>
                    <a:p>
                      <a:r>
                        <a:rPr lang="en-US" sz="1000"/>
                        <a:t>557</a:t>
                      </a:r>
                    </a:p>
                  </a:txBody>
                  <a:tcPr/>
                </a:tc>
                <a:tc>
                  <a:txBody>
                    <a:bodyPr/>
                    <a:lstStyle/>
                    <a:p>
                      <a:r>
                        <a:rPr lang="en-US" sz="1000"/>
                        <a:t>14</a:t>
                      </a:r>
                    </a:p>
                  </a:txBody>
                  <a:tcPr/>
                </a:tc>
                <a:tc>
                  <a:txBody>
                    <a:bodyPr/>
                    <a:lstStyle/>
                    <a:p>
                      <a:r>
                        <a:rPr lang="en-US" sz="1000"/>
                        <a:t>60</a:t>
                      </a:r>
                    </a:p>
                  </a:txBody>
                  <a:tcPr/>
                </a:tc>
                <a:tc>
                  <a:txBody>
                    <a:bodyPr/>
                    <a:lstStyle/>
                    <a:p>
                      <a:r>
                        <a:rPr lang="en-US" sz="1000"/>
                        <a:t>0</a:t>
                      </a:r>
                    </a:p>
                  </a:txBody>
                  <a:tcPr/>
                </a:tc>
                <a:tc>
                  <a:txBody>
                    <a:bodyPr/>
                    <a:lstStyle/>
                    <a:p>
                      <a:r>
                        <a:rPr lang="en-US" sz="1000"/>
                        <a:t>0.6100 %</a:t>
                      </a:r>
                    </a:p>
                  </a:txBody>
                  <a:tcPr/>
                </a:tc>
                <a:tc>
                  <a:txBody>
                    <a:bodyPr/>
                    <a:lstStyle/>
                    <a:p>
                      <a:r>
                        <a:rPr lang="en-US" sz="1000"/>
                        <a:t>0.0 %</a:t>
                      </a:r>
                    </a:p>
                  </a:txBody>
                  <a:tcPr/>
                </a:tc>
                <a:extLst>
                  <a:ext uri="{0D108BD9-81ED-4DB2-BD59-A6C34878D82A}">
                    <a16:rowId xmlns:a16="http://schemas.microsoft.com/office/drawing/2014/main" val="1034456035"/>
                  </a:ext>
                </a:extLst>
              </a:tr>
            </a:tbl>
          </a:graphicData>
        </a:graphic>
      </p:graphicFrame>
      <p:sp>
        <p:nvSpPr>
          <p:cNvPr id="4" name="Text Placeholder 3">
            <a:extLst>
              <a:ext uri="{FF2B5EF4-FFF2-40B4-BE49-F238E27FC236}">
                <a16:creationId xmlns:a16="http://schemas.microsoft.com/office/drawing/2014/main" id="{9C5614AF-D7CC-43C0-8289-2C9878E007B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66751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3053-930E-427B-8C85-C4BE47A48760}"/>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F0FF7C10-E06D-4914-8B7C-22505C1F35FA}"/>
              </a:ext>
            </a:extLst>
          </p:cNvPr>
          <p:cNvGraphicFramePr>
            <a:graphicFrameLocks noGrp="1"/>
          </p:cNvGraphicFramePr>
          <p:nvPr>
            <p:ph type="chart" sz="quarter" idx="13"/>
            <p:extLst>
              <p:ext uri="{D42A27DB-BD31-4B8C-83A1-F6EECF244321}">
                <p14:modId xmlns:p14="http://schemas.microsoft.com/office/powerpoint/2010/main" val="2141976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8F679-BC51-4694-ACB6-A18A9AB5CCF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CF41684-5179-49D7-8584-5586EC1970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9677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4A55B-72CD-4DEF-B77A-22815668AC7B}"/>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CE422343-DBDA-4368-A91C-5275A9972F5B}"/>
              </a:ext>
            </a:extLst>
          </p:cNvPr>
          <p:cNvGraphicFramePr>
            <a:graphicFrameLocks noGrp="1"/>
          </p:cNvGraphicFramePr>
          <p:nvPr>
            <p:ph type="chart" sz="quarter" idx="13"/>
            <p:extLst>
              <p:ext uri="{D42A27DB-BD31-4B8C-83A1-F6EECF244321}">
                <p14:modId xmlns:p14="http://schemas.microsoft.com/office/powerpoint/2010/main" val="947817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6E3933-D294-49F3-BB99-C075ADA18BE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1799323-3DD9-4E51-9CAC-8F53701086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6208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CB831-0594-4D38-A40F-C9C231E2B8A0}"/>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772AE96C-9AC2-4D10-8DD8-B4A08E5DBD74}"/>
              </a:ext>
            </a:extLst>
          </p:cNvPr>
          <p:cNvGraphicFramePr>
            <a:graphicFrameLocks noGrp="1"/>
          </p:cNvGraphicFramePr>
          <p:nvPr>
            <p:ph type="chart" sz="quarter" idx="13"/>
            <p:extLst>
              <p:ext uri="{D42A27DB-BD31-4B8C-83A1-F6EECF244321}">
                <p14:modId xmlns:p14="http://schemas.microsoft.com/office/powerpoint/2010/main" val="2432681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B1ACE7-CC3A-47BA-BE89-14F0736951A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42E1F8B-FE9A-496E-B361-0C64979102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754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FBF09-3457-4785-9BF6-6ED6BD56FA77}"/>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72746ACB-E696-4CE5-99C7-17FEC2455835}"/>
              </a:ext>
            </a:extLst>
          </p:cNvPr>
          <p:cNvGraphicFramePr>
            <a:graphicFrameLocks noGrp="1"/>
          </p:cNvGraphicFramePr>
          <p:nvPr>
            <p:ph type="tbl" sz="quarter" idx="13"/>
            <p:extLst>
              <p:ext uri="{D42A27DB-BD31-4B8C-83A1-F6EECF244321}">
                <p14:modId xmlns:p14="http://schemas.microsoft.com/office/powerpoint/2010/main" val="143621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4619688"/>
                    </a:ext>
                  </a:extLst>
                </a:gridCol>
                <a:gridCol w="658368">
                  <a:extLst>
                    <a:ext uri="{9D8B030D-6E8A-4147-A177-3AD203B41FA5}">
                      <a16:colId xmlns:a16="http://schemas.microsoft.com/office/drawing/2014/main" val="4055702786"/>
                    </a:ext>
                  </a:extLst>
                </a:gridCol>
                <a:gridCol w="658368">
                  <a:extLst>
                    <a:ext uri="{9D8B030D-6E8A-4147-A177-3AD203B41FA5}">
                      <a16:colId xmlns:a16="http://schemas.microsoft.com/office/drawing/2014/main" val="4112148097"/>
                    </a:ext>
                  </a:extLst>
                </a:gridCol>
                <a:gridCol w="658368">
                  <a:extLst>
                    <a:ext uri="{9D8B030D-6E8A-4147-A177-3AD203B41FA5}">
                      <a16:colId xmlns:a16="http://schemas.microsoft.com/office/drawing/2014/main" val="507898493"/>
                    </a:ext>
                  </a:extLst>
                </a:gridCol>
                <a:gridCol w="658368">
                  <a:extLst>
                    <a:ext uri="{9D8B030D-6E8A-4147-A177-3AD203B41FA5}">
                      <a16:colId xmlns:a16="http://schemas.microsoft.com/office/drawing/2014/main" val="2168681350"/>
                    </a:ext>
                  </a:extLst>
                </a:gridCol>
                <a:gridCol w="658368">
                  <a:extLst>
                    <a:ext uri="{9D8B030D-6E8A-4147-A177-3AD203B41FA5}">
                      <a16:colId xmlns:a16="http://schemas.microsoft.com/office/drawing/2014/main" val="4228263857"/>
                    </a:ext>
                  </a:extLst>
                </a:gridCol>
                <a:gridCol w="658368">
                  <a:extLst>
                    <a:ext uri="{9D8B030D-6E8A-4147-A177-3AD203B41FA5}">
                      <a16:colId xmlns:a16="http://schemas.microsoft.com/office/drawing/2014/main" val="2793566820"/>
                    </a:ext>
                  </a:extLst>
                </a:gridCol>
                <a:gridCol w="658368">
                  <a:extLst>
                    <a:ext uri="{9D8B030D-6E8A-4147-A177-3AD203B41FA5}">
                      <a16:colId xmlns:a16="http://schemas.microsoft.com/office/drawing/2014/main" val="358818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474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- 2018-05-04 16:17:00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plastic yarn (plarn) can be crafted from recycled plastic bags? Over the course of a month, #TEAMPHLY collected plastic grocery bags which were cut and rolled into 60 balls of plarn during several volunteer events. The balls of plarn will be donated to Lehman United Methodist Church where they will be crocheted into sleeping mats for the homeless. The finished mats will then be donated to Angels in Motion and given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490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- 2018-04-02 16:59:00 </a:t>
                      </a:r>
                      <a:r>
                        <a:rPr kumimoji="0" lang="en-US" sz="1000" b="0" i="0" u="none" strike="noStrike" kern="1200" cap="none" spc="0" normalizeH="0" baseline="0" noProof="0">
                          <a:ln>
                            <a:noFill/>
                          </a:ln>
                          <a:solidFill>
                            <a:prstClr val="black"/>
                          </a:solidFill>
                          <a:effectLst/>
                          <a:uLnTx/>
                          <a:uFillTx/>
                          <a:latin typeface="+mn-lt"/>
                          <a:ea typeface="+mn-ea"/>
                          <a:cs typeface="+mn-cs"/>
                        </a:rPr>
                        <a:t> 
 Most people know taking your eyes off the road while driving is dangerous. Did you know simply talking on the phone can cause a driver to fail to see and process their surroundings? We're sharing tips and resources for staying safer behind the wheel this Distracted Driving Awareness Month: https://goo.gl/q9K7Vt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913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- 2018-01-11 16:19:03 </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2515891"/>
                  </a:ext>
                </a:extLst>
              </a:tr>
            </a:tbl>
          </a:graphicData>
        </a:graphic>
      </p:graphicFrame>
      <p:sp>
        <p:nvSpPr>
          <p:cNvPr id="4" name="Text Placeholder 3">
            <a:extLst>
              <a:ext uri="{FF2B5EF4-FFF2-40B4-BE49-F238E27FC236}">
                <a16:creationId xmlns:a16="http://schemas.microsoft.com/office/drawing/2014/main" id="{B905DA14-8C6A-4596-9C0F-33693023ECE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160799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D9C1C-DE39-44C6-9E10-55DCF3584022}"/>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D6436F24-09E8-4631-A535-8A79C418B158}"/>
              </a:ext>
            </a:extLst>
          </p:cNvPr>
          <p:cNvGraphicFramePr>
            <a:graphicFrameLocks noGrp="1"/>
          </p:cNvGraphicFramePr>
          <p:nvPr>
            <p:ph type="tbl" sz="quarter" idx="13"/>
            <p:extLst>
              <p:ext uri="{D42A27DB-BD31-4B8C-83A1-F6EECF244321}">
                <p14:modId xmlns:p14="http://schemas.microsoft.com/office/powerpoint/2010/main" val="3717750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4108243"/>
                    </a:ext>
                  </a:extLst>
                </a:gridCol>
                <a:gridCol w="658368">
                  <a:extLst>
                    <a:ext uri="{9D8B030D-6E8A-4147-A177-3AD203B41FA5}">
                      <a16:colId xmlns:a16="http://schemas.microsoft.com/office/drawing/2014/main" val="1465311746"/>
                    </a:ext>
                  </a:extLst>
                </a:gridCol>
                <a:gridCol w="658368">
                  <a:extLst>
                    <a:ext uri="{9D8B030D-6E8A-4147-A177-3AD203B41FA5}">
                      <a16:colId xmlns:a16="http://schemas.microsoft.com/office/drawing/2014/main" val="14871696"/>
                    </a:ext>
                  </a:extLst>
                </a:gridCol>
                <a:gridCol w="658368">
                  <a:extLst>
                    <a:ext uri="{9D8B030D-6E8A-4147-A177-3AD203B41FA5}">
                      <a16:colId xmlns:a16="http://schemas.microsoft.com/office/drawing/2014/main" val="955348542"/>
                    </a:ext>
                  </a:extLst>
                </a:gridCol>
                <a:gridCol w="658368">
                  <a:extLst>
                    <a:ext uri="{9D8B030D-6E8A-4147-A177-3AD203B41FA5}">
                      <a16:colId xmlns:a16="http://schemas.microsoft.com/office/drawing/2014/main" val="4127725130"/>
                    </a:ext>
                  </a:extLst>
                </a:gridCol>
                <a:gridCol w="658368">
                  <a:extLst>
                    <a:ext uri="{9D8B030D-6E8A-4147-A177-3AD203B41FA5}">
                      <a16:colId xmlns:a16="http://schemas.microsoft.com/office/drawing/2014/main" val="81912830"/>
                    </a:ext>
                  </a:extLst>
                </a:gridCol>
                <a:gridCol w="658368">
                  <a:extLst>
                    <a:ext uri="{9D8B030D-6E8A-4147-A177-3AD203B41FA5}">
                      <a16:colId xmlns:a16="http://schemas.microsoft.com/office/drawing/2014/main" val="1913773832"/>
                    </a:ext>
                  </a:extLst>
                </a:gridCol>
                <a:gridCol w="658368">
                  <a:extLst>
                    <a:ext uri="{9D8B030D-6E8A-4147-A177-3AD203B41FA5}">
                      <a16:colId xmlns:a16="http://schemas.microsoft.com/office/drawing/2014/main" val="1404478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322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- 2018-03-05 10:37:42 </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agents and customers who supported the #PHLY80KTREES initiative by going paperless - your support helped us reach our goal to fund the planting of 80,000 trees in partnership with Arbor Day Foundation for a third year! PHLY employees returned to Bastrop, TX to plant a portion of the trees with Texas Parks and Wildlife over two days in January. Check out the video to see the impact on the community and our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705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- 2018-02-04 22:52:20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 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2760481"/>
                  </a:ext>
                </a:extLst>
              </a:tr>
            </a:tbl>
          </a:graphicData>
        </a:graphic>
      </p:graphicFrame>
      <p:sp>
        <p:nvSpPr>
          <p:cNvPr id="4" name="Text Placeholder 3">
            <a:extLst>
              <a:ext uri="{FF2B5EF4-FFF2-40B4-BE49-F238E27FC236}">
                <a16:creationId xmlns:a16="http://schemas.microsoft.com/office/drawing/2014/main" id="{7833DF36-DD33-430B-8A81-160B22B6B844}"/>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79344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C8F6-D58F-4229-852C-E560D7A8CC4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AEDB2D9F-CEF9-417D-8AB6-D03425F3A4A0}"/>
              </a:ext>
            </a:extLst>
          </p:cNvPr>
          <p:cNvGraphicFramePr>
            <a:graphicFrameLocks noGrp="1"/>
          </p:cNvGraphicFramePr>
          <p:nvPr>
            <p:ph type="chart" sz="quarter" idx="13"/>
            <p:extLst>
              <p:ext uri="{D42A27DB-BD31-4B8C-83A1-F6EECF244321}">
                <p14:modId xmlns:p14="http://schemas.microsoft.com/office/powerpoint/2010/main" val="338213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7E061-CC84-4AC8-82E4-AC362273CF7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EE6E0D0-F950-4F86-9802-3171AD440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7074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8C2E-E18C-4521-B013-228658A6E31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CE73FBE-B44E-421E-8067-93D9F9D67C63}"/>
              </a:ext>
            </a:extLst>
          </p:cNvPr>
          <p:cNvGraphicFramePr>
            <a:graphicFrameLocks noGrp="1"/>
          </p:cNvGraphicFramePr>
          <p:nvPr>
            <p:ph type="tbl" sz="quarter" idx="13"/>
            <p:extLst>
              <p:ext uri="{D42A27DB-BD31-4B8C-83A1-F6EECF244321}">
                <p14:modId xmlns:p14="http://schemas.microsoft.com/office/powerpoint/2010/main" val="41392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90675345"/>
                    </a:ext>
                  </a:extLst>
                </a:gridCol>
                <a:gridCol w="493776">
                  <a:extLst>
                    <a:ext uri="{9D8B030D-6E8A-4147-A177-3AD203B41FA5}">
                      <a16:colId xmlns:a16="http://schemas.microsoft.com/office/drawing/2014/main" val="1871623375"/>
                    </a:ext>
                  </a:extLst>
                </a:gridCol>
                <a:gridCol w="493776">
                  <a:extLst>
                    <a:ext uri="{9D8B030D-6E8A-4147-A177-3AD203B41FA5}">
                      <a16:colId xmlns:a16="http://schemas.microsoft.com/office/drawing/2014/main" val="3852401767"/>
                    </a:ext>
                  </a:extLst>
                </a:gridCol>
                <a:gridCol w="493776">
                  <a:extLst>
                    <a:ext uri="{9D8B030D-6E8A-4147-A177-3AD203B41FA5}">
                      <a16:colId xmlns:a16="http://schemas.microsoft.com/office/drawing/2014/main" val="4196475614"/>
                    </a:ext>
                  </a:extLst>
                </a:gridCol>
                <a:gridCol w="493776">
                  <a:extLst>
                    <a:ext uri="{9D8B030D-6E8A-4147-A177-3AD203B41FA5}">
                      <a16:colId xmlns:a16="http://schemas.microsoft.com/office/drawing/2014/main" val="65441216"/>
                    </a:ext>
                  </a:extLst>
                </a:gridCol>
                <a:gridCol w="493776">
                  <a:extLst>
                    <a:ext uri="{9D8B030D-6E8A-4147-A177-3AD203B41FA5}">
                      <a16:colId xmlns:a16="http://schemas.microsoft.com/office/drawing/2014/main" val="3390342457"/>
                    </a:ext>
                  </a:extLst>
                </a:gridCol>
                <a:gridCol w="493776">
                  <a:extLst>
                    <a:ext uri="{9D8B030D-6E8A-4147-A177-3AD203B41FA5}">
                      <a16:colId xmlns:a16="http://schemas.microsoft.com/office/drawing/2014/main" val="207532463"/>
                    </a:ext>
                  </a:extLst>
                </a:gridCol>
                <a:gridCol w="493776">
                  <a:extLst>
                    <a:ext uri="{9D8B030D-6E8A-4147-A177-3AD203B41FA5}">
                      <a16:colId xmlns:a16="http://schemas.microsoft.com/office/drawing/2014/main" val="4006816804"/>
                    </a:ext>
                  </a:extLst>
                </a:gridCol>
                <a:gridCol w="493776">
                  <a:extLst>
                    <a:ext uri="{9D8B030D-6E8A-4147-A177-3AD203B41FA5}">
                      <a16:colId xmlns:a16="http://schemas.microsoft.com/office/drawing/2014/main" val="2332985825"/>
                    </a:ext>
                  </a:extLst>
                </a:gridCol>
                <a:gridCol w="493776">
                  <a:extLst>
                    <a:ext uri="{9D8B030D-6E8A-4147-A177-3AD203B41FA5}">
                      <a16:colId xmlns:a16="http://schemas.microsoft.com/office/drawing/2014/main" val="98033045"/>
                    </a:ext>
                  </a:extLst>
                </a:gridCol>
                <a:gridCol w="493776">
                  <a:extLst>
                    <a:ext uri="{9D8B030D-6E8A-4147-A177-3AD203B41FA5}">
                      <a16:colId xmlns:a16="http://schemas.microsoft.com/office/drawing/2014/main" val="2533913687"/>
                    </a:ext>
                  </a:extLst>
                </a:gridCol>
                <a:gridCol w="493776">
                  <a:extLst>
                    <a:ext uri="{9D8B030D-6E8A-4147-A177-3AD203B41FA5}">
                      <a16:colId xmlns:a16="http://schemas.microsoft.com/office/drawing/2014/main" val="2025454183"/>
                    </a:ext>
                  </a:extLst>
                </a:gridCol>
                <a:gridCol w="493776">
                  <a:extLst>
                    <a:ext uri="{9D8B030D-6E8A-4147-A177-3AD203B41FA5}">
                      <a16:colId xmlns:a16="http://schemas.microsoft.com/office/drawing/2014/main" val="3339127160"/>
                    </a:ext>
                  </a:extLst>
                </a:gridCol>
                <a:gridCol w="493776">
                  <a:extLst>
                    <a:ext uri="{9D8B030D-6E8A-4147-A177-3AD203B41FA5}">
                      <a16:colId xmlns:a16="http://schemas.microsoft.com/office/drawing/2014/main" val="1206125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0331882"/>
                  </a:ext>
                </a:extLst>
              </a:tr>
              <a:tr h="370840">
                <a:tc>
                  <a:txBody>
                    <a:bodyPr/>
                    <a:lstStyle/>
                    <a:p>
                      <a:r>
                        <a:rPr lang="en-US" sz="1000"/>
                        <a:t>@PHLYINS</a:t>
                      </a:r>
                    </a:p>
                  </a:txBody>
                  <a:tcPr/>
                </a:tc>
                <a:tc>
                  <a:txBody>
                    <a:bodyPr/>
                    <a:lstStyle/>
                    <a:p>
                      <a:r>
                        <a:rPr lang="en-US" sz="1000"/>
                        <a:t>3042</a:t>
                      </a:r>
                    </a:p>
                  </a:txBody>
                  <a:tcPr/>
                </a:tc>
                <a:tc>
                  <a:txBody>
                    <a:bodyPr/>
                    <a:lstStyle/>
                    <a:p>
                      <a:r>
                        <a:rPr lang="en-US" sz="1000"/>
                        <a:t>24</a:t>
                      </a:r>
                    </a:p>
                  </a:txBody>
                  <a:tcPr/>
                </a:tc>
                <a:tc>
                  <a:txBody>
                    <a:bodyPr/>
                    <a:lstStyle/>
                    <a:p>
                      <a:r>
                        <a:rPr lang="en-US" sz="1000"/>
                        <a:t>42</a:t>
                      </a:r>
                    </a:p>
                  </a:txBody>
                  <a:tcPr/>
                </a:tc>
                <a:tc>
                  <a:txBody>
                    <a:bodyPr/>
                    <a:lstStyle/>
                    <a:p>
                      <a:r>
                        <a:rPr lang="en-US" sz="1000"/>
                        <a:t>34</a:t>
                      </a:r>
                    </a:p>
                  </a:txBody>
                  <a:tcPr/>
                </a:tc>
                <a:tc>
                  <a:txBody>
                    <a:bodyPr/>
                    <a:lstStyle/>
                    <a:p>
                      <a:r>
                        <a:rPr lang="en-US" sz="1000"/>
                        <a:t>4</a:t>
                      </a:r>
                    </a:p>
                  </a:txBody>
                  <a:tcPr/>
                </a:tc>
                <a:tc>
                  <a:txBody>
                    <a:bodyPr/>
                    <a:lstStyle/>
                    <a:p>
                      <a:r>
                        <a:rPr lang="en-US" sz="1000"/>
                        <a:t>4</a:t>
                      </a:r>
                    </a:p>
                  </a:txBody>
                  <a:tcPr/>
                </a:tc>
                <a:tc>
                  <a:txBody>
                    <a:bodyPr/>
                    <a:lstStyle/>
                    <a:p>
                      <a:r>
                        <a:rPr lang="en-US" sz="1000"/>
                        <a:t>37</a:t>
                      </a:r>
                    </a:p>
                  </a:txBody>
                  <a:tcPr/>
                </a:tc>
                <a:tc>
                  <a:txBody>
                    <a:bodyPr/>
                    <a:lstStyle/>
                    <a:p>
                      <a:r>
                        <a:rPr lang="en-US" sz="1000"/>
                        <a:t>37</a:t>
                      </a:r>
                    </a:p>
                  </a:txBody>
                  <a:tcPr/>
                </a:tc>
                <a:tc>
                  <a:txBody>
                    <a:bodyPr/>
                    <a:lstStyle/>
                    <a:p>
                      <a:r>
                        <a:rPr lang="en-US" sz="1000"/>
                        <a:t>153</a:t>
                      </a:r>
                    </a:p>
                  </a:txBody>
                  <a:tcPr/>
                </a:tc>
                <a:tc>
                  <a:txBody>
                    <a:bodyPr/>
                    <a:lstStyle/>
                    <a:p>
                      <a:r>
                        <a:rPr lang="en-US" sz="1000"/>
                        <a:t>2</a:t>
                      </a:r>
                    </a:p>
                  </a:txBody>
                  <a:tcPr/>
                </a:tc>
                <a:tc>
                  <a:txBody>
                    <a:bodyPr/>
                    <a:lstStyle/>
                    <a:p>
                      <a:r>
                        <a:rPr lang="en-US" sz="1000"/>
                        <a:t>18</a:t>
                      </a:r>
                    </a:p>
                  </a:txBody>
                  <a:tcPr/>
                </a:tc>
                <a:tc>
                  <a:txBody>
                    <a:bodyPr/>
                    <a:lstStyle/>
                    <a:p>
                      <a:r>
                        <a:rPr lang="en-US" sz="1000"/>
                        <a:t>0.1864 %</a:t>
                      </a:r>
                    </a:p>
                  </a:txBody>
                  <a:tcPr/>
                </a:tc>
                <a:tc>
                  <a:txBody>
                    <a:bodyPr/>
                    <a:lstStyle/>
                    <a:p>
                      <a:r>
                        <a:rPr lang="en-US" sz="1000"/>
                        <a:t>0.0 %</a:t>
                      </a:r>
                    </a:p>
                  </a:txBody>
                  <a:tcPr/>
                </a:tc>
                <a:extLst>
                  <a:ext uri="{0D108BD9-81ED-4DB2-BD59-A6C34878D82A}">
                    <a16:rowId xmlns:a16="http://schemas.microsoft.com/office/drawing/2014/main" val="2758397249"/>
                  </a:ext>
                </a:extLst>
              </a:tr>
            </a:tbl>
          </a:graphicData>
        </a:graphic>
      </p:graphicFrame>
      <p:sp>
        <p:nvSpPr>
          <p:cNvPr id="4" name="Text Placeholder 3">
            <a:extLst>
              <a:ext uri="{FF2B5EF4-FFF2-40B4-BE49-F238E27FC236}">
                <a16:creationId xmlns:a16="http://schemas.microsoft.com/office/drawing/2014/main" id="{41C2480C-625D-4D0C-B71C-91C9D7A7E4C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82296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D904B-C0E6-4AE5-AA12-D5BA11C11317}"/>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E7B7F827-458A-497C-8D7F-639ADF97787B}"/>
              </a:ext>
            </a:extLst>
          </p:cNvPr>
          <p:cNvGraphicFramePr>
            <a:graphicFrameLocks noGrp="1"/>
          </p:cNvGraphicFramePr>
          <p:nvPr>
            <p:ph type="chart" sz="quarter" idx="13"/>
            <p:extLst>
              <p:ext uri="{D42A27DB-BD31-4B8C-83A1-F6EECF244321}">
                <p14:modId xmlns:p14="http://schemas.microsoft.com/office/powerpoint/2010/main" val="3182599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E12D16-478D-48C3-8B2D-3C4818B9367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DD345E9-75E8-45C9-8EBC-C3B5DF786A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916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32AAC-C7ED-4FBC-90F3-1FFB6DD751CE}"/>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44723249-CF7D-4AC9-87B3-DFAC6BB20697}"/>
              </a:ext>
            </a:extLst>
          </p:cNvPr>
          <p:cNvGraphicFramePr>
            <a:graphicFrameLocks noGrp="1"/>
          </p:cNvGraphicFramePr>
          <p:nvPr>
            <p:ph type="chart" sz="quarter" idx="13"/>
            <p:extLst>
              <p:ext uri="{D42A27DB-BD31-4B8C-83A1-F6EECF244321}">
                <p14:modId xmlns:p14="http://schemas.microsoft.com/office/powerpoint/2010/main" val="3488344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4A030F-DCB0-4651-81FD-8BD894A4F88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584EBAB-9453-4106-9F6F-189370B97C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39151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8EDBE-A011-442F-AAE0-215372FED6D0}"/>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0E3F94E4-63A2-4E99-BFB9-A9D08E0D8A44}"/>
              </a:ext>
            </a:extLst>
          </p:cNvPr>
          <p:cNvGraphicFramePr>
            <a:graphicFrameLocks noGrp="1"/>
          </p:cNvGraphicFramePr>
          <p:nvPr>
            <p:ph type="chart" sz="quarter" idx="13"/>
            <p:extLst>
              <p:ext uri="{D42A27DB-BD31-4B8C-83A1-F6EECF244321}">
                <p14:modId xmlns:p14="http://schemas.microsoft.com/office/powerpoint/2010/main" val="3291886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8781E-5D1D-4982-BF45-17879788DD0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4FA70ED-51C9-4344-9267-1F28DEDF58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525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0B892-442B-4F49-8FEA-4EC94DC28233}"/>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86EA7E85-00B5-46C2-BB0C-19086BCA1200}"/>
              </a:ext>
            </a:extLst>
          </p:cNvPr>
          <p:cNvGraphicFramePr>
            <a:graphicFrameLocks noGrp="1"/>
          </p:cNvGraphicFramePr>
          <p:nvPr>
            <p:ph type="tbl" sz="quarter" idx="13"/>
            <p:extLst>
              <p:ext uri="{D42A27DB-BD31-4B8C-83A1-F6EECF244321}">
                <p14:modId xmlns:p14="http://schemas.microsoft.com/office/powerpoint/2010/main" val="298220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2487074"/>
                    </a:ext>
                  </a:extLst>
                </a:gridCol>
                <a:gridCol w="2468880">
                  <a:extLst>
                    <a:ext uri="{9D8B030D-6E8A-4147-A177-3AD203B41FA5}">
                      <a16:colId xmlns:a16="http://schemas.microsoft.com/office/drawing/2014/main" val="170623728"/>
                    </a:ext>
                  </a:extLst>
                </a:gridCol>
                <a:gridCol w="2468880">
                  <a:extLst>
                    <a:ext uri="{9D8B030D-6E8A-4147-A177-3AD203B41FA5}">
                      <a16:colId xmlns:a16="http://schemas.microsoft.com/office/drawing/2014/main" val="88154963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172611855"/>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2888957918"/>
                  </a:ext>
                </a:extLst>
              </a:tr>
              <a:tr h="370840">
                <a:tc>
                  <a:txBody>
                    <a:bodyPr/>
                    <a:lstStyle/>
                    <a:p>
                      <a:r>
                        <a:rPr lang="en-US" sz="1000" b="1"/>
                        <a:t>@SilversSteve</a:t>
                      </a:r>
                    </a:p>
                  </a:txBody>
                  <a:tcPr/>
                </a:tc>
                <a:tc>
                  <a:txBody>
                    <a:bodyPr/>
                    <a:lstStyle/>
                    <a:p>
                      <a:r>
                        <a:rPr lang="en-US" sz="1000"/>
                        <a:t>@PHLYINS (35)</a:t>
                      </a:r>
                    </a:p>
                  </a:txBody>
                  <a:tcPr/>
                </a:tc>
                <a:tc>
                  <a:txBody>
                    <a:bodyPr/>
                    <a:lstStyle/>
                    <a:p>
                      <a:r>
                        <a:rPr lang="en-US" sz="1000"/>
                        <a:t>35</a:t>
                      </a:r>
                    </a:p>
                  </a:txBody>
                  <a:tcPr/>
                </a:tc>
                <a:extLst>
                  <a:ext uri="{0D108BD9-81ED-4DB2-BD59-A6C34878D82A}">
                    <a16:rowId xmlns:a16="http://schemas.microsoft.com/office/drawing/2014/main" val="1872366319"/>
                  </a:ext>
                </a:extLst>
              </a:tr>
              <a:tr h="370840">
                <a:tc>
                  <a:txBody>
                    <a:bodyPr/>
                    <a:lstStyle/>
                    <a:p>
                      <a:r>
                        <a:rPr lang="en-US" sz="1000" b="1"/>
                        <a:t>@MargueriteTort</a:t>
                      </a:r>
                    </a:p>
                  </a:txBody>
                  <a:tcPr/>
                </a:tc>
                <a:tc>
                  <a:txBody>
                    <a:bodyPr/>
                    <a:lstStyle/>
                    <a:p>
                      <a:r>
                        <a:rPr lang="en-US" sz="1000"/>
                        <a:t>@PHLYINS (31)</a:t>
                      </a:r>
                    </a:p>
                  </a:txBody>
                  <a:tcPr/>
                </a:tc>
                <a:tc>
                  <a:txBody>
                    <a:bodyPr/>
                    <a:lstStyle/>
                    <a:p>
                      <a:r>
                        <a:rPr lang="en-US" sz="1000"/>
                        <a:t>31</a:t>
                      </a:r>
                    </a:p>
                  </a:txBody>
                  <a:tcPr/>
                </a:tc>
                <a:extLst>
                  <a:ext uri="{0D108BD9-81ED-4DB2-BD59-A6C34878D82A}">
                    <a16:rowId xmlns:a16="http://schemas.microsoft.com/office/drawing/2014/main" val="498231912"/>
                  </a:ext>
                </a:extLst>
              </a:tr>
              <a:tr h="370840">
                <a:tc>
                  <a:txBody>
                    <a:bodyPr/>
                    <a:lstStyle/>
                    <a:p>
                      <a:r>
                        <a:rPr lang="en-US" sz="1000" b="1"/>
                        <a:t>@Regore2</a:t>
                      </a:r>
                    </a:p>
                  </a:txBody>
                  <a:tcPr/>
                </a:tc>
                <a:tc>
                  <a:txBody>
                    <a:bodyPr/>
                    <a:lstStyle/>
                    <a:p>
                      <a:r>
                        <a:rPr lang="en-US" sz="1000"/>
                        <a:t>@PHLYINS (25)</a:t>
                      </a:r>
                    </a:p>
                  </a:txBody>
                  <a:tcPr/>
                </a:tc>
                <a:tc>
                  <a:txBody>
                    <a:bodyPr/>
                    <a:lstStyle/>
                    <a:p>
                      <a:r>
                        <a:rPr lang="en-US" sz="1000"/>
                        <a:t>25</a:t>
                      </a:r>
                    </a:p>
                  </a:txBody>
                  <a:tcPr/>
                </a:tc>
                <a:extLst>
                  <a:ext uri="{0D108BD9-81ED-4DB2-BD59-A6C34878D82A}">
                    <a16:rowId xmlns:a16="http://schemas.microsoft.com/office/drawing/2014/main" val="3980685746"/>
                  </a:ext>
                </a:extLst>
              </a:tr>
              <a:tr h="370840">
                <a:tc>
                  <a:txBody>
                    <a:bodyPr/>
                    <a:lstStyle/>
                    <a:p>
                      <a:r>
                        <a:rPr lang="en-US" sz="1000" b="1"/>
                        <a:t>@Bill_Procopio</a:t>
                      </a:r>
                    </a:p>
                  </a:txBody>
                  <a:tcPr/>
                </a:tc>
                <a:tc>
                  <a:txBody>
                    <a:bodyPr/>
                    <a:lstStyle/>
                    <a:p>
                      <a:r>
                        <a:rPr lang="en-US" sz="1000"/>
                        <a:t>@PHLYINS (19)</a:t>
                      </a:r>
                    </a:p>
                  </a:txBody>
                  <a:tcPr/>
                </a:tc>
                <a:tc>
                  <a:txBody>
                    <a:bodyPr/>
                    <a:lstStyle/>
                    <a:p>
                      <a:r>
                        <a:rPr lang="en-US" sz="1000"/>
                        <a:t>19</a:t>
                      </a:r>
                    </a:p>
                  </a:txBody>
                  <a:tcPr/>
                </a:tc>
                <a:extLst>
                  <a:ext uri="{0D108BD9-81ED-4DB2-BD59-A6C34878D82A}">
                    <a16:rowId xmlns:a16="http://schemas.microsoft.com/office/drawing/2014/main" val="3121386407"/>
                  </a:ext>
                </a:extLst>
              </a:tr>
              <a:tr h="370840">
                <a:tc>
                  <a:txBody>
                    <a:bodyPr/>
                    <a:lstStyle/>
                    <a:p>
                      <a:r>
                        <a:rPr lang="en-US" sz="1000" b="1"/>
                        <a:t>@JSMBrokerage</a:t>
                      </a:r>
                    </a:p>
                  </a:txBody>
                  <a:tcPr/>
                </a:tc>
                <a:tc>
                  <a:txBody>
                    <a:bodyPr/>
                    <a:lstStyle/>
                    <a:p>
                      <a:r>
                        <a:rPr lang="en-US" sz="1000"/>
                        <a:t>@PHLYINS (18)</a:t>
                      </a:r>
                    </a:p>
                  </a:txBody>
                  <a:tcPr/>
                </a:tc>
                <a:tc>
                  <a:txBody>
                    <a:bodyPr/>
                    <a:lstStyle/>
                    <a:p>
                      <a:r>
                        <a:rPr lang="en-US" sz="1000"/>
                        <a:t>18</a:t>
                      </a:r>
                    </a:p>
                  </a:txBody>
                  <a:tcPr/>
                </a:tc>
                <a:extLst>
                  <a:ext uri="{0D108BD9-81ED-4DB2-BD59-A6C34878D82A}">
                    <a16:rowId xmlns:a16="http://schemas.microsoft.com/office/drawing/2014/main" val="2198902195"/>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757984718"/>
                  </a:ext>
                </a:extLst>
              </a:tr>
              <a:tr h="370840">
                <a:tc>
                  <a:txBody>
                    <a:bodyPr/>
                    <a:lstStyle/>
                    <a:p>
                      <a:r>
                        <a:rPr lang="en-US" sz="1000" b="1"/>
                        <a:t>@Kevin_MorrisIns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916192288"/>
                  </a:ext>
                </a:extLst>
              </a:tr>
              <a:tr h="370840">
                <a:tc>
                  <a:txBody>
                    <a:bodyPr/>
                    <a:lstStyle/>
                    <a:p>
                      <a:r>
                        <a:rPr lang="en-US" sz="1000" b="1"/>
                        <a:t>@BestBuddiesPA</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046433779"/>
                  </a:ext>
                </a:extLst>
              </a:tr>
              <a:tr h="370840">
                <a:tc>
                  <a:txBody>
                    <a:bodyPr/>
                    <a:lstStyle/>
                    <a:p>
                      <a:r>
                        <a:rPr lang="en-US" sz="1000" b="1"/>
                        <a:t>@treesareinbloom</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4268252393"/>
                  </a:ext>
                </a:extLst>
              </a:tr>
            </a:tbl>
          </a:graphicData>
        </a:graphic>
      </p:graphicFrame>
      <p:sp>
        <p:nvSpPr>
          <p:cNvPr id="4" name="Text Placeholder 3">
            <a:extLst>
              <a:ext uri="{FF2B5EF4-FFF2-40B4-BE49-F238E27FC236}">
                <a16:creationId xmlns:a16="http://schemas.microsoft.com/office/drawing/2014/main" id="{BFFA23E0-84DB-4974-BC2C-54FCA7C84FAF}"/>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464788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5A3BF-384A-4EA6-95B5-2FDA6E633F72}"/>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7673C923-CA55-4A0C-B6E9-089854976797}"/>
              </a:ext>
            </a:extLst>
          </p:cNvPr>
          <p:cNvGraphicFramePr>
            <a:graphicFrameLocks noGrp="1"/>
          </p:cNvGraphicFramePr>
          <p:nvPr>
            <p:ph type="tbl" sz="quarter" idx="13"/>
            <p:extLst>
              <p:ext uri="{D42A27DB-BD31-4B8C-83A1-F6EECF244321}">
                <p14:modId xmlns:p14="http://schemas.microsoft.com/office/powerpoint/2010/main" val="323976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0933900"/>
                    </a:ext>
                  </a:extLst>
                </a:gridCol>
                <a:gridCol w="822960">
                  <a:extLst>
                    <a:ext uri="{9D8B030D-6E8A-4147-A177-3AD203B41FA5}">
                      <a16:colId xmlns:a16="http://schemas.microsoft.com/office/drawing/2014/main" val="1738073229"/>
                    </a:ext>
                  </a:extLst>
                </a:gridCol>
                <a:gridCol w="822960">
                  <a:extLst>
                    <a:ext uri="{9D8B030D-6E8A-4147-A177-3AD203B41FA5}">
                      <a16:colId xmlns:a16="http://schemas.microsoft.com/office/drawing/2014/main" val="2478624698"/>
                    </a:ext>
                  </a:extLst>
                </a:gridCol>
                <a:gridCol w="822960">
                  <a:extLst>
                    <a:ext uri="{9D8B030D-6E8A-4147-A177-3AD203B41FA5}">
                      <a16:colId xmlns:a16="http://schemas.microsoft.com/office/drawing/2014/main" val="2160455979"/>
                    </a:ext>
                  </a:extLst>
                </a:gridCol>
                <a:gridCol w="822960">
                  <a:extLst>
                    <a:ext uri="{9D8B030D-6E8A-4147-A177-3AD203B41FA5}">
                      <a16:colId xmlns:a16="http://schemas.microsoft.com/office/drawing/2014/main" val="653710829"/>
                    </a:ext>
                  </a:extLst>
                </a:gridCol>
                <a:gridCol w="822960">
                  <a:extLst>
                    <a:ext uri="{9D8B030D-6E8A-4147-A177-3AD203B41FA5}">
                      <a16:colId xmlns:a16="http://schemas.microsoft.com/office/drawing/2014/main" val="18894531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248066554"/>
                  </a:ext>
                </a:extLst>
              </a:tr>
              <a:tr h="370840">
                <a:tc>
                  <a:txBody>
                    <a:bodyPr/>
                    <a:lstStyle/>
                    <a:p>
                      <a:r>
                        <a:rPr lang="en-US" sz="1000" b="1"/>
                        <a:t> @PHLYINS - 2018-05-10 16:56:37 </a:t>
                      </a:r>
                      <a:r>
                        <a:rPr lang="en-US" sz="1000"/>
                        <a:t>
  Curious about opportunities in the #insurance industry? At #PHLY, we offer a variety of career paths &amp;amp; we’re always looking for new talent to join our team! Watch to learn why these young professionals were attracted to the industry. Visit https://t.co/yVoF4ZgPMj to learn more. https://t.co/BY91h9p2QW</a:t>
                      </a:r>
                    </a:p>
                  </a:txBody>
                  <a:tcPr/>
                </a:tc>
                <a:tc>
                  <a:txBody>
                    <a:bodyPr/>
                    <a:lstStyle/>
                    <a:p>
                      <a:r>
                        <a:rPr lang="en-US" sz="1000"/>
                        <a:t>No</a:t>
                      </a:r>
                    </a:p>
                  </a:txBody>
                  <a:tcPr/>
                </a:tc>
                <a:tc>
                  <a:txBody>
                    <a:bodyPr/>
                    <a:lstStyle/>
                    <a:p>
                      <a:r>
                        <a:rPr lang="en-US" sz="1000"/>
                        <a:t>9</a:t>
                      </a:r>
                    </a:p>
                  </a:txBody>
                  <a:tcPr/>
                </a:tc>
                <a:tc>
                  <a:txBody>
                    <a:bodyPr/>
                    <a:lstStyle/>
                    <a:p>
                      <a:r>
                        <a:rPr lang="en-US" sz="1000"/>
                        <a:t>25</a:t>
                      </a:r>
                    </a:p>
                  </a:txBody>
                  <a:tcPr/>
                </a:tc>
                <a:tc>
                  <a:txBody>
                    <a:bodyPr/>
                    <a:lstStyle/>
                    <a:p>
                      <a:r>
                        <a:rPr lang="en-US" sz="1000"/>
                        <a:t>0</a:t>
                      </a:r>
                    </a:p>
                  </a:txBody>
                  <a:tcPr/>
                </a:tc>
                <a:tc>
                  <a:txBody>
                    <a:bodyPr/>
                    <a:lstStyle/>
                    <a:p>
                      <a:r>
                        <a:rPr lang="en-US" sz="1000"/>
                        <a:t>1.1406 %</a:t>
                      </a:r>
                    </a:p>
                  </a:txBody>
                  <a:tcPr/>
                </a:tc>
                <a:extLst>
                  <a:ext uri="{0D108BD9-81ED-4DB2-BD59-A6C34878D82A}">
                    <a16:rowId xmlns:a16="http://schemas.microsoft.com/office/drawing/2014/main" val="875498479"/>
                  </a:ext>
                </a:extLst>
              </a:tr>
              <a:tr h="370840">
                <a:tc>
                  <a:txBody>
                    <a:bodyPr/>
                    <a:lstStyle/>
                    <a:p>
                      <a:r>
                        <a:rPr lang="en-US" sz="1000" b="1"/>
                        <a:t> @PHLYINS - 2018-01-10 12:52:40 </a:t>
                      </a:r>
                      <a:r>
                        <a:rPr lang="en-US" sz="1000"/>
                        <a:t>
  50 PHLY employees from across the country are in Texas today joining @TPWDparks to plant trees as 
part of our #PHLY80KTREES campaign in partnership with @arborday! #txstateparks https://t.co/6WD6mJRyVa</a:t>
                      </a:r>
                    </a:p>
                  </a:txBody>
                  <a:tcPr/>
                </a:tc>
                <a:tc>
                  <a:txBody>
                    <a:bodyPr/>
                    <a:lstStyle/>
                    <a:p>
                      <a:r>
                        <a:rPr lang="en-US" sz="1000"/>
                        <a:t>No</a:t>
                      </a:r>
                    </a:p>
                  </a:txBody>
                  <a:tcPr/>
                </a:tc>
                <a:tc>
                  <a:txBody>
                    <a:bodyPr/>
                    <a:lstStyle/>
                    <a:p>
                      <a:r>
                        <a:rPr lang="en-US" sz="1000"/>
                        <a:t>9</a:t>
                      </a:r>
                    </a:p>
                  </a:txBody>
                  <a:tcPr/>
                </a:tc>
                <a:tc>
                  <a:txBody>
                    <a:bodyPr/>
                    <a:lstStyle/>
                    <a:p>
                      <a:r>
                        <a:rPr lang="en-US" sz="1000"/>
                        <a:t>20</a:t>
                      </a:r>
                    </a:p>
                  </a:txBody>
                  <a:tcPr/>
                </a:tc>
                <a:tc>
                  <a:txBody>
                    <a:bodyPr/>
                    <a:lstStyle/>
                    <a:p>
                      <a:r>
                        <a:rPr lang="en-US" sz="1000"/>
                        <a:t>0</a:t>
                      </a:r>
                    </a:p>
                  </a:txBody>
                  <a:tcPr/>
                </a:tc>
                <a:tc>
                  <a:txBody>
                    <a:bodyPr/>
                    <a:lstStyle/>
                    <a:p>
                      <a:r>
                        <a:rPr lang="en-US" sz="1000"/>
                        <a:t>1.0204 %</a:t>
                      </a:r>
                    </a:p>
                  </a:txBody>
                  <a:tcPr/>
                </a:tc>
                <a:extLst>
                  <a:ext uri="{0D108BD9-81ED-4DB2-BD59-A6C34878D82A}">
                    <a16:rowId xmlns:a16="http://schemas.microsoft.com/office/drawing/2014/main" val="3487099717"/>
                  </a:ext>
                </a:extLst>
              </a:tr>
              <a:tr h="370840">
                <a:tc>
                  <a:txBody>
                    <a:bodyPr/>
                    <a:lstStyle/>
                    <a:p>
                      <a:r>
                        <a:rPr lang="en-US" sz="1000" b="1"/>
                        <a:t> @PHLYINS - 2018-01-11 16:28:34 </a:t>
                      </a:r>
                      <a:r>
                        <a:rPr lang="en-US" sz="1000"/>
                        <a:t>
  That's a wrap - #TEAMPHLY planted several thousand trees over two days in #Texas with @TPWDparks! The planting kicked off our mission to plant 80,000 trees this year in partnership with @arborday. #PHLY80KTREES #txstateparks #reforestation https://t.co/63X95P1KYx</a:t>
                      </a:r>
                    </a:p>
                  </a:txBody>
                  <a:tcPr/>
                </a:tc>
                <a:tc>
                  <a:txBody>
                    <a:bodyPr/>
                    <a:lstStyle/>
                    <a:p>
                      <a:r>
                        <a:rPr lang="en-US" sz="1000"/>
                        <a:t>No</a:t>
                      </a:r>
                    </a:p>
                  </a:txBody>
                  <a:tcPr/>
                </a:tc>
                <a:tc>
                  <a:txBody>
                    <a:bodyPr/>
                    <a:lstStyle/>
                    <a:p>
                      <a:r>
                        <a:rPr lang="en-US" sz="1000"/>
                        <a:t>2</a:t>
                      </a:r>
                    </a:p>
                  </a:txBody>
                  <a:tcPr/>
                </a:tc>
                <a:tc>
                  <a:txBody>
                    <a:bodyPr/>
                    <a:lstStyle/>
                    <a:p>
                      <a:r>
                        <a:rPr lang="en-US" sz="1000"/>
                        <a:t>20</a:t>
                      </a:r>
                    </a:p>
                  </a:txBody>
                  <a:tcPr/>
                </a:tc>
                <a:tc>
                  <a:txBody>
                    <a:bodyPr/>
                    <a:lstStyle/>
                    <a:p>
                      <a:r>
                        <a:rPr lang="en-US" sz="1000"/>
                        <a:t>1</a:t>
                      </a:r>
                    </a:p>
                  </a:txBody>
                  <a:tcPr/>
                </a:tc>
                <a:tc>
                  <a:txBody>
                    <a:bodyPr/>
                    <a:lstStyle/>
                    <a:p>
                      <a:r>
                        <a:rPr lang="en-US" sz="1000"/>
                        <a:t>0.8090 %</a:t>
                      </a:r>
                    </a:p>
                  </a:txBody>
                  <a:tcPr/>
                </a:tc>
                <a:extLst>
                  <a:ext uri="{0D108BD9-81ED-4DB2-BD59-A6C34878D82A}">
                    <a16:rowId xmlns:a16="http://schemas.microsoft.com/office/drawing/2014/main" val="2834048834"/>
                  </a:ext>
                </a:extLst>
              </a:tr>
              <a:tr h="370840">
                <a:tc>
                  <a:txBody>
                    <a:bodyPr/>
                    <a:lstStyle/>
                    <a:p>
                      <a:r>
                        <a:rPr lang="en-US" sz="1000" b="1"/>
                        <a:t> @PHLYINS - 2018-01-09 19:09:38 </a:t>
                      </a:r>
                      <a:r>
                        <a:rPr lang="en-US" sz="1000"/>
                        <a:t>
  #TEAMPHLY arrived in #Bastrop, Texas today to plant trees in partnership with @arborday and @TPWDparks over the next two days. Follow #PHLY80KTREES for photos &amp;amp; updates! https://t.co/bH2Hub4nni</a:t>
                      </a:r>
                    </a:p>
                  </a:txBody>
                  <a:tcPr/>
                </a:tc>
                <a:tc>
                  <a:txBody>
                    <a:bodyPr/>
                    <a:lstStyle/>
                    <a:p>
                      <a:r>
                        <a:rPr lang="en-US" sz="1000"/>
                        <a:t>No</a:t>
                      </a:r>
                    </a:p>
                  </a:txBody>
                  <a:tcPr/>
                </a:tc>
                <a:tc>
                  <a:txBody>
                    <a:bodyPr/>
                    <a:lstStyle/>
                    <a:p>
                      <a:r>
                        <a:rPr lang="en-US" sz="1000"/>
                        <a:t>8</a:t>
                      </a:r>
                    </a:p>
                  </a:txBody>
                  <a:tcPr/>
                </a:tc>
                <a:tc>
                  <a:txBody>
                    <a:bodyPr/>
                    <a:lstStyle/>
                    <a:p>
                      <a:r>
                        <a:rPr lang="en-US" sz="1000"/>
                        <a:t>14</a:t>
                      </a:r>
                    </a:p>
                  </a:txBody>
                  <a:tcPr/>
                </a:tc>
                <a:tc>
                  <a:txBody>
                    <a:bodyPr/>
                    <a:lstStyle/>
                    <a:p>
                      <a:r>
                        <a:rPr lang="en-US" sz="1000"/>
                        <a:t>0</a:t>
                      </a:r>
                    </a:p>
                  </a:txBody>
                  <a:tcPr/>
                </a:tc>
                <a:tc>
                  <a:txBody>
                    <a:bodyPr/>
                    <a:lstStyle/>
                    <a:p>
                      <a:r>
                        <a:rPr lang="en-US" sz="1000"/>
                        <a:t>0.7746 %</a:t>
                      </a:r>
                    </a:p>
                  </a:txBody>
                  <a:tcPr/>
                </a:tc>
                <a:extLst>
                  <a:ext uri="{0D108BD9-81ED-4DB2-BD59-A6C34878D82A}">
                    <a16:rowId xmlns:a16="http://schemas.microsoft.com/office/drawing/2014/main" val="4120894740"/>
                  </a:ext>
                </a:extLst>
              </a:tr>
              <a:tr h="370840">
                <a:tc>
                  <a:txBody>
                    <a:bodyPr/>
                    <a:lstStyle/>
                    <a:p>
                      <a:r>
                        <a:rPr lang="en-US" sz="1000" b="1"/>
                        <a:t> @PHLYINS - 2018-06-15 12:00:42 </a:t>
                      </a:r>
                      <a:r>
                        <a:rPr lang="en-US" sz="1000"/>
                        <a:t>
  In an #OpenLetterToCollegeGraduates, VP of HR Laura Boylan encourages recent grads not to underestimate how fascinating &amp;amp; impactful a career in #insurance can be. It's an industry that allows you to pursue your passions, or discover a new one! #InsuranceCareersMovement #ThinkPHLY https://t.co/iTewilfsBU</a:t>
                      </a:r>
                    </a:p>
                  </a:txBody>
                  <a:tcPr/>
                </a:tc>
                <a:tc>
                  <a:txBody>
                    <a:bodyPr/>
                    <a:lstStyle/>
                    <a:p>
                      <a:r>
                        <a:rPr lang="en-US" sz="1000"/>
                        <a:t>No</a:t>
                      </a:r>
                    </a:p>
                  </a:txBody>
                  <a:tcPr/>
                </a:tc>
                <a:tc>
                  <a:txBody>
                    <a:bodyPr/>
                    <a:lstStyle/>
                    <a:p>
                      <a:r>
                        <a:rPr lang="en-US" sz="1000"/>
                        <a:t>6</a:t>
                      </a:r>
                    </a:p>
                  </a:txBody>
                  <a:tcPr/>
                </a:tc>
                <a:tc>
                  <a:txBody>
                    <a:bodyPr/>
                    <a:lstStyle/>
                    <a:p>
                      <a:r>
                        <a:rPr lang="en-US" sz="1000"/>
                        <a:t>16</a:t>
                      </a:r>
                    </a:p>
                  </a:txBody>
                  <a:tcPr/>
                </a:tc>
                <a:tc>
                  <a:txBody>
                    <a:bodyPr/>
                    <a:lstStyle/>
                    <a:p>
                      <a:r>
                        <a:rPr lang="en-US" sz="1000"/>
                        <a:t>1</a:t>
                      </a:r>
                    </a:p>
                  </a:txBody>
                  <a:tcPr/>
                </a:tc>
                <a:tc>
                  <a:txBody>
                    <a:bodyPr/>
                    <a:lstStyle/>
                    <a:p>
                      <a:r>
                        <a:rPr lang="en-US" sz="1000"/>
                        <a:t>0.7596 %</a:t>
                      </a:r>
                    </a:p>
                  </a:txBody>
                  <a:tcPr/>
                </a:tc>
                <a:extLst>
                  <a:ext uri="{0D108BD9-81ED-4DB2-BD59-A6C34878D82A}">
                    <a16:rowId xmlns:a16="http://schemas.microsoft.com/office/drawing/2014/main" val="3051142401"/>
                  </a:ext>
                </a:extLst>
              </a:tr>
            </a:tbl>
          </a:graphicData>
        </a:graphic>
      </p:graphicFrame>
      <p:sp>
        <p:nvSpPr>
          <p:cNvPr id="4" name="Text Placeholder 3">
            <a:extLst>
              <a:ext uri="{FF2B5EF4-FFF2-40B4-BE49-F238E27FC236}">
                <a16:creationId xmlns:a16="http://schemas.microsoft.com/office/drawing/2014/main" id="{06972AD4-545F-42E9-BD4F-D10C01902DB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2884833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DEF97-2DFA-49BF-BC8C-C755D930FBD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61F1BF0-C9B3-41E0-93D4-EDB789711CB1}"/>
              </a:ext>
            </a:extLst>
          </p:cNvPr>
          <p:cNvGraphicFramePr>
            <a:graphicFrameLocks noGrp="1"/>
          </p:cNvGraphicFramePr>
          <p:nvPr>
            <p:ph type="tbl" sz="quarter" idx="13"/>
            <p:extLst>
              <p:ext uri="{D42A27DB-BD31-4B8C-83A1-F6EECF244321}">
                <p14:modId xmlns:p14="http://schemas.microsoft.com/office/powerpoint/2010/main" val="26519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69357846"/>
                    </a:ext>
                  </a:extLst>
                </a:gridCol>
                <a:gridCol w="1069848">
                  <a:extLst>
                    <a:ext uri="{9D8B030D-6E8A-4147-A177-3AD203B41FA5}">
                      <a16:colId xmlns:a16="http://schemas.microsoft.com/office/drawing/2014/main" val="152301210"/>
                    </a:ext>
                  </a:extLst>
                </a:gridCol>
                <a:gridCol w="1069848">
                  <a:extLst>
                    <a:ext uri="{9D8B030D-6E8A-4147-A177-3AD203B41FA5}">
                      <a16:colId xmlns:a16="http://schemas.microsoft.com/office/drawing/2014/main" val="3935742588"/>
                    </a:ext>
                  </a:extLst>
                </a:gridCol>
                <a:gridCol w="1069848">
                  <a:extLst>
                    <a:ext uri="{9D8B030D-6E8A-4147-A177-3AD203B41FA5}">
                      <a16:colId xmlns:a16="http://schemas.microsoft.com/office/drawing/2014/main" val="1602689909"/>
                    </a:ext>
                  </a:extLst>
                </a:gridCol>
                <a:gridCol w="1069848">
                  <a:extLst>
                    <a:ext uri="{9D8B030D-6E8A-4147-A177-3AD203B41FA5}">
                      <a16:colId xmlns:a16="http://schemas.microsoft.com/office/drawing/2014/main" val="2110817859"/>
                    </a:ext>
                  </a:extLst>
                </a:gridCol>
                <a:gridCol w="1069848">
                  <a:extLst>
                    <a:ext uri="{9D8B030D-6E8A-4147-A177-3AD203B41FA5}">
                      <a16:colId xmlns:a16="http://schemas.microsoft.com/office/drawing/2014/main" val="499388991"/>
                    </a:ext>
                  </a:extLst>
                </a:gridCol>
                <a:gridCol w="1069848">
                  <a:extLst>
                    <a:ext uri="{9D8B030D-6E8A-4147-A177-3AD203B41FA5}">
                      <a16:colId xmlns:a16="http://schemas.microsoft.com/office/drawing/2014/main" val="29236016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98963562"/>
                  </a:ext>
                </a:extLst>
              </a:tr>
              <a:tr h="370840">
                <a:tc>
                  <a:txBody>
                    <a:bodyPr/>
                    <a:lstStyle/>
                    <a:p>
                      <a:r>
                        <a:rPr lang="en-US" sz="1000"/>
                        <a:t>Philadelphia Insurance Companies</a:t>
                      </a:r>
                    </a:p>
                  </a:txBody>
                  <a:tcPr/>
                </a:tc>
                <a:tc>
                  <a:txBody>
                    <a:bodyPr/>
                    <a:lstStyle/>
                    <a:p>
                      <a:r>
                        <a:rPr lang="en-US" sz="1000"/>
                        <a:t>15014</a:t>
                      </a:r>
                    </a:p>
                  </a:txBody>
                  <a:tcPr/>
                </a:tc>
                <a:tc>
                  <a:txBody>
                    <a:bodyPr/>
                    <a:lstStyle/>
                    <a:p>
                      <a:r>
                        <a:rPr lang="en-US" sz="1000"/>
                        <a:t>279</a:t>
                      </a:r>
                    </a:p>
                  </a:txBody>
                  <a:tcPr/>
                </a:tc>
                <a:tc>
                  <a:txBody>
                    <a:bodyPr/>
                    <a:lstStyle/>
                    <a:p>
                      <a:r>
                        <a:rPr lang="en-US" sz="1000"/>
                        <a:t>21</a:t>
                      </a:r>
                    </a:p>
                  </a:txBody>
                  <a:tcPr/>
                </a:tc>
                <a:tc>
                  <a:txBody>
                    <a:bodyPr/>
                    <a:lstStyle/>
                    <a:p>
                      <a:r>
                        <a:rPr lang="en-US" sz="1000"/>
                        <a:t>881</a:t>
                      </a:r>
                    </a:p>
                  </a:txBody>
                  <a:tcPr/>
                </a:tc>
                <a:tc>
                  <a:txBody>
                    <a:bodyPr/>
                    <a:lstStyle/>
                    <a:p>
                      <a:r>
                        <a:rPr lang="en-US" sz="1000"/>
                        <a:t>4</a:t>
                      </a:r>
                    </a:p>
                  </a:txBody>
                  <a:tcPr/>
                </a:tc>
                <a:tc>
                  <a:txBody>
                    <a:bodyPr/>
                    <a:lstStyle/>
                    <a:p>
                      <a:r>
                        <a:rPr lang="en-US" sz="1000"/>
                        <a:t>0.2833 %</a:t>
                      </a:r>
                    </a:p>
                  </a:txBody>
                  <a:tcPr/>
                </a:tc>
                <a:extLst>
                  <a:ext uri="{0D108BD9-81ED-4DB2-BD59-A6C34878D82A}">
                    <a16:rowId xmlns:a16="http://schemas.microsoft.com/office/drawing/2014/main" val="452068044"/>
                  </a:ext>
                </a:extLst>
              </a:tr>
            </a:tbl>
          </a:graphicData>
        </a:graphic>
      </p:graphicFrame>
      <p:sp>
        <p:nvSpPr>
          <p:cNvPr id="4" name="Text Placeholder 3">
            <a:extLst>
              <a:ext uri="{FF2B5EF4-FFF2-40B4-BE49-F238E27FC236}">
                <a16:creationId xmlns:a16="http://schemas.microsoft.com/office/drawing/2014/main" id="{F7F43B63-19E6-494F-8AF3-54687C73F26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32051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B319E-E35D-4F34-8C75-BD87E54F7CC3}"/>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DC89F10F-BA40-4AC5-9BE0-FB42FED2BC10}"/>
              </a:ext>
            </a:extLst>
          </p:cNvPr>
          <p:cNvGraphicFramePr>
            <a:graphicFrameLocks noGrp="1"/>
          </p:cNvGraphicFramePr>
          <p:nvPr>
            <p:ph type="chart" sz="quarter" idx="13"/>
            <p:extLst>
              <p:ext uri="{D42A27DB-BD31-4B8C-83A1-F6EECF244321}">
                <p14:modId xmlns:p14="http://schemas.microsoft.com/office/powerpoint/2010/main" val="955111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E8D44-2934-4A3B-8FF0-52BE11EF3EE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F28057C-A7C4-4069-B644-089CD1192A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690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EC757-FE00-4DE2-BC62-730C90BAC73C}"/>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3C5BE90F-FEC8-4D7E-9F4F-7AB20A96D645}"/>
              </a:ext>
            </a:extLst>
          </p:cNvPr>
          <p:cNvGraphicFramePr>
            <a:graphicFrameLocks noGrp="1"/>
          </p:cNvGraphicFramePr>
          <p:nvPr>
            <p:ph type="chart" sz="quarter" idx="13"/>
            <p:extLst>
              <p:ext uri="{D42A27DB-BD31-4B8C-83A1-F6EECF244321}">
                <p14:modId xmlns:p14="http://schemas.microsoft.com/office/powerpoint/2010/main" val="128096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5A3D7-62C7-4AC1-9133-FD5D71EEF2E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5DCF3B2-A8F7-4929-814F-98DB17D76A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9448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68DA5-CDE2-4C48-B3B2-CFF0F7F31607}"/>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E9C0F0C0-524A-4EE9-B322-6D375AEEF6C9}"/>
              </a:ext>
            </a:extLst>
          </p:cNvPr>
          <p:cNvGraphicFramePr>
            <a:graphicFrameLocks noGrp="1"/>
          </p:cNvGraphicFramePr>
          <p:nvPr>
            <p:ph type="tbl" sz="quarter" idx="13"/>
            <p:extLst>
              <p:ext uri="{D42A27DB-BD31-4B8C-83A1-F6EECF244321}">
                <p14:modId xmlns:p14="http://schemas.microsoft.com/office/powerpoint/2010/main" val="331863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71908311"/>
                    </a:ext>
                  </a:extLst>
                </a:gridCol>
                <a:gridCol w="987552">
                  <a:extLst>
                    <a:ext uri="{9D8B030D-6E8A-4147-A177-3AD203B41FA5}">
                      <a16:colId xmlns:a16="http://schemas.microsoft.com/office/drawing/2014/main" val="3492923112"/>
                    </a:ext>
                  </a:extLst>
                </a:gridCol>
                <a:gridCol w="987552">
                  <a:extLst>
                    <a:ext uri="{9D8B030D-6E8A-4147-A177-3AD203B41FA5}">
                      <a16:colId xmlns:a16="http://schemas.microsoft.com/office/drawing/2014/main" val="1924032203"/>
                    </a:ext>
                  </a:extLst>
                </a:gridCol>
                <a:gridCol w="987552">
                  <a:extLst>
                    <a:ext uri="{9D8B030D-6E8A-4147-A177-3AD203B41FA5}">
                      <a16:colId xmlns:a16="http://schemas.microsoft.com/office/drawing/2014/main" val="1503434015"/>
                    </a:ext>
                  </a:extLst>
                </a:gridCol>
                <a:gridCol w="987552">
                  <a:extLst>
                    <a:ext uri="{9D8B030D-6E8A-4147-A177-3AD203B41FA5}">
                      <a16:colId xmlns:a16="http://schemas.microsoft.com/office/drawing/2014/main" val="4073061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773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13:10:21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117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- 2018-05-10 15:20:18 </a:t>
                      </a:r>
                      <a:r>
                        <a:rPr kumimoji="0" lang="en-US" sz="1000" b="0" i="0" u="none" strike="noStrike" kern="1200" cap="none" spc="0" normalizeH="0" baseline="0" noProof="0">
                          <a:ln>
                            <a:noFill/>
                          </a:ln>
                          <a:solidFill>
                            <a:prstClr val="black"/>
                          </a:solidFill>
                          <a:effectLst/>
                          <a:uLnTx/>
                          <a:uFillTx/>
                          <a:latin typeface="+mn-lt"/>
                          <a:ea typeface="+mn-ea"/>
                          <a:cs typeface="+mn-cs"/>
                        </a:rPr>
                        <a:t>
  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graduates in Bala Cynwyd.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876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- 2018-03-01 15:26:20 </a:t>
                      </a:r>
                      <a:r>
                        <a:rPr kumimoji="0" lang="en-US" sz="1000" b="0" i="0" u="none" strike="noStrike" kern="1200" cap="none" spc="0" normalizeH="0" baseline="0" noProof="0">
                          <a:ln>
                            <a:noFill/>
                          </a:ln>
                          <a:solidFill>
                            <a:prstClr val="black"/>
                          </a:solidFill>
                          <a:effectLst/>
                          <a:uLnTx/>
                          <a:uFillTx/>
                          <a:latin typeface="+mn-lt"/>
                          <a:ea typeface="+mn-ea"/>
                          <a:cs typeface="+mn-cs"/>
                        </a:rPr>
                        <a:t>
  Twenty-four employees from our Commercial Lines Division (CLD) teamed up in our Home Office for the CLD Field Underwriting Management Team Meeting. The annual kick-off meeting brought together department managers to discuss various topics, gain valuable feedback, and energize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1200968"/>
                  </a:ext>
                </a:extLst>
              </a:tr>
            </a:tbl>
          </a:graphicData>
        </a:graphic>
      </p:graphicFrame>
      <p:sp>
        <p:nvSpPr>
          <p:cNvPr id="4" name="Text Placeholder 3">
            <a:extLst>
              <a:ext uri="{FF2B5EF4-FFF2-40B4-BE49-F238E27FC236}">
                <a16:creationId xmlns:a16="http://schemas.microsoft.com/office/drawing/2014/main" id="{04E9F3E9-0073-4A19-B969-23D468B3971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5931058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0A13-421D-46A0-9E46-C22995BD96C7}"/>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7CB42903-E38E-4723-976C-10CF8FA8B66E}"/>
              </a:ext>
            </a:extLst>
          </p:cNvPr>
          <p:cNvGraphicFramePr>
            <a:graphicFrameLocks noGrp="1"/>
          </p:cNvGraphicFramePr>
          <p:nvPr>
            <p:ph type="tbl" sz="quarter" idx="13"/>
            <p:extLst>
              <p:ext uri="{D42A27DB-BD31-4B8C-83A1-F6EECF244321}">
                <p14:modId xmlns:p14="http://schemas.microsoft.com/office/powerpoint/2010/main" val="136576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16040296"/>
                    </a:ext>
                  </a:extLst>
                </a:gridCol>
                <a:gridCol w="987552">
                  <a:extLst>
                    <a:ext uri="{9D8B030D-6E8A-4147-A177-3AD203B41FA5}">
                      <a16:colId xmlns:a16="http://schemas.microsoft.com/office/drawing/2014/main" val="205632421"/>
                    </a:ext>
                  </a:extLst>
                </a:gridCol>
                <a:gridCol w="987552">
                  <a:extLst>
                    <a:ext uri="{9D8B030D-6E8A-4147-A177-3AD203B41FA5}">
                      <a16:colId xmlns:a16="http://schemas.microsoft.com/office/drawing/2014/main" val="577713940"/>
                    </a:ext>
                  </a:extLst>
                </a:gridCol>
                <a:gridCol w="987552">
                  <a:extLst>
                    <a:ext uri="{9D8B030D-6E8A-4147-A177-3AD203B41FA5}">
                      <a16:colId xmlns:a16="http://schemas.microsoft.com/office/drawing/2014/main" val="628082343"/>
                    </a:ext>
                  </a:extLst>
                </a:gridCol>
                <a:gridCol w="987552">
                  <a:extLst>
                    <a:ext uri="{9D8B030D-6E8A-4147-A177-3AD203B41FA5}">
                      <a16:colId xmlns:a16="http://schemas.microsoft.com/office/drawing/2014/main" val="134960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986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- 2018-06-05 15:59:09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202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- 2018-01-10 18:18:51 </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6366145"/>
                  </a:ext>
                </a:extLst>
              </a:tr>
            </a:tbl>
          </a:graphicData>
        </a:graphic>
      </p:graphicFrame>
      <p:sp>
        <p:nvSpPr>
          <p:cNvPr id="4" name="Text Placeholder 3">
            <a:extLst>
              <a:ext uri="{FF2B5EF4-FFF2-40B4-BE49-F238E27FC236}">
                <a16:creationId xmlns:a16="http://schemas.microsoft.com/office/drawing/2014/main" id="{D222F4D8-AA01-42E5-B3F0-B35589FCC90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594781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8C4A3-1CB4-4504-B5D7-89E21D2ACAA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3DCD8C3E-5AF6-4966-9CA2-DE8C1B8637EF}"/>
              </a:ext>
            </a:extLst>
          </p:cNvPr>
          <p:cNvGraphicFramePr>
            <a:graphicFrameLocks noGrp="1"/>
          </p:cNvGraphicFramePr>
          <p:nvPr>
            <p:ph type="tbl" sz="quarter" idx="13"/>
            <p:extLst>
              <p:ext uri="{D42A27DB-BD31-4B8C-83A1-F6EECF244321}">
                <p14:modId xmlns:p14="http://schemas.microsoft.com/office/powerpoint/2010/main" val="407884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4273027"/>
                    </a:ext>
                  </a:extLst>
                </a:gridCol>
                <a:gridCol w="699516">
                  <a:extLst>
                    <a:ext uri="{9D8B030D-6E8A-4147-A177-3AD203B41FA5}">
                      <a16:colId xmlns:a16="http://schemas.microsoft.com/office/drawing/2014/main" val="2147924587"/>
                    </a:ext>
                  </a:extLst>
                </a:gridCol>
                <a:gridCol w="699516">
                  <a:extLst>
                    <a:ext uri="{9D8B030D-6E8A-4147-A177-3AD203B41FA5}">
                      <a16:colId xmlns:a16="http://schemas.microsoft.com/office/drawing/2014/main" val="1280805820"/>
                    </a:ext>
                  </a:extLst>
                </a:gridCol>
                <a:gridCol w="658368">
                  <a:extLst>
                    <a:ext uri="{9D8B030D-6E8A-4147-A177-3AD203B41FA5}">
                      <a16:colId xmlns:a16="http://schemas.microsoft.com/office/drawing/2014/main" val="1285662272"/>
                    </a:ext>
                  </a:extLst>
                </a:gridCol>
                <a:gridCol w="658368">
                  <a:extLst>
                    <a:ext uri="{9D8B030D-6E8A-4147-A177-3AD203B41FA5}">
                      <a16:colId xmlns:a16="http://schemas.microsoft.com/office/drawing/2014/main" val="1713939643"/>
                    </a:ext>
                  </a:extLst>
                </a:gridCol>
                <a:gridCol w="658368">
                  <a:extLst>
                    <a:ext uri="{9D8B030D-6E8A-4147-A177-3AD203B41FA5}">
                      <a16:colId xmlns:a16="http://schemas.microsoft.com/office/drawing/2014/main" val="4244646017"/>
                    </a:ext>
                  </a:extLst>
                </a:gridCol>
                <a:gridCol w="699516">
                  <a:extLst>
                    <a:ext uri="{9D8B030D-6E8A-4147-A177-3AD203B41FA5}">
                      <a16:colId xmlns:a16="http://schemas.microsoft.com/office/drawing/2014/main" val="2466664433"/>
                    </a:ext>
                  </a:extLst>
                </a:gridCol>
                <a:gridCol w="699516">
                  <a:extLst>
                    <a:ext uri="{9D8B030D-6E8A-4147-A177-3AD203B41FA5}">
                      <a16:colId xmlns:a16="http://schemas.microsoft.com/office/drawing/2014/main" val="4271559473"/>
                    </a:ext>
                  </a:extLst>
                </a:gridCol>
                <a:gridCol w="699516">
                  <a:extLst>
                    <a:ext uri="{9D8B030D-6E8A-4147-A177-3AD203B41FA5}">
                      <a16:colId xmlns:a16="http://schemas.microsoft.com/office/drawing/2014/main" val="2412196837"/>
                    </a:ext>
                  </a:extLst>
                </a:gridCol>
                <a:gridCol w="658368">
                  <a:extLst>
                    <a:ext uri="{9D8B030D-6E8A-4147-A177-3AD203B41FA5}">
                      <a16:colId xmlns:a16="http://schemas.microsoft.com/office/drawing/2014/main" val="16194563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1228064"/>
                  </a:ext>
                </a:extLst>
              </a:tr>
              <a:tr h="370840">
                <a:tc>
                  <a:txBody>
                    <a:bodyPr/>
                    <a:lstStyle/>
                    <a:p>
                      <a:r>
                        <a:rPr lang="en-US" sz="1000"/>
                        <a:t>phlyinsurance</a:t>
                      </a:r>
                    </a:p>
                  </a:txBody>
                  <a:tcPr/>
                </a:tc>
                <a:tc>
                  <a:txBody>
                    <a:bodyPr/>
                    <a:lstStyle/>
                    <a:p>
                      <a:r>
                        <a:rPr lang="en-US" sz="1000"/>
                        <a:t>1003</a:t>
                      </a:r>
                    </a:p>
                  </a:txBody>
                  <a:tcPr/>
                </a:tc>
                <a:tc>
                  <a:txBody>
                    <a:bodyPr/>
                    <a:lstStyle/>
                    <a:p>
                      <a:r>
                        <a:rPr lang="en-US" sz="1000"/>
                        <a:t>24</a:t>
                      </a:r>
                    </a:p>
                  </a:txBody>
                  <a:tcPr/>
                </a:tc>
                <a:tc>
                  <a:txBody>
                    <a:bodyPr/>
                    <a:lstStyle/>
                    <a:p>
                      <a:r>
                        <a:rPr lang="en-US" sz="1000"/>
                        <a:t>8</a:t>
                      </a:r>
                    </a:p>
                  </a:txBody>
                  <a:tcPr/>
                </a:tc>
                <a:tc>
                  <a:txBody>
                    <a:bodyPr/>
                    <a:lstStyle/>
                    <a:p>
                      <a:r>
                        <a:rPr lang="en-US" sz="1000"/>
                        <a:t>13</a:t>
                      </a:r>
                    </a:p>
                  </a:txBody>
                  <a:tcPr/>
                </a:tc>
                <a:tc>
                  <a:txBody>
                    <a:bodyPr/>
                    <a:lstStyle/>
                    <a:p>
                      <a:r>
                        <a:rPr lang="en-US" sz="1000"/>
                        <a:t>0</a:t>
                      </a:r>
                    </a:p>
                  </a:txBody>
                  <a:tcPr/>
                </a:tc>
                <a:tc>
                  <a:txBody>
                    <a:bodyPr/>
                    <a:lstStyle/>
                    <a:p>
                      <a:r>
                        <a:rPr lang="en-US" sz="1000"/>
                        <a:t>21</a:t>
                      </a:r>
                    </a:p>
                  </a:txBody>
                  <a:tcPr/>
                </a:tc>
                <a:tc>
                  <a:txBody>
                    <a:bodyPr/>
                    <a:lstStyle/>
                    <a:p>
                      <a:r>
                        <a:rPr lang="en-US" sz="1000"/>
                        <a:t>1199</a:t>
                      </a:r>
                    </a:p>
                  </a:txBody>
                  <a:tcPr/>
                </a:tc>
                <a:tc>
                  <a:txBody>
                    <a:bodyPr/>
                    <a:lstStyle/>
                    <a:p>
                      <a:r>
                        <a:rPr lang="en-US" sz="1000"/>
                        <a:t>18</a:t>
                      </a:r>
                    </a:p>
                  </a:txBody>
                  <a:tcPr/>
                </a:tc>
                <a:tc>
                  <a:txBody>
                    <a:bodyPr/>
                    <a:lstStyle/>
                    <a:p>
                      <a:r>
                        <a:rPr lang="en-US" sz="1000"/>
                        <a:t>5.8479 %</a:t>
                      </a:r>
                    </a:p>
                  </a:txBody>
                  <a:tcPr/>
                </a:tc>
                <a:extLst>
                  <a:ext uri="{0D108BD9-81ED-4DB2-BD59-A6C34878D82A}">
                    <a16:rowId xmlns:a16="http://schemas.microsoft.com/office/drawing/2014/main" val="971178131"/>
                  </a:ext>
                </a:extLst>
              </a:tr>
            </a:tbl>
          </a:graphicData>
        </a:graphic>
      </p:graphicFrame>
      <p:sp>
        <p:nvSpPr>
          <p:cNvPr id="4" name="Text Placeholder 3">
            <a:extLst>
              <a:ext uri="{FF2B5EF4-FFF2-40B4-BE49-F238E27FC236}">
                <a16:creationId xmlns:a16="http://schemas.microsoft.com/office/drawing/2014/main" id="{D0DC728F-6314-4D01-A96F-2CF3BF8E9A8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81449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5D47F-B4D0-4454-88A7-8C49A02F76D5}"/>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CB5012D4-5A87-4F46-BC8C-71893332CCBF}"/>
              </a:ext>
            </a:extLst>
          </p:cNvPr>
          <p:cNvGraphicFramePr>
            <a:graphicFrameLocks noGrp="1"/>
          </p:cNvGraphicFramePr>
          <p:nvPr>
            <p:ph type="chart" sz="quarter" idx="13"/>
            <p:extLst>
              <p:ext uri="{D42A27DB-BD31-4B8C-83A1-F6EECF244321}">
                <p14:modId xmlns:p14="http://schemas.microsoft.com/office/powerpoint/2010/main" val="86666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8311EC-4225-422F-A90E-888D842A7B9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205FB36-5A36-471B-81A8-096EA4781E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9073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6A08-0870-4CB3-B155-0EEC7555517A}"/>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EDD6C141-4A74-4C01-B0EA-8BC03D2A8E7C}"/>
              </a:ext>
            </a:extLst>
          </p:cNvPr>
          <p:cNvGraphicFramePr>
            <a:graphicFrameLocks noGrp="1"/>
          </p:cNvGraphicFramePr>
          <p:nvPr>
            <p:ph type="chart" sz="quarter" idx="13"/>
            <p:extLst>
              <p:ext uri="{D42A27DB-BD31-4B8C-83A1-F6EECF244321}">
                <p14:modId xmlns:p14="http://schemas.microsoft.com/office/powerpoint/2010/main" val="3343215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E9A1FB-3816-4361-A4E0-63EC3DE9B74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EBF5D15-ABB5-48BF-89E7-727A8C0ECD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05491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5A2B2-F081-40B7-950C-A71716BC58C3}"/>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0BD103A3-28B9-42EE-AF86-E5F2EF6B3DD2}"/>
              </a:ext>
            </a:extLst>
          </p:cNvPr>
          <p:cNvGraphicFramePr>
            <a:graphicFrameLocks noGrp="1"/>
          </p:cNvGraphicFramePr>
          <p:nvPr>
            <p:ph type="tbl" sz="quarter" idx="13"/>
            <p:extLst>
              <p:ext uri="{D42A27DB-BD31-4B8C-83A1-F6EECF244321}">
                <p14:modId xmlns:p14="http://schemas.microsoft.com/office/powerpoint/2010/main" val="3184894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64942938"/>
                    </a:ext>
                  </a:extLst>
                </a:gridCol>
                <a:gridCol w="987552">
                  <a:extLst>
                    <a:ext uri="{9D8B030D-6E8A-4147-A177-3AD203B41FA5}">
                      <a16:colId xmlns:a16="http://schemas.microsoft.com/office/drawing/2014/main" val="167644248"/>
                    </a:ext>
                  </a:extLst>
                </a:gridCol>
                <a:gridCol w="987552">
                  <a:extLst>
                    <a:ext uri="{9D8B030D-6E8A-4147-A177-3AD203B41FA5}">
                      <a16:colId xmlns:a16="http://schemas.microsoft.com/office/drawing/2014/main" val="3481990081"/>
                    </a:ext>
                  </a:extLst>
                </a:gridCol>
                <a:gridCol w="987552">
                  <a:extLst>
                    <a:ext uri="{9D8B030D-6E8A-4147-A177-3AD203B41FA5}">
                      <a16:colId xmlns:a16="http://schemas.microsoft.com/office/drawing/2014/main" val="1454126746"/>
                    </a:ext>
                  </a:extLst>
                </a:gridCol>
                <a:gridCol w="987552">
                  <a:extLst>
                    <a:ext uri="{9D8B030D-6E8A-4147-A177-3AD203B41FA5}">
                      <a16:colId xmlns:a16="http://schemas.microsoft.com/office/drawing/2014/main" val="171611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182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- 2018-01-09 19:17:32 </a:t>
                      </a:r>
                      <a:r>
                        <a:rPr kumimoji="0" lang="en-US" sz="1000" b="0" i="0" u="none" strike="noStrike" kern="1200" cap="none" spc="0" normalizeH="0" baseline="0" noProof="0">
                          <a:ln>
                            <a:noFill/>
                          </a:ln>
                          <a:solidFill>
                            <a:prstClr val="black"/>
                          </a:solidFill>
                          <a:effectLst/>
                          <a:uLnTx/>
                          <a:uFillTx/>
                          <a:latin typeface="+mn-lt"/>
                          <a:ea typeface="+mn-ea"/>
                          <a:cs typeface="+mn-cs"/>
                        </a:rPr>
                        <a:t>
 #TEAMPHLY arrived in #Bastrop, #Texas today to plant #trees in partnership with @arbordayfoundation and @texasparkswildlife over the next two days. Follow #PHLY80KTREES for photos and updates! 🌱🌲👍🏼
#ThinkPHLY #insurance #arbordayfoundation #giveback #volunteer #makeadifference #texasparksandwildlife #txstateparks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232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- 2018-02-02 16:36:07 </a:t>
                      </a:r>
                      <a:r>
                        <a:rPr kumimoji="0" lang="en-US" sz="1000" b="0" i="0" u="none" strike="noStrike" kern="1200" cap="none" spc="0" normalizeH="0" baseline="0" noProof="0">
                          <a:ln>
                            <a:noFill/>
                          </a:ln>
                          <a:solidFill>
                            <a:prstClr val="black"/>
                          </a:solidFill>
                          <a:effectLst/>
                          <a:uLnTx/>
                          <a:uFillTx/>
                          <a:latin typeface="+mn-lt"/>
                          <a:ea typeface="+mn-ea"/>
                          <a:cs typeface="+mn-cs"/>
                        </a:rPr>
                        <a:t>
 What do #PhiladelphiaEagles running back LeGarrette Blount and #TEAMPHLY have in common? We're both proud supporters of the @amdiabetesassn (ADA)! During the 2017 NFL season, @l_blount29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 #ThinkPHLY #insurance #diabetesawareness #flyeaglesfly 🦅 #superbowlparty #football 🏈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5206048"/>
                  </a:ext>
                </a:extLst>
              </a:tr>
            </a:tbl>
          </a:graphicData>
        </a:graphic>
      </p:graphicFrame>
      <p:sp>
        <p:nvSpPr>
          <p:cNvPr id="4" name="Text Placeholder 3">
            <a:extLst>
              <a:ext uri="{FF2B5EF4-FFF2-40B4-BE49-F238E27FC236}">
                <a16:creationId xmlns:a16="http://schemas.microsoft.com/office/drawing/2014/main" id="{62F04B5A-F5D8-474F-851C-0AC8B092AE4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5577515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5656-B2AE-4218-8832-5E4245E4CDA8}"/>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B73836BE-1A5A-4FCF-B6EC-750E61C92293}"/>
              </a:ext>
            </a:extLst>
          </p:cNvPr>
          <p:cNvGraphicFramePr>
            <a:graphicFrameLocks noGrp="1"/>
          </p:cNvGraphicFramePr>
          <p:nvPr>
            <p:ph type="tbl" sz="quarter" idx="13"/>
            <p:extLst>
              <p:ext uri="{D42A27DB-BD31-4B8C-83A1-F6EECF244321}">
                <p14:modId xmlns:p14="http://schemas.microsoft.com/office/powerpoint/2010/main" val="476781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32103824"/>
                    </a:ext>
                  </a:extLst>
                </a:gridCol>
                <a:gridCol w="987552">
                  <a:extLst>
                    <a:ext uri="{9D8B030D-6E8A-4147-A177-3AD203B41FA5}">
                      <a16:colId xmlns:a16="http://schemas.microsoft.com/office/drawing/2014/main" val="2242243832"/>
                    </a:ext>
                  </a:extLst>
                </a:gridCol>
                <a:gridCol w="987552">
                  <a:extLst>
                    <a:ext uri="{9D8B030D-6E8A-4147-A177-3AD203B41FA5}">
                      <a16:colId xmlns:a16="http://schemas.microsoft.com/office/drawing/2014/main" val="2104188268"/>
                    </a:ext>
                  </a:extLst>
                </a:gridCol>
                <a:gridCol w="987552">
                  <a:extLst>
                    <a:ext uri="{9D8B030D-6E8A-4147-A177-3AD203B41FA5}">
                      <a16:colId xmlns:a16="http://schemas.microsoft.com/office/drawing/2014/main" val="1323970982"/>
                    </a:ext>
                  </a:extLst>
                </a:gridCol>
                <a:gridCol w="987552">
                  <a:extLst>
                    <a:ext uri="{9D8B030D-6E8A-4147-A177-3AD203B41FA5}">
                      <a16:colId xmlns:a16="http://schemas.microsoft.com/office/drawing/2014/main" val="3374470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626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- 2018-01-10 18:39:45 </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@texasparkswildlife today to begin a two-day #treeplanting mission in #BastropStatePark. Located 32 miles east of #Austin, the planting area was severely damaged by a #wildfire in 2011. This project is part of PHLY’s efforts to plant 80,000 #trees this year in partnership with @arbordayfoundation 🌱🌲
#PHLY80KTREES #ThinkPHLY #TEAMPHLY #insurance #arbordayfoundation #texasparksandwildlife #txstateparks #texas #giveback #volunteer #makeadifference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4101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- 2018-02-05 09:55:20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#PhiladelphiaEagles! 👏🏼🏈
. . . . .
#Repost @philadelphiaeagles (@get_repost) #flyeaglesfly🦅 #philadelphia #superbowl #football #champions #eaglesnation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651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- 2018-04-26 15:31:46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8330501"/>
                  </a:ext>
                </a:extLst>
              </a:tr>
            </a:tbl>
          </a:graphicData>
        </a:graphic>
      </p:graphicFrame>
      <p:sp>
        <p:nvSpPr>
          <p:cNvPr id="4" name="Text Placeholder 3">
            <a:extLst>
              <a:ext uri="{FF2B5EF4-FFF2-40B4-BE49-F238E27FC236}">
                <a16:creationId xmlns:a16="http://schemas.microsoft.com/office/drawing/2014/main" id="{5DD22A64-C4AE-4F38-98B3-351FBC7D3C7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6080900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4011</Words>
  <Application>Microsoft Office PowerPoint</Application>
  <PresentationFormat>On-screen Show (4:3)</PresentationFormat>
  <Paragraphs>793</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PHLY Social Media - Brad's Report</vt:lpstr>
      <vt:lpstr>Overall Audience (per month) | Philadelphia Insurance</vt:lpstr>
      <vt:lpstr>Overall Overall Audience Change | Philadelphia Insurance</vt:lpstr>
      <vt:lpstr>Average Interactions per Post - Cross-platform | Philadelphia Insurance</vt:lpstr>
      <vt:lpstr>Impressions per Post - Cross-platform | Philadelphia Insurance</vt:lpstr>
      <vt:lpstr>Overall Own Posts Table | Philadelphia Insurance - 1 of 20</vt:lpstr>
      <vt:lpstr>Overall Own Posts Table | Philadelphia Insurance - 2 of 20</vt:lpstr>
      <vt:lpstr>Overall Own Posts Table | Philadelphia Insurance - 3 of 20</vt:lpstr>
      <vt:lpstr>Overall Own Posts Table | Philadelphia Insurance - 4 of 20</vt:lpstr>
      <vt:lpstr>Overall Own Posts Table | Philadelphia Insurance - 5 of 20</vt:lpstr>
      <vt:lpstr>Overall Own Posts Table | Philadelphia Insurance - 6 of 20</vt:lpstr>
      <vt:lpstr>Overall Own Posts Table | Philadelphia Insurance - 7 of 20</vt:lpstr>
      <vt:lpstr>Overall Own Posts Table | Philadelphia Insurance - 8 of 20</vt:lpstr>
      <vt:lpstr>Overall Own Posts Table | Philadelphia Insurance - 9 of 20</vt:lpstr>
      <vt:lpstr>Overall Own Posts Table | Philadelphia Insurance - 10 of 20</vt:lpstr>
      <vt:lpstr>Overall Own Posts Table | Philadelphia Insurance - 11 of 20</vt:lpstr>
      <vt:lpstr>Overall Own Posts Table | Philadelphia Insurance - 12 of 20</vt:lpstr>
      <vt:lpstr>Overall Own Posts Table | Philadelphia Insurance - 13 of 20</vt:lpstr>
      <vt:lpstr>Overall Own Posts Table | Philadelphia Insurance - 14 of 20</vt:lpstr>
      <vt:lpstr>Overall Own Posts Table | Philadelphia Insurance - 15 of 20</vt:lpstr>
      <vt:lpstr>Overall Own Posts Table | Philadelphia Insurance - 16 of 20</vt:lpstr>
      <vt:lpstr>Overall Own Posts Table | Philadelphia Insurance - 17 of 20</vt:lpstr>
      <vt:lpstr>Overall Own Posts Table | Philadelphia Insurance - 18 of 20</vt:lpstr>
      <vt:lpstr>Overall Own Posts Table | Philadelphia Insurance - 19 of 20</vt:lpstr>
      <vt:lpstr>Overall Own Posts Table | Philadelphia Insurance - 20 of 20</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 - Brad's Report</dc:title>
  <dc:creator>Administrator</dc:creator>
  <cp:lastModifiedBy>Administrator</cp:lastModifiedBy>
  <cp:revision>1</cp:revision>
  <dcterms:created xsi:type="dcterms:W3CDTF">2018-07-06T17:01:12Z</dcterms:created>
  <dcterms:modified xsi:type="dcterms:W3CDTF">2018-07-06T17:02:21Z</dcterms:modified>
</cp:coreProperties>
</file>