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09" d="100"/>
          <a:sy n="109" d="100"/>
        </p:scale>
        <p:origin x="216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instagram</c:v>
                </c:pt>
              </c:strCache>
            </c:strRef>
          </c:tx>
          <c:spPr>
            <a:solidFill>
              <a:schemeClr val="accent1"/>
            </a:solidFill>
            <a:ln>
              <a:noFill/>
            </a:ln>
            <a:effectLst/>
          </c:spPr>
          <c:invertIfNegative val="0"/>
          <c:cat>
            <c:numRef>
              <c:f>Sheet1!$A$2</c:f>
              <c:numCache>
                <c:formatCode>m/d/yyyy</c:formatCode>
                <c:ptCount val="1"/>
                <c:pt idx="0">
                  <c:v>43282</c:v>
                </c:pt>
              </c:numCache>
            </c:numRef>
          </c:cat>
          <c:val>
            <c:numRef>
              <c:f>Sheet1!$B$2</c:f>
              <c:numCache>
                <c:formatCode>General</c:formatCode>
                <c:ptCount val="1"/>
                <c:pt idx="0">
                  <c:v>284</c:v>
                </c:pt>
              </c:numCache>
            </c:numRef>
          </c:val>
          <c:extLst>
            <c:ext xmlns:c16="http://schemas.microsoft.com/office/drawing/2014/chart" uri="{C3380CC4-5D6E-409C-BE32-E72D297353CC}">
              <c16:uniqueId val="{00000000-D6F5-4196-8723-DA025A429AD7}"/>
            </c:ext>
          </c:extLst>
        </c:ser>
        <c:ser>
          <c:idx val="1"/>
          <c:order val="1"/>
          <c:tx>
            <c:strRef>
              <c:f>Sheet1!$C$1</c:f>
              <c:strCache>
                <c:ptCount val="1"/>
                <c:pt idx="0">
                  <c:v>linkedIn</c:v>
                </c:pt>
              </c:strCache>
            </c:strRef>
          </c:tx>
          <c:spPr>
            <a:solidFill>
              <a:schemeClr val="accent2"/>
            </a:solidFill>
            <a:ln>
              <a:noFill/>
            </a:ln>
            <a:effectLst/>
          </c:spPr>
          <c:invertIfNegative val="0"/>
          <c:cat>
            <c:numRef>
              <c:f>Sheet1!$A$2</c:f>
              <c:numCache>
                <c:formatCode>m/d/yyyy</c:formatCode>
                <c:ptCount val="1"/>
                <c:pt idx="0">
                  <c:v>43282</c:v>
                </c:pt>
              </c:numCache>
            </c:numRef>
          </c:cat>
          <c:val>
            <c:numRef>
              <c:f>Sheet1!$C$2</c:f>
              <c:numCache>
                <c:formatCode>General</c:formatCode>
                <c:ptCount val="1"/>
                <c:pt idx="0">
                  <c:v>3105</c:v>
                </c:pt>
              </c:numCache>
            </c:numRef>
          </c:val>
          <c:extLst>
            <c:ext xmlns:c16="http://schemas.microsoft.com/office/drawing/2014/chart" uri="{C3380CC4-5D6E-409C-BE32-E72D297353CC}">
              <c16:uniqueId val="{00000001-D6F5-4196-8723-DA025A429AD7}"/>
            </c:ext>
          </c:extLst>
        </c:ser>
        <c:ser>
          <c:idx val="2"/>
          <c:order val="2"/>
          <c:tx>
            <c:strRef>
              <c:f>Sheet1!$D$1</c:f>
              <c:strCache>
                <c:ptCount val="1"/>
                <c:pt idx="0">
                  <c:v>twitter</c:v>
                </c:pt>
              </c:strCache>
            </c:strRef>
          </c:tx>
          <c:spPr>
            <a:solidFill>
              <a:schemeClr val="accent3"/>
            </a:solidFill>
            <a:ln>
              <a:noFill/>
            </a:ln>
            <a:effectLst/>
          </c:spPr>
          <c:invertIfNegative val="0"/>
          <c:cat>
            <c:numRef>
              <c:f>Sheet1!$A$2</c:f>
              <c:numCache>
                <c:formatCode>m/d/yyyy</c:formatCode>
                <c:ptCount val="1"/>
                <c:pt idx="0">
                  <c:v>43282</c:v>
                </c:pt>
              </c:numCache>
            </c:numRef>
          </c:cat>
          <c:val>
            <c:numRef>
              <c:f>Sheet1!$D$2</c:f>
              <c:numCache>
                <c:formatCode>General</c:formatCode>
                <c:ptCount val="1"/>
                <c:pt idx="0">
                  <c:v>137</c:v>
                </c:pt>
              </c:numCache>
            </c:numRef>
          </c:val>
          <c:extLst>
            <c:ext xmlns:c16="http://schemas.microsoft.com/office/drawing/2014/chart" uri="{C3380CC4-5D6E-409C-BE32-E72D297353CC}">
              <c16:uniqueId val="{00000002-D6F5-4196-8723-DA025A429AD7}"/>
            </c:ext>
          </c:extLst>
        </c:ser>
        <c:dLbls>
          <c:showLegendKey val="0"/>
          <c:showVal val="0"/>
          <c:showCatName val="0"/>
          <c:showSerName val="0"/>
          <c:showPercent val="0"/>
          <c:showBubbleSize val="0"/>
        </c:dLbls>
        <c:gapWidth val="219"/>
        <c:overlap val="-27"/>
        <c:axId val="276559312"/>
        <c:axId val="168261232"/>
      </c:barChart>
      <c:dateAx>
        <c:axId val="276559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261232"/>
        <c:crosses val="autoZero"/>
        <c:auto val="1"/>
        <c:lblOffset val="100"/>
        <c:baseTimeUnit val="days"/>
      </c:dateAx>
      <c:valAx>
        <c:axId val="168261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59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Sheet1!$A$2:$A$7</c:f>
              <c:numCache>
                <c:formatCode>m/d/yyyy</c:formatCode>
                <c:ptCount val="6"/>
                <c:pt idx="0">
                  <c:v>43101</c:v>
                </c:pt>
                <c:pt idx="1">
                  <c:v>43132</c:v>
                </c:pt>
                <c:pt idx="2">
                  <c:v>43160</c:v>
                </c:pt>
                <c:pt idx="3">
                  <c:v>43191</c:v>
                </c:pt>
                <c:pt idx="4">
                  <c:v>43221</c:v>
                </c:pt>
                <c:pt idx="5">
                  <c:v>43252</c:v>
                </c:pt>
              </c:numCache>
            </c:numRef>
          </c:cat>
          <c:val>
            <c:numRef>
              <c:f>Sheet1!$B$2:$B$7</c:f>
              <c:numCache>
                <c:formatCode>General</c:formatCode>
                <c:ptCount val="6"/>
                <c:pt idx="0">
                  <c:v>9</c:v>
                </c:pt>
                <c:pt idx="1">
                  <c:v>6</c:v>
                </c:pt>
                <c:pt idx="2">
                  <c:v>-1</c:v>
                </c:pt>
                <c:pt idx="3">
                  <c:v>2</c:v>
                </c:pt>
                <c:pt idx="4">
                  <c:v>1</c:v>
                </c:pt>
                <c:pt idx="5">
                  <c:v>6</c:v>
                </c:pt>
              </c:numCache>
            </c:numRef>
          </c:val>
          <c:extLst>
            <c:ext xmlns:c16="http://schemas.microsoft.com/office/drawing/2014/chart" uri="{C3380CC4-5D6E-409C-BE32-E72D297353CC}">
              <c16:uniqueId val="{00000000-1FA3-4727-8F85-BC83E943EAAD}"/>
            </c:ext>
          </c:extLst>
        </c:ser>
        <c:dLbls>
          <c:showLegendKey val="0"/>
          <c:showVal val="0"/>
          <c:showCatName val="0"/>
          <c:showSerName val="0"/>
          <c:showPercent val="0"/>
          <c:showBubbleSize val="0"/>
        </c:dLbls>
        <c:gapWidth val="219"/>
        <c:overlap val="-27"/>
        <c:axId val="334028960"/>
        <c:axId val="334029288"/>
      </c:barChart>
      <c:dateAx>
        <c:axId val="334028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29288"/>
        <c:crosses val="autoZero"/>
        <c:auto val="1"/>
        <c:lblOffset val="100"/>
        <c:baseTimeUnit val="months"/>
      </c:dateAx>
      <c:valAx>
        <c:axId val="334029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028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Sheet1!$A$2:$A$7</c:f>
              <c:numCache>
                <c:formatCode>m/d/yyyy</c:formatCode>
                <c:ptCount val="6"/>
                <c:pt idx="0">
                  <c:v>43101</c:v>
                </c:pt>
                <c:pt idx="1">
                  <c:v>43132</c:v>
                </c:pt>
                <c:pt idx="2">
                  <c:v>43160</c:v>
                </c:pt>
                <c:pt idx="3">
                  <c:v>43191</c:v>
                </c:pt>
                <c:pt idx="4">
                  <c:v>43221</c:v>
                </c:pt>
                <c:pt idx="5">
                  <c:v>43252</c:v>
                </c:pt>
              </c:numCache>
            </c:numRef>
          </c:cat>
          <c:val>
            <c:numRef>
              <c:f>Sheet1!$B$2:$B$7</c:f>
              <c:numCache>
                <c:formatCode>General</c:formatCode>
                <c:ptCount val="6"/>
                <c:pt idx="0">
                  <c:v>3</c:v>
                </c:pt>
                <c:pt idx="1">
                  <c:v>2</c:v>
                </c:pt>
                <c:pt idx="2">
                  <c:v>2</c:v>
                </c:pt>
                <c:pt idx="3">
                  <c:v>1</c:v>
                </c:pt>
                <c:pt idx="4">
                  <c:v>2</c:v>
                </c:pt>
                <c:pt idx="5">
                  <c:v>1</c:v>
                </c:pt>
              </c:numCache>
            </c:numRef>
          </c:val>
          <c:extLst>
            <c:ext xmlns:c16="http://schemas.microsoft.com/office/drawing/2014/chart" uri="{C3380CC4-5D6E-409C-BE32-E72D297353CC}">
              <c16:uniqueId val="{00000000-CE11-4747-A0E6-F2BCB4B5A46F}"/>
            </c:ext>
          </c:extLst>
        </c:ser>
        <c:dLbls>
          <c:showLegendKey val="0"/>
          <c:showVal val="0"/>
          <c:showCatName val="0"/>
          <c:showSerName val="0"/>
          <c:showPercent val="0"/>
          <c:showBubbleSize val="0"/>
        </c:dLbls>
        <c:gapWidth val="219"/>
        <c:overlap val="-27"/>
        <c:axId val="336409944"/>
        <c:axId val="336408960"/>
      </c:barChart>
      <c:dateAx>
        <c:axId val="336409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08960"/>
        <c:crosses val="autoZero"/>
        <c:auto val="1"/>
        <c:lblOffset val="100"/>
        <c:baseTimeUnit val="months"/>
      </c:dateAx>
      <c:valAx>
        <c:axId val="336408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09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@TMNA_Services</c:v>
                </c:pt>
              </c:strCache>
            </c:strRef>
          </c:cat>
          <c:val>
            <c:numRef>
              <c:f>Sheet1!$B$2</c:f>
              <c:numCache>
                <c:formatCode>General</c:formatCode>
                <c:ptCount val="1"/>
                <c:pt idx="0">
                  <c:v>106</c:v>
                </c:pt>
              </c:numCache>
            </c:numRef>
          </c:val>
          <c:extLst>
            <c:ext xmlns:c16="http://schemas.microsoft.com/office/drawing/2014/chart" uri="{C3380CC4-5D6E-409C-BE32-E72D297353CC}">
              <c16:uniqueId val="{00000000-D097-4177-8321-175A92E6FAE2}"/>
            </c:ext>
          </c:extLst>
        </c:ser>
        <c:dLbls>
          <c:showLegendKey val="0"/>
          <c:showVal val="0"/>
          <c:showCatName val="0"/>
          <c:showSerName val="0"/>
          <c:showPercent val="0"/>
          <c:showBubbleSize val="0"/>
        </c:dLbls>
        <c:gapWidth val="219"/>
        <c:overlap val="-27"/>
        <c:axId val="336411912"/>
        <c:axId val="336412240"/>
      </c:barChart>
      <c:catAx>
        <c:axId val="336411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12240"/>
        <c:crosses val="autoZero"/>
        <c:auto val="1"/>
        <c:lblAlgn val="ctr"/>
        <c:lblOffset val="100"/>
        <c:noMultiLvlLbl val="0"/>
      </c:catAx>
      <c:valAx>
        <c:axId val="33641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411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Sheet1!$A$2:$A$7</c:f>
              <c:numCache>
                <c:formatCode>m/d/yyyy</c:formatCode>
                <c:ptCount val="6"/>
                <c:pt idx="0">
                  <c:v>43101</c:v>
                </c:pt>
                <c:pt idx="1">
                  <c:v>43132</c:v>
                </c:pt>
                <c:pt idx="2">
                  <c:v>43160</c:v>
                </c:pt>
                <c:pt idx="3">
                  <c:v>43191</c:v>
                </c:pt>
                <c:pt idx="4">
                  <c:v>43221</c:v>
                </c:pt>
                <c:pt idx="5">
                  <c:v>43252</c:v>
                </c:pt>
              </c:numCache>
            </c:numRef>
          </c:cat>
          <c:val>
            <c:numRef>
              <c:f>Sheet1!$B$2:$B$7</c:f>
              <c:numCache>
                <c:formatCode>General</c:formatCode>
                <c:ptCount val="6"/>
                <c:pt idx="0">
                  <c:v>19</c:v>
                </c:pt>
                <c:pt idx="1">
                  <c:v>35</c:v>
                </c:pt>
                <c:pt idx="2">
                  <c:v>27</c:v>
                </c:pt>
                <c:pt idx="3">
                  <c:v>29</c:v>
                </c:pt>
                <c:pt idx="4">
                  <c:v>61</c:v>
                </c:pt>
                <c:pt idx="5">
                  <c:v>78</c:v>
                </c:pt>
              </c:numCache>
            </c:numRef>
          </c:val>
          <c:extLst>
            <c:ext xmlns:c16="http://schemas.microsoft.com/office/drawing/2014/chart" uri="{C3380CC4-5D6E-409C-BE32-E72D297353CC}">
              <c16:uniqueId val="{00000000-479C-41E4-9DD7-8210F342E4DA}"/>
            </c:ext>
          </c:extLst>
        </c:ser>
        <c:dLbls>
          <c:showLegendKey val="0"/>
          <c:showVal val="0"/>
          <c:showCatName val="0"/>
          <c:showSerName val="0"/>
          <c:showPercent val="0"/>
          <c:showBubbleSize val="0"/>
        </c:dLbls>
        <c:gapWidth val="219"/>
        <c:overlap val="-27"/>
        <c:axId val="341280592"/>
        <c:axId val="341281248"/>
      </c:barChart>
      <c:dateAx>
        <c:axId val="341280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281248"/>
        <c:crosses val="autoZero"/>
        <c:auto val="1"/>
        <c:lblOffset val="100"/>
        <c:baseTimeUnit val="months"/>
      </c:dateAx>
      <c:valAx>
        <c:axId val="341281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280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Sheet1!$A$2:$A$7</c:f>
              <c:numCache>
                <c:formatCode>m/d/yyyy</c:formatCode>
                <c:ptCount val="6"/>
                <c:pt idx="0">
                  <c:v>43101</c:v>
                </c:pt>
                <c:pt idx="1">
                  <c:v>43132</c:v>
                </c:pt>
                <c:pt idx="2">
                  <c:v>43160</c:v>
                </c:pt>
                <c:pt idx="3">
                  <c:v>43191</c:v>
                </c:pt>
                <c:pt idx="4">
                  <c:v>43221</c:v>
                </c:pt>
                <c:pt idx="5">
                  <c:v>43252</c:v>
                </c:pt>
              </c:numCache>
            </c:numRef>
          </c:cat>
          <c:val>
            <c:numRef>
              <c:f>Sheet1!$B$2:$B$7</c:f>
              <c:numCache>
                <c:formatCode>General</c:formatCode>
                <c:ptCount val="6"/>
                <c:pt idx="0">
                  <c:v>39</c:v>
                </c:pt>
                <c:pt idx="1">
                  <c:v>26</c:v>
                </c:pt>
                <c:pt idx="2">
                  <c:v>29</c:v>
                </c:pt>
                <c:pt idx="3">
                  <c:v>37</c:v>
                </c:pt>
                <c:pt idx="4">
                  <c:v>23</c:v>
                </c:pt>
                <c:pt idx="5">
                  <c:v>35</c:v>
                </c:pt>
              </c:numCache>
            </c:numRef>
          </c:val>
          <c:extLst>
            <c:ext xmlns:c16="http://schemas.microsoft.com/office/drawing/2014/chart" uri="{C3380CC4-5D6E-409C-BE32-E72D297353CC}">
              <c16:uniqueId val="{00000000-08B8-4A2F-BCE7-8A5AEB544F2D}"/>
            </c:ext>
          </c:extLst>
        </c:ser>
        <c:dLbls>
          <c:showLegendKey val="0"/>
          <c:showVal val="0"/>
          <c:showCatName val="0"/>
          <c:showSerName val="0"/>
          <c:showPercent val="0"/>
          <c:showBubbleSize val="0"/>
        </c:dLbls>
        <c:gapWidth val="219"/>
        <c:overlap val="-27"/>
        <c:axId val="341272720"/>
        <c:axId val="341276328"/>
      </c:barChart>
      <c:dateAx>
        <c:axId val="341272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276328"/>
        <c:crosses val="autoZero"/>
        <c:auto val="1"/>
        <c:lblOffset val="100"/>
        <c:baseTimeUnit val="months"/>
      </c:dateAx>
      <c:valAx>
        <c:axId val="341276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272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 Services, LLC. (TMNAS)</c:v>
                </c:pt>
              </c:strCache>
            </c:strRef>
          </c:cat>
          <c:val>
            <c:numRef>
              <c:f>Sheet1!$B$2</c:f>
              <c:numCache>
                <c:formatCode>General</c:formatCode>
                <c:ptCount val="1"/>
                <c:pt idx="0">
                  <c:v>1609</c:v>
                </c:pt>
              </c:numCache>
            </c:numRef>
          </c:val>
          <c:extLst>
            <c:ext xmlns:c16="http://schemas.microsoft.com/office/drawing/2014/chart" uri="{C3380CC4-5D6E-409C-BE32-E72D297353CC}">
              <c16:uniqueId val="{00000000-B3FF-4E98-9095-2BF5DAF71409}"/>
            </c:ext>
          </c:extLst>
        </c:ser>
        <c:dLbls>
          <c:showLegendKey val="0"/>
          <c:showVal val="0"/>
          <c:showCatName val="0"/>
          <c:showSerName val="0"/>
          <c:showPercent val="0"/>
          <c:showBubbleSize val="0"/>
        </c:dLbls>
        <c:gapWidth val="219"/>
        <c:overlap val="-27"/>
        <c:axId val="341274032"/>
        <c:axId val="341269440"/>
      </c:barChart>
      <c:catAx>
        <c:axId val="341274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269440"/>
        <c:crosses val="autoZero"/>
        <c:auto val="1"/>
        <c:lblAlgn val="ctr"/>
        <c:lblOffset val="100"/>
        <c:noMultiLvlLbl val="0"/>
      </c:catAx>
      <c:valAx>
        <c:axId val="341269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274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Sheet1!$A$2:$A$7</c:f>
              <c:numCache>
                <c:formatCode>m/d/yyyy</c:formatCode>
                <c:ptCount val="6"/>
                <c:pt idx="0">
                  <c:v>43101</c:v>
                </c:pt>
                <c:pt idx="1">
                  <c:v>43132</c:v>
                </c:pt>
                <c:pt idx="2">
                  <c:v>43160</c:v>
                </c:pt>
                <c:pt idx="3">
                  <c:v>43191</c:v>
                </c:pt>
                <c:pt idx="4">
                  <c:v>43221</c:v>
                </c:pt>
                <c:pt idx="5">
                  <c:v>43252</c:v>
                </c:pt>
              </c:numCache>
            </c:numRef>
          </c:cat>
          <c:val>
            <c:numRef>
              <c:f>Sheet1!$B$2:$B$7</c:f>
              <c:numCache>
                <c:formatCode>General</c:formatCode>
                <c:ptCount val="6"/>
                <c:pt idx="0">
                  <c:v>6</c:v>
                </c:pt>
                <c:pt idx="1">
                  <c:v>2</c:v>
                </c:pt>
                <c:pt idx="2">
                  <c:v>-3</c:v>
                </c:pt>
                <c:pt idx="3">
                  <c:v>1</c:v>
                </c:pt>
              </c:numCache>
            </c:numRef>
          </c:val>
          <c:extLst>
            <c:ext xmlns:c16="http://schemas.microsoft.com/office/drawing/2014/chart" uri="{C3380CC4-5D6E-409C-BE32-E72D297353CC}">
              <c16:uniqueId val="{00000000-83AC-40F8-8E73-9D4FAB0C451C}"/>
            </c:ext>
          </c:extLst>
        </c:ser>
        <c:dLbls>
          <c:showLegendKey val="0"/>
          <c:showVal val="0"/>
          <c:showCatName val="0"/>
          <c:showSerName val="0"/>
          <c:showPercent val="0"/>
          <c:showBubbleSize val="0"/>
        </c:dLbls>
        <c:gapWidth val="219"/>
        <c:overlap val="-27"/>
        <c:axId val="345193256"/>
        <c:axId val="345188008"/>
      </c:barChart>
      <c:dateAx>
        <c:axId val="345193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188008"/>
        <c:crosses val="autoZero"/>
        <c:auto val="1"/>
        <c:lblOffset val="100"/>
        <c:baseTimeUnit val="months"/>
      </c:dateAx>
      <c:valAx>
        <c:axId val="345188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193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c:v>
                </c:pt>
              </c:strCache>
            </c:strRef>
          </c:tx>
          <c:spPr>
            <a:solidFill>
              <a:schemeClr val="accent1"/>
            </a:solidFill>
            <a:ln>
              <a:noFill/>
            </a:ln>
            <a:effectLst/>
          </c:spPr>
          <c:invertIfNegative val="0"/>
          <c:cat>
            <c:numRef>
              <c:f>Sheet1!$A$2:$A$7</c:f>
              <c:numCache>
                <c:formatCode>m/d/yyyy</c:formatCode>
                <c:ptCount val="6"/>
                <c:pt idx="0">
                  <c:v>43101</c:v>
                </c:pt>
                <c:pt idx="1">
                  <c:v>43132</c:v>
                </c:pt>
                <c:pt idx="2">
                  <c:v>43160</c:v>
                </c:pt>
                <c:pt idx="3">
                  <c:v>43191</c:v>
                </c:pt>
                <c:pt idx="4">
                  <c:v>43221</c:v>
                </c:pt>
                <c:pt idx="5">
                  <c:v>43252</c:v>
                </c:pt>
              </c:numCache>
            </c:numRef>
          </c:cat>
          <c:val>
            <c:numRef>
              <c:f>Sheet1!$B$2:$B$7</c:f>
              <c:numCache>
                <c:formatCode>General</c:formatCode>
                <c:ptCount val="6"/>
                <c:pt idx="0">
                  <c:v>33</c:v>
                </c:pt>
                <c:pt idx="1">
                  <c:v>21</c:v>
                </c:pt>
                <c:pt idx="2">
                  <c:v>25</c:v>
                </c:pt>
                <c:pt idx="3">
                  <c:v>28</c:v>
                </c:pt>
                <c:pt idx="4">
                  <c:v>24</c:v>
                </c:pt>
                <c:pt idx="5">
                  <c:v>41</c:v>
                </c:pt>
              </c:numCache>
            </c:numRef>
          </c:val>
          <c:extLst>
            <c:ext xmlns:c16="http://schemas.microsoft.com/office/drawing/2014/chart" uri="{C3380CC4-5D6E-409C-BE32-E72D297353CC}">
              <c16:uniqueId val="{00000000-0B35-42CD-8A5A-BC43C04009A1}"/>
            </c:ext>
          </c:extLst>
        </c:ser>
        <c:dLbls>
          <c:showLegendKey val="0"/>
          <c:showVal val="0"/>
          <c:showCatName val="0"/>
          <c:showSerName val="0"/>
          <c:showPercent val="0"/>
          <c:showBubbleSize val="0"/>
        </c:dLbls>
        <c:gapWidth val="219"/>
        <c:overlap val="-27"/>
        <c:axId val="345193912"/>
        <c:axId val="345187352"/>
      </c:barChart>
      <c:dateAx>
        <c:axId val="345193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187352"/>
        <c:crosses val="autoZero"/>
        <c:auto val="1"/>
        <c:lblOffset val="100"/>
        <c:baseTimeUnit val="months"/>
      </c:dateAx>
      <c:valAx>
        <c:axId val="345187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193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tmna_services</c:v>
                </c:pt>
              </c:strCache>
            </c:strRef>
          </c:cat>
          <c:val>
            <c:numRef>
              <c:f>Sheet1!$B$2</c:f>
              <c:numCache>
                <c:formatCode>General</c:formatCode>
                <c:ptCount val="1"/>
                <c:pt idx="0">
                  <c:v>1701</c:v>
                </c:pt>
              </c:numCache>
            </c:numRef>
          </c:val>
          <c:extLst>
            <c:ext xmlns:c16="http://schemas.microsoft.com/office/drawing/2014/chart" uri="{C3380CC4-5D6E-409C-BE32-E72D297353CC}">
              <c16:uniqueId val="{00000000-720A-4D9D-B866-9741627BC952}"/>
            </c:ext>
          </c:extLst>
        </c:ser>
        <c:dLbls>
          <c:showLegendKey val="0"/>
          <c:showVal val="0"/>
          <c:showCatName val="0"/>
          <c:showSerName val="0"/>
          <c:showPercent val="0"/>
          <c:showBubbleSize val="0"/>
        </c:dLbls>
        <c:gapWidth val="219"/>
        <c:overlap val="-27"/>
        <c:axId val="336870832"/>
        <c:axId val="336868208"/>
      </c:barChart>
      <c:catAx>
        <c:axId val="336870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868208"/>
        <c:crosses val="autoZero"/>
        <c:auto val="1"/>
        <c:lblAlgn val="ctr"/>
        <c:lblOffset val="100"/>
        <c:noMultiLvlLbl val="0"/>
      </c:catAx>
      <c:valAx>
        <c:axId val="336868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87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96405-5E50-436B-9BC4-F9C8767CE512}"/>
              </a:ext>
            </a:extLst>
          </p:cNvPr>
          <p:cNvSpPr>
            <a:spLocks noGrp="1"/>
          </p:cNvSpPr>
          <p:nvPr>
            <p:ph type="ctrTitle"/>
          </p:nvPr>
        </p:nvSpPr>
        <p:spPr/>
        <p:txBody>
          <a:bodyPr/>
          <a:lstStyle/>
          <a:p>
            <a:r>
              <a:rPr lang="en-US"/>
              <a:t>TMNAS Social Media_Quarterly</a:t>
            </a:r>
          </a:p>
        </p:txBody>
      </p:sp>
      <p:sp>
        <p:nvSpPr>
          <p:cNvPr id="3" name="Subtitle 2">
            <a:extLst>
              <a:ext uri="{FF2B5EF4-FFF2-40B4-BE49-F238E27FC236}">
                <a16:creationId xmlns:a16="http://schemas.microsoft.com/office/drawing/2014/main" id="{CE6C6298-BE5D-46BA-ACAD-3AB6CC57B27F}"/>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3648156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7409B-97DD-4575-AA15-188AB20A04F0}"/>
              </a:ext>
            </a:extLst>
          </p:cNvPr>
          <p:cNvSpPr>
            <a:spLocks noGrp="1"/>
          </p:cNvSpPr>
          <p:nvPr>
            <p:ph type="title"/>
          </p:nvPr>
        </p:nvSpPr>
        <p:spPr/>
        <p:txBody>
          <a:bodyPr/>
          <a:lstStyle/>
          <a:p>
            <a:r>
              <a:rPr lang="en-US"/>
              <a:t>Overall Audience | TMNAS</a:t>
            </a:r>
          </a:p>
        </p:txBody>
      </p:sp>
      <p:graphicFrame>
        <p:nvGraphicFramePr>
          <p:cNvPr id="6" name="Chart Placeholder 5">
            <a:extLst>
              <a:ext uri="{FF2B5EF4-FFF2-40B4-BE49-F238E27FC236}">
                <a16:creationId xmlns:a16="http://schemas.microsoft.com/office/drawing/2014/main" id="{3067D4DC-5912-4749-A97E-8BF4A2C6FD8C}"/>
              </a:ext>
            </a:extLst>
          </p:cNvPr>
          <p:cNvGraphicFramePr>
            <a:graphicFrameLocks noGrp="1"/>
          </p:cNvGraphicFramePr>
          <p:nvPr>
            <p:ph type="chart" sz="quarter" idx="13"/>
            <p:extLst>
              <p:ext uri="{D42A27DB-BD31-4B8C-83A1-F6EECF244321}">
                <p14:modId xmlns:p14="http://schemas.microsoft.com/office/powerpoint/2010/main" val="2558585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AC28EE-5261-40DB-977A-24F0DB46DDD7}"/>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D94DFB96-CD6F-43D5-AF85-2A39E02921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00891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73718-D28A-4351-9F64-E74D2B3E0168}"/>
              </a:ext>
            </a:extLst>
          </p:cNvPr>
          <p:cNvSpPr>
            <a:spLocks noGrp="1"/>
          </p:cNvSpPr>
          <p:nvPr>
            <p:ph type="title"/>
          </p:nvPr>
        </p:nvSpPr>
        <p:spPr/>
        <p:txBody>
          <a:bodyPr/>
          <a:lstStyle/>
          <a:p>
            <a:r>
              <a:rPr lang="en-US"/>
              <a:t>Twitter Key Metrics Table | TMNAS</a:t>
            </a:r>
          </a:p>
        </p:txBody>
      </p:sp>
      <p:graphicFrame>
        <p:nvGraphicFramePr>
          <p:cNvPr id="5" name="Table Placeholder 4">
            <a:extLst>
              <a:ext uri="{FF2B5EF4-FFF2-40B4-BE49-F238E27FC236}">
                <a16:creationId xmlns:a16="http://schemas.microsoft.com/office/drawing/2014/main" id="{F5128FBF-57DA-42E6-A696-4FEE7AED6B4E}"/>
              </a:ext>
            </a:extLst>
          </p:cNvPr>
          <p:cNvGraphicFramePr>
            <a:graphicFrameLocks noGrp="1"/>
          </p:cNvGraphicFramePr>
          <p:nvPr>
            <p:ph type="tbl" sz="quarter" idx="13"/>
            <p:extLst>
              <p:ext uri="{D42A27DB-BD31-4B8C-83A1-F6EECF244321}">
                <p14:modId xmlns:p14="http://schemas.microsoft.com/office/powerpoint/2010/main" val="3479358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63979931"/>
                    </a:ext>
                  </a:extLst>
                </a:gridCol>
                <a:gridCol w="493776">
                  <a:extLst>
                    <a:ext uri="{9D8B030D-6E8A-4147-A177-3AD203B41FA5}">
                      <a16:colId xmlns:a16="http://schemas.microsoft.com/office/drawing/2014/main" val="3864916640"/>
                    </a:ext>
                  </a:extLst>
                </a:gridCol>
                <a:gridCol w="493776">
                  <a:extLst>
                    <a:ext uri="{9D8B030D-6E8A-4147-A177-3AD203B41FA5}">
                      <a16:colId xmlns:a16="http://schemas.microsoft.com/office/drawing/2014/main" val="3767575465"/>
                    </a:ext>
                  </a:extLst>
                </a:gridCol>
                <a:gridCol w="493776">
                  <a:extLst>
                    <a:ext uri="{9D8B030D-6E8A-4147-A177-3AD203B41FA5}">
                      <a16:colId xmlns:a16="http://schemas.microsoft.com/office/drawing/2014/main" val="292156526"/>
                    </a:ext>
                  </a:extLst>
                </a:gridCol>
                <a:gridCol w="493776">
                  <a:extLst>
                    <a:ext uri="{9D8B030D-6E8A-4147-A177-3AD203B41FA5}">
                      <a16:colId xmlns:a16="http://schemas.microsoft.com/office/drawing/2014/main" val="350948950"/>
                    </a:ext>
                  </a:extLst>
                </a:gridCol>
                <a:gridCol w="493776">
                  <a:extLst>
                    <a:ext uri="{9D8B030D-6E8A-4147-A177-3AD203B41FA5}">
                      <a16:colId xmlns:a16="http://schemas.microsoft.com/office/drawing/2014/main" val="484606284"/>
                    </a:ext>
                  </a:extLst>
                </a:gridCol>
                <a:gridCol w="493776">
                  <a:extLst>
                    <a:ext uri="{9D8B030D-6E8A-4147-A177-3AD203B41FA5}">
                      <a16:colId xmlns:a16="http://schemas.microsoft.com/office/drawing/2014/main" val="3521120486"/>
                    </a:ext>
                  </a:extLst>
                </a:gridCol>
                <a:gridCol w="493776">
                  <a:extLst>
                    <a:ext uri="{9D8B030D-6E8A-4147-A177-3AD203B41FA5}">
                      <a16:colId xmlns:a16="http://schemas.microsoft.com/office/drawing/2014/main" val="3865644876"/>
                    </a:ext>
                  </a:extLst>
                </a:gridCol>
                <a:gridCol w="493776">
                  <a:extLst>
                    <a:ext uri="{9D8B030D-6E8A-4147-A177-3AD203B41FA5}">
                      <a16:colId xmlns:a16="http://schemas.microsoft.com/office/drawing/2014/main" val="4238266456"/>
                    </a:ext>
                  </a:extLst>
                </a:gridCol>
                <a:gridCol w="493776">
                  <a:extLst>
                    <a:ext uri="{9D8B030D-6E8A-4147-A177-3AD203B41FA5}">
                      <a16:colId xmlns:a16="http://schemas.microsoft.com/office/drawing/2014/main" val="1010146427"/>
                    </a:ext>
                  </a:extLst>
                </a:gridCol>
                <a:gridCol w="493776">
                  <a:extLst>
                    <a:ext uri="{9D8B030D-6E8A-4147-A177-3AD203B41FA5}">
                      <a16:colId xmlns:a16="http://schemas.microsoft.com/office/drawing/2014/main" val="2676635510"/>
                    </a:ext>
                  </a:extLst>
                </a:gridCol>
                <a:gridCol w="493776">
                  <a:extLst>
                    <a:ext uri="{9D8B030D-6E8A-4147-A177-3AD203B41FA5}">
                      <a16:colId xmlns:a16="http://schemas.microsoft.com/office/drawing/2014/main" val="3362491044"/>
                    </a:ext>
                  </a:extLst>
                </a:gridCol>
                <a:gridCol w="493776">
                  <a:extLst>
                    <a:ext uri="{9D8B030D-6E8A-4147-A177-3AD203B41FA5}">
                      <a16:colId xmlns:a16="http://schemas.microsoft.com/office/drawing/2014/main" val="3997482207"/>
                    </a:ext>
                  </a:extLst>
                </a:gridCol>
                <a:gridCol w="493776">
                  <a:extLst>
                    <a:ext uri="{9D8B030D-6E8A-4147-A177-3AD203B41FA5}">
                      <a16:colId xmlns:a16="http://schemas.microsoft.com/office/drawing/2014/main" val="75784452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56963381"/>
                  </a:ext>
                </a:extLst>
              </a:tr>
              <a:tr h="370840">
                <a:tc>
                  <a:txBody>
                    <a:bodyPr/>
                    <a:lstStyle/>
                    <a:p>
                      <a:r>
                        <a:rPr lang="en-US" sz="1000"/>
                        <a:t>@TMNA_Services</a:t>
                      </a:r>
                    </a:p>
                  </a:txBody>
                  <a:tcPr/>
                </a:tc>
                <a:tc>
                  <a:txBody>
                    <a:bodyPr/>
                    <a:lstStyle/>
                    <a:p>
                      <a:r>
                        <a:rPr lang="en-US" sz="1000"/>
                        <a:t>136</a:t>
                      </a:r>
                    </a:p>
                  </a:txBody>
                  <a:tcPr/>
                </a:tc>
                <a:tc>
                  <a:txBody>
                    <a:bodyPr/>
                    <a:lstStyle/>
                    <a:p>
                      <a:r>
                        <a:rPr lang="en-US" sz="1000"/>
                        <a:t>23</a:t>
                      </a:r>
                    </a:p>
                  </a:txBody>
                  <a:tcPr/>
                </a:tc>
                <a:tc>
                  <a:txBody>
                    <a:bodyPr/>
                    <a:lstStyle/>
                    <a:p>
                      <a:r>
                        <a:rPr lang="en-US" sz="1000"/>
                        <a:t>60</a:t>
                      </a:r>
                    </a:p>
                  </a:txBody>
                  <a:tcPr/>
                </a:tc>
                <a:tc>
                  <a:txBody>
                    <a:bodyPr/>
                    <a:lstStyle/>
                    <a:p>
                      <a:r>
                        <a:rPr lang="en-US" sz="1000"/>
                        <a:t>44</a:t>
                      </a:r>
                    </a:p>
                  </a:txBody>
                  <a:tcPr/>
                </a:tc>
                <a:tc>
                  <a:txBody>
                    <a:bodyPr/>
                    <a:lstStyle/>
                    <a:p>
                      <a:r>
                        <a:rPr lang="en-US" sz="1000"/>
                        <a:t>11</a:t>
                      </a:r>
                    </a:p>
                  </a:txBody>
                  <a:tcPr/>
                </a:tc>
                <a:tc>
                  <a:txBody>
                    <a:bodyPr/>
                    <a:lstStyle/>
                    <a:p>
                      <a:r>
                        <a:rPr lang="en-US" sz="1000"/>
                        <a:t>5</a:t>
                      </a:r>
                    </a:p>
                  </a:txBody>
                  <a:tcPr/>
                </a:tc>
                <a:tc>
                  <a:txBody>
                    <a:bodyPr/>
                    <a:lstStyle/>
                    <a:p>
                      <a:r>
                        <a:rPr lang="en-US" sz="1000"/>
                        <a:t>10</a:t>
                      </a:r>
                    </a:p>
                  </a:txBody>
                  <a:tcPr/>
                </a:tc>
                <a:tc>
                  <a:txBody>
                    <a:bodyPr/>
                    <a:lstStyle/>
                    <a:p>
                      <a:r>
                        <a:rPr lang="en-US" sz="1000"/>
                        <a:t>10</a:t>
                      </a:r>
                    </a:p>
                  </a:txBody>
                  <a:tcPr/>
                </a:tc>
                <a:tc>
                  <a:txBody>
                    <a:bodyPr/>
                    <a:lstStyle/>
                    <a:p>
                      <a:r>
                        <a:rPr lang="en-US" sz="1000"/>
                        <a:t>96</a:t>
                      </a:r>
                    </a:p>
                  </a:txBody>
                  <a:tcPr/>
                </a:tc>
                <a:tc>
                  <a:txBody>
                    <a:bodyPr/>
                    <a:lstStyle/>
                    <a:p>
                      <a:r>
                        <a:rPr lang="en-US" sz="1000"/>
                        <a:t>0</a:t>
                      </a:r>
                    </a:p>
                  </a:txBody>
                  <a:tcPr/>
                </a:tc>
                <a:tc>
                  <a:txBody>
                    <a:bodyPr/>
                    <a:lstStyle/>
                    <a:p>
                      <a:r>
                        <a:rPr lang="en-US" sz="1000"/>
                        <a:t>24</a:t>
                      </a:r>
                    </a:p>
                  </a:txBody>
                  <a:tcPr/>
                </a:tc>
                <a:tc>
                  <a:txBody>
                    <a:bodyPr/>
                    <a:lstStyle/>
                    <a:p>
                      <a:r>
                        <a:rPr lang="en-US" sz="1000"/>
                        <a:t>1.9428 %</a:t>
                      </a:r>
                    </a:p>
                  </a:txBody>
                  <a:tcPr/>
                </a:tc>
                <a:tc>
                  <a:txBody>
                    <a:bodyPr/>
                    <a:lstStyle/>
                    <a:p>
                      <a:r>
                        <a:rPr lang="en-US" sz="1000"/>
                        <a:t>16.7 %</a:t>
                      </a:r>
                    </a:p>
                  </a:txBody>
                  <a:tcPr/>
                </a:tc>
                <a:extLst>
                  <a:ext uri="{0D108BD9-81ED-4DB2-BD59-A6C34878D82A}">
                    <a16:rowId xmlns:a16="http://schemas.microsoft.com/office/drawing/2014/main" val="3921247594"/>
                  </a:ext>
                </a:extLst>
              </a:tr>
            </a:tbl>
          </a:graphicData>
        </a:graphic>
      </p:graphicFrame>
      <p:sp>
        <p:nvSpPr>
          <p:cNvPr id="4" name="Text Placeholder 3">
            <a:extLst>
              <a:ext uri="{FF2B5EF4-FFF2-40B4-BE49-F238E27FC236}">
                <a16:creationId xmlns:a16="http://schemas.microsoft.com/office/drawing/2014/main" id="{1A245A29-4E1C-46D2-8A18-F52A7D07ED4B}"/>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27771624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4C460-E601-4DD9-897C-78A8D0534B91}"/>
              </a:ext>
            </a:extLst>
          </p:cNvPr>
          <p:cNvSpPr>
            <a:spLocks noGrp="1"/>
          </p:cNvSpPr>
          <p:nvPr>
            <p:ph type="title"/>
          </p:nvPr>
        </p:nvSpPr>
        <p:spPr/>
        <p:txBody>
          <a:bodyPr/>
          <a:lstStyle/>
          <a:p>
            <a:r>
              <a:rPr lang="en-US"/>
              <a:t>Twitter Followers Change | TMNAS</a:t>
            </a:r>
          </a:p>
        </p:txBody>
      </p:sp>
      <p:graphicFrame>
        <p:nvGraphicFramePr>
          <p:cNvPr id="6" name="Chart Placeholder 5">
            <a:extLst>
              <a:ext uri="{FF2B5EF4-FFF2-40B4-BE49-F238E27FC236}">
                <a16:creationId xmlns:a16="http://schemas.microsoft.com/office/drawing/2014/main" id="{A29DA6F1-A729-4D03-A963-AD7105658052}"/>
              </a:ext>
            </a:extLst>
          </p:cNvPr>
          <p:cNvGraphicFramePr>
            <a:graphicFrameLocks noGrp="1"/>
          </p:cNvGraphicFramePr>
          <p:nvPr>
            <p:ph type="chart" sz="quarter" idx="13"/>
            <p:extLst>
              <p:ext uri="{D42A27DB-BD31-4B8C-83A1-F6EECF244321}">
                <p14:modId xmlns:p14="http://schemas.microsoft.com/office/powerpoint/2010/main" val="2038729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48E0F7-DBF3-4E74-9880-B1147853F2C5}"/>
              </a:ext>
            </a:extLst>
          </p:cNvPr>
          <p:cNvSpPr>
            <a:spLocks noGrp="1"/>
          </p:cNvSpPr>
          <p:nvPr>
            <p:ph type="body" sz="quarter" idx="14"/>
          </p:nvPr>
        </p:nvSpPr>
        <p:spPr/>
        <p:txBody>
          <a:bodyPr/>
          <a:lstStyle/>
          <a:p>
            <a:r>
              <a:rPr lang="en-US"/>
              <a:t>01/01/2018 - 06/30/2018</a:t>
            </a:r>
          </a:p>
        </p:txBody>
      </p:sp>
      <p:sp>
        <p:nvSpPr>
          <p:cNvPr id="5" name="Footer Placeholder 4">
            <a:extLst>
              <a:ext uri="{FF2B5EF4-FFF2-40B4-BE49-F238E27FC236}">
                <a16:creationId xmlns:a16="http://schemas.microsoft.com/office/drawing/2014/main" id="{50776625-97D8-450B-A6B1-87F764D940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6836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C5667-7F66-486B-8760-0DD3B759ACDD}"/>
              </a:ext>
            </a:extLst>
          </p:cNvPr>
          <p:cNvSpPr>
            <a:spLocks noGrp="1"/>
          </p:cNvSpPr>
          <p:nvPr>
            <p:ph type="title"/>
          </p:nvPr>
        </p:nvSpPr>
        <p:spPr/>
        <p:txBody>
          <a:bodyPr/>
          <a:lstStyle/>
          <a:p>
            <a:r>
              <a:rPr lang="en-US"/>
              <a:t>Average Interactions Per Tweet | TMNAS</a:t>
            </a:r>
          </a:p>
        </p:txBody>
      </p:sp>
      <p:graphicFrame>
        <p:nvGraphicFramePr>
          <p:cNvPr id="6" name="Chart Placeholder 5">
            <a:extLst>
              <a:ext uri="{FF2B5EF4-FFF2-40B4-BE49-F238E27FC236}">
                <a16:creationId xmlns:a16="http://schemas.microsoft.com/office/drawing/2014/main" id="{7C1E2AA1-2CF4-4952-841E-5131C3F8CF09}"/>
              </a:ext>
            </a:extLst>
          </p:cNvPr>
          <p:cNvGraphicFramePr>
            <a:graphicFrameLocks noGrp="1"/>
          </p:cNvGraphicFramePr>
          <p:nvPr>
            <p:ph type="chart" sz="quarter" idx="13"/>
            <p:extLst>
              <p:ext uri="{D42A27DB-BD31-4B8C-83A1-F6EECF244321}">
                <p14:modId xmlns:p14="http://schemas.microsoft.com/office/powerpoint/2010/main" val="568921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AE1FF7-C031-44E5-BC44-83EB53F27E70}"/>
              </a:ext>
            </a:extLst>
          </p:cNvPr>
          <p:cNvSpPr>
            <a:spLocks noGrp="1"/>
          </p:cNvSpPr>
          <p:nvPr>
            <p:ph type="body" sz="quarter" idx="14"/>
          </p:nvPr>
        </p:nvSpPr>
        <p:spPr/>
        <p:txBody>
          <a:bodyPr/>
          <a:lstStyle/>
          <a:p>
            <a:r>
              <a:rPr lang="en-US"/>
              <a:t>01/01/2018 - 06/30/2018</a:t>
            </a:r>
          </a:p>
        </p:txBody>
      </p:sp>
      <p:sp>
        <p:nvSpPr>
          <p:cNvPr id="5" name="Footer Placeholder 4">
            <a:extLst>
              <a:ext uri="{FF2B5EF4-FFF2-40B4-BE49-F238E27FC236}">
                <a16:creationId xmlns:a16="http://schemas.microsoft.com/office/drawing/2014/main" id="{BE6374D5-94F3-4E7B-8116-239EC5B02A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51699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F68DE-C67D-4A96-850E-7DEB28136FE0}"/>
              </a:ext>
            </a:extLst>
          </p:cNvPr>
          <p:cNvSpPr>
            <a:spLocks noGrp="1"/>
          </p:cNvSpPr>
          <p:nvPr>
            <p:ph type="title"/>
          </p:nvPr>
        </p:nvSpPr>
        <p:spPr/>
        <p:txBody>
          <a:bodyPr/>
          <a:lstStyle/>
          <a:p>
            <a:r>
              <a:rPr lang="en-US"/>
              <a:t>Twitter Total Interactions | TMNAS</a:t>
            </a:r>
          </a:p>
        </p:txBody>
      </p:sp>
      <p:graphicFrame>
        <p:nvGraphicFramePr>
          <p:cNvPr id="6" name="Chart Placeholder 5">
            <a:extLst>
              <a:ext uri="{FF2B5EF4-FFF2-40B4-BE49-F238E27FC236}">
                <a16:creationId xmlns:a16="http://schemas.microsoft.com/office/drawing/2014/main" id="{FDA7F5B1-96CB-4518-AA32-7DD9484EF63A}"/>
              </a:ext>
            </a:extLst>
          </p:cNvPr>
          <p:cNvGraphicFramePr>
            <a:graphicFrameLocks noGrp="1"/>
          </p:cNvGraphicFramePr>
          <p:nvPr>
            <p:ph type="chart" sz="quarter" idx="13"/>
            <p:extLst>
              <p:ext uri="{D42A27DB-BD31-4B8C-83A1-F6EECF244321}">
                <p14:modId xmlns:p14="http://schemas.microsoft.com/office/powerpoint/2010/main" val="67168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4C5FBE-1867-4C47-8606-02EACB13FFD9}"/>
              </a:ext>
            </a:extLst>
          </p:cNvPr>
          <p:cNvSpPr>
            <a:spLocks noGrp="1"/>
          </p:cNvSpPr>
          <p:nvPr>
            <p:ph type="body" sz="quarter" idx="14"/>
          </p:nvPr>
        </p:nvSpPr>
        <p:spPr/>
        <p:txBody>
          <a:bodyPr/>
          <a:lstStyle/>
          <a:p>
            <a:r>
              <a:rPr lang="en-US"/>
              <a:t>01/01/2018 - 06/30/2018</a:t>
            </a:r>
          </a:p>
        </p:txBody>
      </p:sp>
      <p:sp>
        <p:nvSpPr>
          <p:cNvPr id="5" name="Footer Placeholder 4">
            <a:extLst>
              <a:ext uri="{FF2B5EF4-FFF2-40B4-BE49-F238E27FC236}">
                <a16:creationId xmlns:a16="http://schemas.microsoft.com/office/drawing/2014/main" id="{344BBDEB-15DE-497E-AA16-F349BBD99F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41807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1E366-441D-431A-AA35-D556EE2D8DF9}"/>
              </a:ext>
            </a:extLst>
          </p:cNvPr>
          <p:cNvSpPr>
            <a:spLocks noGrp="1"/>
          </p:cNvSpPr>
          <p:nvPr>
            <p:ph type="title"/>
          </p:nvPr>
        </p:nvSpPr>
        <p:spPr/>
        <p:txBody>
          <a:bodyPr/>
          <a:lstStyle/>
          <a:p>
            <a:r>
              <a:rPr lang="en-US"/>
              <a:t>Twitter Own and Retweeted Tweets Table | TMNAS</a:t>
            </a:r>
          </a:p>
        </p:txBody>
      </p:sp>
      <p:graphicFrame>
        <p:nvGraphicFramePr>
          <p:cNvPr id="5" name="Table Placeholder 4">
            <a:extLst>
              <a:ext uri="{FF2B5EF4-FFF2-40B4-BE49-F238E27FC236}">
                <a16:creationId xmlns:a16="http://schemas.microsoft.com/office/drawing/2014/main" id="{14BCEECA-FD68-4244-9AC5-341405294577}"/>
              </a:ext>
            </a:extLst>
          </p:cNvPr>
          <p:cNvGraphicFramePr>
            <a:graphicFrameLocks noGrp="1"/>
          </p:cNvGraphicFramePr>
          <p:nvPr>
            <p:ph type="tbl" sz="quarter" idx="13"/>
            <p:extLst>
              <p:ext uri="{D42A27DB-BD31-4B8C-83A1-F6EECF244321}">
                <p14:modId xmlns:p14="http://schemas.microsoft.com/office/powerpoint/2010/main" val="967181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66112434"/>
                    </a:ext>
                  </a:extLst>
                </a:gridCol>
                <a:gridCol w="822960">
                  <a:extLst>
                    <a:ext uri="{9D8B030D-6E8A-4147-A177-3AD203B41FA5}">
                      <a16:colId xmlns:a16="http://schemas.microsoft.com/office/drawing/2014/main" val="2743679430"/>
                    </a:ext>
                  </a:extLst>
                </a:gridCol>
                <a:gridCol w="822960">
                  <a:extLst>
                    <a:ext uri="{9D8B030D-6E8A-4147-A177-3AD203B41FA5}">
                      <a16:colId xmlns:a16="http://schemas.microsoft.com/office/drawing/2014/main" val="2214963389"/>
                    </a:ext>
                  </a:extLst>
                </a:gridCol>
                <a:gridCol w="822960">
                  <a:extLst>
                    <a:ext uri="{9D8B030D-6E8A-4147-A177-3AD203B41FA5}">
                      <a16:colId xmlns:a16="http://schemas.microsoft.com/office/drawing/2014/main" val="2053855638"/>
                    </a:ext>
                  </a:extLst>
                </a:gridCol>
                <a:gridCol w="822960">
                  <a:extLst>
                    <a:ext uri="{9D8B030D-6E8A-4147-A177-3AD203B41FA5}">
                      <a16:colId xmlns:a16="http://schemas.microsoft.com/office/drawing/2014/main" val="2838778372"/>
                    </a:ext>
                  </a:extLst>
                </a:gridCol>
                <a:gridCol w="822960">
                  <a:extLst>
                    <a:ext uri="{9D8B030D-6E8A-4147-A177-3AD203B41FA5}">
                      <a16:colId xmlns:a16="http://schemas.microsoft.com/office/drawing/2014/main" val="523108060"/>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390608063"/>
                  </a:ext>
                </a:extLst>
              </a:tr>
              <a:tr h="370840">
                <a:tc>
                  <a:txBody>
                    <a:bodyPr/>
                    <a:lstStyle/>
                    <a:p>
                      <a:r>
                        <a:rPr lang="en-US" sz="1000" b="1"/>
                        <a:t> @TMNA_Services - 2018-05-23 15:38:11 </a:t>
                      </a:r>
                      <a:r>
                        <a:rPr lang="en-US" sz="1000"/>
                        <a:t>
  RT @CareerArc: Always wanted to #recruit talent on social media, but never knew where to start? Join @Jon_Thurmond on 5/23 for our #SocialR…</a:t>
                      </a:r>
                    </a:p>
                  </a:txBody>
                  <a:tcPr/>
                </a:tc>
                <a:tc>
                  <a:txBody>
                    <a:bodyPr/>
                    <a:lstStyle/>
                    <a:p>
                      <a:r>
                        <a:rPr lang="en-US" sz="1000"/>
                        <a:t>Yes</a:t>
                      </a:r>
                    </a:p>
                  </a:txBody>
                  <a:tcPr/>
                </a:tc>
                <a:tc>
                  <a:txBody>
                    <a:bodyPr/>
                    <a:lstStyle/>
                    <a:p>
                      <a:r>
                        <a:rPr lang="en-US" sz="1000"/>
                        <a:t>6</a:t>
                      </a:r>
                    </a:p>
                  </a:txBody>
                  <a:tcPr/>
                </a:tc>
                <a:tc>
                  <a:txBody>
                    <a:bodyPr/>
                    <a:lstStyle/>
                    <a:p>
                      <a:r>
                        <a:rPr lang="en-US" sz="1000"/>
                        <a:t>7</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371524698"/>
                  </a:ext>
                </a:extLst>
              </a:tr>
              <a:tr h="370840">
                <a:tc>
                  <a:txBody>
                    <a:bodyPr/>
                    <a:lstStyle/>
                    <a:p>
                      <a:r>
                        <a:rPr lang="en-US" sz="1000" b="1"/>
                        <a:t> @TMNA_Services - 2018-05-22 10:22:16 </a:t>
                      </a:r>
                      <a:r>
                        <a:rPr lang="en-US" sz="1000"/>
                        <a:t>
  #TalentTuesday https://t.co/8gj0xjDeyc</a:t>
                      </a:r>
                    </a:p>
                  </a:txBody>
                  <a:tcPr/>
                </a:tc>
                <a:tc>
                  <a:txBody>
                    <a:bodyPr/>
                    <a:lstStyle/>
                    <a:p>
                      <a:r>
                        <a:rPr lang="en-US" sz="1000"/>
                        <a:t>No</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3.8760 %</a:t>
                      </a:r>
                    </a:p>
                  </a:txBody>
                  <a:tcPr/>
                </a:tc>
                <a:extLst>
                  <a:ext uri="{0D108BD9-81ED-4DB2-BD59-A6C34878D82A}">
                    <a16:rowId xmlns:a16="http://schemas.microsoft.com/office/drawing/2014/main" val="127561025"/>
                  </a:ext>
                </a:extLst>
              </a:tr>
              <a:tr h="370840">
                <a:tc>
                  <a:txBody>
                    <a:bodyPr/>
                    <a:lstStyle/>
                    <a:p>
                      <a:r>
                        <a:rPr lang="en-US" sz="1000" b="1"/>
                        <a:t> @TMNA_Services - 2018-05-05 07:04:41 </a:t>
                      </a:r>
                      <a:r>
                        <a:rPr lang="en-US" sz="1000"/>
                        <a:t>
  RT @KleinCareers: Check out this PAID Corporate Communications Video Production Internship with @TMNA_Services on Klein Connect: https://t.…</a:t>
                      </a:r>
                    </a:p>
                  </a:txBody>
                  <a:tcPr/>
                </a:tc>
                <a:tc>
                  <a:txBody>
                    <a:bodyPr/>
                    <a:lstStyle/>
                    <a:p>
                      <a:r>
                        <a:rPr lang="en-US" sz="1000"/>
                        <a:t>Yes</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431269934"/>
                  </a:ext>
                </a:extLst>
              </a:tr>
              <a:tr h="370840">
                <a:tc>
                  <a:txBody>
                    <a:bodyPr/>
                    <a:lstStyle/>
                    <a:p>
                      <a:r>
                        <a:rPr lang="en-US" sz="1000" b="1"/>
                        <a:t> @TMNA_Services - 2018-05-05 07:04:58 </a:t>
                      </a:r>
                      <a:r>
                        <a:rPr lang="en-US" sz="1000"/>
                        <a:t>
  RT @MarchofDimes_PA: @PHLYINS &amp;amp; their sister company @TMNA_Services, fundraising efforts exceeded ,000 for Philadelphia's Run for Babies…</a:t>
                      </a:r>
                    </a:p>
                  </a:txBody>
                  <a:tcPr/>
                </a:tc>
                <a:tc>
                  <a:txBody>
                    <a:bodyPr/>
                    <a:lstStyle/>
                    <a:p>
                      <a:r>
                        <a:rPr lang="en-US" sz="1000"/>
                        <a:t>Yes</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2812299430"/>
                  </a:ext>
                </a:extLst>
              </a:tr>
              <a:tr h="370840">
                <a:tc>
                  <a:txBody>
                    <a:bodyPr/>
                    <a:lstStyle/>
                    <a:p>
                      <a:r>
                        <a:rPr lang="en-US" sz="1000" b="1"/>
                        <a:t> @TMNA_Services - 2018-05-02 14:49:46 </a:t>
                      </a:r>
                      <a:r>
                        <a:rPr lang="en-US" sz="1000"/>
                        <a:t>
  We're hiring! #guidewire 
IT AVP, Guidewire Program Director https://t.co/8knBXhOC1n</a:t>
                      </a:r>
                    </a:p>
                  </a:txBody>
                  <a:tcPr/>
                </a:tc>
                <a:tc>
                  <a:txBody>
                    <a:bodyPr/>
                    <a:lstStyle/>
                    <a:p>
                      <a:r>
                        <a:rPr lang="en-US" sz="1000"/>
                        <a:t>No</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2.2901 %</a:t>
                      </a:r>
                    </a:p>
                  </a:txBody>
                  <a:tcPr/>
                </a:tc>
                <a:extLst>
                  <a:ext uri="{0D108BD9-81ED-4DB2-BD59-A6C34878D82A}">
                    <a16:rowId xmlns:a16="http://schemas.microsoft.com/office/drawing/2014/main" val="2169390546"/>
                  </a:ext>
                </a:extLst>
              </a:tr>
            </a:tbl>
          </a:graphicData>
        </a:graphic>
      </p:graphicFrame>
      <p:sp>
        <p:nvSpPr>
          <p:cNvPr id="4" name="Text Placeholder 3">
            <a:extLst>
              <a:ext uri="{FF2B5EF4-FFF2-40B4-BE49-F238E27FC236}">
                <a16:creationId xmlns:a16="http://schemas.microsoft.com/office/drawing/2014/main" id="{4181BA60-6032-4F1F-A15D-D9E28B7C16B2}"/>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8548585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70116-EEB2-4594-8EF8-542DAE231918}"/>
              </a:ext>
            </a:extLst>
          </p:cNvPr>
          <p:cNvSpPr>
            <a:spLocks noGrp="1"/>
          </p:cNvSpPr>
          <p:nvPr>
            <p:ph type="title"/>
          </p:nvPr>
        </p:nvSpPr>
        <p:spPr/>
        <p:txBody>
          <a:bodyPr/>
          <a:lstStyle/>
          <a:p>
            <a:r>
              <a:rPr lang="en-US"/>
              <a:t>LinkedIn Key Metrics Table | TMNAS</a:t>
            </a:r>
          </a:p>
        </p:txBody>
      </p:sp>
      <p:graphicFrame>
        <p:nvGraphicFramePr>
          <p:cNvPr id="5" name="Table Placeholder 4">
            <a:extLst>
              <a:ext uri="{FF2B5EF4-FFF2-40B4-BE49-F238E27FC236}">
                <a16:creationId xmlns:a16="http://schemas.microsoft.com/office/drawing/2014/main" id="{24A04AC2-976A-4BCD-B751-FA9D62CA7C08}"/>
              </a:ext>
            </a:extLst>
          </p:cNvPr>
          <p:cNvGraphicFramePr>
            <a:graphicFrameLocks noGrp="1"/>
          </p:cNvGraphicFramePr>
          <p:nvPr>
            <p:ph type="tbl" sz="quarter" idx="13"/>
            <p:extLst>
              <p:ext uri="{D42A27DB-BD31-4B8C-83A1-F6EECF244321}">
                <p14:modId xmlns:p14="http://schemas.microsoft.com/office/powerpoint/2010/main" val="2831654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75562697"/>
                    </a:ext>
                  </a:extLst>
                </a:gridCol>
                <a:gridCol w="1069848">
                  <a:extLst>
                    <a:ext uri="{9D8B030D-6E8A-4147-A177-3AD203B41FA5}">
                      <a16:colId xmlns:a16="http://schemas.microsoft.com/office/drawing/2014/main" val="758183551"/>
                    </a:ext>
                  </a:extLst>
                </a:gridCol>
                <a:gridCol w="1069848">
                  <a:extLst>
                    <a:ext uri="{9D8B030D-6E8A-4147-A177-3AD203B41FA5}">
                      <a16:colId xmlns:a16="http://schemas.microsoft.com/office/drawing/2014/main" val="746978427"/>
                    </a:ext>
                  </a:extLst>
                </a:gridCol>
                <a:gridCol w="1069848">
                  <a:extLst>
                    <a:ext uri="{9D8B030D-6E8A-4147-A177-3AD203B41FA5}">
                      <a16:colId xmlns:a16="http://schemas.microsoft.com/office/drawing/2014/main" val="3089444342"/>
                    </a:ext>
                  </a:extLst>
                </a:gridCol>
                <a:gridCol w="1069848">
                  <a:extLst>
                    <a:ext uri="{9D8B030D-6E8A-4147-A177-3AD203B41FA5}">
                      <a16:colId xmlns:a16="http://schemas.microsoft.com/office/drawing/2014/main" val="2055045861"/>
                    </a:ext>
                  </a:extLst>
                </a:gridCol>
                <a:gridCol w="1069848">
                  <a:extLst>
                    <a:ext uri="{9D8B030D-6E8A-4147-A177-3AD203B41FA5}">
                      <a16:colId xmlns:a16="http://schemas.microsoft.com/office/drawing/2014/main" val="583248121"/>
                    </a:ext>
                  </a:extLst>
                </a:gridCol>
                <a:gridCol w="1069848">
                  <a:extLst>
                    <a:ext uri="{9D8B030D-6E8A-4147-A177-3AD203B41FA5}">
                      <a16:colId xmlns:a16="http://schemas.microsoft.com/office/drawing/2014/main" val="401110645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01219228"/>
                  </a:ext>
                </a:extLst>
              </a:tr>
              <a:tr h="370840">
                <a:tc>
                  <a:txBody>
                    <a:bodyPr/>
                    <a:lstStyle/>
                    <a:p>
                      <a:r>
                        <a:rPr lang="en-US" sz="1000"/>
                        <a:t>TMNA Services, LLC. (TMNAS)</a:t>
                      </a:r>
                    </a:p>
                  </a:txBody>
                  <a:tcPr/>
                </a:tc>
                <a:tc>
                  <a:txBody>
                    <a:bodyPr/>
                    <a:lstStyle/>
                    <a:p>
                      <a:r>
                        <a:rPr lang="en-US" sz="1000"/>
                        <a:t>3089</a:t>
                      </a:r>
                    </a:p>
                  </a:txBody>
                  <a:tcPr/>
                </a:tc>
                <a:tc>
                  <a:txBody>
                    <a:bodyPr/>
                    <a:lstStyle/>
                    <a:p>
                      <a:r>
                        <a:rPr lang="en-US" sz="1000"/>
                        <a:t>249</a:t>
                      </a:r>
                    </a:p>
                  </a:txBody>
                  <a:tcPr/>
                </a:tc>
                <a:tc>
                  <a:txBody>
                    <a:bodyPr/>
                    <a:lstStyle/>
                    <a:p>
                      <a:r>
                        <a:rPr lang="en-US" sz="1000"/>
                        <a:t>53</a:t>
                      </a:r>
                    </a:p>
                  </a:txBody>
                  <a:tcPr/>
                </a:tc>
                <a:tc>
                  <a:txBody>
                    <a:bodyPr/>
                    <a:lstStyle/>
                    <a:p>
                      <a:r>
                        <a:rPr lang="en-US" sz="1000"/>
                        <a:t>1578</a:t>
                      </a:r>
                    </a:p>
                  </a:txBody>
                  <a:tcPr/>
                </a:tc>
                <a:tc>
                  <a:txBody>
                    <a:bodyPr/>
                    <a:lstStyle/>
                    <a:p>
                      <a:r>
                        <a:rPr lang="en-US" sz="1000"/>
                        <a:t>31</a:t>
                      </a:r>
                    </a:p>
                  </a:txBody>
                  <a:tcPr/>
                </a:tc>
                <a:tc>
                  <a:txBody>
                    <a:bodyPr/>
                    <a:lstStyle/>
                    <a:p>
                      <a:r>
                        <a:rPr lang="en-US" sz="1000"/>
                        <a:t>1.0242 %</a:t>
                      </a:r>
                    </a:p>
                  </a:txBody>
                  <a:tcPr/>
                </a:tc>
                <a:extLst>
                  <a:ext uri="{0D108BD9-81ED-4DB2-BD59-A6C34878D82A}">
                    <a16:rowId xmlns:a16="http://schemas.microsoft.com/office/drawing/2014/main" val="4104818313"/>
                  </a:ext>
                </a:extLst>
              </a:tr>
            </a:tbl>
          </a:graphicData>
        </a:graphic>
      </p:graphicFrame>
      <p:sp>
        <p:nvSpPr>
          <p:cNvPr id="4" name="Text Placeholder 3">
            <a:extLst>
              <a:ext uri="{FF2B5EF4-FFF2-40B4-BE49-F238E27FC236}">
                <a16:creationId xmlns:a16="http://schemas.microsoft.com/office/drawing/2014/main" id="{298099A9-D42B-43CB-8FC3-CB03D0A87630}"/>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2526825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51464-0334-4748-B4E2-584FF79E9C9C}"/>
              </a:ext>
            </a:extLst>
          </p:cNvPr>
          <p:cNvSpPr>
            <a:spLocks noGrp="1"/>
          </p:cNvSpPr>
          <p:nvPr>
            <p:ph type="title"/>
          </p:nvPr>
        </p:nvSpPr>
        <p:spPr/>
        <p:txBody>
          <a:bodyPr/>
          <a:lstStyle/>
          <a:p>
            <a:r>
              <a:rPr lang="en-US"/>
              <a:t>LinkedIn Followers Change | TMNAS</a:t>
            </a:r>
          </a:p>
        </p:txBody>
      </p:sp>
      <p:graphicFrame>
        <p:nvGraphicFramePr>
          <p:cNvPr id="6" name="Chart Placeholder 5">
            <a:extLst>
              <a:ext uri="{FF2B5EF4-FFF2-40B4-BE49-F238E27FC236}">
                <a16:creationId xmlns:a16="http://schemas.microsoft.com/office/drawing/2014/main" id="{7715A1E4-221E-41A1-9F1B-C63FED72A281}"/>
              </a:ext>
            </a:extLst>
          </p:cNvPr>
          <p:cNvGraphicFramePr>
            <a:graphicFrameLocks noGrp="1"/>
          </p:cNvGraphicFramePr>
          <p:nvPr>
            <p:ph type="chart" sz="quarter" idx="13"/>
            <p:extLst>
              <p:ext uri="{D42A27DB-BD31-4B8C-83A1-F6EECF244321}">
                <p14:modId xmlns:p14="http://schemas.microsoft.com/office/powerpoint/2010/main" val="13159882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9EB79E-42C9-4097-A7B2-2C55327F3431}"/>
              </a:ext>
            </a:extLst>
          </p:cNvPr>
          <p:cNvSpPr>
            <a:spLocks noGrp="1"/>
          </p:cNvSpPr>
          <p:nvPr>
            <p:ph type="body" sz="quarter" idx="14"/>
          </p:nvPr>
        </p:nvSpPr>
        <p:spPr/>
        <p:txBody>
          <a:bodyPr/>
          <a:lstStyle/>
          <a:p>
            <a:r>
              <a:rPr lang="en-US"/>
              <a:t>01/01/2018 - 06/30/2018</a:t>
            </a:r>
          </a:p>
        </p:txBody>
      </p:sp>
      <p:sp>
        <p:nvSpPr>
          <p:cNvPr id="5" name="Footer Placeholder 4">
            <a:extLst>
              <a:ext uri="{FF2B5EF4-FFF2-40B4-BE49-F238E27FC236}">
                <a16:creationId xmlns:a16="http://schemas.microsoft.com/office/drawing/2014/main" id="{1C4C72D4-F2AC-4E74-A8EA-372FCE07CC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36547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94070-987E-4398-AE2C-E4C68B7E1023}"/>
              </a:ext>
            </a:extLst>
          </p:cNvPr>
          <p:cNvSpPr>
            <a:spLocks noGrp="1"/>
          </p:cNvSpPr>
          <p:nvPr>
            <p:ph type="title"/>
          </p:nvPr>
        </p:nvSpPr>
        <p:spPr/>
        <p:txBody>
          <a:bodyPr/>
          <a:lstStyle/>
          <a:p>
            <a:r>
              <a:rPr lang="en-US"/>
              <a:t>Average Interactions Per LinkedIn Update | TMNAS</a:t>
            </a:r>
          </a:p>
        </p:txBody>
      </p:sp>
      <p:graphicFrame>
        <p:nvGraphicFramePr>
          <p:cNvPr id="6" name="Chart Placeholder 5">
            <a:extLst>
              <a:ext uri="{FF2B5EF4-FFF2-40B4-BE49-F238E27FC236}">
                <a16:creationId xmlns:a16="http://schemas.microsoft.com/office/drawing/2014/main" id="{D0E46353-D5ED-4F79-937A-406861C72C9E}"/>
              </a:ext>
            </a:extLst>
          </p:cNvPr>
          <p:cNvGraphicFramePr>
            <a:graphicFrameLocks noGrp="1"/>
          </p:cNvGraphicFramePr>
          <p:nvPr>
            <p:ph type="chart" sz="quarter" idx="13"/>
            <p:extLst>
              <p:ext uri="{D42A27DB-BD31-4B8C-83A1-F6EECF244321}">
                <p14:modId xmlns:p14="http://schemas.microsoft.com/office/powerpoint/2010/main" val="864646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58BAE0-8FDC-40FD-B81D-E88E9B8037D2}"/>
              </a:ext>
            </a:extLst>
          </p:cNvPr>
          <p:cNvSpPr>
            <a:spLocks noGrp="1"/>
          </p:cNvSpPr>
          <p:nvPr>
            <p:ph type="body" sz="quarter" idx="14"/>
          </p:nvPr>
        </p:nvSpPr>
        <p:spPr/>
        <p:txBody>
          <a:bodyPr/>
          <a:lstStyle/>
          <a:p>
            <a:r>
              <a:rPr lang="en-US"/>
              <a:t>01/01/2018 - 06/30/2018</a:t>
            </a:r>
          </a:p>
        </p:txBody>
      </p:sp>
      <p:sp>
        <p:nvSpPr>
          <p:cNvPr id="5" name="Footer Placeholder 4">
            <a:extLst>
              <a:ext uri="{FF2B5EF4-FFF2-40B4-BE49-F238E27FC236}">
                <a16:creationId xmlns:a16="http://schemas.microsoft.com/office/drawing/2014/main" id="{24EE989D-22A2-4D37-92C8-C9EAA85E0D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01209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80C7F-E4C7-4D40-B757-36EEC73D9062}"/>
              </a:ext>
            </a:extLst>
          </p:cNvPr>
          <p:cNvSpPr>
            <a:spLocks noGrp="1"/>
          </p:cNvSpPr>
          <p:nvPr>
            <p:ph type="title"/>
          </p:nvPr>
        </p:nvSpPr>
        <p:spPr/>
        <p:txBody>
          <a:bodyPr/>
          <a:lstStyle/>
          <a:p>
            <a:r>
              <a:rPr lang="en-US"/>
              <a:t>LinkedIn Total Interactions | TMNAS</a:t>
            </a:r>
          </a:p>
        </p:txBody>
      </p:sp>
      <p:graphicFrame>
        <p:nvGraphicFramePr>
          <p:cNvPr id="6" name="Chart Placeholder 5">
            <a:extLst>
              <a:ext uri="{FF2B5EF4-FFF2-40B4-BE49-F238E27FC236}">
                <a16:creationId xmlns:a16="http://schemas.microsoft.com/office/drawing/2014/main" id="{8F0EEFFE-1847-49A0-9B42-106E8C4EE259}"/>
              </a:ext>
            </a:extLst>
          </p:cNvPr>
          <p:cNvGraphicFramePr>
            <a:graphicFrameLocks noGrp="1"/>
          </p:cNvGraphicFramePr>
          <p:nvPr>
            <p:ph type="chart" sz="quarter" idx="13"/>
            <p:extLst>
              <p:ext uri="{D42A27DB-BD31-4B8C-83A1-F6EECF244321}">
                <p14:modId xmlns:p14="http://schemas.microsoft.com/office/powerpoint/2010/main" val="2113393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074985-449A-4082-A1C3-1045B4269FBF}"/>
              </a:ext>
            </a:extLst>
          </p:cNvPr>
          <p:cNvSpPr>
            <a:spLocks noGrp="1"/>
          </p:cNvSpPr>
          <p:nvPr>
            <p:ph type="body" sz="quarter" idx="14"/>
          </p:nvPr>
        </p:nvSpPr>
        <p:spPr/>
        <p:txBody>
          <a:bodyPr/>
          <a:lstStyle/>
          <a:p>
            <a:r>
              <a:rPr lang="en-US"/>
              <a:t>01/01/2018 - 06/30/2018</a:t>
            </a:r>
          </a:p>
        </p:txBody>
      </p:sp>
      <p:sp>
        <p:nvSpPr>
          <p:cNvPr id="5" name="Footer Placeholder 4">
            <a:extLst>
              <a:ext uri="{FF2B5EF4-FFF2-40B4-BE49-F238E27FC236}">
                <a16:creationId xmlns:a16="http://schemas.microsoft.com/office/drawing/2014/main" id="{7E63169A-52CC-4464-BCFB-5F642DDDA1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2902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8F175-EEA3-47C8-ABD4-8A57E878DBFE}"/>
              </a:ext>
            </a:extLst>
          </p:cNvPr>
          <p:cNvSpPr>
            <a:spLocks noGrp="1"/>
          </p:cNvSpPr>
          <p:nvPr>
            <p:ph type="title"/>
          </p:nvPr>
        </p:nvSpPr>
        <p:spPr/>
        <p:txBody>
          <a:bodyPr/>
          <a:lstStyle/>
          <a:p>
            <a:r>
              <a:rPr lang="en-US"/>
              <a:t>LinkedIn Updates Table | TMNAS</a:t>
            </a:r>
          </a:p>
        </p:txBody>
      </p:sp>
      <p:graphicFrame>
        <p:nvGraphicFramePr>
          <p:cNvPr id="5" name="Table Placeholder 4">
            <a:extLst>
              <a:ext uri="{FF2B5EF4-FFF2-40B4-BE49-F238E27FC236}">
                <a16:creationId xmlns:a16="http://schemas.microsoft.com/office/drawing/2014/main" id="{78181F92-5653-440D-AC37-B7B13D2C8167}"/>
              </a:ext>
            </a:extLst>
          </p:cNvPr>
          <p:cNvGraphicFramePr>
            <a:graphicFrameLocks noGrp="1"/>
          </p:cNvGraphicFramePr>
          <p:nvPr>
            <p:ph type="tbl" sz="quarter" idx="13"/>
            <p:extLst>
              <p:ext uri="{D42A27DB-BD31-4B8C-83A1-F6EECF244321}">
                <p14:modId xmlns:p14="http://schemas.microsoft.com/office/powerpoint/2010/main" val="1548839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42769601"/>
                    </a:ext>
                  </a:extLst>
                </a:gridCol>
                <a:gridCol w="987552">
                  <a:extLst>
                    <a:ext uri="{9D8B030D-6E8A-4147-A177-3AD203B41FA5}">
                      <a16:colId xmlns:a16="http://schemas.microsoft.com/office/drawing/2014/main" val="2660991258"/>
                    </a:ext>
                  </a:extLst>
                </a:gridCol>
                <a:gridCol w="987552">
                  <a:extLst>
                    <a:ext uri="{9D8B030D-6E8A-4147-A177-3AD203B41FA5}">
                      <a16:colId xmlns:a16="http://schemas.microsoft.com/office/drawing/2014/main" val="2904188064"/>
                    </a:ext>
                  </a:extLst>
                </a:gridCol>
                <a:gridCol w="987552">
                  <a:extLst>
                    <a:ext uri="{9D8B030D-6E8A-4147-A177-3AD203B41FA5}">
                      <a16:colId xmlns:a16="http://schemas.microsoft.com/office/drawing/2014/main" val="716312535"/>
                    </a:ext>
                  </a:extLst>
                </a:gridCol>
                <a:gridCol w="987552">
                  <a:extLst>
                    <a:ext uri="{9D8B030D-6E8A-4147-A177-3AD203B41FA5}">
                      <a16:colId xmlns:a16="http://schemas.microsoft.com/office/drawing/2014/main" val="1840326050"/>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640167929"/>
                  </a:ext>
                </a:extLst>
              </a:tr>
              <a:tr h="370840">
                <a:tc>
                  <a:txBody>
                    <a:bodyPr/>
                    <a:lstStyle/>
                    <a:p>
                      <a:r>
                        <a:rPr lang="en-US" sz="1000" b="1"/>
                        <a:t> TMNA Services, LLC. (TMNAS) - 2018-04-04 14:53:20 </a:t>
                      </a:r>
                      <a:r>
                        <a:rPr lang="en-US" sz="1000"/>
                        <a:t>
  On Monday, we celebrated the retirement of IT VP Les Konkoly!  Les has been with TMNA Services for the past 5 years, the “final stop” of his IT career!  Many of our employees looked up to Les not only for his extensive IT experience, but also for his upbeat personality and leadership skills.  We will surely miss Les, but wish him all the best in his future endeavors.  Thank you for everything, Les!</a:t>
                      </a:r>
                    </a:p>
                  </a:txBody>
                  <a:tcPr/>
                </a:tc>
                <a:tc>
                  <a:txBody>
                    <a:bodyPr/>
                    <a:lstStyle/>
                    <a:p>
                      <a:r>
                        <a:rPr lang="en-US" sz="1000"/>
                        <a:t>82</a:t>
                      </a:r>
                    </a:p>
                  </a:txBody>
                  <a:tcPr/>
                </a:tc>
                <a:tc>
                  <a:txBody>
                    <a:bodyPr/>
                    <a:lstStyle/>
                    <a:p>
                      <a:r>
                        <a:rPr lang="en-US" sz="1000"/>
                        <a:t>7</a:t>
                      </a:r>
                    </a:p>
                  </a:txBody>
                  <a:tcPr/>
                </a:tc>
                <a:tc>
                  <a:txBody>
                    <a:bodyPr/>
                    <a:lstStyle/>
                    <a:p>
                      <a:r>
                        <a:rPr lang="en-US" sz="1000"/>
                        <a:t>3.0438 %</a:t>
                      </a:r>
                    </a:p>
                  </a:txBody>
                  <a:tcPr/>
                </a:tc>
                <a:tc>
                  <a:txBody>
                    <a:bodyPr/>
                    <a:lstStyle/>
                    <a:p>
                      <a:r>
                        <a:rPr lang="en-US" sz="1000"/>
                        <a:t>Photo</a:t>
                      </a:r>
                    </a:p>
                  </a:txBody>
                  <a:tcPr/>
                </a:tc>
                <a:extLst>
                  <a:ext uri="{0D108BD9-81ED-4DB2-BD59-A6C34878D82A}">
                    <a16:rowId xmlns:a16="http://schemas.microsoft.com/office/drawing/2014/main" val="1465227652"/>
                  </a:ext>
                </a:extLst>
              </a:tr>
              <a:tr h="370840">
                <a:tc>
                  <a:txBody>
                    <a:bodyPr/>
                    <a:lstStyle/>
                    <a:p>
                      <a:r>
                        <a:rPr lang="en-US" sz="1000" b="1"/>
                        <a:t> TMNA Services, LLC. (TMNAS) - 2018-06-06 14:58:03 </a:t>
                      </a:r>
                      <a:r>
                        <a:rPr lang="en-US" sz="1000"/>
                        <a:t>
  TMNA Services welcomes our 2018 summer interns!  </a:t>
                      </a:r>
                    </a:p>
                  </a:txBody>
                  <a:tcPr/>
                </a:tc>
                <a:tc>
                  <a:txBody>
                    <a:bodyPr/>
                    <a:lstStyle/>
                    <a:p>
                      <a:r>
                        <a:rPr lang="en-US" sz="1000"/>
                        <a:t>58</a:t>
                      </a:r>
                    </a:p>
                  </a:txBody>
                  <a:tcPr/>
                </a:tc>
                <a:tc>
                  <a:txBody>
                    <a:bodyPr/>
                    <a:lstStyle/>
                    <a:p>
                      <a:r>
                        <a:rPr lang="en-US" sz="1000"/>
                        <a:t>1</a:t>
                      </a:r>
                    </a:p>
                  </a:txBody>
                  <a:tcPr/>
                </a:tc>
                <a:tc>
                  <a:txBody>
                    <a:bodyPr/>
                    <a:lstStyle/>
                    <a:p>
                      <a:r>
                        <a:rPr lang="en-US" sz="1000"/>
                        <a:t>1.9485 %</a:t>
                      </a:r>
                    </a:p>
                  </a:txBody>
                  <a:tcPr/>
                </a:tc>
                <a:tc>
                  <a:txBody>
                    <a:bodyPr/>
                    <a:lstStyle/>
                    <a:p>
                      <a:r>
                        <a:rPr lang="en-US" sz="1000"/>
                        <a:t>Photo</a:t>
                      </a:r>
                    </a:p>
                  </a:txBody>
                  <a:tcPr/>
                </a:tc>
                <a:extLst>
                  <a:ext uri="{0D108BD9-81ED-4DB2-BD59-A6C34878D82A}">
                    <a16:rowId xmlns:a16="http://schemas.microsoft.com/office/drawing/2014/main" val="3961601367"/>
                  </a:ext>
                </a:extLst>
              </a:tr>
              <a:tr h="370840">
                <a:tc>
                  <a:txBody>
                    <a:bodyPr/>
                    <a:lstStyle/>
                    <a:p>
                      <a:r>
                        <a:rPr lang="en-US" sz="1000" b="1"/>
                        <a:t> TMNA Services, LLC. (TMNAS) - 2018-05-08 15:45:11 </a:t>
                      </a:r>
                      <a:r>
                        <a:rPr lang="en-US" sz="1000"/>
                        <a:t>
  TMNA employees packaged 10,000 meals to be delivered to those in need! Thank you Rise Against Hunger for paying us a visit and for educating us on world hunger! #giveback #volunteer</a:t>
                      </a:r>
                    </a:p>
                  </a:txBody>
                  <a:tcPr/>
                </a:tc>
                <a:tc>
                  <a:txBody>
                    <a:bodyPr/>
                    <a:lstStyle/>
                    <a:p>
                      <a:r>
                        <a:rPr lang="en-US" sz="1000"/>
                        <a:t>52</a:t>
                      </a:r>
                    </a:p>
                  </a:txBody>
                  <a:tcPr/>
                </a:tc>
                <a:tc>
                  <a:txBody>
                    <a:bodyPr/>
                    <a:lstStyle/>
                    <a:p>
                      <a:r>
                        <a:rPr lang="en-US" sz="1000"/>
                        <a:t>2</a:t>
                      </a:r>
                    </a:p>
                  </a:txBody>
                  <a:tcPr/>
                </a:tc>
                <a:tc>
                  <a:txBody>
                    <a:bodyPr/>
                    <a:lstStyle/>
                    <a:p>
                      <a:r>
                        <a:rPr lang="en-US" sz="1000"/>
                        <a:t>1.8243 %</a:t>
                      </a:r>
                    </a:p>
                  </a:txBody>
                  <a:tcPr/>
                </a:tc>
                <a:tc>
                  <a:txBody>
                    <a:bodyPr/>
                    <a:lstStyle/>
                    <a:p>
                      <a:r>
                        <a:rPr lang="en-US" sz="1000"/>
                        <a:t>Photo</a:t>
                      </a:r>
                    </a:p>
                  </a:txBody>
                  <a:tcPr/>
                </a:tc>
                <a:extLst>
                  <a:ext uri="{0D108BD9-81ED-4DB2-BD59-A6C34878D82A}">
                    <a16:rowId xmlns:a16="http://schemas.microsoft.com/office/drawing/2014/main" val="3014803946"/>
                  </a:ext>
                </a:extLst>
              </a:tr>
              <a:tr h="370840">
                <a:tc>
                  <a:txBody>
                    <a:bodyPr/>
                    <a:lstStyle/>
                    <a:p>
                      <a:r>
                        <a:rPr lang="en-US" sz="1000" b="1"/>
                        <a:t> TMNA Services, LLC. (TMNAS) - 2018-06-11 15:09:01 </a:t>
                      </a:r>
                      <a:r>
                        <a:rPr lang="en-US" sz="1000"/>
                        <a:t>
  TMNA Services interns showing their school spirit on a casual Monday.
 </a:t>
                      </a:r>
                    </a:p>
                  </a:txBody>
                  <a:tcPr/>
                </a:tc>
                <a:tc>
                  <a:txBody>
                    <a:bodyPr/>
                    <a:lstStyle/>
                    <a:p>
                      <a:r>
                        <a:rPr lang="en-US" sz="1000"/>
                        <a:t>49</a:t>
                      </a:r>
                    </a:p>
                  </a:txBody>
                  <a:tcPr/>
                </a:tc>
                <a:tc>
                  <a:txBody>
                    <a:bodyPr/>
                    <a:lstStyle/>
                    <a:p>
                      <a:r>
                        <a:rPr lang="en-US" sz="1000"/>
                        <a:t>1</a:t>
                      </a:r>
                    </a:p>
                  </a:txBody>
                  <a:tcPr/>
                </a:tc>
                <a:tc>
                  <a:txBody>
                    <a:bodyPr/>
                    <a:lstStyle/>
                    <a:p>
                      <a:r>
                        <a:rPr lang="en-US" sz="1000"/>
                        <a:t>1.6426 %</a:t>
                      </a:r>
                    </a:p>
                  </a:txBody>
                  <a:tcPr/>
                </a:tc>
                <a:tc>
                  <a:txBody>
                    <a:bodyPr/>
                    <a:lstStyle/>
                    <a:p>
                      <a:r>
                        <a:rPr lang="en-US" sz="1000"/>
                        <a:t>Photo</a:t>
                      </a:r>
                    </a:p>
                  </a:txBody>
                  <a:tcPr/>
                </a:tc>
                <a:extLst>
                  <a:ext uri="{0D108BD9-81ED-4DB2-BD59-A6C34878D82A}">
                    <a16:rowId xmlns:a16="http://schemas.microsoft.com/office/drawing/2014/main" val="862961488"/>
                  </a:ext>
                </a:extLst>
              </a:tr>
              <a:tr h="370840">
                <a:tc>
                  <a:txBody>
                    <a:bodyPr/>
                    <a:lstStyle/>
                    <a:p>
                      <a:r>
                        <a:rPr lang="en-US" sz="1000" b="1"/>
                        <a:t> TMNA Services, LLC. (TMNAS) - 2018-05-24 10:49:46 </a:t>
                      </a:r>
                      <a:r>
                        <a:rPr lang="en-US" sz="1000"/>
                        <a:t>
  Celebrating the nomination of our own Paige Liscka, PHR, SHRM-CP at the 18th Annual HR Person of the Year #HRPerson2018.  Dinner and awards celebration at Cescaphe Event Group's Vie in Center City. Thanks to the sponsors for such a wonderful event and congrats to Paige for being nominated! </a:t>
                      </a:r>
                    </a:p>
                  </a:txBody>
                  <a:tcPr/>
                </a:tc>
                <a:tc>
                  <a:txBody>
                    <a:bodyPr/>
                    <a:lstStyle/>
                    <a:p>
                      <a:r>
                        <a:rPr lang="en-US" sz="1000"/>
                        <a:t>45</a:t>
                      </a:r>
                    </a:p>
                  </a:txBody>
                  <a:tcPr/>
                </a:tc>
                <a:tc>
                  <a:txBody>
                    <a:bodyPr/>
                    <a:lstStyle/>
                    <a:p>
                      <a:r>
                        <a:rPr lang="en-US" sz="1000"/>
                        <a:t>2</a:t>
                      </a:r>
                    </a:p>
                  </a:txBody>
                  <a:tcPr/>
                </a:tc>
                <a:tc>
                  <a:txBody>
                    <a:bodyPr/>
                    <a:lstStyle/>
                    <a:p>
                      <a:r>
                        <a:rPr lang="en-US" sz="1000"/>
                        <a:t>1.5709 %</a:t>
                      </a:r>
                    </a:p>
                  </a:txBody>
                  <a:tcPr/>
                </a:tc>
                <a:tc>
                  <a:txBody>
                    <a:bodyPr/>
                    <a:lstStyle/>
                    <a:p>
                      <a:r>
                        <a:rPr lang="en-US" sz="1000"/>
                        <a:t>Photo</a:t>
                      </a:r>
                    </a:p>
                  </a:txBody>
                  <a:tcPr/>
                </a:tc>
                <a:extLst>
                  <a:ext uri="{0D108BD9-81ED-4DB2-BD59-A6C34878D82A}">
                    <a16:rowId xmlns:a16="http://schemas.microsoft.com/office/drawing/2014/main" val="1432882825"/>
                  </a:ext>
                </a:extLst>
              </a:tr>
            </a:tbl>
          </a:graphicData>
        </a:graphic>
      </p:graphicFrame>
      <p:sp>
        <p:nvSpPr>
          <p:cNvPr id="4" name="Text Placeholder 3">
            <a:extLst>
              <a:ext uri="{FF2B5EF4-FFF2-40B4-BE49-F238E27FC236}">
                <a16:creationId xmlns:a16="http://schemas.microsoft.com/office/drawing/2014/main" id="{2845CD3C-ADD0-43D7-ADA9-593934146A6E}"/>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3139537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BD252-230A-4F26-8557-1F5B5BC40881}"/>
              </a:ext>
            </a:extLst>
          </p:cNvPr>
          <p:cNvSpPr>
            <a:spLocks noGrp="1"/>
          </p:cNvSpPr>
          <p:nvPr>
            <p:ph type="title"/>
          </p:nvPr>
        </p:nvSpPr>
        <p:spPr/>
        <p:txBody>
          <a:bodyPr/>
          <a:lstStyle/>
          <a:p>
            <a:r>
              <a:rPr lang="en-US"/>
              <a:t>Instagram Key Metrics Table | TMNAS</a:t>
            </a:r>
          </a:p>
        </p:txBody>
      </p:sp>
      <p:graphicFrame>
        <p:nvGraphicFramePr>
          <p:cNvPr id="5" name="Table Placeholder 4">
            <a:extLst>
              <a:ext uri="{FF2B5EF4-FFF2-40B4-BE49-F238E27FC236}">
                <a16:creationId xmlns:a16="http://schemas.microsoft.com/office/drawing/2014/main" id="{25190376-8FF4-44F0-BB9D-968C8992A067}"/>
              </a:ext>
            </a:extLst>
          </p:cNvPr>
          <p:cNvGraphicFramePr>
            <a:graphicFrameLocks noGrp="1"/>
          </p:cNvGraphicFramePr>
          <p:nvPr>
            <p:ph type="tbl" sz="quarter" idx="13"/>
            <p:extLst>
              <p:ext uri="{D42A27DB-BD31-4B8C-83A1-F6EECF244321}">
                <p14:modId xmlns:p14="http://schemas.microsoft.com/office/powerpoint/2010/main" val="3059191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57212807"/>
                    </a:ext>
                  </a:extLst>
                </a:gridCol>
                <a:gridCol w="699516">
                  <a:extLst>
                    <a:ext uri="{9D8B030D-6E8A-4147-A177-3AD203B41FA5}">
                      <a16:colId xmlns:a16="http://schemas.microsoft.com/office/drawing/2014/main" val="3874239401"/>
                    </a:ext>
                  </a:extLst>
                </a:gridCol>
                <a:gridCol w="699516">
                  <a:extLst>
                    <a:ext uri="{9D8B030D-6E8A-4147-A177-3AD203B41FA5}">
                      <a16:colId xmlns:a16="http://schemas.microsoft.com/office/drawing/2014/main" val="3400877753"/>
                    </a:ext>
                  </a:extLst>
                </a:gridCol>
                <a:gridCol w="658368">
                  <a:extLst>
                    <a:ext uri="{9D8B030D-6E8A-4147-A177-3AD203B41FA5}">
                      <a16:colId xmlns:a16="http://schemas.microsoft.com/office/drawing/2014/main" val="2717200542"/>
                    </a:ext>
                  </a:extLst>
                </a:gridCol>
                <a:gridCol w="658368">
                  <a:extLst>
                    <a:ext uri="{9D8B030D-6E8A-4147-A177-3AD203B41FA5}">
                      <a16:colId xmlns:a16="http://schemas.microsoft.com/office/drawing/2014/main" val="3097764804"/>
                    </a:ext>
                  </a:extLst>
                </a:gridCol>
                <a:gridCol w="658368">
                  <a:extLst>
                    <a:ext uri="{9D8B030D-6E8A-4147-A177-3AD203B41FA5}">
                      <a16:colId xmlns:a16="http://schemas.microsoft.com/office/drawing/2014/main" val="1839014346"/>
                    </a:ext>
                  </a:extLst>
                </a:gridCol>
                <a:gridCol w="699516">
                  <a:extLst>
                    <a:ext uri="{9D8B030D-6E8A-4147-A177-3AD203B41FA5}">
                      <a16:colId xmlns:a16="http://schemas.microsoft.com/office/drawing/2014/main" val="2983814301"/>
                    </a:ext>
                  </a:extLst>
                </a:gridCol>
                <a:gridCol w="699516">
                  <a:extLst>
                    <a:ext uri="{9D8B030D-6E8A-4147-A177-3AD203B41FA5}">
                      <a16:colId xmlns:a16="http://schemas.microsoft.com/office/drawing/2014/main" val="1752442131"/>
                    </a:ext>
                  </a:extLst>
                </a:gridCol>
                <a:gridCol w="699516">
                  <a:extLst>
                    <a:ext uri="{9D8B030D-6E8A-4147-A177-3AD203B41FA5}">
                      <a16:colId xmlns:a16="http://schemas.microsoft.com/office/drawing/2014/main" val="1142030745"/>
                    </a:ext>
                  </a:extLst>
                </a:gridCol>
                <a:gridCol w="658368">
                  <a:extLst>
                    <a:ext uri="{9D8B030D-6E8A-4147-A177-3AD203B41FA5}">
                      <a16:colId xmlns:a16="http://schemas.microsoft.com/office/drawing/2014/main" val="273145267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468762224"/>
                  </a:ext>
                </a:extLst>
              </a:tr>
              <a:tr h="370840">
                <a:tc>
                  <a:txBody>
                    <a:bodyPr/>
                    <a:lstStyle/>
                    <a:p>
                      <a:r>
                        <a:rPr lang="en-US" sz="1000"/>
                        <a:t>tmna_services</a:t>
                      </a:r>
                    </a:p>
                  </a:txBody>
                  <a:tcPr/>
                </a:tc>
                <a:tc>
                  <a:txBody>
                    <a:bodyPr/>
                    <a:lstStyle/>
                    <a:p>
                      <a:r>
                        <a:rPr lang="en-US" sz="1000"/>
                        <a:t>237</a:t>
                      </a:r>
                    </a:p>
                  </a:txBody>
                  <a:tcPr/>
                </a:tc>
                <a:tc>
                  <a:txBody>
                    <a:bodyPr/>
                    <a:lstStyle/>
                    <a:p>
                      <a:r>
                        <a:rPr lang="en-US" sz="1000"/>
                        <a:t>6</a:t>
                      </a:r>
                    </a:p>
                  </a:txBody>
                  <a:tcPr/>
                </a:tc>
                <a:tc>
                  <a:txBody>
                    <a:bodyPr/>
                    <a:lstStyle/>
                    <a:p>
                      <a:r>
                        <a:rPr lang="en-US" sz="1000"/>
                        <a:t>42</a:t>
                      </a:r>
                    </a:p>
                  </a:txBody>
                  <a:tcPr/>
                </a:tc>
                <a:tc>
                  <a:txBody>
                    <a:bodyPr/>
                    <a:lstStyle/>
                    <a:p>
                      <a:r>
                        <a:rPr lang="en-US" sz="1000"/>
                        <a:t>14</a:t>
                      </a:r>
                    </a:p>
                  </a:txBody>
                  <a:tcPr/>
                </a:tc>
                <a:tc>
                  <a:txBody>
                    <a:bodyPr/>
                    <a:lstStyle/>
                    <a:p>
                      <a:r>
                        <a:rPr lang="en-US" sz="1000"/>
                        <a:t>3</a:t>
                      </a:r>
                    </a:p>
                  </a:txBody>
                  <a:tcPr/>
                </a:tc>
                <a:tc>
                  <a:txBody>
                    <a:bodyPr/>
                    <a:lstStyle/>
                    <a:p>
                      <a:r>
                        <a:rPr lang="en-US" sz="1000"/>
                        <a:t>59</a:t>
                      </a:r>
                    </a:p>
                  </a:txBody>
                  <a:tcPr/>
                </a:tc>
                <a:tc>
                  <a:txBody>
                    <a:bodyPr/>
                    <a:lstStyle/>
                    <a:p>
                      <a:r>
                        <a:rPr lang="en-US" sz="1000"/>
                        <a:t>1621</a:t>
                      </a:r>
                    </a:p>
                  </a:txBody>
                  <a:tcPr/>
                </a:tc>
                <a:tc>
                  <a:txBody>
                    <a:bodyPr/>
                    <a:lstStyle/>
                    <a:p>
                      <a:r>
                        <a:rPr lang="en-US" sz="1000"/>
                        <a:t>80</a:t>
                      </a:r>
                    </a:p>
                  </a:txBody>
                  <a:tcPr/>
                </a:tc>
                <a:tc>
                  <a:txBody>
                    <a:bodyPr/>
                    <a:lstStyle/>
                    <a:p>
                      <a:r>
                        <a:rPr lang="en-US" sz="1000"/>
                        <a:t>12.3207 %</a:t>
                      </a:r>
                    </a:p>
                  </a:txBody>
                  <a:tcPr/>
                </a:tc>
                <a:extLst>
                  <a:ext uri="{0D108BD9-81ED-4DB2-BD59-A6C34878D82A}">
                    <a16:rowId xmlns:a16="http://schemas.microsoft.com/office/drawing/2014/main" val="3402393702"/>
                  </a:ext>
                </a:extLst>
              </a:tr>
            </a:tbl>
          </a:graphicData>
        </a:graphic>
      </p:graphicFrame>
      <p:sp>
        <p:nvSpPr>
          <p:cNvPr id="4" name="Text Placeholder 3">
            <a:extLst>
              <a:ext uri="{FF2B5EF4-FFF2-40B4-BE49-F238E27FC236}">
                <a16:creationId xmlns:a16="http://schemas.microsoft.com/office/drawing/2014/main" id="{D4392771-132A-494D-9093-BA4264048D8F}"/>
              </a:ext>
            </a:extLst>
          </p:cNvPr>
          <p:cNvSpPr>
            <a:spLocks noGrp="1"/>
          </p:cNvSpPr>
          <p:nvPr>
            <p:ph type="body" sz="quarter" idx="14"/>
          </p:nvPr>
        </p:nvSpPr>
        <p:spPr/>
        <p:txBody>
          <a:bodyPr/>
          <a:lstStyle/>
          <a:p>
            <a:r>
              <a:rPr lang="en-US"/>
              <a:t>01/01/2018 - 06/30/2018</a:t>
            </a:r>
          </a:p>
        </p:txBody>
      </p:sp>
    </p:spTree>
    <p:extLst>
      <p:ext uri="{BB962C8B-B14F-4D97-AF65-F5344CB8AC3E}">
        <p14:creationId xmlns:p14="http://schemas.microsoft.com/office/powerpoint/2010/main" val="24829524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FFD1E-50CE-4AC7-96A9-70777AE93FDA}"/>
              </a:ext>
            </a:extLst>
          </p:cNvPr>
          <p:cNvSpPr>
            <a:spLocks noGrp="1"/>
          </p:cNvSpPr>
          <p:nvPr>
            <p:ph type="title"/>
          </p:nvPr>
        </p:nvSpPr>
        <p:spPr/>
        <p:txBody>
          <a:bodyPr/>
          <a:lstStyle/>
          <a:p>
            <a:r>
              <a:rPr lang="en-US"/>
              <a:t>Instagram Followers Change | TMNAS</a:t>
            </a:r>
          </a:p>
        </p:txBody>
      </p:sp>
      <p:graphicFrame>
        <p:nvGraphicFramePr>
          <p:cNvPr id="6" name="Chart Placeholder 5">
            <a:extLst>
              <a:ext uri="{FF2B5EF4-FFF2-40B4-BE49-F238E27FC236}">
                <a16:creationId xmlns:a16="http://schemas.microsoft.com/office/drawing/2014/main" id="{90EDD448-3211-4AD7-A282-45AEE8288793}"/>
              </a:ext>
            </a:extLst>
          </p:cNvPr>
          <p:cNvGraphicFramePr>
            <a:graphicFrameLocks noGrp="1"/>
          </p:cNvGraphicFramePr>
          <p:nvPr>
            <p:ph type="chart" sz="quarter" idx="13"/>
            <p:extLst>
              <p:ext uri="{D42A27DB-BD31-4B8C-83A1-F6EECF244321}">
                <p14:modId xmlns:p14="http://schemas.microsoft.com/office/powerpoint/2010/main" val="2438800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8CABD5-2FAE-4C71-88FD-94092914A508}"/>
              </a:ext>
            </a:extLst>
          </p:cNvPr>
          <p:cNvSpPr>
            <a:spLocks noGrp="1"/>
          </p:cNvSpPr>
          <p:nvPr>
            <p:ph type="body" sz="quarter" idx="14"/>
          </p:nvPr>
        </p:nvSpPr>
        <p:spPr/>
        <p:txBody>
          <a:bodyPr/>
          <a:lstStyle/>
          <a:p>
            <a:r>
              <a:rPr lang="en-US"/>
              <a:t>01/01/2018 - 06/30/2018</a:t>
            </a:r>
          </a:p>
        </p:txBody>
      </p:sp>
      <p:sp>
        <p:nvSpPr>
          <p:cNvPr id="5" name="Footer Placeholder 4">
            <a:extLst>
              <a:ext uri="{FF2B5EF4-FFF2-40B4-BE49-F238E27FC236}">
                <a16:creationId xmlns:a16="http://schemas.microsoft.com/office/drawing/2014/main" id="{0A2E8828-6031-4869-BA2E-ADEFD7AA5F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9027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95B07-C2C0-4827-B991-4EE6C86EB23F}"/>
              </a:ext>
            </a:extLst>
          </p:cNvPr>
          <p:cNvSpPr>
            <a:spLocks noGrp="1"/>
          </p:cNvSpPr>
          <p:nvPr>
            <p:ph type="title"/>
          </p:nvPr>
        </p:nvSpPr>
        <p:spPr/>
        <p:txBody>
          <a:bodyPr/>
          <a:lstStyle/>
          <a:p>
            <a:r>
              <a:rPr lang="en-US"/>
              <a:t>Average Interactions Per Instagram Post | TMNAS</a:t>
            </a:r>
          </a:p>
        </p:txBody>
      </p:sp>
      <p:graphicFrame>
        <p:nvGraphicFramePr>
          <p:cNvPr id="6" name="Chart Placeholder 5">
            <a:extLst>
              <a:ext uri="{FF2B5EF4-FFF2-40B4-BE49-F238E27FC236}">
                <a16:creationId xmlns:a16="http://schemas.microsoft.com/office/drawing/2014/main" id="{A487B19B-F0E4-4DE2-90BF-773C62F0F604}"/>
              </a:ext>
            </a:extLst>
          </p:cNvPr>
          <p:cNvGraphicFramePr>
            <a:graphicFrameLocks noGrp="1"/>
          </p:cNvGraphicFramePr>
          <p:nvPr>
            <p:ph type="chart" sz="quarter" idx="13"/>
            <p:extLst>
              <p:ext uri="{D42A27DB-BD31-4B8C-83A1-F6EECF244321}">
                <p14:modId xmlns:p14="http://schemas.microsoft.com/office/powerpoint/2010/main" val="2183665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626C24-8B0D-449C-8AFF-7FEF60F2B857}"/>
              </a:ext>
            </a:extLst>
          </p:cNvPr>
          <p:cNvSpPr>
            <a:spLocks noGrp="1"/>
          </p:cNvSpPr>
          <p:nvPr>
            <p:ph type="body" sz="quarter" idx="14"/>
          </p:nvPr>
        </p:nvSpPr>
        <p:spPr/>
        <p:txBody>
          <a:bodyPr/>
          <a:lstStyle/>
          <a:p>
            <a:r>
              <a:rPr lang="en-US"/>
              <a:t>01/01/2018 - 06/30/2018</a:t>
            </a:r>
          </a:p>
        </p:txBody>
      </p:sp>
      <p:sp>
        <p:nvSpPr>
          <p:cNvPr id="5" name="Footer Placeholder 4">
            <a:extLst>
              <a:ext uri="{FF2B5EF4-FFF2-40B4-BE49-F238E27FC236}">
                <a16:creationId xmlns:a16="http://schemas.microsoft.com/office/drawing/2014/main" id="{D7B581A7-C29C-4ACA-B852-3A3BF06903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7306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8573-00A3-49E0-9BAC-32FD088A4143}"/>
              </a:ext>
            </a:extLst>
          </p:cNvPr>
          <p:cNvSpPr>
            <a:spLocks noGrp="1"/>
          </p:cNvSpPr>
          <p:nvPr>
            <p:ph type="title"/>
          </p:nvPr>
        </p:nvSpPr>
        <p:spPr/>
        <p:txBody>
          <a:bodyPr/>
          <a:lstStyle/>
          <a:p>
            <a:r>
              <a:rPr lang="en-US"/>
              <a:t>Top Instagram Posts Table | TMNAS</a:t>
            </a:r>
          </a:p>
        </p:txBody>
      </p:sp>
      <p:graphicFrame>
        <p:nvGraphicFramePr>
          <p:cNvPr id="5" name="Table Placeholder 4">
            <a:extLst>
              <a:ext uri="{FF2B5EF4-FFF2-40B4-BE49-F238E27FC236}">
                <a16:creationId xmlns:a16="http://schemas.microsoft.com/office/drawing/2014/main" id="{68B15443-E3B0-4905-B89E-4CD6CA1F567D}"/>
              </a:ext>
            </a:extLst>
          </p:cNvPr>
          <p:cNvGraphicFramePr>
            <a:graphicFrameLocks noGrp="1"/>
          </p:cNvGraphicFramePr>
          <p:nvPr>
            <p:ph type="tbl" sz="quarter" idx="13"/>
            <p:extLst>
              <p:ext uri="{D42A27DB-BD31-4B8C-83A1-F6EECF244321}">
                <p14:modId xmlns:p14="http://schemas.microsoft.com/office/powerpoint/2010/main" val="4215940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46848121"/>
                    </a:ext>
                  </a:extLst>
                </a:gridCol>
                <a:gridCol w="987552">
                  <a:extLst>
                    <a:ext uri="{9D8B030D-6E8A-4147-A177-3AD203B41FA5}">
                      <a16:colId xmlns:a16="http://schemas.microsoft.com/office/drawing/2014/main" val="3207917452"/>
                    </a:ext>
                  </a:extLst>
                </a:gridCol>
                <a:gridCol w="987552">
                  <a:extLst>
                    <a:ext uri="{9D8B030D-6E8A-4147-A177-3AD203B41FA5}">
                      <a16:colId xmlns:a16="http://schemas.microsoft.com/office/drawing/2014/main" val="1432610555"/>
                    </a:ext>
                  </a:extLst>
                </a:gridCol>
                <a:gridCol w="987552">
                  <a:extLst>
                    <a:ext uri="{9D8B030D-6E8A-4147-A177-3AD203B41FA5}">
                      <a16:colId xmlns:a16="http://schemas.microsoft.com/office/drawing/2014/main" val="3400203898"/>
                    </a:ext>
                  </a:extLst>
                </a:gridCol>
                <a:gridCol w="987552">
                  <a:extLst>
                    <a:ext uri="{9D8B030D-6E8A-4147-A177-3AD203B41FA5}">
                      <a16:colId xmlns:a16="http://schemas.microsoft.com/office/drawing/2014/main" val="1912968149"/>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986298588"/>
                  </a:ext>
                </a:extLst>
              </a:tr>
              <a:tr h="370840">
                <a:tc>
                  <a:txBody>
                    <a:bodyPr/>
                    <a:lstStyle/>
                    <a:p>
                      <a:r>
                        <a:rPr lang="en-US" sz="1000" b="1"/>
                        <a:t>tmna_services - 2018-04-04 15:25:48 </a:t>
                      </a:r>
                      <a:r>
                        <a:rPr lang="en-US" sz="1000"/>
                        <a:t>
 On Monday, we celebrated the retirement of IT VP, Les Konkoly, with his family and colleagues! Les has been with TMNA Services for the past 5 years, the “final stop” of his IT career! Many of our employees looked up to him not only for his extensive IT experience, but also for his upbeat personality and amazing leadership. We will surely miss Les, but wish him all the best in his future endeavors. Thank you for everything, Les!  #farewell #retirement #informationtechnology #leadership</a:t>
                      </a:r>
                    </a:p>
                  </a:txBody>
                  <a:tcPr/>
                </a:tc>
                <a:tc>
                  <a:txBody>
                    <a:bodyPr/>
                    <a:lstStyle/>
                    <a:p>
                      <a:r>
                        <a:rPr lang="en-US" sz="1000"/>
                        <a:t>44</a:t>
                      </a:r>
                    </a:p>
                  </a:txBody>
                  <a:tcPr/>
                </a:tc>
                <a:tc>
                  <a:txBody>
                    <a:bodyPr/>
                    <a:lstStyle/>
                    <a:p>
                      <a:r>
                        <a:rPr lang="en-US" sz="1000"/>
                        <a:t>0</a:t>
                      </a:r>
                    </a:p>
                  </a:txBody>
                  <a:tcPr/>
                </a:tc>
                <a:tc>
                  <a:txBody>
                    <a:bodyPr/>
                    <a:lstStyle/>
                    <a:p>
                      <a:r>
                        <a:rPr lang="en-US" sz="1000"/>
                        <a:t>18.5654 %</a:t>
                      </a:r>
                    </a:p>
                  </a:txBody>
                  <a:tcPr/>
                </a:tc>
                <a:tc>
                  <a:txBody>
                    <a:bodyPr/>
                    <a:lstStyle/>
                    <a:p>
                      <a:r>
                        <a:rPr lang="en-US" sz="1000"/>
                        <a:t>Carousel</a:t>
                      </a:r>
                    </a:p>
                  </a:txBody>
                  <a:tcPr/>
                </a:tc>
                <a:extLst>
                  <a:ext uri="{0D108BD9-81ED-4DB2-BD59-A6C34878D82A}">
                    <a16:rowId xmlns:a16="http://schemas.microsoft.com/office/drawing/2014/main" val="1531045489"/>
                  </a:ext>
                </a:extLst>
              </a:tr>
              <a:tr h="370840">
                <a:tc>
                  <a:txBody>
                    <a:bodyPr/>
                    <a:lstStyle/>
                    <a:p>
                      <a:r>
                        <a:rPr lang="en-US" sz="1000" b="1"/>
                        <a:t>tmna_services - 2018-05-02 09:54:14 </a:t>
                      </a:r>
                      <a:r>
                        <a:rPr lang="en-US" sz="1000"/>
                        <a:t>
 TMNAS’ Jeans Day contributions for the month of May will go to Philadelphia Children’s Alliance. For almost 30 years, the Philadelphia Children’s Alliance has promoted healing and justice for sexually abused children.  Using a multidisciplinary approach, the alliance collaborates with partners in child protection, law enforcement, and medical health services to support the victims in need.  They conduct forensic interviews and offer victim support and counseling services at the state-of-the-art child-friendly facility, Philadelphia Safety Collaborative.</a:t>
                      </a:r>
                    </a:p>
                  </a:txBody>
                  <a:tcPr/>
                </a:tc>
                <a:tc>
                  <a:txBody>
                    <a:bodyPr/>
                    <a:lstStyle/>
                    <a:p>
                      <a:r>
                        <a:rPr lang="en-US" sz="1000"/>
                        <a:t>15</a:t>
                      </a:r>
                    </a:p>
                  </a:txBody>
                  <a:tcPr/>
                </a:tc>
                <a:tc>
                  <a:txBody>
                    <a:bodyPr/>
                    <a:lstStyle/>
                    <a:p>
                      <a:r>
                        <a:rPr lang="en-US" sz="1000"/>
                        <a:t>0</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1004061103"/>
                  </a:ext>
                </a:extLst>
              </a:tr>
              <a:tr h="370840">
                <a:tc>
                  <a:txBody>
                    <a:bodyPr/>
                    <a:lstStyle/>
                    <a:p>
                      <a:r>
                        <a:rPr lang="en-US" sz="1000" b="1"/>
                        <a:t>tmna_services - 2018-05-04 13:47:26 </a:t>
                      </a:r>
                      <a:r>
                        <a:rPr lang="en-US" sz="1000"/>
                        <a:t>
 Star Wars Day here at TMNAS! We are celebrating with movies, treats, and trivia! #starwarsday #maythe4thbewithyou #maytheforcebewithyou</a:t>
                      </a:r>
                    </a:p>
                  </a:txBody>
                  <a:tcPr/>
                </a:tc>
                <a:tc>
                  <a:txBody>
                    <a:bodyPr/>
                    <a:lstStyle/>
                    <a:p>
                      <a:r>
                        <a:rPr lang="en-US" sz="1000"/>
                        <a:t>22</a:t>
                      </a:r>
                    </a:p>
                  </a:txBody>
                  <a:tcPr/>
                </a:tc>
                <a:tc>
                  <a:txBody>
                    <a:bodyPr/>
                    <a:lstStyle/>
                    <a:p>
                      <a:r>
                        <a:rPr lang="en-US" sz="1000"/>
                        <a:t>0</a:t>
                      </a:r>
                    </a:p>
                  </a:txBody>
                  <a:tcPr/>
                </a:tc>
                <a:tc>
                  <a:txBody>
                    <a:bodyPr/>
                    <a:lstStyle/>
                    <a:p>
                      <a:r>
                        <a:rPr lang="en-US" sz="1000"/>
                        <a:t>n/a</a:t>
                      </a:r>
                    </a:p>
                  </a:txBody>
                  <a:tcPr/>
                </a:tc>
                <a:tc>
                  <a:txBody>
                    <a:bodyPr/>
                    <a:lstStyle/>
                    <a:p>
                      <a:r>
                        <a:rPr lang="en-US" sz="1000"/>
                        <a:t>Carousel</a:t>
                      </a:r>
                    </a:p>
                  </a:txBody>
                  <a:tcPr/>
                </a:tc>
                <a:extLst>
                  <a:ext uri="{0D108BD9-81ED-4DB2-BD59-A6C34878D82A}">
                    <a16:rowId xmlns:a16="http://schemas.microsoft.com/office/drawing/2014/main" val="1018740411"/>
                  </a:ext>
                </a:extLst>
              </a:tr>
              <a:tr h="370840">
                <a:tc>
                  <a:txBody>
                    <a:bodyPr/>
                    <a:lstStyle/>
                    <a:p>
                      <a:r>
                        <a:rPr lang="en-US" sz="1000" b="1"/>
                        <a:t>tmna_services - 2018-06-28 13:41:21 </a:t>
                      </a:r>
                      <a:r>
                        <a:rPr lang="en-US" sz="1000"/>
                        <a:t>
 Enjoying our training at the Lincoln Financial Field #ultiworkshop</a:t>
                      </a:r>
                    </a:p>
                  </a:txBody>
                  <a:tcPr/>
                </a:tc>
                <a:tc>
                  <a:txBody>
                    <a:bodyPr/>
                    <a:lstStyle/>
                    <a:p>
                      <a:r>
                        <a:rPr lang="en-US" sz="1000"/>
                        <a:t>36</a:t>
                      </a:r>
                    </a:p>
                  </a:txBody>
                  <a:tcPr/>
                </a:tc>
                <a:tc>
                  <a:txBody>
                    <a:bodyPr/>
                    <a:lstStyle/>
                    <a:p>
                      <a:r>
                        <a:rPr lang="en-US" sz="1000"/>
                        <a:t>0</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4062043835"/>
                  </a:ext>
                </a:extLst>
              </a:tr>
              <a:tr h="370840">
                <a:tc>
                  <a:txBody>
                    <a:bodyPr/>
                    <a:lstStyle/>
                    <a:p>
                      <a:r>
                        <a:rPr lang="en-US" sz="1000" b="1"/>
                        <a:t>tmna_services - 2018-06-27 18:43:09 </a:t>
                      </a:r>
                      <a:r>
                        <a:rPr lang="en-US" sz="1000"/>
                        <a:t>
 New hire orientation today at TMNAS! Welcome aboard!</a:t>
                      </a:r>
                    </a:p>
                  </a:txBody>
                  <a:tcPr/>
                </a:tc>
                <a:tc>
                  <a:txBody>
                    <a:bodyPr/>
                    <a:lstStyle/>
                    <a:p>
                      <a:r>
                        <a:rPr lang="en-US" sz="1000"/>
                        <a:t>42</a:t>
                      </a:r>
                    </a:p>
                  </a:txBody>
                  <a:tcPr/>
                </a:tc>
                <a:tc>
                  <a:txBody>
                    <a:bodyPr/>
                    <a:lstStyle/>
                    <a:p>
                      <a:r>
                        <a:rPr lang="en-US" sz="1000"/>
                        <a:t>1</a:t>
                      </a:r>
                    </a:p>
                  </a:txBody>
                  <a:tcPr/>
                </a:tc>
                <a:tc>
                  <a:txBody>
                    <a:bodyPr/>
                    <a:lstStyle/>
                    <a:p>
                      <a:r>
                        <a:rPr lang="en-US" sz="1000"/>
                        <a:t>n/a</a:t>
                      </a:r>
                    </a:p>
                  </a:txBody>
                  <a:tcPr/>
                </a:tc>
                <a:tc>
                  <a:txBody>
                    <a:bodyPr/>
                    <a:lstStyle/>
                    <a:p>
                      <a:r>
                        <a:rPr lang="en-US" sz="1000"/>
                        <a:t>Image</a:t>
                      </a:r>
                    </a:p>
                  </a:txBody>
                  <a:tcPr/>
                </a:tc>
                <a:extLst>
                  <a:ext uri="{0D108BD9-81ED-4DB2-BD59-A6C34878D82A}">
                    <a16:rowId xmlns:a16="http://schemas.microsoft.com/office/drawing/2014/main" val="1539456202"/>
                  </a:ext>
                </a:extLst>
              </a:tr>
            </a:tbl>
          </a:graphicData>
        </a:graphic>
      </p:graphicFrame>
      <p:sp>
        <p:nvSpPr>
          <p:cNvPr id="4" name="Text Placeholder 3">
            <a:extLst>
              <a:ext uri="{FF2B5EF4-FFF2-40B4-BE49-F238E27FC236}">
                <a16:creationId xmlns:a16="http://schemas.microsoft.com/office/drawing/2014/main" id="{065A780C-FDA3-4300-90A9-E1188316E0EE}"/>
              </a:ext>
            </a:extLst>
          </p:cNvPr>
          <p:cNvSpPr>
            <a:spLocks noGrp="1"/>
          </p:cNvSpPr>
          <p:nvPr>
            <p:ph type="body" sz="quarter" idx="14"/>
          </p:nvPr>
        </p:nvSpPr>
        <p:spPr/>
        <p:txBody>
          <a:bodyPr/>
          <a:lstStyle/>
          <a:p>
            <a:r>
              <a:rPr lang="en-US"/>
              <a:t>04/01/2018 - 06/30/2018</a:t>
            </a:r>
          </a:p>
        </p:txBody>
      </p:sp>
    </p:spTree>
    <p:extLst>
      <p:ext uri="{BB962C8B-B14F-4D97-AF65-F5344CB8AC3E}">
        <p14:creationId xmlns:p14="http://schemas.microsoft.com/office/powerpoint/2010/main" val="1728882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F8E37-A7F6-4E7E-A08A-D01EB6E6541A}"/>
              </a:ext>
            </a:extLst>
          </p:cNvPr>
          <p:cNvSpPr>
            <a:spLocks noGrp="1"/>
          </p:cNvSpPr>
          <p:nvPr>
            <p:ph type="title"/>
          </p:nvPr>
        </p:nvSpPr>
        <p:spPr/>
        <p:txBody>
          <a:bodyPr/>
          <a:lstStyle/>
          <a:p>
            <a:r>
              <a:rPr lang="en-US"/>
              <a:t>Instagram Total Interactions | TMNAS</a:t>
            </a:r>
          </a:p>
        </p:txBody>
      </p:sp>
      <p:graphicFrame>
        <p:nvGraphicFramePr>
          <p:cNvPr id="6" name="Chart Placeholder 5">
            <a:extLst>
              <a:ext uri="{FF2B5EF4-FFF2-40B4-BE49-F238E27FC236}">
                <a16:creationId xmlns:a16="http://schemas.microsoft.com/office/drawing/2014/main" id="{4F74A20B-AB00-4A38-A917-A999CD0CBEEF}"/>
              </a:ext>
            </a:extLst>
          </p:cNvPr>
          <p:cNvGraphicFramePr>
            <a:graphicFrameLocks noGrp="1"/>
          </p:cNvGraphicFramePr>
          <p:nvPr>
            <p:ph type="chart" sz="quarter" idx="13"/>
            <p:extLst>
              <p:ext uri="{D42A27DB-BD31-4B8C-83A1-F6EECF244321}">
                <p14:modId xmlns:p14="http://schemas.microsoft.com/office/powerpoint/2010/main" val="30073990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E60012-55C6-43A8-BC54-48BC712E9C8C}"/>
              </a:ext>
            </a:extLst>
          </p:cNvPr>
          <p:cNvSpPr>
            <a:spLocks noGrp="1"/>
          </p:cNvSpPr>
          <p:nvPr>
            <p:ph type="body" sz="quarter" idx="14"/>
          </p:nvPr>
        </p:nvSpPr>
        <p:spPr/>
        <p:txBody>
          <a:bodyPr/>
          <a:lstStyle/>
          <a:p>
            <a:r>
              <a:rPr lang="en-US"/>
              <a:t>01/01/2018 - 06/30/2018</a:t>
            </a:r>
          </a:p>
        </p:txBody>
      </p:sp>
      <p:sp>
        <p:nvSpPr>
          <p:cNvPr id="5" name="Footer Placeholder 4">
            <a:extLst>
              <a:ext uri="{FF2B5EF4-FFF2-40B4-BE49-F238E27FC236}">
                <a16:creationId xmlns:a16="http://schemas.microsoft.com/office/drawing/2014/main" id="{5C1C2C74-AFB8-49BC-B284-2118E7BB60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947623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507</Words>
  <Application>Microsoft Office PowerPoint</Application>
  <PresentationFormat>On-screen Show (4:3)</PresentationFormat>
  <Paragraphs>202</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TMNAS Social Media_Quarterly</vt:lpstr>
      <vt:lpstr>Overall Audience | TMNAS</vt:lpstr>
      <vt:lpstr>Twitter Key Metrics Table | TMNAS</vt:lpstr>
      <vt:lpstr>Twitter Followers Change | TMNAS</vt:lpstr>
      <vt:lpstr>Average Interactions Per Tweet | TMNAS</vt:lpstr>
      <vt:lpstr>Twitter Total Interactions | TMNAS</vt:lpstr>
      <vt:lpstr>Twitter Own and Retweeted Tweets Table | TMNAS</vt:lpstr>
      <vt:lpstr>LinkedIn Key Metrics Table | TMNAS</vt:lpstr>
      <vt:lpstr>LinkedIn Followers Change | TMNAS</vt:lpstr>
      <vt:lpstr>Average Interactions Per LinkedIn Update | TMNAS</vt:lpstr>
      <vt:lpstr>LinkedIn Total Interactions | TMNAS</vt:lpstr>
      <vt:lpstr>LinkedIn Updates Table | TMNAS</vt:lpstr>
      <vt:lpstr>Instagram Key Metrics Table | TMNAS</vt:lpstr>
      <vt:lpstr>Instagram Followers Change | TMNAS</vt:lpstr>
      <vt:lpstr>Average Interactions Per Instagram Post | TMNAS</vt:lpstr>
      <vt:lpstr>Top Instagram Posts Table | TMNAS</vt:lpstr>
      <vt:lpstr>Instagram Total Interactions | TMNAS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Media_Quarterly</dc:title>
  <dc:creator>Administrator</dc:creator>
  <cp:lastModifiedBy>Administrator</cp:lastModifiedBy>
  <cp:revision>1</cp:revision>
  <dcterms:created xsi:type="dcterms:W3CDTF">2018-07-06T16:25:04Z</dcterms:created>
  <dcterms:modified xsi:type="dcterms:W3CDTF">2018-07-06T16:25:32Z</dcterms:modified>
</cp:coreProperties>
</file>