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instagram</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pt idx="0">
                  <c:v>284</c:v>
                </c:pt>
              </c:numCache>
            </c:numRef>
          </c:val>
          <c:extLst>
            <c:ext xmlns:c16="http://schemas.microsoft.com/office/drawing/2014/chart" uri="{C3380CC4-5D6E-409C-BE32-E72D297353CC}">
              <c16:uniqueId val="{00000000-CBC3-465E-9811-6DE65C0F4A8C}"/>
            </c:ext>
          </c:extLst>
        </c:ser>
        <c:ser>
          <c:idx val="1"/>
          <c:order val="1"/>
          <c:tx>
            <c:strRef>
              <c:f>Sheet1!$C$1</c:f>
              <c:strCache>
                <c:ptCount val="1"/>
                <c:pt idx="0">
                  <c:v>linkedIn</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3105</c:v>
                </c:pt>
              </c:numCache>
            </c:numRef>
          </c:val>
          <c:extLst>
            <c:ext xmlns:c16="http://schemas.microsoft.com/office/drawing/2014/chart" uri="{C3380CC4-5D6E-409C-BE32-E72D297353CC}">
              <c16:uniqueId val="{00000001-CBC3-465E-9811-6DE65C0F4A8C}"/>
            </c:ext>
          </c:extLst>
        </c:ser>
        <c:ser>
          <c:idx val="2"/>
          <c:order val="2"/>
          <c:tx>
            <c:strRef>
              <c:f>Sheet1!$D$1</c:f>
              <c:strCache>
                <c:ptCount val="1"/>
                <c:pt idx="0">
                  <c:v>twitter</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137</c:v>
                </c:pt>
              </c:numCache>
            </c:numRef>
          </c:val>
          <c:extLst>
            <c:ext xmlns:c16="http://schemas.microsoft.com/office/drawing/2014/chart" uri="{C3380CC4-5D6E-409C-BE32-E72D297353CC}">
              <c16:uniqueId val="{00000002-CBC3-465E-9811-6DE65C0F4A8C}"/>
            </c:ext>
          </c:extLst>
        </c:ser>
        <c:dLbls>
          <c:showLegendKey val="0"/>
          <c:showVal val="0"/>
          <c:showCatName val="0"/>
          <c:showSerName val="0"/>
          <c:showPercent val="0"/>
          <c:showBubbleSize val="0"/>
        </c:dLbls>
        <c:gapWidth val="219"/>
        <c:overlap val="-27"/>
        <c:axId val="180997640"/>
        <c:axId val="288557344"/>
      </c:barChart>
      <c:dateAx>
        <c:axId val="18099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7344"/>
        <c:crosses val="autoZero"/>
        <c:auto val="1"/>
        <c:lblOffset val="100"/>
        <c:baseTimeUnit val="days"/>
      </c:dateAx>
      <c:valAx>
        <c:axId val="28855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099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9</c:v>
                </c:pt>
                <c:pt idx="1">
                  <c:v>6</c:v>
                </c:pt>
                <c:pt idx="2">
                  <c:v>-1</c:v>
                </c:pt>
                <c:pt idx="3">
                  <c:v>2</c:v>
                </c:pt>
                <c:pt idx="4">
                  <c:v>1</c:v>
                </c:pt>
                <c:pt idx="5">
                  <c:v>6</c:v>
                </c:pt>
              </c:numCache>
            </c:numRef>
          </c:val>
          <c:extLst>
            <c:ext xmlns:c16="http://schemas.microsoft.com/office/drawing/2014/chart" uri="{C3380CC4-5D6E-409C-BE32-E72D297353CC}">
              <c16:uniqueId val="{00000000-6B81-4632-95ED-229F03F0A4BF}"/>
            </c:ext>
          </c:extLst>
        </c:ser>
        <c:dLbls>
          <c:showLegendKey val="0"/>
          <c:showVal val="0"/>
          <c:showCatName val="0"/>
          <c:showSerName val="0"/>
          <c:showPercent val="0"/>
          <c:showBubbleSize val="0"/>
        </c:dLbls>
        <c:gapWidth val="219"/>
        <c:overlap val="-27"/>
        <c:axId val="352075672"/>
        <c:axId val="352068128"/>
      </c:barChart>
      <c:dateAx>
        <c:axId val="35207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68128"/>
        <c:crosses val="autoZero"/>
        <c:auto val="1"/>
        <c:lblOffset val="100"/>
        <c:baseTimeUnit val="months"/>
      </c:dateAx>
      <c:valAx>
        <c:axId val="35206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07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3</c:v>
                </c:pt>
                <c:pt idx="1">
                  <c:v>2</c:v>
                </c:pt>
                <c:pt idx="2">
                  <c:v>2</c:v>
                </c:pt>
                <c:pt idx="3">
                  <c:v>1</c:v>
                </c:pt>
                <c:pt idx="4">
                  <c:v>2</c:v>
                </c:pt>
                <c:pt idx="5">
                  <c:v>1</c:v>
                </c:pt>
              </c:numCache>
            </c:numRef>
          </c:val>
          <c:extLst>
            <c:ext xmlns:c16="http://schemas.microsoft.com/office/drawing/2014/chart" uri="{C3380CC4-5D6E-409C-BE32-E72D297353CC}">
              <c16:uniqueId val="{00000000-0D9D-4E7C-9ED3-05CCBD8A3FE0}"/>
            </c:ext>
          </c:extLst>
        </c:ser>
        <c:dLbls>
          <c:showLegendKey val="0"/>
          <c:showVal val="0"/>
          <c:showCatName val="0"/>
          <c:showSerName val="0"/>
          <c:showPercent val="0"/>
          <c:showBubbleSize val="0"/>
        </c:dLbls>
        <c:gapWidth val="219"/>
        <c:overlap val="-27"/>
        <c:axId val="354950152"/>
        <c:axId val="354948840"/>
      </c:barChart>
      <c:dateAx>
        <c:axId val="35495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8840"/>
        <c:crosses val="autoZero"/>
        <c:auto val="1"/>
        <c:lblOffset val="100"/>
        <c:baseTimeUnit val="months"/>
      </c:dateAx>
      <c:valAx>
        <c:axId val="35494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5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106</c:v>
                </c:pt>
              </c:numCache>
            </c:numRef>
          </c:val>
          <c:extLst>
            <c:ext xmlns:c16="http://schemas.microsoft.com/office/drawing/2014/chart" uri="{C3380CC4-5D6E-409C-BE32-E72D297353CC}">
              <c16:uniqueId val="{00000000-AD50-48C8-A606-F6BA91D31239}"/>
            </c:ext>
          </c:extLst>
        </c:ser>
        <c:dLbls>
          <c:showLegendKey val="0"/>
          <c:showVal val="0"/>
          <c:showCatName val="0"/>
          <c:showSerName val="0"/>
          <c:showPercent val="0"/>
          <c:showBubbleSize val="0"/>
        </c:dLbls>
        <c:gapWidth val="219"/>
        <c:overlap val="-27"/>
        <c:axId val="354947200"/>
        <c:axId val="354951464"/>
      </c:barChart>
      <c:catAx>
        <c:axId val="35494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51464"/>
        <c:crosses val="autoZero"/>
        <c:auto val="1"/>
        <c:lblAlgn val="ctr"/>
        <c:lblOffset val="100"/>
        <c:noMultiLvlLbl val="0"/>
      </c:catAx>
      <c:valAx>
        <c:axId val="35495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19</c:v>
                </c:pt>
                <c:pt idx="1">
                  <c:v>35</c:v>
                </c:pt>
                <c:pt idx="2">
                  <c:v>27</c:v>
                </c:pt>
                <c:pt idx="3">
                  <c:v>29</c:v>
                </c:pt>
                <c:pt idx="4">
                  <c:v>61</c:v>
                </c:pt>
                <c:pt idx="5">
                  <c:v>78</c:v>
                </c:pt>
              </c:numCache>
            </c:numRef>
          </c:val>
          <c:extLst>
            <c:ext xmlns:c16="http://schemas.microsoft.com/office/drawing/2014/chart" uri="{C3380CC4-5D6E-409C-BE32-E72D297353CC}">
              <c16:uniqueId val="{00000000-0A86-446C-8211-36F888322893}"/>
            </c:ext>
          </c:extLst>
        </c:ser>
        <c:dLbls>
          <c:showLegendKey val="0"/>
          <c:showVal val="0"/>
          <c:showCatName val="0"/>
          <c:showSerName val="0"/>
          <c:showPercent val="0"/>
          <c:showBubbleSize val="0"/>
        </c:dLbls>
        <c:gapWidth val="219"/>
        <c:overlap val="-27"/>
        <c:axId val="356709152"/>
        <c:axId val="356709480"/>
      </c:barChart>
      <c:dateAx>
        <c:axId val="356709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09480"/>
        <c:crosses val="autoZero"/>
        <c:auto val="1"/>
        <c:lblOffset val="100"/>
        <c:baseTimeUnit val="months"/>
      </c:dateAx>
      <c:valAx>
        <c:axId val="35670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0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39</c:v>
                </c:pt>
                <c:pt idx="1">
                  <c:v>26</c:v>
                </c:pt>
                <c:pt idx="2">
                  <c:v>29</c:v>
                </c:pt>
                <c:pt idx="3">
                  <c:v>37</c:v>
                </c:pt>
                <c:pt idx="4">
                  <c:v>23</c:v>
                </c:pt>
                <c:pt idx="5">
                  <c:v>35</c:v>
                </c:pt>
              </c:numCache>
            </c:numRef>
          </c:val>
          <c:extLst>
            <c:ext xmlns:c16="http://schemas.microsoft.com/office/drawing/2014/chart" uri="{C3380CC4-5D6E-409C-BE32-E72D297353CC}">
              <c16:uniqueId val="{00000000-7DD5-4BEA-8168-C94D73B3CCAA}"/>
            </c:ext>
          </c:extLst>
        </c:ser>
        <c:dLbls>
          <c:showLegendKey val="0"/>
          <c:showVal val="0"/>
          <c:showCatName val="0"/>
          <c:showSerName val="0"/>
          <c:showPercent val="0"/>
          <c:showBubbleSize val="0"/>
        </c:dLbls>
        <c:gapWidth val="219"/>
        <c:overlap val="-27"/>
        <c:axId val="354945560"/>
        <c:axId val="354946872"/>
      </c:barChart>
      <c:dateAx>
        <c:axId val="354945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6872"/>
        <c:crosses val="autoZero"/>
        <c:auto val="1"/>
        <c:lblOffset val="100"/>
        <c:baseTimeUnit val="months"/>
      </c:dateAx>
      <c:valAx>
        <c:axId val="35494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4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1609</c:v>
                </c:pt>
              </c:numCache>
            </c:numRef>
          </c:val>
          <c:extLst>
            <c:ext xmlns:c16="http://schemas.microsoft.com/office/drawing/2014/chart" uri="{C3380CC4-5D6E-409C-BE32-E72D297353CC}">
              <c16:uniqueId val="{00000000-4768-4ACA-A970-09323EC14A9D}"/>
            </c:ext>
          </c:extLst>
        </c:ser>
        <c:dLbls>
          <c:showLegendKey val="0"/>
          <c:showVal val="0"/>
          <c:showCatName val="0"/>
          <c:showSerName val="0"/>
          <c:showPercent val="0"/>
          <c:showBubbleSize val="0"/>
        </c:dLbls>
        <c:gapWidth val="219"/>
        <c:overlap val="-27"/>
        <c:axId val="361216344"/>
        <c:axId val="361212080"/>
      </c:barChart>
      <c:catAx>
        <c:axId val="36121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12080"/>
        <c:crosses val="autoZero"/>
        <c:auto val="1"/>
        <c:lblAlgn val="ctr"/>
        <c:lblOffset val="100"/>
        <c:noMultiLvlLbl val="0"/>
      </c:catAx>
      <c:valAx>
        <c:axId val="361212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1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6</c:v>
                </c:pt>
                <c:pt idx="1">
                  <c:v>2</c:v>
                </c:pt>
                <c:pt idx="2">
                  <c:v>-3</c:v>
                </c:pt>
                <c:pt idx="3">
                  <c:v>1</c:v>
                </c:pt>
              </c:numCache>
            </c:numRef>
          </c:val>
          <c:extLst>
            <c:ext xmlns:c16="http://schemas.microsoft.com/office/drawing/2014/chart" uri="{C3380CC4-5D6E-409C-BE32-E72D297353CC}">
              <c16:uniqueId val="{00000000-19BA-48BF-9566-E7B766197014}"/>
            </c:ext>
          </c:extLst>
        </c:ser>
        <c:dLbls>
          <c:showLegendKey val="0"/>
          <c:showVal val="0"/>
          <c:showCatName val="0"/>
          <c:showSerName val="0"/>
          <c:showPercent val="0"/>
          <c:showBubbleSize val="0"/>
        </c:dLbls>
        <c:gapWidth val="219"/>
        <c:overlap val="-27"/>
        <c:axId val="361443560"/>
        <c:axId val="361443232"/>
      </c:barChart>
      <c:dateAx>
        <c:axId val="36144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43232"/>
        <c:crosses val="autoZero"/>
        <c:auto val="1"/>
        <c:lblOffset val="100"/>
        <c:baseTimeUnit val="months"/>
      </c:dateAx>
      <c:valAx>
        <c:axId val="36144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4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33</c:v>
                </c:pt>
                <c:pt idx="1">
                  <c:v>21</c:v>
                </c:pt>
                <c:pt idx="2">
                  <c:v>25</c:v>
                </c:pt>
                <c:pt idx="3">
                  <c:v>28</c:v>
                </c:pt>
                <c:pt idx="4">
                  <c:v>24</c:v>
                </c:pt>
                <c:pt idx="5">
                  <c:v>41</c:v>
                </c:pt>
              </c:numCache>
            </c:numRef>
          </c:val>
          <c:extLst>
            <c:ext xmlns:c16="http://schemas.microsoft.com/office/drawing/2014/chart" uri="{C3380CC4-5D6E-409C-BE32-E72D297353CC}">
              <c16:uniqueId val="{00000000-8625-4583-B68D-85919BEE70EA}"/>
            </c:ext>
          </c:extLst>
        </c:ser>
        <c:dLbls>
          <c:showLegendKey val="0"/>
          <c:showVal val="0"/>
          <c:showCatName val="0"/>
          <c:showSerName val="0"/>
          <c:showPercent val="0"/>
          <c:showBubbleSize val="0"/>
        </c:dLbls>
        <c:gapWidth val="219"/>
        <c:overlap val="-27"/>
        <c:axId val="361443888"/>
        <c:axId val="361444544"/>
      </c:barChart>
      <c:dateAx>
        <c:axId val="36144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44544"/>
        <c:crosses val="autoZero"/>
        <c:auto val="1"/>
        <c:lblOffset val="100"/>
        <c:baseTimeUnit val="months"/>
      </c:dateAx>
      <c:valAx>
        <c:axId val="36144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4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1701</c:v>
                </c:pt>
              </c:numCache>
            </c:numRef>
          </c:val>
          <c:extLst>
            <c:ext xmlns:c16="http://schemas.microsoft.com/office/drawing/2014/chart" uri="{C3380CC4-5D6E-409C-BE32-E72D297353CC}">
              <c16:uniqueId val="{00000000-4CC2-4767-B112-0B247DB95229}"/>
            </c:ext>
          </c:extLst>
        </c:ser>
        <c:dLbls>
          <c:showLegendKey val="0"/>
          <c:showVal val="0"/>
          <c:showCatName val="0"/>
          <c:showSerName val="0"/>
          <c:showPercent val="0"/>
          <c:showBubbleSize val="0"/>
        </c:dLbls>
        <c:gapWidth val="219"/>
        <c:overlap val="-27"/>
        <c:axId val="350529200"/>
        <c:axId val="350527232"/>
      </c:barChart>
      <c:catAx>
        <c:axId val="35052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27232"/>
        <c:crosses val="autoZero"/>
        <c:auto val="1"/>
        <c:lblAlgn val="ctr"/>
        <c:lblOffset val="100"/>
        <c:noMultiLvlLbl val="0"/>
      </c:catAx>
      <c:valAx>
        <c:axId val="35052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52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03EC-37B6-4614-A7F9-C5890CEC5424}"/>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AF52D214-2D20-49DE-B539-E270A304BE1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080441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8C763-38C8-4986-B57C-8C620DD3577C}"/>
              </a:ext>
            </a:extLst>
          </p:cNvPr>
          <p:cNvSpPr>
            <a:spLocks noGrp="1"/>
          </p:cNvSpPr>
          <p:nvPr>
            <p:ph type="title"/>
          </p:nvPr>
        </p:nvSpPr>
        <p:spPr/>
        <p:txBody>
          <a:bodyPr/>
          <a:lstStyle/>
          <a:p>
            <a:r>
              <a:rPr lang="en-US"/>
              <a:t>Overall Audience | TMNAS</a:t>
            </a:r>
          </a:p>
        </p:txBody>
      </p:sp>
      <p:graphicFrame>
        <p:nvGraphicFramePr>
          <p:cNvPr id="6" name="Chart Placeholder 5">
            <a:extLst>
              <a:ext uri="{FF2B5EF4-FFF2-40B4-BE49-F238E27FC236}">
                <a16:creationId xmlns:a16="http://schemas.microsoft.com/office/drawing/2014/main" id="{AEA55717-8814-41C2-8D7E-B4E41B2C94FA}"/>
              </a:ext>
            </a:extLst>
          </p:cNvPr>
          <p:cNvGraphicFramePr>
            <a:graphicFrameLocks noGrp="1"/>
          </p:cNvGraphicFramePr>
          <p:nvPr>
            <p:ph type="chart" sz="quarter" idx="13"/>
            <p:extLst>
              <p:ext uri="{D42A27DB-BD31-4B8C-83A1-F6EECF244321}">
                <p14:modId xmlns:p14="http://schemas.microsoft.com/office/powerpoint/2010/main" val="110453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082FC-2462-4562-A699-455DDA76FCF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DFACE88-0FAF-4CAD-82DB-CDC5D15C4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703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60E71-D544-443A-9282-F2BB67399381}"/>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D13F9CC2-A22C-4852-9892-9C0D069155C3}"/>
              </a:ext>
            </a:extLst>
          </p:cNvPr>
          <p:cNvGraphicFramePr>
            <a:graphicFrameLocks noGrp="1"/>
          </p:cNvGraphicFramePr>
          <p:nvPr>
            <p:ph type="tbl" sz="quarter" idx="13"/>
            <p:extLst>
              <p:ext uri="{D42A27DB-BD31-4B8C-83A1-F6EECF244321}">
                <p14:modId xmlns:p14="http://schemas.microsoft.com/office/powerpoint/2010/main" val="101977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40484809"/>
                    </a:ext>
                  </a:extLst>
                </a:gridCol>
                <a:gridCol w="493776">
                  <a:extLst>
                    <a:ext uri="{9D8B030D-6E8A-4147-A177-3AD203B41FA5}">
                      <a16:colId xmlns:a16="http://schemas.microsoft.com/office/drawing/2014/main" val="3579402636"/>
                    </a:ext>
                  </a:extLst>
                </a:gridCol>
                <a:gridCol w="493776">
                  <a:extLst>
                    <a:ext uri="{9D8B030D-6E8A-4147-A177-3AD203B41FA5}">
                      <a16:colId xmlns:a16="http://schemas.microsoft.com/office/drawing/2014/main" val="2871187410"/>
                    </a:ext>
                  </a:extLst>
                </a:gridCol>
                <a:gridCol w="493776">
                  <a:extLst>
                    <a:ext uri="{9D8B030D-6E8A-4147-A177-3AD203B41FA5}">
                      <a16:colId xmlns:a16="http://schemas.microsoft.com/office/drawing/2014/main" val="702350767"/>
                    </a:ext>
                  </a:extLst>
                </a:gridCol>
                <a:gridCol w="493776">
                  <a:extLst>
                    <a:ext uri="{9D8B030D-6E8A-4147-A177-3AD203B41FA5}">
                      <a16:colId xmlns:a16="http://schemas.microsoft.com/office/drawing/2014/main" val="1935909801"/>
                    </a:ext>
                  </a:extLst>
                </a:gridCol>
                <a:gridCol w="493776">
                  <a:extLst>
                    <a:ext uri="{9D8B030D-6E8A-4147-A177-3AD203B41FA5}">
                      <a16:colId xmlns:a16="http://schemas.microsoft.com/office/drawing/2014/main" val="2111699345"/>
                    </a:ext>
                  </a:extLst>
                </a:gridCol>
                <a:gridCol w="493776">
                  <a:extLst>
                    <a:ext uri="{9D8B030D-6E8A-4147-A177-3AD203B41FA5}">
                      <a16:colId xmlns:a16="http://schemas.microsoft.com/office/drawing/2014/main" val="3632734085"/>
                    </a:ext>
                  </a:extLst>
                </a:gridCol>
                <a:gridCol w="493776">
                  <a:extLst>
                    <a:ext uri="{9D8B030D-6E8A-4147-A177-3AD203B41FA5}">
                      <a16:colId xmlns:a16="http://schemas.microsoft.com/office/drawing/2014/main" val="3120392116"/>
                    </a:ext>
                  </a:extLst>
                </a:gridCol>
                <a:gridCol w="493776">
                  <a:extLst>
                    <a:ext uri="{9D8B030D-6E8A-4147-A177-3AD203B41FA5}">
                      <a16:colId xmlns:a16="http://schemas.microsoft.com/office/drawing/2014/main" val="2676677134"/>
                    </a:ext>
                  </a:extLst>
                </a:gridCol>
                <a:gridCol w="493776">
                  <a:extLst>
                    <a:ext uri="{9D8B030D-6E8A-4147-A177-3AD203B41FA5}">
                      <a16:colId xmlns:a16="http://schemas.microsoft.com/office/drawing/2014/main" val="1695444021"/>
                    </a:ext>
                  </a:extLst>
                </a:gridCol>
                <a:gridCol w="493776">
                  <a:extLst>
                    <a:ext uri="{9D8B030D-6E8A-4147-A177-3AD203B41FA5}">
                      <a16:colId xmlns:a16="http://schemas.microsoft.com/office/drawing/2014/main" val="1234804329"/>
                    </a:ext>
                  </a:extLst>
                </a:gridCol>
                <a:gridCol w="493776">
                  <a:extLst>
                    <a:ext uri="{9D8B030D-6E8A-4147-A177-3AD203B41FA5}">
                      <a16:colId xmlns:a16="http://schemas.microsoft.com/office/drawing/2014/main" val="3925510035"/>
                    </a:ext>
                  </a:extLst>
                </a:gridCol>
                <a:gridCol w="493776">
                  <a:extLst>
                    <a:ext uri="{9D8B030D-6E8A-4147-A177-3AD203B41FA5}">
                      <a16:colId xmlns:a16="http://schemas.microsoft.com/office/drawing/2014/main" val="2924939007"/>
                    </a:ext>
                  </a:extLst>
                </a:gridCol>
                <a:gridCol w="493776">
                  <a:extLst>
                    <a:ext uri="{9D8B030D-6E8A-4147-A177-3AD203B41FA5}">
                      <a16:colId xmlns:a16="http://schemas.microsoft.com/office/drawing/2014/main" val="28221288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73371871"/>
                  </a:ext>
                </a:extLst>
              </a:tr>
              <a:tr h="370840">
                <a:tc>
                  <a:txBody>
                    <a:bodyPr/>
                    <a:lstStyle/>
                    <a:p>
                      <a:r>
                        <a:rPr lang="en-US" sz="1000"/>
                        <a:t>@TMNA_Services</a:t>
                      </a:r>
                    </a:p>
                  </a:txBody>
                  <a:tcPr/>
                </a:tc>
                <a:tc>
                  <a:txBody>
                    <a:bodyPr/>
                    <a:lstStyle/>
                    <a:p>
                      <a:r>
                        <a:rPr lang="en-US" sz="1000"/>
                        <a:t>136</a:t>
                      </a:r>
                    </a:p>
                  </a:txBody>
                  <a:tcPr/>
                </a:tc>
                <a:tc>
                  <a:txBody>
                    <a:bodyPr/>
                    <a:lstStyle/>
                    <a:p>
                      <a:r>
                        <a:rPr lang="en-US" sz="1000"/>
                        <a:t>23</a:t>
                      </a:r>
                    </a:p>
                  </a:txBody>
                  <a:tcPr/>
                </a:tc>
                <a:tc>
                  <a:txBody>
                    <a:bodyPr/>
                    <a:lstStyle/>
                    <a:p>
                      <a:r>
                        <a:rPr lang="en-US" sz="1000"/>
                        <a:t>60</a:t>
                      </a:r>
                    </a:p>
                  </a:txBody>
                  <a:tcPr/>
                </a:tc>
                <a:tc>
                  <a:txBody>
                    <a:bodyPr/>
                    <a:lstStyle/>
                    <a:p>
                      <a:r>
                        <a:rPr lang="en-US" sz="1000"/>
                        <a:t>44</a:t>
                      </a:r>
                    </a:p>
                  </a:txBody>
                  <a:tcPr/>
                </a:tc>
                <a:tc>
                  <a:txBody>
                    <a:bodyPr/>
                    <a:lstStyle/>
                    <a:p>
                      <a:r>
                        <a:rPr lang="en-US" sz="1000"/>
                        <a:t>11</a:t>
                      </a:r>
                    </a:p>
                  </a:txBody>
                  <a:tcPr/>
                </a:tc>
                <a:tc>
                  <a:txBody>
                    <a:bodyPr/>
                    <a:lstStyle/>
                    <a:p>
                      <a:r>
                        <a:rPr lang="en-US" sz="1000"/>
                        <a:t>5</a:t>
                      </a:r>
                    </a:p>
                  </a:txBody>
                  <a:tcPr/>
                </a:tc>
                <a:tc>
                  <a:txBody>
                    <a:bodyPr/>
                    <a:lstStyle/>
                    <a:p>
                      <a:r>
                        <a:rPr lang="en-US" sz="1000"/>
                        <a:t>10</a:t>
                      </a:r>
                    </a:p>
                  </a:txBody>
                  <a:tcPr/>
                </a:tc>
                <a:tc>
                  <a:txBody>
                    <a:bodyPr/>
                    <a:lstStyle/>
                    <a:p>
                      <a:r>
                        <a:rPr lang="en-US" sz="1000"/>
                        <a:t>10</a:t>
                      </a:r>
                    </a:p>
                  </a:txBody>
                  <a:tcPr/>
                </a:tc>
                <a:tc>
                  <a:txBody>
                    <a:bodyPr/>
                    <a:lstStyle/>
                    <a:p>
                      <a:r>
                        <a:rPr lang="en-US" sz="1000"/>
                        <a:t>96</a:t>
                      </a:r>
                    </a:p>
                  </a:txBody>
                  <a:tcPr/>
                </a:tc>
                <a:tc>
                  <a:txBody>
                    <a:bodyPr/>
                    <a:lstStyle/>
                    <a:p>
                      <a:r>
                        <a:rPr lang="en-US" sz="1000"/>
                        <a:t>0</a:t>
                      </a:r>
                    </a:p>
                  </a:txBody>
                  <a:tcPr/>
                </a:tc>
                <a:tc>
                  <a:txBody>
                    <a:bodyPr/>
                    <a:lstStyle/>
                    <a:p>
                      <a:r>
                        <a:rPr lang="en-US" sz="1000"/>
                        <a:t>24</a:t>
                      </a:r>
                    </a:p>
                  </a:txBody>
                  <a:tcPr/>
                </a:tc>
                <a:tc>
                  <a:txBody>
                    <a:bodyPr/>
                    <a:lstStyle/>
                    <a:p>
                      <a:r>
                        <a:rPr lang="en-US" sz="1000"/>
                        <a:t>1.9428 %</a:t>
                      </a:r>
                    </a:p>
                  </a:txBody>
                  <a:tcPr/>
                </a:tc>
                <a:tc>
                  <a:txBody>
                    <a:bodyPr/>
                    <a:lstStyle/>
                    <a:p>
                      <a:r>
                        <a:rPr lang="en-US" sz="1000"/>
                        <a:t>16.7 %</a:t>
                      </a:r>
                    </a:p>
                  </a:txBody>
                  <a:tcPr/>
                </a:tc>
                <a:extLst>
                  <a:ext uri="{0D108BD9-81ED-4DB2-BD59-A6C34878D82A}">
                    <a16:rowId xmlns:a16="http://schemas.microsoft.com/office/drawing/2014/main" val="3267180313"/>
                  </a:ext>
                </a:extLst>
              </a:tr>
            </a:tbl>
          </a:graphicData>
        </a:graphic>
      </p:graphicFrame>
      <p:sp>
        <p:nvSpPr>
          <p:cNvPr id="4" name="Text Placeholder 3">
            <a:extLst>
              <a:ext uri="{FF2B5EF4-FFF2-40B4-BE49-F238E27FC236}">
                <a16:creationId xmlns:a16="http://schemas.microsoft.com/office/drawing/2014/main" id="{8EF85A52-990F-453C-AEB4-3B9737DD9F28}"/>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034488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27D36-6CCA-4A4A-9538-F2575538D466}"/>
              </a:ext>
            </a:extLst>
          </p:cNvPr>
          <p:cNvSpPr>
            <a:spLocks noGrp="1"/>
          </p:cNvSpPr>
          <p:nvPr>
            <p:ph type="title"/>
          </p:nvPr>
        </p:nvSpPr>
        <p:spPr/>
        <p:txBody>
          <a:bodyPr/>
          <a:lstStyle/>
          <a:p>
            <a:r>
              <a:rPr lang="en-US"/>
              <a:t>Twitter Followers Change | TMNAS</a:t>
            </a:r>
          </a:p>
        </p:txBody>
      </p:sp>
      <p:graphicFrame>
        <p:nvGraphicFramePr>
          <p:cNvPr id="6" name="Chart Placeholder 5">
            <a:extLst>
              <a:ext uri="{FF2B5EF4-FFF2-40B4-BE49-F238E27FC236}">
                <a16:creationId xmlns:a16="http://schemas.microsoft.com/office/drawing/2014/main" id="{9DDDB7CE-3ABD-4CC3-8A2F-6FE2832984A7}"/>
              </a:ext>
            </a:extLst>
          </p:cNvPr>
          <p:cNvGraphicFramePr>
            <a:graphicFrameLocks noGrp="1"/>
          </p:cNvGraphicFramePr>
          <p:nvPr>
            <p:ph type="chart" sz="quarter" idx="13"/>
            <p:extLst>
              <p:ext uri="{D42A27DB-BD31-4B8C-83A1-F6EECF244321}">
                <p14:modId xmlns:p14="http://schemas.microsoft.com/office/powerpoint/2010/main" val="188163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689AD-87C6-4267-9C7F-CF6E3034C43E}"/>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25D071F5-835C-4E0C-BE66-A471927274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7219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48CA-5F6B-491C-A277-D615A0FEDAE4}"/>
              </a:ext>
            </a:extLst>
          </p:cNvPr>
          <p:cNvSpPr>
            <a:spLocks noGrp="1"/>
          </p:cNvSpPr>
          <p:nvPr>
            <p:ph type="title"/>
          </p:nvPr>
        </p:nvSpPr>
        <p:spPr/>
        <p:txBody>
          <a:bodyPr/>
          <a:lstStyle/>
          <a:p>
            <a:r>
              <a:rPr lang="en-US"/>
              <a:t>Average Interactions Per Tweet | TMNAS</a:t>
            </a:r>
          </a:p>
        </p:txBody>
      </p:sp>
      <p:graphicFrame>
        <p:nvGraphicFramePr>
          <p:cNvPr id="6" name="Chart Placeholder 5">
            <a:extLst>
              <a:ext uri="{FF2B5EF4-FFF2-40B4-BE49-F238E27FC236}">
                <a16:creationId xmlns:a16="http://schemas.microsoft.com/office/drawing/2014/main" id="{E631810E-2530-4DB9-AB35-4C35B1C936AC}"/>
              </a:ext>
            </a:extLst>
          </p:cNvPr>
          <p:cNvGraphicFramePr>
            <a:graphicFrameLocks noGrp="1"/>
          </p:cNvGraphicFramePr>
          <p:nvPr>
            <p:ph type="chart" sz="quarter" idx="13"/>
            <p:extLst>
              <p:ext uri="{D42A27DB-BD31-4B8C-83A1-F6EECF244321}">
                <p14:modId xmlns:p14="http://schemas.microsoft.com/office/powerpoint/2010/main" val="1097207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97709-DE74-4AE9-9E3E-49A3731C4713}"/>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EA4BBE4E-9831-46B3-A837-1AC385001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873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A0FB-17D6-4555-ACF5-6C2ACCC57565}"/>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002EEA24-5488-4769-A477-AA061B8D54B7}"/>
              </a:ext>
            </a:extLst>
          </p:cNvPr>
          <p:cNvGraphicFramePr>
            <a:graphicFrameLocks noGrp="1"/>
          </p:cNvGraphicFramePr>
          <p:nvPr>
            <p:ph type="chart" sz="quarter" idx="13"/>
            <p:extLst>
              <p:ext uri="{D42A27DB-BD31-4B8C-83A1-F6EECF244321}">
                <p14:modId xmlns:p14="http://schemas.microsoft.com/office/powerpoint/2010/main" val="2961116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34A24-F043-4B1F-9D61-967BE05B5EEB}"/>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6D716503-CE27-401D-8F3A-77D65F0D2B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9295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ACE5-6E6D-4EC3-A903-68BE3BD7DE3F}"/>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9D90593F-24C2-4128-A658-C7B3BD37D62A}"/>
              </a:ext>
            </a:extLst>
          </p:cNvPr>
          <p:cNvGraphicFramePr>
            <a:graphicFrameLocks noGrp="1"/>
          </p:cNvGraphicFramePr>
          <p:nvPr>
            <p:ph type="tbl" sz="quarter" idx="13"/>
            <p:extLst>
              <p:ext uri="{D42A27DB-BD31-4B8C-83A1-F6EECF244321}">
                <p14:modId xmlns:p14="http://schemas.microsoft.com/office/powerpoint/2010/main" val="246737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88638"/>
                    </a:ext>
                  </a:extLst>
                </a:gridCol>
                <a:gridCol w="822960">
                  <a:extLst>
                    <a:ext uri="{9D8B030D-6E8A-4147-A177-3AD203B41FA5}">
                      <a16:colId xmlns:a16="http://schemas.microsoft.com/office/drawing/2014/main" val="2527247394"/>
                    </a:ext>
                  </a:extLst>
                </a:gridCol>
                <a:gridCol w="822960">
                  <a:extLst>
                    <a:ext uri="{9D8B030D-6E8A-4147-A177-3AD203B41FA5}">
                      <a16:colId xmlns:a16="http://schemas.microsoft.com/office/drawing/2014/main" val="2206592388"/>
                    </a:ext>
                  </a:extLst>
                </a:gridCol>
                <a:gridCol w="822960">
                  <a:extLst>
                    <a:ext uri="{9D8B030D-6E8A-4147-A177-3AD203B41FA5}">
                      <a16:colId xmlns:a16="http://schemas.microsoft.com/office/drawing/2014/main" val="2103772030"/>
                    </a:ext>
                  </a:extLst>
                </a:gridCol>
                <a:gridCol w="822960">
                  <a:extLst>
                    <a:ext uri="{9D8B030D-6E8A-4147-A177-3AD203B41FA5}">
                      <a16:colId xmlns:a16="http://schemas.microsoft.com/office/drawing/2014/main" val="3656534576"/>
                    </a:ext>
                  </a:extLst>
                </a:gridCol>
                <a:gridCol w="822960">
                  <a:extLst>
                    <a:ext uri="{9D8B030D-6E8A-4147-A177-3AD203B41FA5}">
                      <a16:colId xmlns:a16="http://schemas.microsoft.com/office/drawing/2014/main" val="75719184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145274444"/>
                  </a:ext>
                </a:extLst>
              </a:tr>
              <a:tr h="370840">
                <a:tc>
                  <a:txBody>
                    <a:bodyPr/>
                    <a:lstStyle/>
                    <a:p>
                      <a:r>
                        <a:rPr lang="en-US" sz="1000" b="1"/>
                        <a:t> @TMNA_Services - 2018-05-23 15:38:11 </a:t>
                      </a:r>
                      <a:r>
                        <a:rPr lang="en-US" sz="1000"/>
                        <a:t>
  RT @CareerArc: Always wanted to #recruit talent on social media, but never knew where to start? Join @Jon_Thurmond on 5/23 for our #SocialR…</a:t>
                      </a:r>
                    </a:p>
                  </a:txBody>
                  <a:tcPr/>
                </a:tc>
                <a:tc>
                  <a:txBody>
                    <a:bodyPr/>
                    <a:lstStyle/>
                    <a:p>
                      <a:r>
                        <a:rPr lang="en-US" sz="1000"/>
                        <a:t>Yes</a:t>
                      </a:r>
                    </a:p>
                  </a:txBody>
                  <a:tcPr/>
                </a:tc>
                <a:tc>
                  <a:txBody>
                    <a:bodyPr/>
                    <a:lstStyle/>
                    <a:p>
                      <a:r>
                        <a:rPr lang="en-US" sz="1000"/>
                        <a:t>6</a:t>
                      </a:r>
                    </a:p>
                  </a:txBody>
                  <a:tcPr/>
                </a:tc>
                <a:tc>
                  <a:txBody>
                    <a:bodyPr/>
                    <a:lstStyle/>
                    <a:p>
                      <a:r>
                        <a:rPr lang="en-US" sz="1000"/>
                        <a:t>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42532583"/>
                  </a:ext>
                </a:extLst>
              </a:tr>
              <a:tr h="370840">
                <a:tc>
                  <a:txBody>
                    <a:bodyPr/>
                    <a:lstStyle/>
                    <a:p>
                      <a:r>
                        <a:rPr lang="en-US" sz="1000" b="1"/>
                        <a:t> @TMNA_Services - 2018-03-06 16:34:23 </a:t>
                      </a:r>
                      <a:r>
                        <a:rPr lang="en-US" sz="1000"/>
                        <a:t>
  RT @PHLYINS: Are you an IT professional with #insurance experience? Our sister company @TMNA_Services is looking for a Business Relationshi…</a:t>
                      </a:r>
                    </a:p>
                  </a:txBody>
                  <a:tcPr/>
                </a:tc>
                <a:tc>
                  <a:txBody>
                    <a:bodyPr/>
                    <a:lstStyle/>
                    <a:p>
                      <a:r>
                        <a:rPr lang="en-US" sz="1000"/>
                        <a:t>Yes</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342544713"/>
                  </a:ext>
                </a:extLst>
              </a:tr>
              <a:tr h="370840">
                <a:tc>
                  <a:txBody>
                    <a:bodyPr/>
                    <a:lstStyle/>
                    <a:p>
                      <a:r>
                        <a:rPr lang="en-US" sz="1000" b="1"/>
                        <a:t> @TMNA_Services - 2018-02-17 20:27:49 </a:t>
                      </a:r>
                      <a:r>
                        <a:rPr lang="en-US" sz="1000"/>
                        <a:t>
  RT @SOPAPhilly: We're so lucky that @TMNA_Services is presenting the 2018 #LeprechaunRun! Thank you, TMNAS for being a partner for inclusio…</a:t>
                      </a:r>
                    </a:p>
                  </a:txBody>
                  <a:tcPr/>
                </a:tc>
                <a:tc>
                  <a:txBody>
                    <a:bodyPr/>
                    <a:lstStyle/>
                    <a:p>
                      <a:r>
                        <a:rPr lang="en-US" sz="1000"/>
                        <a:t>Yes</a:t>
                      </a:r>
                    </a:p>
                  </a:txBody>
                  <a:tcPr/>
                </a:tc>
                <a:tc>
                  <a:txBody>
                    <a:bodyPr/>
                    <a:lstStyle/>
                    <a:p>
                      <a:r>
                        <a:rPr lang="en-US" sz="1000"/>
                        <a:t>3</a:t>
                      </a:r>
                    </a:p>
                  </a:txBody>
                  <a:tcPr/>
                </a:tc>
                <a:tc>
                  <a:txBody>
                    <a:bodyPr/>
                    <a:lstStyle/>
                    <a:p>
                      <a:r>
                        <a:rPr lang="en-US" sz="1000"/>
                        <a:t>6</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84499250"/>
                  </a:ext>
                </a:extLst>
              </a:tr>
              <a:tr h="370840">
                <a:tc>
                  <a:txBody>
                    <a:bodyPr/>
                    <a:lstStyle/>
                    <a:p>
                      <a:r>
                        <a:rPr lang="en-US" sz="1000" b="1"/>
                        <a:t> @TMNA_Services - 2018-05-22 10:22:16 </a:t>
                      </a:r>
                      <a:r>
                        <a:rPr lang="en-US" sz="1000"/>
                        <a:t>
  #TalentTuesday https://t.co/8gj0xjDeyc</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3.8760 %</a:t>
                      </a:r>
                    </a:p>
                  </a:txBody>
                  <a:tcPr/>
                </a:tc>
                <a:extLst>
                  <a:ext uri="{0D108BD9-81ED-4DB2-BD59-A6C34878D82A}">
                    <a16:rowId xmlns:a16="http://schemas.microsoft.com/office/drawing/2014/main" val="2383762203"/>
                  </a:ext>
                </a:extLst>
              </a:tr>
              <a:tr h="370840">
                <a:tc>
                  <a:txBody>
                    <a:bodyPr/>
                    <a:lstStyle/>
                    <a:p>
                      <a:r>
                        <a:rPr lang="en-US" sz="1000" b="1"/>
                        <a:t> @TMNA_Services - 2018-05-05 07:04:41 </a:t>
                      </a:r>
                      <a:r>
                        <a:rPr lang="en-US" sz="1000"/>
                        <a:t>
  RT @KleinCareers: Check out this PAID Corporate Communications Video Production Internship with @TMNA_Services on Klein Connect: https://t.…</a:t>
                      </a:r>
                    </a:p>
                  </a:txBody>
                  <a:tcPr/>
                </a:tc>
                <a:tc>
                  <a:txBody>
                    <a:bodyPr/>
                    <a:lstStyle/>
                    <a:p>
                      <a:r>
                        <a:rPr lang="en-US" sz="1000"/>
                        <a:t>Yes</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12874112"/>
                  </a:ext>
                </a:extLst>
              </a:tr>
            </a:tbl>
          </a:graphicData>
        </a:graphic>
      </p:graphicFrame>
      <p:sp>
        <p:nvSpPr>
          <p:cNvPr id="4" name="Text Placeholder 3">
            <a:extLst>
              <a:ext uri="{FF2B5EF4-FFF2-40B4-BE49-F238E27FC236}">
                <a16:creationId xmlns:a16="http://schemas.microsoft.com/office/drawing/2014/main" id="{44FC1627-4C3E-4804-BCF1-D17FB7C6007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1097428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4A2E-4850-490C-BBA2-87BC63DFD456}"/>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D1ED8A8B-C7E7-48E1-8EC7-6351A1C35FC2}"/>
              </a:ext>
            </a:extLst>
          </p:cNvPr>
          <p:cNvGraphicFramePr>
            <a:graphicFrameLocks noGrp="1"/>
          </p:cNvGraphicFramePr>
          <p:nvPr>
            <p:ph type="tbl" sz="quarter" idx="13"/>
            <p:extLst>
              <p:ext uri="{D42A27DB-BD31-4B8C-83A1-F6EECF244321}">
                <p14:modId xmlns:p14="http://schemas.microsoft.com/office/powerpoint/2010/main" val="1721774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5859076"/>
                    </a:ext>
                  </a:extLst>
                </a:gridCol>
                <a:gridCol w="1069848">
                  <a:extLst>
                    <a:ext uri="{9D8B030D-6E8A-4147-A177-3AD203B41FA5}">
                      <a16:colId xmlns:a16="http://schemas.microsoft.com/office/drawing/2014/main" val="195091139"/>
                    </a:ext>
                  </a:extLst>
                </a:gridCol>
                <a:gridCol w="1069848">
                  <a:extLst>
                    <a:ext uri="{9D8B030D-6E8A-4147-A177-3AD203B41FA5}">
                      <a16:colId xmlns:a16="http://schemas.microsoft.com/office/drawing/2014/main" val="2313583594"/>
                    </a:ext>
                  </a:extLst>
                </a:gridCol>
                <a:gridCol w="1069848">
                  <a:extLst>
                    <a:ext uri="{9D8B030D-6E8A-4147-A177-3AD203B41FA5}">
                      <a16:colId xmlns:a16="http://schemas.microsoft.com/office/drawing/2014/main" val="1032960964"/>
                    </a:ext>
                  </a:extLst>
                </a:gridCol>
                <a:gridCol w="1069848">
                  <a:extLst>
                    <a:ext uri="{9D8B030D-6E8A-4147-A177-3AD203B41FA5}">
                      <a16:colId xmlns:a16="http://schemas.microsoft.com/office/drawing/2014/main" val="4275764309"/>
                    </a:ext>
                  </a:extLst>
                </a:gridCol>
                <a:gridCol w="1069848">
                  <a:extLst>
                    <a:ext uri="{9D8B030D-6E8A-4147-A177-3AD203B41FA5}">
                      <a16:colId xmlns:a16="http://schemas.microsoft.com/office/drawing/2014/main" val="2615034433"/>
                    </a:ext>
                  </a:extLst>
                </a:gridCol>
                <a:gridCol w="1069848">
                  <a:extLst>
                    <a:ext uri="{9D8B030D-6E8A-4147-A177-3AD203B41FA5}">
                      <a16:colId xmlns:a16="http://schemas.microsoft.com/office/drawing/2014/main" val="187590370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55281341"/>
                  </a:ext>
                </a:extLst>
              </a:tr>
              <a:tr h="370840">
                <a:tc>
                  <a:txBody>
                    <a:bodyPr/>
                    <a:lstStyle/>
                    <a:p>
                      <a:r>
                        <a:rPr lang="en-US" sz="1000"/>
                        <a:t>TMNA Services, LLC. (TMNAS)</a:t>
                      </a:r>
                    </a:p>
                  </a:txBody>
                  <a:tcPr/>
                </a:tc>
                <a:tc>
                  <a:txBody>
                    <a:bodyPr/>
                    <a:lstStyle/>
                    <a:p>
                      <a:r>
                        <a:rPr lang="en-US" sz="1000"/>
                        <a:t>3089</a:t>
                      </a:r>
                    </a:p>
                  </a:txBody>
                  <a:tcPr/>
                </a:tc>
                <a:tc>
                  <a:txBody>
                    <a:bodyPr/>
                    <a:lstStyle/>
                    <a:p>
                      <a:r>
                        <a:rPr lang="en-US" sz="1000"/>
                        <a:t>249</a:t>
                      </a:r>
                    </a:p>
                  </a:txBody>
                  <a:tcPr/>
                </a:tc>
                <a:tc>
                  <a:txBody>
                    <a:bodyPr/>
                    <a:lstStyle/>
                    <a:p>
                      <a:r>
                        <a:rPr lang="en-US" sz="1000"/>
                        <a:t>53</a:t>
                      </a:r>
                    </a:p>
                  </a:txBody>
                  <a:tcPr/>
                </a:tc>
                <a:tc>
                  <a:txBody>
                    <a:bodyPr/>
                    <a:lstStyle/>
                    <a:p>
                      <a:r>
                        <a:rPr lang="en-US" sz="1000"/>
                        <a:t>1578</a:t>
                      </a:r>
                    </a:p>
                  </a:txBody>
                  <a:tcPr/>
                </a:tc>
                <a:tc>
                  <a:txBody>
                    <a:bodyPr/>
                    <a:lstStyle/>
                    <a:p>
                      <a:r>
                        <a:rPr lang="en-US" sz="1000"/>
                        <a:t>31</a:t>
                      </a:r>
                    </a:p>
                  </a:txBody>
                  <a:tcPr/>
                </a:tc>
                <a:tc>
                  <a:txBody>
                    <a:bodyPr/>
                    <a:lstStyle/>
                    <a:p>
                      <a:r>
                        <a:rPr lang="en-US" sz="1000"/>
                        <a:t>1.0242 %</a:t>
                      </a:r>
                    </a:p>
                  </a:txBody>
                  <a:tcPr/>
                </a:tc>
                <a:extLst>
                  <a:ext uri="{0D108BD9-81ED-4DB2-BD59-A6C34878D82A}">
                    <a16:rowId xmlns:a16="http://schemas.microsoft.com/office/drawing/2014/main" val="3697560485"/>
                  </a:ext>
                </a:extLst>
              </a:tr>
            </a:tbl>
          </a:graphicData>
        </a:graphic>
      </p:graphicFrame>
      <p:sp>
        <p:nvSpPr>
          <p:cNvPr id="4" name="Text Placeholder 3">
            <a:extLst>
              <a:ext uri="{FF2B5EF4-FFF2-40B4-BE49-F238E27FC236}">
                <a16:creationId xmlns:a16="http://schemas.microsoft.com/office/drawing/2014/main" id="{DB69B000-F26C-4525-A2D5-8A14C5167501}"/>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345503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A45DF-065C-4F1F-AD50-AB65B5B52FD9}"/>
              </a:ext>
            </a:extLst>
          </p:cNvPr>
          <p:cNvSpPr>
            <a:spLocks noGrp="1"/>
          </p:cNvSpPr>
          <p:nvPr>
            <p:ph type="title"/>
          </p:nvPr>
        </p:nvSpPr>
        <p:spPr/>
        <p:txBody>
          <a:bodyPr/>
          <a:lstStyle/>
          <a:p>
            <a:r>
              <a:rPr lang="en-US"/>
              <a:t>LinkedIn Followers Change | TMNAS</a:t>
            </a:r>
          </a:p>
        </p:txBody>
      </p:sp>
      <p:graphicFrame>
        <p:nvGraphicFramePr>
          <p:cNvPr id="6" name="Chart Placeholder 5">
            <a:extLst>
              <a:ext uri="{FF2B5EF4-FFF2-40B4-BE49-F238E27FC236}">
                <a16:creationId xmlns:a16="http://schemas.microsoft.com/office/drawing/2014/main" id="{25D28817-D85A-499C-8131-DE475E7FC6CB}"/>
              </a:ext>
            </a:extLst>
          </p:cNvPr>
          <p:cNvGraphicFramePr>
            <a:graphicFrameLocks noGrp="1"/>
          </p:cNvGraphicFramePr>
          <p:nvPr>
            <p:ph type="chart" sz="quarter" idx="13"/>
            <p:extLst>
              <p:ext uri="{D42A27DB-BD31-4B8C-83A1-F6EECF244321}">
                <p14:modId xmlns:p14="http://schemas.microsoft.com/office/powerpoint/2010/main" val="3151766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469726-CFC7-451D-B5DD-292A59E8F681}"/>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A0395FFE-C741-4CAE-B568-823BAFC14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3853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7561-7037-4C1D-8697-DD86EB518927}"/>
              </a:ext>
            </a:extLst>
          </p:cNvPr>
          <p:cNvSpPr>
            <a:spLocks noGrp="1"/>
          </p:cNvSpPr>
          <p:nvPr>
            <p:ph type="title"/>
          </p:nvPr>
        </p:nvSpPr>
        <p:spPr/>
        <p:txBody>
          <a:bodyPr/>
          <a:lstStyle/>
          <a:p>
            <a:r>
              <a:rPr lang="en-US"/>
              <a:t>Average Interactions Per LinkedIn Update | TMNAS</a:t>
            </a:r>
          </a:p>
        </p:txBody>
      </p:sp>
      <p:graphicFrame>
        <p:nvGraphicFramePr>
          <p:cNvPr id="6" name="Chart Placeholder 5">
            <a:extLst>
              <a:ext uri="{FF2B5EF4-FFF2-40B4-BE49-F238E27FC236}">
                <a16:creationId xmlns:a16="http://schemas.microsoft.com/office/drawing/2014/main" id="{83703A9A-272E-413B-81F8-C7B5427C11B4}"/>
              </a:ext>
            </a:extLst>
          </p:cNvPr>
          <p:cNvGraphicFramePr>
            <a:graphicFrameLocks noGrp="1"/>
          </p:cNvGraphicFramePr>
          <p:nvPr>
            <p:ph type="chart" sz="quarter" idx="13"/>
            <p:extLst>
              <p:ext uri="{D42A27DB-BD31-4B8C-83A1-F6EECF244321}">
                <p14:modId xmlns:p14="http://schemas.microsoft.com/office/powerpoint/2010/main" val="1550625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DE0414-8E36-472D-A6F7-237C57F3570D}"/>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0360B5A0-37B4-4204-8E5C-0DD7157393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240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AB0F0-D4BA-4948-A4C6-DB5487F2181C}"/>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00889842-FE81-4EC3-8FB5-5E7E3982F1D7}"/>
              </a:ext>
            </a:extLst>
          </p:cNvPr>
          <p:cNvGraphicFramePr>
            <a:graphicFrameLocks noGrp="1"/>
          </p:cNvGraphicFramePr>
          <p:nvPr>
            <p:ph type="chart" sz="quarter" idx="13"/>
            <p:extLst>
              <p:ext uri="{D42A27DB-BD31-4B8C-83A1-F6EECF244321}">
                <p14:modId xmlns:p14="http://schemas.microsoft.com/office/powerpoint/2010/main" val="1495802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1C325B-B0C8-486F-8E1F-9FA7C7B74D26}"/>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3AF01DBA-DC35-4F83-AE34-2D5FC79D7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1353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75EF2-A569-442A-B263-529B33E525CD}"/>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3D8CD6D4-D720-4A12-8337-C028C5C79E96}"/>
              </a:ext>
            </a:extLst>
          </p:cNvPr>
          <p:cNvGraphicFramePr>
            <a:graphicFrameLocks noGrp="1"/>
          </p:cNvGraphicFramePr>
          <p:nvPr>
            <p:ph type="tbl" sz="quarter" idx="13"/>
            <p:extLst>
              <p:ext uri="{D42A27DB-BD31-4B8C-83A1-F6EECF244321}">
                <p14:modId xmlns:p14="http://schemas.microsoft.com/office/powerpoint/2010/main" val="17288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20479460"/>
                    </a:ext>
                  </a:extLst>
                </a:gridCol>
                <a:gridCol w="987552">
                  <a:extLst>
                    <a:ext uri="{9D8B030D-6E8A-4147-A177-3AD203B41FA5}">
                      <a16:colId xmlns:a16="http://schemas.microsoft.com/office/drawing/2014/main" val="3942754623"/>
                    </a:ext>
                  </a:extLst>
                </a:gridCol>
                <a:gridCol w="987552">
                  <a:extLst>
                    <a:ext uri="{9D8B030D-6E8A-4147-A177-3AD203B41FA5}">
                      <a16:colId xmlns:a16="http://schemas.microsoft.com/office/drawing/2014/main" val="873762925"/>
                    </a:ext>
                  </a:extLst>
                </a:gridCol>
                <a:gridCol w="987552">
                  <a:extLst>
                    <a:ext uri="{9D8B030D-6E8A-4147-A177-3AD203B41FA5}">
                      <a16:colId xmlns:a16="http://schemas.microsoft.com/office/drawing/2014/main" val="4156477159"/>
                    </a:ext>
                  </a:extLst>
                </a:gridCol>
                <a:gridCol w="987552">
                  <a:extLst>
                    <a:ext uri="{9D8B030D-6E8A-4147-A177-3AD203B41FA5}">
                      <a16:colId xmlns:a16="http://schemas.microsoft.com/office/drawing/2014/main" val="2194239996"/>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51312781"/>
                  </a:ext>
                </a:extLst>
              </a:tr>
              <a:tr h="370840">
                <a:tc>
                  <a:txBody>
                    <a:bodyPr/>
                    <a:lstStyle/>
                    <a:p>
                      <a:r>
                        <a:rPr lang="en-US" sz="1000" b="1"/>
                        <a:t> TMNA Services, LLC. (TMNAS) - 2018-04-04 14:53:20 </a:t>
                      </a:r>
                      <a:r>
                        <a:rPr lang="en-US" sz="1000"/>
                        <a:t>
  On Monday, we celebrated the retirement of IT VP Les Konkoly!  Les has been with TMNA Services for the past 5 years, the “final stop” of his IT career!  Many of our employees looked up to Les not only for his extensive IT experience, but also for his upbeat personality and leadership skills.  We will surely miss Les, but wish him all the best in his future endeavors.  Thank you for everything, Les!</a:t>
                      </a:r>
                    </a:p>
                  </a:txBody>
                  <a:tcPr/>
                </a:tc>
                <a:tc>
                  <a:txBody>
                    <a:bodyPr/>
                    <a:lstStyle/>
                    <a:p>
                      <a:r>
                        <a:rPr lang="en-US" sz="1000"/>
                        <a:t>82</a:t>
                      </a:r>
                    </a:p>
                  </a:txBody>
                  <a:tcPr/>
                </a:tc>
                <a:tc>
                  <a:txBody>
                    <a:bodyPr/>
                    <a:lstStyle/>
                    <a:p>
                      <a:r>
                        <a:rPr lang="en-US" sz="1000"/>
                        <a:t>7</a:t>
                      </a:r>
                    </a:p>
                  </a:txBody>
                  <a:tcPr/>
                </a:tc>
                <a:tc>
                  <a:txBody>
                    <a:bodyPr/>
                    <a:lstStyle/>
                    <a:p>
                      <a:r>
                        <a:rPr lang="en-US" sz="1000"/>
                        <a:t>3.0438 %</a:t>
                      </a:r>
                    </a:p>
                  </a:txBody>
                  <a:tcPr/>
                </a:tc>
                <a:tc>
                  <a:txBody>
                    <a:bodyPr/>
                    <a:lstStyle/>
                    <a:p>
                      <a:r>
                        <a:rPr lang="en-US" sz="1000"/>
                        <a:t>Photo</a:t>
                      </a:r>
                    </a:p>
                  </a:txBody>
                  <a:tcPr/>
                </a:tc>
                <a:extLst>
                  <a:ext uri="{0D108BD9-81ED-4DB2-BD59-A6C34878D82A}">
                    <a16:rowId xmlns:a16="http://schemas.microsoft.com/office/drawing/2014/main" val="1124231796"/>
                  </a:ext>
                </a:extLst>
              </a:tr>
              <a:tr h="370840">
                <a:tc>
                  <a:txBody>
                    <a:bodyPr/>
                    <a:lstStyle/>
                    <a:p>
                      <a:r>
                        <a:rPr lang="pt-BR" sz="1000" b="1"/>
                        <a:t> TMNA Services, LLC. (TMNAS) - 2018-01-19 13:40:50 </a:t>
                      </a:r>
                      <a:r>
                        <a:rPr lang="pt-BR" sz="1000"/>
                        <a:t>
  E-A-G-L-E-S EAGLES!!!  Go Birds!!</a:t>
                      </a:r>
                      <a:endParaRPr lang="en-US" sz="1000"/>
                    </a:p>
                  </a:txBody>
                  <a:tcPr/>
                </a:tc>
                <a:tc>
                  <a:txBody>
                    <a:bodyPr/>
                    <a:lstStyle/>
                    <a:p>
                      <a:r>
                        <a:rPr lang="en-US" sz="1000"/>
                        <a:t>82</a:t>
                      </a:r>
                    </a:p>
                  </a:txBody>
                  <a:tcPr/>
                </a:tc>
                <a:tc>
                  <a:txBody>
                    <a:bodyPr/>
                    <a:lstStyle/>
                    <a:p>
                      <a:r>
                        <a:rPr lang="en-US" sz="1000"/>
                        <a:t>2</a:t>
                      </a:r>
                    </a:p>
                  </a:txBody>
                  <a:tcPr/>
                </a:tc>
                <a:tc>
                  <a:txBody>
                    <a:bodyPr/>
                    <a:lstStyle/>
                    <a:p>
                      <a:r>
                        <a:rPr lang="en-US" sz="1000"/>
                        <a:t>2.9474 %</a:t>
                      </a:r>
                    </a:p>
                  </a:txBody>
                  <a:tcPr/>
                </a:tc>
                <a:tc>
                  <a:txBody>
                    <a:bodyPr/>
                    <a:lstStyle/>
                    <a:p>
                      <a:r>
                        <a:rPr lang="en-US" sz="1000"/>
                        <a:t>Photo</a:t>
                      </a:r>
                    </a:p>
                  </a:txBody>
                  <a:tcPr/>
                </a:tc>
                <a:extLst>
                  <a:ext uri="{0D108BD9-81ED-4DB2-BD59-A6C34878D82A}">
                    <a16:rowId xmlns:a16="http://schemas.microsoft.com/office/drawing/2014/main" val="469196958"/>
                  </a:ext>
                </a:extLst>
              </a:tr>
              <a:tr h="370840">
                <a:tc>
                  <a:txBody>
                    <a:bodyPr/>
                    <a:lstStyle/>
                    <a:p>
                      <a:r>
                        <a:rPr lang="en-US" sz="1000" b="1"/>
                        <a:t> TMNA Services, LLC. (TMNAS) - 2018-03-08 15:21:33 </a:t>
                      </a:r>
                      <a:r>
                        <a:rPr lang="en-US" sz="1000"/>
                        <a:t>
  TMNAS celebrates International Women’s Day! In observance of this global day celebrating the social, economic, cultural, and political achievements of women, we offered a Women and Investing Workshop, screened movies about inspirational women in our common area, and hosted a Women’s Panel Lunch and Learn in partnership with the Philadelphia Insurance Companies Women’s Leadership Committee.</a:t>
                      </a:r>
                    </a:p>
                  </a:txBody>
                  <a:tcPr/>
                </a:tc>
                <a:tc>
                  <a:txBody>
                    <a:bodyPr/>
                    <a:lstStyle/>
                    <a:p>
                      <a:r>
                        <a:rPr lang="en-US" sz="1000"/>
                        <a:t>63</a:t>
                      </a:r>
                    </a:p>
                  </a:txBody>
                  <a:tcPr/>
                </a:tc>
                <a:tc>
                  <a:txBody>
                    <a:bodyPr/>
                    <a:lstStyle/>
                    <a:p>
                      <a:r>
                        <a:rPr lang="en-US" sz="1000"/>
                        <a:t>0</a:t>
                      </a:r>
                    </a:p>
                  </a:txBody>
                  <a:tcPr/>
                </a:tc>
                <a:tc>
                  <a:txBody>
                    <a:bodyPr/>
                    <a:lstStyle/>
                    <a:p>
                      <a:r>
                        <a:rPr lang="en-US" sz="1000"/>
                        <a:t>2.1717 %</a:t>
                      </a:r>
                    </a:p>
                  </a:txBody>
                  <a:tcPr/>
                </a:tc>
                <a:tc>
                  <a:txBody>
                    <a:bodyPr/>
                    <a:lstStyle/>
                    <a:p>
                      <a:r>
                        <a:rPr lang="en-US" sz="1000"/>
                        <a:t>Photo</a:t>
                      </a:r>
                    </a:p>
                  </a:txBody>
                  <a:tcPr/>
                </a:tc>
                <a:extLst>
                  <a:ext uri="{0D108BD9-81ED-4DB2-BD59-A6C34878D82A}">
                    <a16:rowId xmlns:a16="http://schemas.microsoft.com/office/drawing/2014/main" val="122767123"/>
                  </a:ext>
                </a:extLst>
              </a:tr>
              <a:tr h="370840">
                <a:tc>
                  <a:txBody>
                    <a:bodyPr/>
                    <a:lstStyle/>
                    <a:p>
                      <a:r>
                        <a:rPr lang="en-US" sz="1000" b="1"/>
                        <a:t> TMNA Services, LLC. (TMNAS) - 2018-06-06 14:58:03 </a:t>
                      </a:r>
                      <a:r>
                        <a:rPr lang="en-US" sz="1000"/>
                        <a:t>
  TMNA Services welcomes our 2018 summer interns!  </a:t>
                      </a:r>
                    </a:p>
                  </a:txBody>
                  <a:tcPr/>
                </a:tc>
                <a:tc>
                  <a:txBody>
                    <a:bodyPr/>
                    <a:lstStyle/>
                    <a:p>
                      <a:r>
                        <a:rPr lang="en-US" sz="1000"/>
                        <a:t>58</a:t>
                      </a:r>
                    </a:p>
                  </a:txBody>
                  <a:tcPr/>
                </a:tc>
                <a:tc>
                  <a:txBody>
                    <a:bodyPr/>
                    <a:lstStyle/>
                    <a:p>
                      <a:r>
                        <a:rPr lang="en-US" sz="1000"/>
                        <a:t>1</a:t>
                      </a:r>
                    </a:p>
                  </a:txBody>
                  <a:tcPr/>
                </a:tc>
                <a:tc>
                  <a:txBody>
                    <a:bodyPr/>
                    <a:lstStyle/>
                    <a:p>
                      <a:r>
                        <a:rPr lang="en-US" sz="1000"/>
                        <a:t>1.9485 %</a:t>
                      </a:r>
                    </a:p>
                  </a:txBody>
                  <a:tcPr/>
                </a:tc>
                <a:tc>
                  <a:txBody>
                    <a:bodyPr/>
                    <a:lstStyle/>
                    <a:p>
                      <a:r>
                        <a:rPr lang="en-US" sz="1000"/>
                        <a:t>Photo</a:t>
                      </a:r>
                    </a:p>
                  </a:txBody>
                  <a:tcPr/>
                </a:tc>
                <a:extLst>
                  <a:ext uri="{0D108BD9-81ED-4DB2-BD59-A6C34878D82A}">
                    <a16:rowId xmlns:a16="http://schemas.microsoft.com/office/drawing/2014/main" val="1198274210"/>
                  </a:ext>
                </a:extLst>
              </a:tr>
              <a:tr h="370840">
                <a:tc>
                  <a:txBody>
                    <a:bodyPr/>
                    <a:lstStyle/>
                    <a:p>
                      <a:r>
                        <a:rPr lang="en-US" sz="1000" b="1"/>
                        <a:t> TMNA Services, LLC. (TMNAS) - 2018-05-08 15:45:11 </a:t>
                      </a:r>
                      <a:r>
                        <a:rPr lang="en-US" sz="1000"/>
                        <a:t>
  TMNA employees packaged 10,000 meals to be delivered to those in need! Thank you Rise Against Hunger for paying us a visit and for educating us on world hunger! #giveback #volunteer</a:t>
                      </a:r>
                    </a:p>
                  </a:txBody>
                  <a:tcPr/>
                </a:tc>
                <a:tc>
                  <a:txBody>
                    <a:bodyPr/>
                    <a:lstStyle/>
                    <a:p>
                      <a:r>
                        <a:rPr lang="en-US" sz="1000"/>
                        <a:t>52</a:t>
                      </a:r>
                    </a:p>
                  </a:txBody>
                  <a:tcPr/>
                </a:tc>
                <a:tc>
                  <a:txBody>
                    <a:bodyPr/>
                    <a:lstStyle/>
                    <a:p>
                      <a:r>
                        <a:rPr lang="en-US" sz="1000"/>
                        <a:t>2</a:t>
                      </a:r>
                    </a:p>
                  </a:txBody>
                  <a:tcPr/>
                </a:tc>
                <a:tc>
                  <a:txBody>
                    <a:bodyPr/>
                    <a:lstStyle/>
                    <a:p>
                      <a:r>
                        <a:rPr lang="en-US" sz="1000"/>
                        <a:t>1.8243 %</a:t>
                      </a:r>
                    </a:p>
                  </a:txBody>
                  <a:tcPr/>
                </a:tc>
                <a:tc>
                  <a:txBody>
                    <a:bodyPr/>
                    <a:lstStyle/>
                    <a:p>
                      <a:r>
                        <a:rPr lang="en-US" sz="1000"/>
                        <a:t>Photo</a:t>
                      </a:r>
                    </a:p>
                  </a:txBody>
                  <a:tcPr/>
                </a:tc>
                <a:extLst>
                  <a:ext uri="{0D108BD9-81ED-4DB2-BD59-A6C34878D82A}">
                    <a16:rowId xmlns:a16="http://schemas.microsoft.com/office/drawing/2014/main" val="236718482"/>
                  </a:ext>
                </a:extLst>
              </a:tr>
            </a:tbl>
          </a:graphicData>
        </a:graphic>
      </p:graphicFrame>
      <p:sp>
        <p:nvSpPr>
          <p:cNvPr id="4" name="Text Placeholder 3">
            <a:extLst>
              <a:ext uri="{FF2B5EF4-FFF2-40B4-BE49-F238E27FC236}">
                <a16:creationId xmlns:a16="http://schemas.microsoft.com/office/drawing/2014/main" id="{A16E79D6-9248-4ADA-BDC8-88783BAA66D2}"/>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4162940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26409-902C-4031-BF73-111F58F89B17}"/>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95C35BAA-23FE-41C8-97E9-AE6289A35956}"/>
              </a:ext>
            </a:extLst>
          </p:cNvPr>
          <p:cNvGraphicFramePr>
            <a:graphicFrameLocks noGrp="1"/>
          </p:cNvGraphicFramePr>
          <p:nvPr>
            <p:ph type="tbl" sz="quarter" idx="13"/>
            <p:extLst>
              <p:ext uri="{D42A27DB-BD31-4B8C-83A1-F6EECF244321}">
                <p14:modId xmlns:p14="http://schemas.microsoft.com/office/powerpoint/2010/main" val="647758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1979001"/>
                    </a:ext>
                  </a:extLst>
                </a:gridCol>
                <a:gridCol w="699516">
                  <a:extLst>
                    <a:ext uri="{9D8B030D-6E8A-4147-A177-3AD203B41FA5}">
                      <a16:colId xmlns:a16="http://schemas.microsoft.com/office/drawing/2014/main" val="3194674175"/>
                    </a:ext>
                  </a:extLst>
                </a:gridCol>
                <a:gridCol w="699516">
                  <a:extLst>
                    <a:ext uri="{9D8B030D-6E8A-4147-A177-3AD203B41FA5}">
                      <a16:colId xmlns:a16="http://schemas.microsoft.com/office/drawing/2014/main" val="2397781637"/>
                    </a:ext>
                  </a:extLst>
                </a:gridCol>
                <a:gridCol w="658368">
                  <a:extLst>
                    <a:ext uri="{9D8B030D-6E8A-4147-A177-3AD203B41FA5}">
                      <a16:colId xmlns:a16="http://schemas.microsoft.com/office/drawing/2014/main" val="503882308"/>
                    </a:ext>
                  </a:extLst>
                </a:gridCol>
                <a:gridCol w="658368">
                  <a:extLst>
                    <a:ext uri="{9D8B030D-6E8A-4147-A177-3AD203B41FA5}">
                      <a16:colId xmlns:a16="http://schemas.microsoft.com/office/drawing/2014/main" val="2829979071"/>
                    </a:ext>
                  </a:extLst>
                </a:gridCol>
                <a:gridCol w="658368">
                  <a:extLst>
                    <a:ext uri="{9D8B030D-6E8A-4147-A177-3AD203B41FA5}">
                      <a16:colId xmlns:a16="http://schemas.microsoft.com/office/drawing/2014/main" val="572777835"/>
                    </a:ext>
                  </a:extLst>
                </a:gridCol>
                <a:gridCol w="699516">
                  <a:extLst>
                    <a:ext uri="{9D8B030D-6E8A-4147-A177-3AD203B41FA5}">
                      <a16:colId xmlns:a16="http://schemas.microsoft.com/office/drawing/2014/main" val="2062490823"/>
                    </a:ext>
                  </a:extLst>
                </a:gridCol>
                <a:gridCol w="699516">
                  <a:extLst>
                    <a:ext uri="{9D8B030D-6E8A-4147-A177-3AD203B41FA5}">
                      <a16:colId xmlns:a16="http://schemas.microsoft.com/office/drawing/2014/main" val="2422620944"/>
                    </a:ext>
                  </a:extLst>
                </a:gridCol>
                <a:gridCol w="699516">
                  <a:extLst>
                    <a:ext uri="{9D8B030D-6E8A-4147-A177-3AD203B41FA5}">
                      <a16:colId xmlns:a16="http://schemas.microsoft.com/office/drawing/2014/main" val="1677541189"/>
                    </a:ext>
                  </a:extLst>
                </a:gridCol>
                <a:gridCol w="658368">
                  <a:extLst>
                    <a:ext uri="{9D8B030D-6E8A-4147-A177-3AD203B41FA5}">
                      <a16:colId xmlns:a16="http://schemas.microsoft.com/office/drawing/2014/main" val="328653800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25362001"/>
                  </a:ext>
                </a:extLst>
              </a:tr>
              <a:tr h="370840">
                <a:tc>
                  <a:txBody>
                    <a:bodyPr/>
                    <a:lstStyle/>
                    <a:p>
                      <a:r>
                        <a:rPr lang="en-US" sz="1000"/>
                        <a:t>tmna_services</a:t>
                      </a:r>
                    </a:p>
                  </a:txBody>
                  <a:tcPr/>
                </a:tc>
                <a:tc>
                  <a:txBody>
                    <a:bodyPr/>
                    <a:lstStyle/>
                    <a:p>
                      <a:r>
                        <a:rPr lang="en-US" sz="1000"/>
                        <a:t>237</a:t>
                      </a:r>
                    </a:p>
                  </a:txBody>
                  <a:tcPr/>
                </a:tc>
                <a:tc>
                  <a:txBody>
                    <a:bodyPr/>
                    <a:lstStyle/>
                    <a:p>
                      <a:r>
                        <a:rPr lang="en-US" sz="1000"/>
                        <a:t>6</a:t>
                      </a:r>
                    </a:p>
                  </a:txBody>
                  <a:tcPr/>
                </a:tc>
                <a:tc>
                  <a:txBody>
                    <a:bodyPr/>
                    <a:lstStyle/>
                    <a:p>
                      <a:r>
                        <a:rPr lang="en-US" sz="1000"/>
                        <a:t>42</a:t>
                      </a:r>
                    </a:p>
                  </a:txBody>
                  <a:tcPr/>
                </a:tc>
                <a:tc>
                  <a:txBody>
                    <a:bodyPr/>
                    <a:lstStyle/>
                    <a:p>
                      <a:r>
                        <a:rPr lang="en-US" sz="1000"/>
                        <a:t>14</a:t>
                      </a:r>
                    </a:p>
                  </a:txBody>
                  <a:tcPr/>
                </a:tc>
                <a:tc>
                  <a:txBody>
                    <a:bodyPr/>
                    <a:lstStyle/>
                    <a:p>
                      <a:r>
                        <a:rPr lang="en-US" sz="1000"/>
                        <a:t>3</a:t>
                      </a:r>
                    </a:p>
                  </a:txBody>
                  <a:tcPr/>
                </a:tc>
                <a:tc>
                  <a:txBody>
                    <a:bodyPr/>
                    <a:lstStyle/>
                    <a:p>
                      <a:r>
                        <a:rPr lang="en-US" sz="1000"/>
                        <a:t>59</a:t>
                      </a:r>
                    </a:p>
                  </a:txBody>
                  <a:tcPr/>
                </a:tc>
                <a:tc>
                  <a:txBody>
                    <a:bodyPr/>
                    <a:lstStyle/>
                    <a:p>
                      <a:r>
                        <a:rPr lang="en-US" sz="1000"/>
                        <a:t>1621</a:t>
                      </a:r>
                    </a:p>
                  </a:txBody>
                  <a:tcPr/>
                </a:tc>
                <a:tc>
                  <a:txBody>
                    <a:bodyPr/>
                    <a:lstStyle/>
                    <a:p>
                      <a:r>
                        <a:rPr lang="en-US" sz="1000"/>
                        <a:t>80</a:t>
                      </a:r>
                    </a:p>
                  </a:txBody>
                  <a:tcPr/>
                </a:tc>
                <a:tc>
                  <a:txBody>
                    <a:bodyPr/>
                    <a:lstStyle/>
                    <a:p>
                      <a:r>
                        <a:rPr lang="en-US" sz="1000"/>
                        <a:t>12.3207 %</a:t>
                      </a:r>
                    </a:p>
                  </a:txBody>
                  <a:tcPr/>
                </a:tc>
                <a:extLst>
                  <a:ext uri="{0D108BD9-81ED-4DB2-BD59-A6C34878D82A}">
                    <a16:rowId xmlns:a16="http://schemas.microsoft.com/office/drawing/2014/main" val="3060620724"/>
                  </a:ext>
                </a:extLst>
              </a:tr>
            </a:tbl>
          </a:graphicData>
        </a:graphic>
      </p:graphicFrame>
      <p:sp>
        <p:nvSpPr>
          <p:cNvPr id="4" name="Text Placeholder 3">
            <a:extLst>
              <a:ext uri="{FF2B5EF4-FFF2-40B4-BE49-F238E27FC236}">
                <a16:creationId xmlns:a16="http://schemas.microsoft.com/office/drawing/2014/main" id="{450BA384-0D05-4FD5-93E4-ED7D641D18B2}"/>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761227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4D97-1A73-4514-9E13-A6564CE0566D}"/>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039C9677-BB4D-4B3F-A28E-FB5F71D576AE}"/>
              </a:ext>
            </a:extLst>
          </p:cNvPr>
          <p:cNvGraphicFramePr>
            <a:graphicFrameLocks noGrp="1"/>
          </p:cNvGraphicFramePr>
          <p:nvPr>
            <p:ph type="chart" sz="quarter" idx="13"/>
            <p:extLst>
              <p:ext uri="{D42A27DB-BD31-4B8C-83A1-F6EECF244321}">
                <p14:modId xmlns:p14="http://schemas.microsoft.com/office/powerpoint/2010/main" val="1184361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B594CD-02D1-4E50-974C-48887C046809}"/>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208BFF7F-D07E-4267-92E0-6D0722BEE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460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A6E84-0C7A-48C7-B888-6A4E70A6F835}"/>
              </a:ext>
            </a:extLst>
          </p:cNvPr>
          <p:cNvSpPr>
            <a:spLocks noGrp="1"/>
          </p:cNvSpPr>
          <p:nvPr>
            <p:ph type="title"/>
          </p:nvPr>
        </p:nvSpPr>
        <p:spPr/>
        <p:txBody>
          <a:bodyPr/>
          <a:lstStyle/>
          <a:p>
            <a:r>
              <a:rPr lang="en-US"/>
              <a:t>Average Interactions Per Instagram Post | TMNAS</a:t>
            </a:r>
          </a:p>
        </p:txBody>
      </p:sp>
      <p:graphicFrame>
        <p:nvGraphicFramePr>
          <p:cNvPr id="6" name="Chart Placeholder 5">
            <a:extLst>
              <a:ext uri="{FF2B5EF4-FFF2-40B4-BE49-F238E27FC236}">
                <a16:creationId xmlns:a16="http://schemas.microsoft.com/office/drawing/2014/main" id="{8D555C38-5026-4823-8CF3-830BA9343EC7}"/>
              </a:ext>
            </a:extLst>
          </p:cNvPr>
          <p:cNvGraphicFramePr>
            <a:graphicFrameLocks noGrp="1"/>
          </p:cNvGraphicFramePr>
          <p:nvPr>
            <p:ph type="chart" sz="quarter" idx="13"/>
            <p:extLst>
              <p:ext uri="{D42A27DB-BD31-4B8C-83A1-F6EECF244321}">
                <p14:modId xmlns:p14="http://schemas.microsoft.com/office/powerpoint/2010/main" val="2403313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C98AC0-F4B2-448F-AFF7-7533B7F3618A}"/>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17A9B804-8F90-4929-86AE-8CF2AED0D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1935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387B8-DF05-4EE4-A9B3-4EECB8612043}"/>
              </a:ext>
            </a:extLst>
          </p:cNvPr>
          <p:cNvSpPr>
            <a:spLocks noGrp="1"/>
          </p:cNvSpPr>
          <p:nvPr>
            <p:ph type="title"/>
          </p:nvPr>
        </p:nvSpPr>
        <p:spPr/>
        <p:txBody>
          <a:bodyPr/>
          <a:lstStyle/>
          <a:p>
            <a:r>
              <a:rPr lang="en-US"/>
              <a:t>Top Instagram Posts Table | TMNAS</a:t>
            </a:r>
          </a:p>
        </p:txBody>
      </p:sp>
      <p:graphicFrame>
        <p:nvGraphicFramePr>
          <p:cNvPr id="5" name="Table Placeholder 4">
            <a:extLst>
              <a:ext uri="{FF2B5EF4-FFF2-40B4-BE49-F238E27FC236}">
                <a16:creationId xmlns:a16="http://schemas.microsoft.com/office/drawing/2014/main" id="{84DF9DD6-DFD6-4C4B-899C-C0A90285C9D2}"/>
              </a:ext>
            </a:extLst>
          </p:cNvPr>
          <p:cNvGraphicFramePr>
            <a:graphicFrameLocks noGrp="1"/>
          </p:cNvGraphicFramePr>
          <p:nvPr>
            <p:ph type="tbl" sz="quarter" idx="13"/>
            <p:extLst>
              <p:ext uri="{D42A27DB-BD31-4B8C-83A1-F6EECF244321}">
                <p14:modId xmlns:p14="http://schemas.microsoft.com/office/powerpoint/2010/main" val="261276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30771077"/>
                    </a:ext>
                  </a:extLst>
                </a:gridCol>
                <a:gridCol w="987552">
                  <a:extLst>
                    <a:ext uri="{9D8B030D-6E8A-4147-A177-3AD203B41FA5}">
                      <a16:colId xmlns:a16="http://schemas.microsoft.com/office/drawing/2014/main" val="3203408614"/>
                    </a:ext>
                  </a:extLst>
                </a:gridCol>
                <a:gridCol w="987552">
                  <a:extLst>
                    <a:ext uri="{9D8B030D-6E8A-4147-A177-3AD203B41FA5}">
                      <a16:colId xmlns:a16="http://schemas.microsoft.com/office/drawing/2014/main" val="1628836381"/>
                    </a:ext>
                  </a:extLst>
                </a:gridCol>
                <a:gridCol w="987552">
                  <a:extLst>
                    <a:ext uri="{9D8B030D-6E8A-4147-A177-3AD203B41FA5}">
                      <a16:colId xmlns:a16="http://schemas.microsoft.com/office/drawing/2014/main" val="2197031175"/>
                    </a:ext>
                  </a:extLst>
                </a:gridCol>
                <a:gridCol w="987552">
                  <a:extLst>
                    <a:ext uri="{9D8B030D-6E8A-4147-A177-3AD203B41FA5}">
                      <a16:colId xmlns:a16="http://schemas.microsoft.com/office/drawing/2014/main" val="20445510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908159130"/>
                  </a:ext>
                </a:extLst>
              </a:tr>
              <a:tr h="370840">
                <a:tc>
                  <a:txBody>
                    <a:bodyPr/>
                    <a:lstStyle/>
                    <a:p>
                      <a:r>
                        <a:rPr lang="en-US" sz="1000" b="1"/>
                        <a:t>tmna_services - 2018-01-21 22:02:02 </a:t>
                      </a:r>
                      <a:r>
                        <a:rPr lang="en-US" sz="1000"/>
                        <a:t>
 NFC Champions!! Let’s go Eagles! @philadelphiaeagles @philadelphiapride #NFC #Eagles #superbowl #flyeaglesfly #Football</a:t>
                      </a:r>
                    </a:p>
                  </a:txBody>
                  <a:tcPr/>
                </a:tc>
                <a:tc>
                  <a:txBody>
                    <a:bodyPr/>
                    <a:lstStyle/>
                    <a:p>
                      <a:r>
                        <a:rPr lang="en-US" sz="1000"/>
                        <a:t>54</a:t>
                      </a:r>
                    </a:p>
                  </a:txBody>
                  <a:tcPr/>
                </a:tc>
                <a:tc>
                  <a:txBody>
                    <a:bodyPr/>
                    <a:lstStyle/>
                    <a:p>
                      <a:r>
                        <a:rPr lang="en-US" sz="1000"/>
                        <a:t>2</a:t>
                      </a:r>
                    </a:p>
                  </a:txBody>
                  <a:tcPr/>
                </a:tc>
                <a:tc>
                  <a:txBody>
                    <a:bodyPr/>
                    <a:lstStyle/>
                    <a:p>
                      <a:r>
                        <a:rPr lang="en-US" sz="1000"/>
                        <a:t>23.9316 %</a:t>
                      </a:r>
                    </a:p>
                  </a:txBody>
                  <a:tcPr/>
                </a:tc>
                <a:tc>
                  <a:txBody>
                    <a:bodyPr/>
                    <a:lstStyle/>
                    <a:p>
                      <a:r>
                        <a:rPr lang="en-US" sz="1000"/>
                        <a:t>Image</a:t>
                      </a:r>
                    </a:p>
                  </a:txBody>
                  <a:tcPr/>
                </a:tc>
                <a:extLst>
                  <a:ext uri="{0D108BD9-81ED-4DB2-BD59-A6C34878D82A}">
                    <a16:rowId xmlns:a16="http://schemas.microsoft.com/office/drawing/2014/main" val="3788591621"/>
                  </a:ext>
                </a:extLst>
              </a:tr>
              <a:tr h="370840">
                <a:tc>
                  <a:txBody>
                    <a:bodyPr/>
                    <a:lstStyle/>
                    <a:p>
                      <a:r>
                        <a:rPr lang="en-US" sz="1000" b="1"/>
                        <a:t>tmna_services - 2018-01-19 17:17:49 </a:t>
                      </a:r>
                      <a:r>
                        <a:rPr lang="en-US" sz="1000"/>
                        <a:t>
 E A G L E S Eagles!!! @philadelphiaeagles #football #playoffs #fun #goodluck #Philly #philadelphia #Eagles #Fans #work #TMNAS</a:t>
                      </a:r>
                    </a:p>
                  </a:txBody>
                  <a:tcPr/>
                </a:tc>
                <a:tc>
                  <a:txBody>
                    <a:bodyPr/>
                    <a:lstStyle/>
                    <a:p>
                      <a:r>
                        <a:rPr lang="en-US" sz="1000"/>
                        <a:t>51</a:t>
                      </a:r>
                    </a:p>
                  </a:txBody>
                  <a:tcPr/>
                </a:tc>
                <a:tc>
                  <a:txBody>
                    <a:bodyPr/>
                    <a:lstStyle/>
                    <a:p>
                      <a:r>
                        <a:rPr lang="en-US" sz="1000"/>
                        <a:t>2</a:t>
                      </a:r>
                    </a:p>
                  </a:txBody>
                  <a:tcPr/>
                </a:tc>
                <a:tc>
                  <a:txBody>
                    <a:bodyPr/>
                    <a:lstStyle/>
                    <a:p>
                      <a:r>
                        <a:rPr lang="en-US" sz="1000"/>
                        <a:t>22.7468 %</a:t>
                      </a:r>
                    </a:p>
                  </a:txBody>
                  <a:tcPr/>
                </a:tc>
                <a:tc>
                  <a:txBody>
                    <a:bodyPr/>
                    <a:lstStyle/>
                    <a:p>
                      <a:r>
                        <a:rPr lang="en-US" sz="1000"/>
                        <a:t>Video</a:t>
                      </a:r>
                    </a:p>
                  </a:txBody>
                  <a:tcPr/>
                </a:tc>
                <a:extLst>
                  <a:ext uri="{0D108BD9-81ED-4DB2-BD59-A6C34878D82A}">
                    <a16:rowId xmlns:a16="http://schemas.microsoft.com/office/drawing/2014/main" val="2319420859"/>
                  </a:ext>
                </a:extLst>
              </a:tr>
              <a:tr h="370840">
                <a:tc>
                  <a:txBody>
                    <a:bodyPr/>
                    <a:lstStyle/>
                    <a:p>
                      <a:r>
                        <a:rPr lang="en-US" sz="1000" b="1"/>
                        <a:t>tmna_services - 2018-03-10 12:21:08 </a:t>
                      </a:r>
                      <a:r>
                        <a:rPr lang="en-US" sz="1000"/>
                        <a:t>
 For the 3rd year in a row, TMNAS was proud to be the presenting sponsor of the 33rd annual @specialolympics PA Philadelphia Leprechaun Run! Participants were able to choose between a 2, 5, or 7 mile run down MLK drive for an AMAZING cause. Our very own VP Bill McKenna got 1st place in his 7-mile bracket!🥇Thank you for having us, SOPA Philly! 🍀🏃‍♂️🏃‍♀️💚 #running #csr #volunteer #giveback</a:t>
                      </a:r>
                    </a:p>
                  </a:txBody>
                  <a:tcPr/>
                </a:tc>
                <a:tc>
                  <a:txBody>
                    <a:bodyPr/>
                    <a:lstStyle/>
                    <a:p>
                      <a:r>
                        <a:rPr lang="en-US" sz="1000"/>
                        <a:t>51</a:t>
                      </a:r>
                    </a:p>
                  </a:txBody>
                  <a:tcPr/>
                </a:tc>
                <a:tc>
                  <a:txBody>
                    <a:bodyPr/>
                    <a:lstStyle/>
                    <a:p>
                      <a:r>
                        <a:rPr lang="en-US" sz="1000"/>
                        <a:t>2</a:t>
                      </a:r>
                    </a:p>
                  </a:txBody>
                  <a:tcPr/>
                </a:tc>
                <a:tc>
                  <a:txBody>
                    <a:bodyPr/>
                    <a:lstStyle/>
                    <a:p>
                      <a:r>
                        <a:rPr lang="en-US" sz="1000"/>
                        <a:t>21.9917 %</a:t>
                      </a:r>
                    </a:p>
                  </a:txBody>
                  <a:tcPr/>
                </a:tc>
                <a:tc>
                  <a:txBody>
                    <a:bodyPr/>
                    <a:lstStyle/>
                    <a:p>
                      <a:r>
                        <a:rPr lang="en-US" sz="1000"/>
                        <a:t>Carousel</a:t>
                      </a:r>
                    </a:p>
                  </a:txBody>
                  <a:tcPr/>
                </a:tc>
                <a:extLst>
                  <a:ext uri="{0D108BD9-81ED-4DB2-BD59-A6C34878D82A}">
                    <a16:rowId xmlns:a16="http://schemas.microsoft.com/office/drawing/2014/main" val="4147185803"/>
                  </a:ext>
                </a:extLst>
              </a:tr>
              <a:tr h="370840">
                <a:tc>
                  <a:txBody>
                    <a:bodyPr/>
                    <a:lstStyle/>
                    <a:p>
                      <a:r>
                        <a:rPr lang="en-US" sz="1000" b="1"/>
                        <a:t>tmna_services - 2018-04-04 15:25:48 </a:t>
                      </a:r>
                      <a:r>
                        <a:rPr lang="en-US" sz="1000"/>
                        <a:t>
 On Monday, we celebrated the retirement of IT VP, Les Konkoly, with his family and colleagues! Les has been with TMNA Services for the past 5 years, the “final stop” of his IT career! Many of our employees looked up to him not only for his extensive IT experience, but also for his upbeat personality and amazing leadership. We will surely miss Les, but wish him all the best in his future endeavors. Thank you for everything, Les!  #farewell #retirement #informationtechnology #leadership</a:t>
                      </a:r>
                    </a:p>
                  </a:txBody>
                  <a:tcPr/>
                </a:tc>
                <a:tc>
                  <a:txBody>
                    <a:bodyPr/>
                    <a:lstStyle/>
                    <a:p>
                      <a:r>
                        <a:rPr lang="en-US" sz="1000"/>
                        <a:t>44</a:t>
                      </a:r>
                    </a:p>
                  </a:txBody>
                  <a:tcPr/>
                </a:tc>
                <a:tc>
                  <a:txBody>
                    <a:bodyPr/>
                    <a:lstStyle/>
                    <a:p>
                      <a:r>
                        <a:rPr lang="en-US" sz="1000"/>
                        <a:t>0</a:t>
                      </a:r>
                    </a:p>
                  </a:txBody>
                  <a:tcPr/>
                </a:tc>
                <a:tc>
                  <a:txBody>
                    <a:bodyPr/>
                    <a:lstStyle/>
                    <a:p>
                      <a:r>
                        <a:rPr lang="en-US" sz="1000"/>
                        <a:t>18.5654 %</a:t>
                      </a:r>
                    </a:p>
                  </a:txBody>
                  <a:tcPr/>
                </a:tc>
                <a:tc>
                  <a:txBody>
                    <a:bodyPr/>
                    <a:lstStyle/>
                    <a:p>
                      <a:r>
                        <a:rPr lang="en-US" sz="1000"/>
                        <a:t>Carousel</a:t>
                      </a:r>
                    </a:p>
                  </a:txBody>
                  <a:tcPr/>
                </a:tc>
                <a:extLst>
                  <a:ext uri="{0D108BD9-81ED-4DB2-BD59-A6C34878D82A}">
                    <a16:rowId xmlns:a16="http://schemas.microsoft.com/office/drawing/2014/main" val="2625235141"/>
                  </a:ext>
                </a:extLst>
              </a:tr>
              <a:tr h="370840">
                <a:tc>
                  <a:txBody>
                    <a:bodyPr/>
                    <a:lstStyle/>
                    <a:p>
                      <a:r>
                        <a:rPr lang="en-US" sz="1000" b="1"/>
                        <a:t>tmna_services - 2018-03-15 14:07:04 </a:t>
                      </a:r>
                      <a:r>
                        <a:rPr lang="en-US" sz="1000"/>
                        <a:t>
 For the 3rd year in a row, TMNAS attended the Philly.com Top Workplaces event at the Crystal Tea Room in Philadelphia last evening!  Fifty-five small employers, 40 midsize employers, and 30 large employers were honored, and we are pleased to announced that of the midsize companies honored, we were ranked 19th! Also, congratulations to @phlyinsurance for ranking 9th in the Large Companies category!</a:t>
                      </a:r>
                    </a:p>
                  </a:txBody>
                  <a:tcPr/>
                </a:tc>
                <a:tc>
                  <a:txBody>
                    <a:bodyPr/>
                    <a:lstStyle/>
                    <a:p>
                      <a:r>
                        <a:rPr lang="en-US" sz="1000"/>
                        <a:t>41</a:t>
                      </a:r>
                    </a:p>
                  </a:txBody>
                  <a:tcPr/>
                </a:tc>
                <a:tc>
                  <a:txBody>
                    <a:bodyPr/>
                    <a:lstStyle/>
                    <a:p>
                      <a:r>
                        <a:rPr lang="en-US" sz="1000"/>
                        <a:t>2</a:t>
                      </a:r>
                    </a:p>
                  </a:txBody>
                  <a:tcPr/>
                </a:tc>
                <a:tc>
                  <a:txBody>
                    <a:bodyPr/>
                    <a:lstStyle/>
                    <a:p>
                      <a:r>
                        <a:rPr lang="en-US" sz="1000"/>
                        <a:t>18.0672 %</a:t>
                      </a:r>
                    </a:p>
                  </a:txBody>
                  <a:tcPr/>
                </a:tc>
                <a:tc>
                  <a:txBody>
                    <a:bodyPr/>
                    <a:lstStyle/>
                    <a:p>
                      <a:r>
                        <a:rPr lang="en-US" sz="1000"/>
                        <a:t>Carousel</a:t>
                      </a:r>
                    </a:p>
                  </a:txBody>
                  <a:tcPr/>
                </a:tc>
                <a:extLst>
                  <a:ext uri="{0D108BD9-81ED-4DB2-BD59-A6C34878D82A}">
                    <a16:rowId xmlns:a16="http://schemas.microsoft.com/office/drawing/2014/main" val="653808748"/>
                  </a:ext>
                </a:extLst>
              </a:tr>
            </a:tbl>
          </a:graphicData>
        </a:graphic>
      </p:graphicFrame>
      <p:sp>
        <p:nvSpPr>
          <p:cNvPr id="4" name="Text Placeholder 3">
            <a:extLst>
              <a:ext uri="{FF2B5EF4-FFF2-40B4-BE49-F238E27FC236}">
                <a16:creationId xmlns:a16="http://schemas.microsoft.com/office/drawing/2014/main" id="{E03936D3-7555-4DB9-8EB2-08023AA56491}"/>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7683272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61F53-68BE-48C2-B3E4-32006BF4BA3B}"/>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A9E514CC-91D6-44ED-A082-0B90C21B600D}"/>
              </a:ext>
            </a:extLst>
          </p:cNvPr>
          <p:cNvGraphicFramePr>
            <a:graphicFrameLocks noGrp="1"/>
          </p:cNvGraphicFramePr>
          <p:nvPr>
            <p:ph type="chart" sz="quarter" idx="13"/>
            <p:extLst>
              <p:ext uri="{D42A27DB-BD31-4B8C-83A1-F6EECF244321}">
                <p14:modId xmlns:p14="http://schemas.microsoft.com/office/powerpoint/2010/main" val="1279460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B09DE8-1FAF-4E7F-9A83-04BEE1229814}"/>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612FC8EF-567E-4196-AACE-6DDCBDA9D4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7790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504</Words>
  <Application>Microsoft Office PowerPoint</Application>
  <PresentationFormat>On-screen Show (4:3)</PresentationFormat>
  <Paragraphs>202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TMNAS Social Media_Quarterly</vt:lpstr>
      <vt:lpstr>Overall Audience | TMNAS</vt:lpstr>
      <vt:lpstr>Twitter Key Metrics Table | TMNAS</vt:lpstr>
      <vt:lpstr>Twitter Followers Change | TMNAS</vt:lpstr>
      <vt:lpstr>Average Interactions Per Tweet | TMNAS</vt:lpstr>
      <vt:lpstr>Twitter Total Interactions | TMNAS</vt:lpstr>
      <vt:lpstr>Twitter Own and Retweeted Tweets Table | TMNAS</vt:lpstr>
      <vt:lpstr>LinkedIn Key Metrics Table | TMNAS</vt:lpstr>
      <vt:lpstr>LinkedIn Followers Change | TMNAS</vt:lpstr>
      <vt:lpstr>Average Interactions Per LinkedIn Update | TMNAS</vt:lpstr>
      <vt:lpstr>LinkedIn Total Interactions | TMNAS</vt:lpstr>
      <vt:lpstr>LinkedIn Updates Table | TMNAS</vt:lpstr>
      <vt:lpstr>Instagram Key Metrics Table | TMNAS</vt:lpstr>
      <vt:lpstr>Instagram Followers Change | TMNAS</vt:lpstr>
      <vt:lpstr>Average Interactions Per Instagram Post | TMNAS</vt:lpstr>
      <vt:lpstr>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2018-07-06T16:12:56Z</dcterms:created>
  <dcterms:modified xsi:type="dcterms:W3CDTF">2018-07-06T16:13:24Z</dcterms:modified>
</cp:coreProperties>
</file>